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39" r:id="rId30"/>
    <p:sldId id="34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000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3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0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audio" Target="../media/audio1.bin"/><Relationship Id="rId14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1CF5-DC73-B947-A5A6-3818E73B75E6}" type="datetimeFigureOut">
              <a:rPr lang="en-US" smtClean="0"/>
              <a:t>29/05/14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4B032-C43D-A44E-B059-F1491F262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2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13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14" name="MSREMIND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310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PL/SQL</a:t>
            </a:r>
            <a:br>
              <a:rPr lang="en-US" dirty="0" smtClean="0"/>
            </a:br>
            <a:r>
              <a:rPr lang="en-US" dirty="0" err="1" smtClean="0"/>
              <a:t>Subprogramas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29688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Curso de Sistemas de Informação</a:t>
            </a:r>
          </a:p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Disciplina de Banco de Dados – IF976</a:t>
            </a:r>
          </a:p>
          <a:p>
            <a:endParaRPr lang="en-US" smtClean="0"/>
          </a:p>
          <a:p>
            <a:r>
              <a:rPr lang="en-US" sz="3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Profa. Bernadette Farias Lóscio</a:t>
            </a:r>
          </a:p>
          <a:p>
            <a:r>
              <a:rPr lang="en-US" smtClean="0"/>
              <a:t>bfl@cin.ufpe.br</a:t>
            </a:r>
            <a:endParaRPr lang="en-US" dirty="0"/>
          </a:p>
        </p:txBody>
      </p:sp>
      <p:pic>
        <p:nvPicPr>
          <p:cNvPr id="5" name="Picture 4" descr="20140227150529_CIn40Anos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53" y="4721461"/>
            <a:ext cx="1973295" cy="2136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773" y="5705812"/>
            <a:ext cx="3018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Slides </a:t>
            </a:r>
            <a:r>
              <a:rPr lang="en-US" sz="2000" dirty="0" err="1" smtClean="0"/>
              <a:t>preparados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Danusa</a:t>
            </a:r>
            <a:r>
              <a:rPr lang="en-US" sz="2000" dirty="0" smtClean="0"/>
              <a:t> </a:t>
            </a:r>
            <a:r>
              <a:rPr lang="en-US" sz="2000" dirty="0" err="1" smtClean="0"/>
              <a:t>Ribeiro</a:t>
            </a:r>
            <a:r>
              <a:rPr lang="en-US" sz="2000" dirty="0" smtClean="0"/>
              <a:t> Cunha (</a:t>
            </a:r>
            <a:r>
              <a:rPr lang="en-US" sz="2000" dirty="0" err="1" smtClean="0"/>
              <a:t>drbc@cin.ufpe.br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184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4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err="1" smtClean="0"/>
              <a:t>Triggers</a:t>
            </a:r>
            <a:r>
              <a:rPr smtClean="0"/>
              <a:t> (Gatilhos)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85860"/>
            <a:ext cx="8229600" cy="393859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400" dirty="0" smtClean="0"/>
              <a:t>Procedimentos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armazenados</a:t>
            </a:r>
            <a:r>
              <a:rPr lang="pt-BR" sz="2400" dirty="0" smtClean="0"/>
              <a:t> no SGBD que são automaticamente ativados em resposta a determinadas mudanças que ocorrem no BD</a:t>
            </a:r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Em geral não são modificados e executam várias vezes</a:t>
            </a:r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São executados implicitamente sempre que ocorre o </a:t>
            </a:r>
            <a:r>
              <a:rPr lang="pt-BR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evento</a:t>
            </a:r>
            <a:r>
              <a:rPr lang="pt-BR" sz="2400" b="1" dirty="0" smtClean="0">
                <a:solidFill>
                  <a:srgbClr val="993300"/>
                </a:solidFill>
              </a:rPr>
              <a:t> </a:t>
            </a:r>
            <a:r>
              <a:rPr lang="pt-BR" sz="2400" dirty="0" smtClean="0"/>
              <a:t>que os dispara</a:t>
            </a:r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Semelhantes a procedimentos, mas não podem ser locais em relação a um bloco</a:t>
            </a:r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Não aceitam parâmetros</a:t>
            </a:r>
          </a:p>
        </p:txBody>
      </p:sp>
      <p:sp>
        <p:nvSpPr>
          <p:cNvPr id="62472" name="Rectangle 12"/>
          <p:cNvSpPr>
            <a:spLocks noChangeArrowheads="1"/>
          </p:cNvSpPr>
          <p:nvPr/>
        </p:nvSpPr>
        <p:spPr bwMode="auto">
          <a:xfrm>
            <a:off x="533401" y="4081458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pt-BR" sz="2800">
              <a:solidFill>
                <a:srgbClr val="0000FF"/>
              </a:solidFill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pt-BR" sz="2800">
              <a:solidFill>
                <a:srgbClr val="0000FF"/>
              </a:solidFill>
            </a:endParaRPr>
          </a:p>
        </p:txBody>
      </p:sp>
      <p:sp>
        <p:nvSpPr>
          <p:cNvPr id="62474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E2531B-99F3-4D76-8DC3-7386E12188B5}" type="slidenum">
              <a:rPr lang="en-US" sz="1400" b="1"/>
              <a:pPr algn="r"/>
              <a:t>10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4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4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Triggers (Gatilhos)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500175"/>
            <a:ext cx="7918450" cy="785818"/>
          </a:xfrm>
        </p:spPr>
        <p:txBody>
          <a:bodyPr/>
          <a:lstStyle/>
          <a:p>
            <a:r>
              <a:rPr lang="pt-BR" dirty="0" smtClean="0"/>
              <a:t>Um </a:t>
            </a:r>
            <a:r>
              <a:rPr lang="pt-BR" dirty="0" err="1" smtClean="0"/>
              <a:t>trigger</a:t>
            </a:r>
            <a:r>
              <a:rPr lang="pt-BR" dirty="0" smtClean="0"/>
              <a:t> é composto por quatro partes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357290" y="2428868"/>
            <a:ext cx="1428760" cy="7143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786050" y="2786058"/>
            <a:ext cx="1714512" cy="1357322"/>
            <a:chOff x="2786050" y="2786058"/>
            <a:chExt cx="1714512" cy="1357322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3071802" y="3429000"/>
              <a:ext cx="1428760" cy="71438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Evento</a:t>
              </a: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Forma 9"/>
            <p:cNvCxnSpPr>
              <a:stCxn id="4" idx="3"/>
              <a:endCxn id="5" idx="0"/>
            </p:cNvCxnSpPr>
            <p:nvPr/>
          </p:nvCxnSpPr>
          <p:spPr>
            <a:xfrm>
              <a:off x="2786050" y="2786058"/>
              <a:ext cx="1000132" cy="642942"/>
            </a:xfrm>
            <a:prstGeom prst="bentConnector2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16" name="Grupo 15"/>
          <p:cNvGrpSpPr/>
          <p:nvPr/>
        </p:nvGrpSpPr>
        <p:grpSpPr>
          <a:xfrm>
            <a:off x="4500562" y="3786190"/>
            <a:ext cx="2000264" cy="1214446"/>
            <a:chOff x="4500562" y="3786190"/>
            <a:chExt cx="2000264" cy="1214446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5072066" y="4286256"/>
              <a:ext cx="1428760" cy="71438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Tipo</a:t>
              </a: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Forma 11"/>
            <p:cNvCxnSpPr>
              <a:stCxn id="5" idx="3"/>
              <a:endCxn id="6" idx="0"/>
            </p:cNvCxnSpPr>
            <p:nvPr/>
          </p:nvCxnSpPr>
          <p:spPr>
            <a:xfrm>
              <a:off x="4500562" y="3786190"/>
              <a:ext cx="1285884" cy="500066"/>
            </a:xfrm>
            <a:prstGeom prst="bentConnector2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17" name="Grupo 16"/>
          <p:cNvGrpSpPr/>
          <p:nvPr/>
        </p:nvGrpSpPr>
        <p:grpSpPr>
          <a:xfrm>
            <a:off x="6500826" y="4643446"/>
            <a:ext cx="1714512" cy="1285884"/>
            <a:chOff x="6500826" y="4643446"/>
            <a:chExt cx="1714512" cy="1285884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6786578" y="5214950"/>
              <a:ext cx="1428760" cy="71438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Ação</a:t>
              </a: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Forma 13"/>
            <p:cNvCxnSpPr>
              <a:stCxn id="6" idx="3"/>
              <a:endCxn id="7" idx="0"/>
            </p:cNvCxnSpPr>
            <p:nvPr/>
          </p:nvCxnSpPr>
          <p:spPr>
            <a:xfrm>
              <a:off x="6500826" y="4643446"/>
              <a:ext cx="1000132" cy="571504"/>
            </a:xfrm>
            <a:prstGeom prst="bentConnector2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8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E2531B-99F3-4D76-8DC3-7386E12188B5}" type="slidenum">
              <a:rPr lang="en-US" sz="1400" b="1">
                <a:solidFill>
                  <a:schemeClr val="bg1"/>
                </a:solidFill>
              </a:rPr>
              <a:pPr algn="r"/>
              <a:t>11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Triggers - Momento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7238" y="1700213"/>
            <a:ext cx="7918450" cy="151447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Corresponde ao tempo em que o </a:t>
            </a:r>
            <a:r>
              <a:rPr lang="pt-BR" dirty="0" err="1" smtClean="0"/>
              <a:t>trigger</a:t>
            </a:r>
            <a:r>
              <a:rPr lang="pt-BR" dirty="0" smtClean="0"/>
              <a:t> deve ser executado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dirty="0"/>
              <a:t>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1472" y="4095754"/>
            <a:ext cx="2500330" cy="10715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Executar  ação ANTES do evento</a:t>
            </a:r>
          </a:p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 o qual foi criado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19903" y="4095754"/>
            <a:ext cx="2643206" cy="10715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Executar  ação</a:t>
            </a:r>
          </a:p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APÓS o evento</a:t>
            </a:r>
          </a:p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 o qual foi criado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072198" y="4095754"/>
            <a:ext cx="2643206" cy="10715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Executar  ação</a:t>
            </a:r>
          </a:p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LUGAR do evento</a:t>
            </a:r>
          </a:p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 o qual foi criado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angulado 7"/>
          <p:cNvCxnSpPr/>
          <p:nvPr/>
        </p:nvCxnSpPr>
        <p:spPr>
          <a:xfrm rot="16200000" flipH="1">
            <a:off x="2071672" y="3071811"/>
            <a:ext cx="500065" cy="500064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2"/>
          <p:cNvCxnSpPr/>
          <p:nvPr/>
        </p:nvCxnSpPr>
        <p:spPr>
          <a:xfrm rot="16200000" flipH="1">
            <a:off x="3857619" y="3143249"/>
            <a:ext cx="714382" cy="571503"/>
          </a:xfrm>
          <a:prstGeom prst="bentConnector3">
            <a:avLst>
              <a:gd name="adj1" fmla="val 50000"/>
            </a:avLst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do 14"/>
          <p:cNvCxnSpPr/>
          <p:nvPr/>
        </p:nvCxnSpPr>
        <p:spPr>
          <a:xfrm>
            <a:off x="5310194" y="4167193"/>
            <a:ext cx="964410" cy="928693"/>
          </a:xfrm>
          <a:prstGeom prst="bentConnector2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E2531B-99F3-4D76-8DC3-7386E12188B5}" type="slidenum">
              <a:rPr lang="en-US" sz="1400" b="1">
                <a:solidFill>
                  <a:schemeClr val="bg1"/>
                </a:solidFill>
              </a:rPr>
              <a:pPr algn="r"/>
              <a:t>12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3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283450" cy="1143000"/>
          </a:xfrm>
        </p:spPr>
        <p:txBody>
          <a:bodyPr/>
          <a:lstStyle/>
          <a:p>
            <a:pPr>
              <a:defRPr/>
            </a:pPr>
            <a:r>
              <a:rPr err="1" smtClean="0"/>
              <a:t>Triggers</a:t>
            </a:r>
            <a:r>
              <a:rPr smtClean="0"/>
              <a:t> - Eventos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00108"/>
            <a:ext cx="8472518" cy="5643602"/>
          </a:xfrm>
        </p:spPr>
        <p:txBody>
          <a:bodyPr/>
          <a:lstStyle/>
          <a:p>
            <a:r>
              <a:rPr lang="pt-BR" sz="2700" dirty="0" smtClean="0"/>
              <a:t>Modificações no banco de dados</a:t>
            </a:r>
          </a:p>
          <a:p>
            <a:pPr lvl="1"/>
            <a:r>
              <a:rPr lang="pt-BR" sz="2700" dirty="0" smtClean="0"/>
              <a:t>No relacional (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DML</a:t>
            </a:r>
            <a:r>
              <a:rPr lang="pt-BR" sz="2700" dirty="0" smtClean="0"/>
              <a:t>): operações </a:t>
            </a:r>
            <a:r>
              <a:rPr lang="pt-BR" sz="2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</a:t>
            </a:r>
            <a:r>
              <a:rPr lang="pt-BR" sz="2700" dirty="0" smtClean="0"/>
              <a:t>, </a:t>
            </a:r>
            <a:r>
              <a:rPr lang="pt-BR" sz="2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</a:t>
            </a:r>
            <a:r>
              <a:rPr lang="pt-BR" sz="2700" dirty="0" smtClean="0"/>
              <a:t>, </a:t>
            </a:r>
            <a:r>
              <a:rPr lang="pt-BR" sz="2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</a:p>
          <a:p>
            <a:pPr lvl="1"/>
            <a:r>
              <a:rPr lang="pt-BR" sz="2700" dirty="0" smtClean="0"/>
              <a:t>No </a:t>
            </a:r>
            <a:r>
              <a:rPr lang="pt-BR" sz="2700" dirty="0" err="1" smtClean="0"/>
              <a:t>orientado-a-objetos</a:t>
            </a:r>
            <a:r>
              <a:rPr lang="pt-BR" sz="2700" dirty="0" smtClean="0"/>
              <a:t> também na chamada de </a:t>
            </a:r>
            <a:r>
              <a:rPr lang="pt-BR" sz="2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métodos</a:t>
            </a:r>
          </a:p>
          <a:p>
            <a:pPr lvl="1"/>
            <a:r>
              <a:rPr lang="pt-BR" sz="2700" dirty="0" smtClean="0"/>
              <a:t>Operações de transação: </a:t>
            </a:r>
            <a:r>
              <a:rPr lang="pt-BR" sz="2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</a:t>
            </a:r>
            <a:r>
              <a:rPr lang="pt-BR" sz="2700" dirty="0" smtClean="0"/>
              <a:t>, </a:t>
            </a:r>
            <a:r>
              <a:rPr lang="pt-BR" sz="2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ABORT</a:t>
            </a:r>
            <a:r>
              <a:rPr lang="pt-BR" sz="2700" dirty="0" smtClean="0"/>
              <a:t>, </a:t>
            </a:r>
            <a:r>
              <a:rPr lang="pt-BR" sz="2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PREPARE-TO-COMMIT</a:t>
            </a:r>
          </a:p>
          <a:p>
            <a:pPr lvl="1"/>
            <a:r>
              <a:rPr sz="2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700" dirty="0" err="1" smtClean="0"/>
              <a:t>Ações</a:t>
            </a:r>
            <a:r>
              <a:rPr sz="2700" dirty="0" smtClean="0"/>
              <a:t> de </a:t>
            </a:r>
            <a:r>
              <a:rPr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DBA</a:t>
            </a:r>
            <a:r>
              <a:rPr sz="2700" dirty="0" smtClean="0"/>
              <a:t>: </a:t>
            </a:r>
            <a:r>
              <a:rPr lang="pt-BR" sz="2700" dirty="0" smtClean="0"/>
              <a:t>CREATE, ALTER, DROP, SERVERERROR,LOGON,LOGOFF,STARTUP, SHUTDOWN, GRANT, REVOKE</a:t>
            </a:r>
            <a:r>
              <a:rPr sz="2700" dirty="0"/>
              <a:t>,</a:t>
            </a:r>
            <a:r>
              <a:rPr lang="pt-BR" sz="2700" dirty="0" smtClean="0"/>
              <a:t> ...</a:t>
            </a:r>
            <a:endParaRPr sz="2700" dirty="0"/>
          </a:p>
          <a:p>
            <a:pPr lvl="1"/>
            <a:r>
              <a:rPr lang="pt-BR" sz="2700" dirty="0" smtClean="0"/>
              <a:t>Eventos </a:t>
            </a:r>
            <a:r>
              <a:rPr lang="pt-BR" sz="2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temporais</a:t>
            </a:r>
            <a:r>
              <a:rPr lang="pt-BR" sz="2700" dirty="0" smtClean="0">
                <a:solidFill>
                  <a:srgbClr val="993300"/>
                </a:solidFill>
              </a:rPr>
              <a:t>,</a:t>
            </a:r>
            <a:r>
              <a:rPr lang="pt-BR" sz="2700" dirty="0" smtClean="0"/>
              <a:t> eventos </a:t>
            </a:r>
            <a:r>
              <a:rPr lang="pt-BR" sz="2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externos</a:t>
            </a:r>
          </a:p>
          <a:p>
            <a:pPr lvl="1"/>
            <a:r>
              <a:rPr lang="pt-BR" sz="2700" dirty="0" smtClean="0"/>
              <a:t>A </a:t>
            </a:r>
            <a:r>
              <a:rPr lang="pt-BR" sz="27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composição</a:t>
            </a:r>
            <a:r>
              <a:rPr lang="pt-BR" sz="2700" dirty="0" smtClean="0"/>
              <a:t> dos eventos acima</a:t>
            </a:r>
          </a:p>
        </p:txBody>
      </p:sp>
      <p:sp>
        <p:nvSpPr>
          <p:cNvPr id="63493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67700C6-E528-4D25-BB06-43BD8AEBF26C}" type="slidenum">
              <a:rPr lang="en-US" sz="1400" b="1">
                <a:solidFill>
                  <a:schemeClr val="bg1"/>
                </a:solidFill>
              </a:rPr>
              <a:pPr algn="r"/>
              <a:t>13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Triggers - Tipo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357298"/>
            <a:ext cx="7918450" cy="4786346"/>
          </a:xfrm>
        </p:spPr>
        <p:txBody>
          <a:bodyPr/>
          <a:lstStyle/>
          <a:p>
            <a:r>
              <a:rPr lang="pt-BR" sz="2700" dirty="0" smtClean="0"/>
              <a:t>Só aplicável a eventos de 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DML</a:t>
            </a:r>
          </a:p>
          <a:p>
            <a:pPr lvl="1"/>
            <a:r>
              <a:rPr sz="2700" smtClean="0"/>
              <a:t>Linha</a:t>
            </a:r>
          </a:p>
          <a:p>
            <a:pPr lvl="2"/>
            <a:r>
              <a:rPr lang="pt-BR" sz="2700" dirty="0" smtClean="0"/>
              <a:t>Acionado para cada linha afetada</a:t>
            </a:r>
          </a:p>
          <a:p>
            <a:pPr lvl="2"/>
            <a:r>
              <a:rPr lang="pt-BR" sz="2700" dirty="0" smtClean="0"/>
              <a:t>UPDATE de atributo requer a definição do atributo após </a:t>
            </a:r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sz="2700" dirty="0" smtClean="0"/>
              <a:t> </a:t>
            </a:r>
          </a:p>
          <a:p>
            <a:pPr lvl="3"/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OF </a:t>
            </a:r>
            <a:r>
              <a:rPr lang="pt-BR" sz="2700" dirty="0" smtClean="0">
                <a:solidFill>
                  <a:srgbClr val="0000FF"/>
                </a:solidFill>
              </a:rPr>
              <a:t>&lt;atributo&gt;</a:t>
            </a:r>
          </a:p>
          <a:p>
            <a:pPr lvl="1"/>
            <a:r>
              <a:rPr sz="2700" smtClean="0"/>
              <a:t>Comando</a:t>
            </a:r>
            <a:r>
              <a:rPr lang="pt-BR" sz="2700" dirty="0" smtClean="0"/>
              <a:t> </a:t>
            </a:r>
          </a:p>
          <a:p>
            <a:pPr lvl="2"/>
            <a:r>
              <a:rPr lang="pt-BR" sz="2700" dirty="0" smtClean="0"/>
              <a:t>Acionado independentemente do comando atualizar ou não uma ou mais linhas</a:t>
            </a:r>
          </a:p>
          <a:p>
            <a:pPr lvl="2"/>
            <a:r>
              <a:rPr lang="pt-BR" sz="2700" dirty="0" smtClean="0"/>
              <a:t>Não permite acesso às linhas atualizadas</a:t>
            </a:r>
            <a:endParaRPr lang="pt-B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E2531B-99F3-4D76-8DC3-7386E12188B5}" type="slidenum">
              <a:rPr lang="en-US" sz="1400" b="1">
                <a:solidFill>
                  <a:schemeClr val="bg1"/>
                </a:solidFill>
              </a:rPr>
              <a:pPr algn="r"/>
              <a:t>14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Triggers - 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7238" y="1700213"/>
            <a:ext cx="7918450" cy="1800225"/>
          </a:xfrm>
        </p:spPr>
        <p:txBody>
          <a:bodyPr/>
          <a:lstStyle/>
          <a:p>
            <a:r>
              <a:rPr lang="pt-BR" dirty="0" smtClean="0"/>
              <a:t>Bloco PL/SQL executado em razão do evento</a:t>
            </a:r>
          </a:p>
          <a:p>
            <a:pPr lvl="1"/>
            <a:r>
              <a:rPr lang="pt-BR" dirty="0" smtClean="0"/>
              <a:t>Requer a utilização de predicados lógicos quando o </a:t>
            </a:r>
            <a:r>
              <a:rPr lang="pt-BR" dirty="0" err="1" smtClean="0"/>
              <a:t>trigger</a:t>
            </a:r>
            <a:r>
              <a:rPr lang="pt-BR" dirty="0" smtClean="0"/>
              <a:t> tem mais de um evento DML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037139"/>
              </p:ext>
            </p:extLst>
          </p:nvPr>
        </p:nvGraphicFramePr>
        <p:xfrm>
          <a:off x="1857356" y="3786190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Predicado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Significado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INSERTING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Quando o </a:t>
                      </a:r>
                      <a:r>
                        <a:rPr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trigger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disparado por um 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INSERT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UPDATING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Quando o </a:t>
                      </a:r>
                      <a:r>
                        <a:rPr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trigger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disparado por um </a:t>
                      </a:r>
                      <a:r>
                        <a:rPr lang="pt-B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</a:t>
                      </a:r>
                      <a:endParaRPr lang="pt-BR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DELETING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Quando o </a:t>
                      </a:r>
                      <a:r>
                        <a:rPr lang="pt-B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trigger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disparado por um 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DELETE</a:t>
                      </a:r>
                      <a:endParaRPr lang="pt-B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3E2531B-99F3-4D76-8DC3-7386E12188B5}" type="slidenum">
              <a:rPr lang="en-US" sz="1400" b="1">
                <a:solidFill>
                  <a:schemeClr val="bg1"/>
                </a:solidFill>
              </a:rPr>
              <a:pPr algn="r"/>
              <a:t>15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err="1" smtClean="0"/>
              <a:t>Triggers</a:t>
            </a:r>
            <a:r>
              <a:rPr smtClean="0"/>
              <a:t> - Ações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Especificação de ações</a:t>
            </a:r>
          </a:p>
          <a:p>
            <a:pPr lvl="1" algn="just"/>
            <a:r>
              <a:rPr lang="pt-BR" dirty="0" smtClean="0"/>
              <a:t>Pode ser uma </a:t>
            </a:r>
            <a:r>
              <a:rPr lang="pt-BR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seqüência de comandos </a:t>
            </a:r>
            <a:r>
              <a:rPr lang="pt-BR" dirty="0" smtClean="0"/>
              <a:t>de modificação e acesso aos dados</a:t>
            </a:r>
          </a:p>
          <a:p>
            <a:pPr lvl="1" algn="just"/>
            <a:r>
              <a:rPr lang="pt-BR" dirty="0" smtClean="0"/>
              <a:t>Pode ser </a:t>
            </a:r>
            <a:r>
              <a:rPr lang="pt-BR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implícita</a:t>
            </a:r>
            <a:r>
              <a:rPr lang="pt-BR" dirty="0" smtClean="0"/>
              <a:t>, ou seja, a transação é abortada</a:t>
            </a:r>
          </a:p>
          <a:p>
            <a:pPr lvl="1" algn="just"/>
            <a:r>
              <a:rPr lang="pt-BR" dirty="0" smtClean="0"/>
              <a:t>Pode indicar um </a:t>
            </a:r>
            <a:r>
              <a:rPr lang="pt-BR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rollback</a:t>
            </a:r>
            <a:r>
              <a:rPr lang="pt-BR" dirty="0" smtClean="0"/>
              <a:t> da transação</a:t>
            </a:r>
          </a:p>
          <a:p>
            <a:pPr lvl="1" algn="just"/>
            <a:r>
              <a:rPr lang="pt-BR" dirty="0" smtClean="0"/>
              <a:t>Pode substituir a operação que causou o evento, através da palavra-chave </a:t>
            </a:r>
            <a:r>
              <a:rPr lang="pt-BR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</a:t>
            </a:r>
            <a:r>
              <a:rPr lang="pt-BR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smtClean="0"/>
              <a:t>(no caso do </a:t>
            </a:r>
            <a:r>
              <a:rPr lang="pt-BR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</a:t>
            </a:r>
            <a:r>
              <a:rPr lang="pt-BR" dirty="0" smtClean="0"/>
              <a:t> só para </a:t>
            </a:r>
            <a:r>
              <a:rPr lang="pt-BR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</a:t>
            </a:r>
            <a:r>
              <a:rPr lang="pt-BR" dirty="0" smtClean="0"/>
              <a:t>)</a:t>
            </a:r>
          </a:p>
        </p:txBody>
      </p:sp>
      <p:sp>
        <p:nvSpPr>
          <p:cNvPr id="64517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C29AA54-11F6-415F-8CCC-CD12E8257163}" type="slidenum">
              <a:rPr lang="en-US" sz="1400" b="1">
                <a:solidFill>
                  <a:schemeClr val="bg1"/>
                </a:solidFill>
              </a:rPr>
              <a:pPr algn="r"/>
              <a:t>16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Triggers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501122" cy="5281634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Podem ser utilizados para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dirty="0" smtClean="0"/>
              <a:t>Manter restrições de integridade complexas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dirty="0" smtClean="0"/>
              <a:t>Efetuar auditoria às informações de uma tabela, registrando as alterações efetuadas e quem as efetuou  (</a:t>
            </a:r>
            <a:r>
              <a:rPr lang="pt-BR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</a:t>
            </a:r>
            <a:r>
              <a:rPr lang="pt-BR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seletivo</a:t>
            </a:r>
            <a:r>
              <a:rPr lang="pt-BR" dirty="0" smtClean="0"/>
              <a:t>)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dirty="0" smtClean="0"/>
              <a:t>Indicar automaticamente a outros programas que é necessário efetuar uma ação, quando são efetuadas alterações em uma tabela ou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</a:t>
            </a:r>
          </a:p>
          <a:p>
            <a:pPr lvl="1" algn="just" eaLnBrk="1" hangingPunct="1">
              <a:lnSpc>
                <a:spcPct val="90000"/>
              </a:lnSpc>
            </a:pPr>
            <a:r>
              <a:rPr dirty="0" err="1" smtClean="0"/>
              <a:t>Gerar</a:t>
            </a:r>
            <a:r>
              <a:rPr dirty="0" smtClean="0"/>
              <a:t> valor de </a:t>
            </a:r>
            <a:r>
              <a:rPr dirty="0" err="1" smtClean="0"/>
              <a:t>coluna</a:t>
            </a:r>
            <a:r>
              <a:rPr dirty="0" smtClean="0"/>
              <a:t> (</a:t>
            </a:r>
            <a:r>
              <a:rPr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atributo</a:t>
            </a:r>
            <a:r>
              <a:rPr dirty="0" smtClean="0"/>
              <a:t>)</a:t>
            </a:r>
          </a:p>
          <a:p>
            <a:pPr lvl="1" algn="just" eaLnBrk="1" hangingPunct="1">
              <a:lnSpc>
                <a:spcPct val="90000"/>
              </a:lnSpc>
            </a:pPr>
            <a:r>
              <a:rPr dirty="0" err="1" smtClean="0"/>
              <a:t>Garantir</a:t>
            </a:r>
            <a:r>
              <a:rPr dirty="0" smtClean="0"/>
              <a:t> </a:t>
            </a:r>
            <a:r>
              <a:rPr dirty="0" err="1" smtClean="0"/>
              <a:t>regras</a:t>
            </a:r>
            <a:r>
              <a:rPr dirty="0" smtClean="0"/>
              <a:t> de </a:t>
            </a:r>
            <a:r>
              <a:rPr dirty="0" err="1" smtClean="0"/>
              <a:t>negócios</a:t>
            </a:r>
            <a:endParaRPr lang="pt-BR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pt-BR" dirty="0" smtClean="0"/>
              <a:t>Controle de versões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dirty="0" smtClean="0"/>
              <a:t>Garantir restrições de acesso</a:t>
            </a:r>
          </a:p>
        </p:txBody>
      </p:sp>
      <p:sp>
        <p:nvSpPr>
          <p:cNvPr id="65541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B33653E-2731-476D-A48B-C0728C7E9C85}" type="slidenum">
              <a:rPr lang="en-US" sz="1400" b="1">
                <a:solidFill>
                  <a:schemeClr val="bg1"/>
                </a:solidFill>
              </a:rPr>
              <a:pPr algn="r"/>
              <a:t>17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898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91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kumimoji="1" lang="pt-BR" dirty="0" smtClean="0"/>
              <a:t>Use gatilhos para garantir que quando uma operação for processada, ações relacionadas serão executadas</a:t>
            </a:r>
          </a:p>
          <a:p>
            <a:pPr algn="just"/>
            <a:r>
              <a:rPr kumimoji="1" lang="pt-BR" dirty="0" smtClean="0"/>
              <a:t>Não defina gatilhos para refazer ações já existentes no SGBD</a:t>
            </a:r>
          </a:p>
          <a:p>
            <a:pPr algn="just"/>
            <a:r>
              <a:rPr kumimoji="1" lang="pt-BR" dirty="0" smtClean="0"/>
              <a:t>Limite o tamanho de gatilhos (</a:t>
            </a:r>
            <a:r>
              <a:rPr lang="pt-BR" sz="3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 60 linhas</a:t>
            </a:r>
            <a:r>
              <a:rPr kumimoji="1" lang="pt-BR" dirty="0" smtClean="0"/>
              <a:t>)</a:t>
            </a:r>
          </a:p>
          <a:p>
            <a:pPr lvl="1"/>
            <a:r>
              <a:rPr kumimoji="1" dirty="0" err="1" smtClean="0"/>
              <a:t>Usar</a:t>
            </a:r>
            <a:r>
              <a:rPr kumimoji="1" dirty="0" smtClean="0"/>
              <a:t> </a:t>
            </a:r>
            <a:r>
              <a:rPr sz="3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endParaRPr lang="pt-BR" sz="3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kumimoji="1" lang="pt-BR" dirty="0" smtClean="0"/>
              <a:t>Use gatilhos apenas para ações globais</a:t>
            </a:r>
          </a:p>
          <a:p>
            <a:pPr algn="just"/>
            <a:r>
              <a:rPr kumimoji="1" lang="pt-BR" dirty="0" smtClean="0"/>
              <a:t>Não crie gatilhos recursivos</a:t>
            </a:r>
          </a:p>
          <a:p>
            <a:pPr algn="just"/>
            <a:r>
              <a:rPr kumimoji="1" lang="pt-BR" dirty="0" smtClean="0"/>
              <a:t>Use gatilhos ponderadamente</a:t>
            </a:r>
          </a:p>
          <a:p>
            <a:pPr algn="just"/>
            <a:endParaRPr lang="pt-BR" dirty="0" smtClean="0"/>
          </a:p>
        </p:txBody>
      </p:sp>
      <p:sp>
        <p:nvSpPr>
          <p:cNvPr id="66565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8FCA3E-F107-40E7-8192-753A294414C7}" type="slidenum">
              <a:rPr lang="en-US" sz="1400" b="1">
                <a:solidFill>
                  <a:schemeClr val="bg1"/>
                </a:solidFill>
              </a:rPr>
              <a:pPr algn="r"/>
              <a:t>18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Triggers - Recomendações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6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smtClean="0"/>
              <a:t>Ativação de </a:t>
            </a:r>
            <a:r>
              <a:rPr err="1" smtClean="0"/>
              <a:t>Triggers</a:t>
            </a:r>
            <a:endParaRPr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199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Ativação ocorre quando comandos são executados sobre uma tabela (</a:t>
            </a:r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DML</a:t>
            </a:r>
            <a:r>
              <a:rPr lang="pt-BR" sz="2400" dirty="0" smtClean="0"/>
              <a:t>) ou BD (</a:t>
            </a:r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DBA</a:t>
            </a:r>
            <a:r>
              <a:rPr lang="pt-BR" sz="2400" dirty="0" smtClean="0"/>
              <a:t>)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Uso de </a:t>
            </a:r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pt-BR" sz="2400" dirty="0" smtClean="0"/>
              <a:t> possibilita o acesso a valores antigos (</a:t>
            </a:r>
            <a:r>
              <a:rPr lang="pt-BR" sz="2400" dirty="0" smtClean="0">
                <a:solidFill>
                  <a:srgbClr val="800000"/>
                </a:solidFill>
              </a:rPr>
              <a:t>já existentes no BD -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  <a:r>
              <a:rPr lang="pt-BR" sz="2400" dirty="0" smtClean="0"/>
              <a:t>) e novos (</a:t>
            </a:r>
            <a:r>
              <a:rPr lang="pt-BR" sz="2400" dirty="0" smtClean="0">
                <a:solidFill>
                  <a:srgbClr val="800000"/>
                </a:solidFill>
              </a:rPr>
              <a:t>recém-inseridos - </a:t>
            </a:r>
            <a:r>
              <a:rPr lang="pt-B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pt-BR" sz="2400" dirty="0" smtClean="0"/>
              <a:t>) </a:t>
            </a:r>
          </a:p>
          <a:p>
            <a:pPr algn="just">
              <a:lnSpc>
                <a:spcPct val="90000"/>
              </a:lnSpc>
            </a:pPr>
            <a:r>
              <a:rPr lang="pt-BR" sz="2400" dirty="0" smtClean="0"/>
              <a:t>Ativando gatilhos </a:t>
            </a:r>
            <a:r>
              <a:rPr lang="pt-B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pt-BR" sz="2400" dirty="0" smtClean="0"/>
              <a:t> ou </a:t>
            </a:r>
            <a:r>
              <a:rPr lang="pt-B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VÁRIAS</a:t>
            </a:r>
            <a:r>
              <a:rPr lang="pt-BR" sz="2400" dirty="0" smtClean="0">
                <a:solidFill>
                  <a:srgbClr val="800000"/>
                </a:solidFill>
              </a:rPr>
              <a:t> </a:t>
            </a:r>
            <a:r>
              <a:rPr lang="pt-BR" sz="2400" dirty="0" smtClean="0"/>
              <a:t>vezes</a:t>
            </a:r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A opção </a:t>
            </a:r>
            <a:r>
              <a:rPr lang="pt-B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ROW</a:t>
            </a:r>
          </a:p>
          <a:p>
            <a:pPr lvl="2" algn="just">
              <a:lnSpc>
                <a:spcPct val="90000"/>
              </a:lnSpc>
            </a:pPr>
            <a:r>
              <a:rPr lang="en-US" sz="2400" dirty="0" err="1" smtClean="0"/>
              <a:t>Determina</a:t>
            </a:r>
            <a:r>
              <a:rPr lang="en-US" sz="2400" dirty="0" smtClean="0"/>
              <a:t> se o </a:t>
            </a:r>
            <a:r>
              <a:rPr lang="en-US" sz="2400" dirty="0" err="1" smtClean="0"/>
              <a:t>gatilho</a:t>
            </a:r>
            <a:r>
              <a:rPr lang="en-US" sz="2400" dirty="0" smtClean="0"/>
              <a:t> é do </a:t>
            </a:r>
            <a:r>
              <a:rPr lang="en-US" sz="2400" dirty="0" err="1" smtClean="0"/>
              <a:t>tipo</a:t>
            </a:r>
            <a:r>
              <a:rPr lang="en-US" sz="2400" dirty="0" smtClean="0"/>
              <a:t> </a:t>
            </a:r>
            <a:r>
              <a:rPr lang="en-US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row trigger </a:t>
            </a:r>
            <a:r>
              <a:rPr lang="en-US" sz="2400" dirty="0" smtClean="0">
                <a:solidFill>
                  <a:srgbClr val="9933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linha</a:t>
            </a:r>
            <a:r>
              <a:rPr lang="en-US" sz="2400" dirty="0" smtClean="0">
                <a:solidFill>
                  <a:srgbClr val="993300"/>
                </a:solidFill>
              </a:rPr>
              <a:t>)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  trigger </a:t>
            </a:r>
            <a:r>
              <a:rPr lang="en-US" sz="2400" i="1" dirty="0" smtClean="0">
                <a:solidFill>
                  <a:srgbClr val="800000"/>
                </a:solidFill>
              </a:rPr>
              <a:t>(</a:t>
            </a:r>
            <a:r>
              <a:rPr lang="en-US" sz="2400" i="1" dirty="0" err="1" smtClean="0">
                <a:solidFill>
                  <a:srgbClr val="FF0000"/>
                </a:solidFill>
              </a:rPr>
              <a:t>comando</a:t>
            </a:r>
            <a:r>
              <a:rPr lang="en-US" sz="2400" i="1" dirty="0" smtClean="0">
                <a:solidFill>
                  <a:srgbClr val="800000"/>
                </a:solidFill>
              </a:rPr>
              <a:t>)</a:t>
            </a:r>
          </a:p>
          <a:p>
            <a:pPr lvl="3" algn="just">
              <a:lnSpc>
                <a:spcPct val="90000"/>
              </a:lnSpc>
            </a:pPr>
            <a:endParaRPr lang="en-US" sz="2400" dirty="0" smtClean="0"/>
          </a:p>
          <a:p>
            <a:pPr lvl="3" algn="just">
              <a:lnSpc>
                <a:spcPct val="90000"/>
              </a:lnSpc>
            </a:pPr>
            <a:r>
              <a:rPr lang="en-US" sz="2400" dirty="0" smtClean="0"/>
              <a:t>Se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especificada</a:t>
            </a:r>
            <a:r>
              <a:rPr lang="en-US" sz="2400" dirty="0" smtClean="0"/>
              <a:t>, o </a:t>
            </a:r>
            <a:r>
              <a:rPr lang="en-US" sz="2400" dirty="0" err="1" smtClean="0"/>
              <a:t>gatilho</a:t>
            </a:r>
            <a:r>
              <a:rPr lang="en-US" sz="2400" dirty="0" smtClean="0"/>
              <a:t> é </a:t>
            </a:r>
            <a:r>
              <a:rPr lang="en-US" sz="2400" dirty="0" err="1" smtClean="0"/>
              <a:t>executado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err="1" smtClean="0"/>
              <a:t>vez</a:t>
            </a:r>
            <a:r>
              <a:rPr lang="en-US" sz="2400" dirty="0" smtClean="0"/>
              <a:t> para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tupla</a:t>
            </a:r>
            <a:r>
              <a:rPr lang="en-US" sz="2400" dirty="0" smtClean="0">
                <a:solidFill>
                  <a:srgbClr val="993300"/>
                </a:solidFill>
              </a:rPr>
              <a:t> </a:t>
            </a:r>
            <a:r>
              <a:rPr lang="en-US" sz="2400" dirty="0" err="1" smtClean="0"/>
              <a:t>afetada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evento</a:t>
            </a:r>
            <a:r>
              <a:rPr lang="en-US" sz="2400" dirty="0" smtClean="0"/>
              <a:t> </a:t>
            </a:r>
          </a:p>
          <a:p>
            <a:pPr lvl="3" algn="just">
              <a:lnSpc>
                <a:spcPct val="90000"/>
              </a:lnSpc>
            </a:pPr>
            <a:endParaRPr lang="en-US" sz="2400" dirty="0" smtClean="0"/>
          </a:p>
          <a:p>
            <a:pPr lvl="3" algn="just">
              <a:lnSpc>
                <a:spcPct val="90000"/>
              </a:lnSpc>
            </a:pPr>
            <a:r>
              <a:rPr lang="en-US" sz="2400" dirty="0" smtClean="0"/>
              <a:t>Se </a:t>
            </a:r>
            <a:r>
              <a:rPr lang="en-US" sz="2400" dirty="0" err="1" smtClean="0"/>
              <a:t>omitida</a:t>
            </a:r>
            <a:r>
              <a:rPr lang="en-US" sz="2400" dirty="0" smtClean="0"/>
              <a:t>, o </a:t>
            </a:r>
            <a:r>
              <a:rPr lang="en-US" sz="2400" dirty="0" err="1" smtClean="0"/>
              <a:t>gatilho</a:t>
            </a:r>
            <a:r>
              <a:rPr lang="en-US" sz="2400" dirty="0" smtClean="0"/>
              <a:t> é </a:t>
            </a:r>
            <a:r>
              <a:rPr lang="en-US" sz="2400" dirty="0" err="1" smtClean="0"/>
              <a:t>executado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ÚNICA</a:t>
            </a:r>
            <a:r>
              <a:rPr lang="en-US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/>
              <a:t>vez</a:t>
            </a:r>
            <a:r>
              <a:rPr lang="en-US" sz="2400" dirty="0" smtClean="0"/>
              <a:t> para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</a:t>
            </a:r>
            <a:r>
              <a:rPr lang="en-US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ocorrência</a:t>
            </a:r>
            <a:r>
              <a:rPr lang="en-US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evento</a:t>
            </a:r>
            <a:endParaRPr lang="pt-BR" sz="2400" dirty="0" smtClean="0"/>
          </a:p>
        </p:txBody>
      </p:sp>
      <p:sp>
        <p:nvSpPr>
          <p:cNvPr id="67589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042C747-9DD9-4614-9ABB-CCA017FBA598}" type="slidenum">
              <a:rPr lang="en-US" sz="1400" b="1">
                <a:solidFill>
                  <a:schemeClr val="bg1"/>
                </a:solidFill>
              </a:rPr>
              <a:pPr algn="r"/>
              <a:t>19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44654" y="3848099"/>
            <a:ext cx="2590800" cy="1403607"/>
            <a:chOff x="3888" y="2640"/>
            <a:chExt cx="1632" cy="576"/>
          </a:xfrm>
        </p:grpSpPr>
        <p:sp>
          <p:nvSpPr>
            <p:cNvPr id="67597" name="Line 7"/>
            <p:cNvSpPr>
              <a:spLocks noChangeShapeType="1"/>
            </p:cNvSpPr>
            <p:nvPr/>
          </p:nvSpPr>
          <p:spPr bwMode="auto">
            <a:xfrm>
              <a:off x="3888" y="2640"/>
              <a:ext cx="96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598" name="Line 8"/>
            <p:cNvSpPr>
              <a:spLocks noChangeShapeType="1"/>
            </p:cNvSpPr>
            <p:nvPr/>
          </p:nvSpPr>
          <p:spPr bwMode="auto">
            <a:xfrm>
              <a:off x="4848" y="3216"/>
              <a:ext cx="67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599" name="Line 9"/>
            <p:cNvSpPr>
              <a:spLocks noChangeShapeType="1"/>
            </p:cNvSpPr>
            <p:nvPr/>
          </p:nvSpPr>
          <p:spPr bwMode="auto">
            <a:xfrm>
              <a:off x="5520" y="2784"/>
              <a:ext cx="0" cy="43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600" name="Line 10"/>
            <p:cNvSpPr>
              <a:spLocks noChangeShapeType="1"/>
            </p:cNvSpPr>
            <p:nvPr/>
          </p:nvSpPr>
          <p:spPr bwMode="auto">
            <a:xfrm flipH="1">
              <a:off x="4608" y="2784"/>
              <a:ext cx="91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601" name="Line 11"/>
            <p:cNvSpPr>
              <a:spLocks noChangeShapeType="1"/>
            </p:cNvSpPr>
            <p:nvPr/>
          </p:nvSpPr>
          <p:spPr bwMode="auto">
            <a:xfrm flipV="1">
              <a:off x="4608" y="2640"/>
              <a:ext cx="0" cy="14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108880" y="4174508"/>
            <a:ext cx="2895600" cy="1885098"/>
            <a:chOff x="1008" y="2832"/>
            <a:chExt cx="1824" cy="672"/>
          </a:xfrm>
        </p:grpSpPr>
        <p:sp>
          <p:nvSpPr>
            <p:cNvPr id="67592" name="Line 13"/>
            <p:cNvSpPr>
              <a:spLocks noChangeShapeType="1"/>
            </p:cNvSpPr>
            <p:nvPr/>
          </p:nvSpPr>
          <p:spPr bwMode="auto">
            <a:xfrm>
              <a:off x="1344" y="2832"/>
              <a:ext cx="148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593" name="Line 15"/>
            <p:cNvSpPr>
              <a:spLocks noChangeShapeType="1"/>
            </p:cNvSpPr>
            <p:nvPr/>
          </p:nvSpPr>
          <p:spPr bwMode="auto">
            <a:xfrm>
              <a:off x="2016" y="2832"/>
              <a:ext cx="0" cy="9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594" name="Line 16"/>
            <p:cNvSpPr>
              <a:spLocks noChangeShapeType="1"/>
            </p:cNvSpPr>
            <p:nvPr/>
          </p:nvSpPr>
          <p:spPr bwMode="auto">
            <a:xfrm flipH="1" flipV="1">
              <a:off x="1008" y="2928"/>
              <a:ext cx="1008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595" name="Line 17"/>
            <p:cNvSpPr>
              <a:spLocks noChangeShapeType="1"/>
            </p:cNvSpPr>
            <p:nvPr/>
          </p:nvSpPr>
          <p:spPr bwMode="auto">
            <a:xfrm>
              <a:off x="1008" y="2928"/>
              <a:ext cx="0" cy="57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7596" name="Line 18"/>
            <p:cNvSpPr>
              <a:spLocks noChangeShapeType="1"/>
            </p:cNvSpPr>
            <p:nvPr/>
          </p:nvSpPr>
          <p:spPr bwMode="auto">
            <a:xfrm>
              <a:off x="1008" y="3504"/>
              <a:ext cx="1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840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4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pt-BR" dirty="0"/>
              <a:t>Crie um cursor que apresente os dados de um </a:t>
            </a:r>
            <a:r>
              <a:rPr lang="pt-BR" dirty="0" smtClean="0"/>
              <a:t>Professor </a:t>
            </a:r>
            <a:r>
              <a:rPr lang="pt-BR" dirty="0"/>
              <a:t>passando o </a:t>
            </a:r>
            <a:r>
              <a:rPr lang="pt-BR" dirty="0" smtClean="0"/>
              <a:t>SIAPE.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 smtClean="0"/>
              <a:t>Crie um cursor que exiba o nome da disciplina e o nome do </a:t>
            </a:r>
            <a:r>
              <a:rPr lang="pt-BR" smtClean="0"/>
              <a:t>professor com </a:t>
            </a:r>
            <a:r>
              <a:rPr lang="pt-BR" dirty="0" smtClean="0"/>
              <a:t>SIAPE = 1234 ensina.</a:t>
            </a:r>
          </a:p>
          <a:p>
            <a:pPr lvl="0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96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4346" y="214290"/>
            <a:ext cx="8229600" cy="1143000"/>
          </a:xfrm>
        </p:spPr>
        <p:txBody>
          <a:bodyPr/>
          <a:lstStyle/>
          <a:p>
            <a:pPr>
              <a:defRPr/>
            </a:pPr>
            <a:r>
              <a:rPr smtClean="0"/>
              <a:t>Ativação Condicional de </a:t>
            </a:r>
            <a:r>
              <a:rPr err="1" smtClean="0"/>
              <a:t>Triggers</a:t>
            </a:r>
            <a:endParaRPr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400" dirty="0" smtClean="0"/>
              <a:t>A opção </a:t>
            </a:r>
            <a:r>
              <a:rPr lang="pt-BR" sz="24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É usada apenas com </a:t>
            </a:r>
            <a:r>
              <a:rPr lang="pt-BR" sz="24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row</a:t>
            </a:r>
            <a:r>
              <a:rPr lang="pt-BR" sz="24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triggers</a:t>
            </a:r>
            <a:endParaRPr lang="pt-BR" sz="2400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Consiste em uma expressão booleana – </a:t>
            </a:r>
            <a:r>
              <a:rPr lang="pt-B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SQL</a:t>
            </a:r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É avaliada para cada </a:t>
            </a:r>
            <a:r>
              <a:rPr lang="pt-BR" sz="2400" i="1" dirty="0" err="1" smtClean="0"/>
              <a:t>tupla</a:t>
            </a:r>
            <a:r>
              <a:rPr lang="pt-BR" sz="2400" dirty="0" smtClean="0"/>
              <a:t> afetada pelo evento</a:t>
            </a:r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Apenas se o resultado da sua avaliação for </a:t>
            </a:r>
            <a:r>
              <a:rPr lang="pt-B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verdadeiro</a:t>
            </a:r>
            <a:r>
              <a:rPr lang="pt-BR" sz="2400" dirty="0" smtClean="0"/>
              <a:t>, a ação é executada</a:t>
            </a:r>
          </a:p>
          <a:p>
            <a:pPr lvl="1" algn="just">
              <a:lnSpc>
                <a:spcPct val="90000"/>
              </a:lnSpc>
            </a:pPr>
            <a:r>
              <a:rPr lang="pt-BR" sz="2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pt-BR" sz="2400" dirty="0" smtClean="0"/>
              <a:t> tem efeito sobre a execução do evento</a:t>
            </a:r>
          </a:p>
          <a:p>
            <a:pPr lvl="1" algn="just">
              <a:lnSpc>
                <a:spcPct val="90000"/>
              </a:lnSpc>
            </a:pPr>
            <a:r>
              <a:rPr lang="pt-BR" sz="2400" dirty="0" smtClean="0"/>
              <a:t>Não pode incluir</a:t>
            </a:r>
          </a:p>
          <a:p>
            <a:pPr lvl="2" algn="just">
              <a:lnSpc>
                <a:spcPct val="90000"/>
              </a:lnSpc>
            </a:pPr>
            <a:r>
              <a:rPr lang="pt-BR" sz="2400" dirty="0" err="1" smtClean="0"/>
              <a:t>Subconsultas</a:t>
            </a:r>
            <a:endParaRPr lang="pt-BR" sz="2400" dirty="0" smtClean="0"/>
          </a:p>
          <a:p>
            <a:pPr lvl="2" algn="just">
              <a:lnSpc>
                <a:spcPct val="90000"/>
              </a:lnSpc>
            </a:pPr>
            <a:r>
              <a:rPr lang="pt-BR" sz="2400" dirty="0" smtClean="0"/>
              <a:t>Expressões em </a:t>
            </a:r>
            <a:r>
              <a:rPr lang="pt-BR" sz="2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PL/SQL</a:t>
            </a:r>
          </a:p>
          <a:p>
            <a:pPr lvl="2" algn="just">
              <a:lnSpc>
                <a:spcPct val="90000"/>
              </a:lnSpc>
            </a:pPr>
            <a:r>
              <a:rPr lang="pt-BR" sz="2400" dirty="0" smtClean="0"/>
              <a:t>Funções definidas pelo usuário</a:t>
            </a:r>
          </a:p>
        </p:txBody>
      </p:sp>
      <p:sp>
        <p:nvSpPr>
          <p:cNvPr id="68613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9FF36F-C366-40C5-A4FA-440664520198}" type="slidenum">
              <a:rPr lang="en-US" sz="1400" b="1">
                <a:solidFill>
                  <a:schemeClr val="bg1"/>
                </a:solidFill>
              </a:rPr>
              <a:pPr algn="r"/>
              <a:t>20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9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err="1"/>
              <a:t>Triggers</a:t>
            </a:r>
            <a:endParaRPr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714375" y="1857375"/>
            <a:ext cx="7912100" cy="4400550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CREATE [OR REPLACE] TRIGGER </a:t>
            </a:r>
            <a:r>
              <a:rPr lang="pt-BR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&lt;nome&gt;</a:t>
            </a:r>
            <a:endParaRPr lang="pt-BR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[BEFORE | AFTER | INSTEAD OF ]  </a:t>
            </a:r>
            <a:r>
              <a:rPr lang="pt-BR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&lt;evento&gt;</a:t>
            </a:r>
            <a:endParaRPr lang="pt-BR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 </a:t>
            </a:r>
            <a:r>
              <a:rPr lang="pt-BR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&lt;tabela&gt;</a:t>
            </a:r>
          </a:p>
          <a:p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[REFERENCING  NEW   AS   </a:t>
            </a:r>
            <a:r>
              <a:rPr lang="pt-BR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&lt;novo_nome&gt; </a:t>
            </a:r>
          </a:p>
          <a:p>
            <a:r>
              <a:rPr lang="pt-BR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OLD    AS </a:t>
            </a:r>
            <a:r>
              <a:rPr lang="pt-BR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&lt;antigo_nome&gt; </a:t>
            </a:r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eaLnBrk="0" hangingPunct="0"/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[FOR EACH ROW [ WHEN</a:t>
            </a:r>
            <a:r>
              <a:rPr lang="pt-BR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&lt;condição&gt;</a:t>
            </a:r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]]</a:t>
            </a:r>
          </a:p>
          <a:p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DECLARE   [PRAGMA </a:t>
            </a:r>
          </a:p>
          <a:p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AUTONOMOUS_TRANSACTION ]]</a:t>
            </a:r>
          </a:p>
          <a:p>
            <a:pPr eaLnBrk="0" hangingPunct="0"/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BEGIN </a:t>
            </a:r>
            <a:r>
              <a:rPr lang="pt-BR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&lt;corpo-do-procedimento&gt;</a:t>
            </a:r>
          </a:p>
          <a:p>
            <a:pPr eaLnBrk="0" hangingPunct="0"/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 </a:t>
            </a:r>
            <a:r>
              <a:rPr lang="pt-BR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&lt;nome&gt;</a:t>
            </a:r>
            <a:r>
              <a:rPr lang="pt-BR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785813" y="1143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bg2"/>
              </a:buClr>
              <a:buSzPct val="90000"/>
              <a:buFontTx/>
              <a:buBlip>
                <a:blip r:embed="rId2"/>
              </a:buBlip>
            </a:pPr>
            <a:r>
              <a:rPr kumimoji="1" lang="pt-BR" sz="2800">
                <a:solidFill>
                  <a:srgbClr val="0000FF"/>
                </a:solidFill>
              </a:rPr>
              <a:t>Sintaxe</a:t>
            </a:r>
          </a:p>
        </p:txBody>
      </p:sp>
      <p:sp>
        <p:nvSpPr>
          <p:cNvPr id="69638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9FA7637-3EBD-4A35-A511-313D820BB9D8}" type="slidenum">
              <a:rPr lang="en-US" sz="1400" b="1">
                <a:solidFill>
                  <a:schemeClr val="bg1"/>
                </a:solidFill>
              </a:rPr>
              <a:pPr algn="r"/>
              <a:t>21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74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err="1" smtClean="0"/>
              <a:t>Triggers</a:t>
            </a:r>
            <a:endParaRPr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560394"/>
            <a:ext cx="8229600" cy="500062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Cláusula </a:t>
            </a:r>
            <a:r>
              <a:rPr lang="pt-BR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</a:t>
            </a:r>
          </a:p>
          <a:p>
            <a:pPr lvl="1"/>
            <a:r>
              <a:rPr lang="pt-BR" dirty="0" smtClean="0"/>
              <a:t>Só para </a:t>
            </a:r>
            <a:r>
              <a:rPr lang="pt-BR" dirty="0" err="1" smtClean="0"/>
              <a:t>views</a:t>
            </a:r>
            <a:endParaRPr lang="pt-BR" dirty="0" smtClean="0"/>
          </a:p>
          <a:p>
            <a:r>
              <a:rPr lang="pt-BR" dirty="0" smtClean="0"/>
              <a:t>Cláusula </a:t>
            </a:r>
            <a:r>
              <a:rPr lang="pt-BR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REFERENCING</a:t>
            </a:r>
          </a:p>
          <a:p>
            <a:pPr lvl="1"/>
            <a:r>
              <a:rPr lang="pt-BR" dirty="0" smtClean="0"/>
              <a:t>Evitar conflito com </a:t>
            </a:r>
            <a:r>
              <a:rPr lang="pt-BR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pt-BR" dirty="0" smtClean="0">
                <a:solidFill>
                  <a:srgbClr val="993300"/>
                </a:solidFill>
              </a:rPr>
              <a:t> </a:t>
            </a:r>
            <a:r>
              <a:rPr lang="pt-BR" dirty="0" smtClean="0"/>
              <a:t>ou</a:t>
            </a:r>
            <a:r>
              <a:rPr lang="pt-BR" dirty="0" smtClean="0">
                <a:solidFill>
                  <a:srgbClr val="993300"/>
                </a:solidFill>
              </a:rPr>
              <a:t> </a:t>
            </a:r>
            <a:r>
              <a:rPr lang="pt-BR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  <a:endParaRPr lang="pt-BR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 smtClean="0"/>
              <a:t>Cláusula </a:t>
            </a:r>
            <a:r>
              <a:rPr lang="pt-BR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ROW</a:t>
            </a:r>
          </a:p>
          <a:p>
            <a:pPr lvl="1"/>
            <a:r>
              <a:rPr lang="pt-BR" dirty="0" err="1" smtClean="0"/>
              <a:t>Trigger</a:t>
            </a:r>
            <a:r>
              <a:rPr lang="pt-BR" dirty="0" smtClean="0"/>
              <a:t> de linha (</a:t>
            </a:r>
            <a:r>
              <a:rPr lang="pt-BR" dirty="0" err="1" smtClean="0"/>
              <a:t>row</a:t>
            </a:r>
            <a:r>
              <a:rPr lang="pt-BR" dirty="0" smtClean="0"/>
              <a:t> </a:t>
            </a:r>
            <a:r>
              <a:rPr lang="pt-BR" dirty="0" err="1" smtClean="0"/>
              <a:t>trigger</a:t>
            </a:r>
            <a:r>
              <a:rPr lang="pt-BR" dirty="0" smtClean="0"/>
              <a:t>)</a:t>
            </a:r>
          </a:p>
          <a:p>
            <a:r>
              <a:rPr lang="pt-BR" dirty="0" smtClean="0"/>
              <a:t>Cláusula </a:t>
            </a:r>
            <a:r>
              <a:rPr lang="pt-BR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</a:p>
          <a:p>
            <a:pPr marL="742950" lvl="2" indent="-342900">
              <a:buFontTx/>
              <a:buBlip>
                <a:blip r:embed="rId3"/>
              </a:buBlip>
            </a:pPr>
            <a:r>
              <a:rPr lang="pt-BR" dirty="0" smtClean="0">
                <a:solidFill>
                  <a:srgbClr val="FF0000"/>
                </a:solidFill>
              </a:rPr>
              <a:t>Colocar</a:t>
            </a:r>
            <a:r>
              <a:rPr lang="pt-BR" dirty="0" smtClean="0">
                <a:solidFill>
                  <a:srgbClr val="993300"/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condição</a:t>
            </a:r>
          </a:p>
          <a:p>
            <a:r>
              <a:rPr lang="pt-BR" dirty="0" smtClean="0"/>
              <a:t>Cláusula</a:t>
            </a:r>
            <a:r>
              <a:rPr lang="pt-BR" dirty="0" smtClean="0">
                <a:solidFill>
                  <a:srgbClr val="993300"/>
                </a:solidFill>
              </a:rPr>
              <a:t>  </a:t>
            </a:r>
            <a:r>
              <a:rPr lang="pt-BR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PRAGMA_AUTONOMUS</a:t>
            </a:r>
          </a:p>
          <a:p>
            <a:pPr marL="742950" lvl="2" indent="-342900">
              <a:buFontTx/>
              <a:buBlip>
                <a:blip r:embed="rId3"/>
              </a:buBlip>
            </a:pPr>
            <a:r>
              <a:rPr lang="pt-BR" dirty="0" smtClean="0">
                <a:solidFill>
                  <a:srgbClr val="FF0000"/>
                </a:solidFill>
              </a:rPr>
              <a:t>Controle de transação</a:t>
            </a:r>
            <a:endParaRPr lang="pt-BR" dirty="0" smtClean="0"/>
          </a:p>
        </p:txBody>
      </p:sp>
      <p:sp>
        <p:nvSpPr>
          <p:cNvPr id="70661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0F16C7E-A6E8-45F6-9DEE-56F0C18FAAE2}" type="slidenum">
              <a:rPr lang="en-US" sz="1400" b="1">
                <a:solidFill>
                  <a:schemeClr val="bg1"/>
                </a:solidFill>
              </a:rPr>
              <a:pPr algn="r"/>
              <a:t>22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4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err="1" smtClean="0"/>
              <a:t>Triggers</a:t>
            </a:r>
            <a:endParaRPr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pPr algn="just" eaLnBrk="1" hangingPunct="1"/>
            <a:r>
              <a:rPr lang="pt-BR" dirty="0" smtClean="0"/>
              <a:t>Restrições</a:t>
            </a:r>
          </a:p>
          <a:p>
            <a:pPr lvl="1" algn="just" eaLnBrk="1" hangingPunct="1"/>
            <a:r>
              <a:rPr lang="pt-BR" dirty="0" smtClean="0"/>
              <a:t>No </a:t>
            </a:r>
            <a:r>
              <a:rPr lang="pt-BR" sz="24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Oracle</a:t>
            </a:r>
            <a:r>
              <a:rPr lang="pt-BR" dirty="0" smtClean="0"/>
              <a:t>, não podem emitir instruções de controle de transação</a:t>
            </a:r>
          </a:p>
          <a:p>
            <a:pPr lvl="2" algn="just" eaLnBrk="1" hangingPunct="1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</a:t>
            </a:r>
            <a:r>
              <a:rPr lang="pt-BR" dirty="0" smtClean="0"/>
              <a:t>,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ROLLBACK</a:t>
            </a:r>
            <a:r>
              <a:rPr lang="pt-BR" dirty="0" smtClean="0"/>
              <a:t> ou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SAVEPOINT</a:t>
            </a:r>
          </a:p>
          <a:p>
            <a:pPr lvl="1" algn="just" eaLnBrk="1" hangingPunct="1"/>
            <a:r>
              <a:rPr lang="pt-BR" dirty="0" smtClean="0"/>
              <a:t>Não podem chamar nenhuma função que faça isso</a:t>
            </a:r>
          </a:p>
          <a:p>
            <a:pPr lvl="1" algn="just" eaLnBrk="1" hangingPunct="1"/>
            <a:r>
              <a:rPr lang="pt-BR" dirty="0" smtClean="0"/>
              <a:t>Não podem declarar variável </a:t>
            </a:r>
            <a:r>
              <a:rPr lang="pt-BR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pt-BR" dirty="0" smtClean="0"/>
              <a:t> ou </a:t>
            </a:r>
            <a:r>
              <a:rPr lang="pt-BR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RAW</a:t>
            </a:r>
            <a:endParaRPr lang="pt-B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6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59CEC98-4A1F-4199-A502-8FC6383185C7}" type="slidenum">
              <a:rPr lang="en-US" sz="1400" b="1">
                <a:solidFill>
                  <a:schemeClr val="bg1"/>
                </a:solidFill>
              </a:rPr>
              <a:pPr algn="r"/>
              <a:t>23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70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492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err="1" smtClean="0"/>
              <a:t>Triggers</a:t>
            </a:r>
            <a:r>
              <a:rPr smtClean="0"/>
              <a:t> - Exemplo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772400" cy="762000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dirty="0" smtClean="0"/>
              <a:t>Na devolução do carro, alterar a quilometragem do carro em função da quilometragem final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265729" y="2376488"/>
            <a:ext cx="6910225" cy="3785652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CREATE OR REPLACE TRIGGER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</a:rPr>
              <a:t>altera_km</a:t>
            </a:r>
            <a:endParaRPr lang="pt-BR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AFTER UPDATE ON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</a:rPr>
              <a:t>locacao</a:t>
            </a:r>
            <a:r>
              <a:rPr lang="pt-BR" sz="2400" dirty="0">
                <a:latin typeface="Times New Roman" pitchFamily="18" charset="0"/>
              </a:rPr>
              <a:t> </a:t>
            </a: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FOR EACH ROW</a:t>
            </a: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BEGIN</a:t>
            </a:r>
          </a:p>
          <a:p>
            <a:pPr algn="just" eaLnBrk="0" hangingPunct="0"/>
            <a:r>
              <a:rPr lang="pt-BR" sz="2400" dirty="0">
                <a:latin typeface="Times New Roman" pitchFamily="18" charset="0"/>
              </a:rPr>
              <a:t>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IF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993300"/>
                </a:solidFill>
                <a:latin typeface="Times New Roman" pitchFamily="18" charset="0"/>
              </a:rPr>
              <a:t>:NEW.</a:t>
            </a:r>
            <a:r>
              <a:rPr lang="pt-BR" sz="2400" dirty="0" err="1">
                <a:solidFill>
                  <a:srgbClr val="993300"/>
                </a:solidFill>
                <a:latin typeface="Times New Roman" pitchFamily="18" charset="0"/>
              </a:rPr>
              <a:t>data_entrega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IS NOT NULL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THEN</a:t>
            </a:r>
          </a:p>
          <a:p>
            <a:pPr algn="just" eaLnBrk="0" hangingPunct="0"/>
            <a:r>
              <a:rPr lang="pt-BR" sz="2400" dirty="0">
                <a:latin typeface="Times New Roman" pitchFamily="18" charset="0"/>
              </a:rPr>
              <a:t>     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UPDATE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</a:rPr>
              <a:t>carro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SET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</a:rPr>
              <a:t>km_carro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=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993300"/>
                </a:solidFill>
                <a:latin typeface="Times New Roman" pitchFamily="18" charset="0"/>
              </a:rPr>
              <a:t>:NEW.</a:t>
            </a:r>
            <a:r>
              <a:rPr lang="pt-BR" sz="2400" dirty="0" err="1">
                <a:solidFill>
                  <a:srgbClr val="993300"/>
                </a:solidFill>
                <a:latin typeface="Times New Roman" pitchFamily="18" charset="0"/>
              </a:rPr>
              <a:t>km_final</a:t>
            </a:r>
            <a:r>
              <a:rPr lang="pt-BR" sz="2400" dirty="0">
                <a:latin typeface="Times New Roman" pitchFamily="18" charset="0"/>
              </a:rPr>
              <a:t> </a:t>
            </a:r>
          </a:p>
          <a:p>
            <a:pPr algn="just" eaLnBrk="0" hangingPunct="0"/>
            <a:r>
              <a:rPr lang="pt-BR" sz="2400" dirty="0">
                <a:latin typeface="Times New Roman" pitchFamily="18" charset="0"/>
              </a:rPr>
              <a:t>               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WHERE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</a:rPr>
              <a:t>chassi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=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993300"/>
                </a:solidFill>
                <a:latin typeface="Times New Roman" pitchFamily="18" charset="0"/>
              </a:rPr>
              <a:t>:NEW.chassi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;</a:t>
            </a: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  END IF;</a:t>
            </a: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END;</a:t>
            </a: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/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76451" y="2833679"/>
            <a:ext cx="6462713" cy="1066800"/>
            <a:chOff x="1536" y="2016"/>
            <a:chExt cx="4071" cy="672"/>
          </a:xfrm>
          <a:solidFill>
            <a:srgbClr val="0070C0"/>
          </a:solidFill>
        </p:grpSpPr>
        <p:sp>
          <p:nvSpPr>
            <p:cNvPr id="64521" name="Text Box 6"/>
            <p:cNvSpPr txBox="1">
              <a:spLocks noChangeArrowheads="1"/>
            </p:cNvSpPr>
            <p:nvPr/>
          </p:nvSpPr>
          <p:spPr bwMode="auto">
            <a:xfrm>
              <a:off x="3996" y="2016"/>
              <a:ext cx="1611" cy="5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pt-BR" sz="2400" b="1" dirty="0">
                  <a:solidFill>
                    <a:srgbClr val="800000"/>
                  </a:solidFill>
                  <a:latin typeface="Times New Roman" pitchFamily="18" charset="0"/>
                </a:rPr>
                <a:t>Variável contendo</a:t>
              </a:r>
            </a:p>
            <a:p>
              <a:pPr algn="r" eaLnBrk="0" hangingPunct="0">
                <a:defRPr/>
              </a:pPr>
              <a:r>
                <a:rPr lang="pt-BR" sz="2400" b="1" dirty="0">
                  <a:solidFill>
                    <a:srgbClr val="800000"/>
                  </a:solidFill>
                  <a:latin typeface="Times New Roman" pitchFamily="18" charset="0"/>
                </a:rPr>
                <a:t>valores inseridos</a:t>
              </a:r>
            </a:p>
          </p:txBody>
        </p:sp>
        <p:sp>
          <p:nvSpPr>
            <p:cNvPr id="64522" name="Line 7"/>
            <p:cNvSpPr>
              <a:spLocks noChangeShapeType="1"/>
            </p:cNvSpPr>
            <p:nvPr/>
          </p:nvSpPr>
          <p:spPr bwMode="auto">
            <a:xfrm flipH="1">
              <a:off x="1536" y="2304"/>
              <a:ext cx="2448" cy="384"/>
            </a:xfrm>
            <a:prstGeom prst="line">
              <a:avLst/>
            </a:prstGeom>
            <a:grp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740275" y="5145088"/>
            <a:ext cx="3629025" cy="884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eaLnBrk="0" hangingPunct="0"/>
            <a:r>
              <a:rPr lang="pt-BR" sz="2800" b="1">
                <a:solidFill>
                  <a:srgbClr val="800000"/>
                </a:solidFill>
                <a:latin typeface="Times New Roman" pitchFamily="18" charset="0"/>
              </a:rPr>
              <a:t>:OLD</a:t>
            </a:r>
            <a:r>
              <a:rPr lang="pt-BR" sz="2400" b="1">
                <a:solidFill>
                  <a:srgbClr val="800000"/>
                </a:solidFill>
                <a:latin typeface="Times New Roman" pitchFamily="18" charset="0"/>
              </a:rPr>
              <a:t> -Variável contendo</a:t>
            </a:r>
          </a:p>
          <a:p>
            <a:pPr algn="r" eaLnBrk="0" hangingPunct="0"/>
            <a:r>
              <a:rPr lang="pt-BR" sz="2400" b="1">
                <a:solidFill>
                  <a:srgbClr val="800000"/>
                </a:solidFill>
                <a:latin typeface="Times New Roman" pitchFamily="18" charset="0"/>
              </a:rPr>
              <a:t>valores anteriores</a:t>
            </a:r>
          </a:p>
        </p:txBody>
      </p:sp>
      <p:sp>
        <p:nvSpPr>
          <p:cNvPr id="72712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3FAA022-9343-47BE-8642-DB8B8C549917}" type="slidenum">
              <a:rPr lang="en-US" sz="1400" b="1">
                <a:solidFill>
                  <a:schemeClr val="bg1"/>
                </a:solidFill>
              </a:rPr>
              <a:pPr algn="r"/>
              <a:t>24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99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 autoUpdateAnimBg="0"/>
      <p:bldP spid="136196" grpId="0" animBg="1" autoUpdateAnimBg="0"/>
      <p:bldP spid="13620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err="1" smtClean="0"/>
              <a:t>Triggers</a:t>
            </a:r>
            <a:r>
              <a:rPr smtClean="0"/>
              <a:t> - Exemplo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pt-BR" smtClean="0"/>
              <a:t>Impedir inserção de valor inválido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2875" y="2438400"/>
            <a:ext cx="9001125" cy="3785652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CREATE OR REPLACE TRIGGER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</a:rPr>
              <a:t>verifica_situacao</a:t>
            </a:r>
            <a:endParaRPr lang="pt-BR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BEFORE INSERT OR UPDATE ON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</a:rPr>
              <a:t>locacao</a:t>
            </a:r>
            <a:r>
              <a:rPr lang="pt-BR" sz="2400" dirty="0">
                <a:latin typeface="Times New Roman" pitchFamily="18" charset="0"/>
              </a:rPr>
              <a:t> </a:t>
            </a: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FOR EACH ROW</a:t>
            </a: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BEGIN</a:t>
            </a:r>
          </a:p>
          <a:p>
            <a:pPr algn="just" eaLnBrk="0" hangingPunct="0"/>
            <a:r>
              <a:rPr lang="pt-BR" sz="2400" dirty="0">
                <a:latin typeface="Times New Roman" pitchFamily="18" charset="0"/>
              </a:rPr>
              <a:t>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IF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993300"/>
                </a:solidFill>
                <a:latin typeface="Times New Roman" pitchFamily="18" charset="0"/>
              </a:rPr>
              <a:t>:NEW.</a:t>
            </a:r>
            <a:r>
              <a:rPr lang="pt-BR" sz="2400" dirty="0" err="1">
                <a:solidFill>
                  <a:srgbClr val="993300"/>
                </a:solidFill>
                <a:latin typeface="Times New Roman" pitchFamily="18" charset="0"/>
              </a:rPr>
              <a:t>km_final</a:t>
            </a:r>
            <a:r>
              <a:rPr lang="pt-BR" sz="2400" dirty="0">
                <a:solidFill>
                  <a:srgbClr val="993300"/>
                </a:solidFill>
                <a:latin typeface="Times New Roman" pitchFamily="18" charset="0"/>
              </a:rPr>
              <a:t> &lt; :NEW.</a:t>
            </a:r>
            <a:r>
              <a:rPr lang="pt-BR" sz="2400" dirty="0" err="1">
                <a:solidFill>
                  <a:srgbClr val="993300"/>
                </a:solidFill>
                <a:latin typeface="Times New Roman" pitchFamily="18" charset="0"/>
              </a:rPr>
              <a:t>km_inicial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THEN</a:t>
            </a:r>
          </a:p>
          <a:p>
            <a:pPr algn="just" eaLnBrk="0" hangingPunct="0"/>
            <a:r>
              <a:rPr lang="pt-BR" sz="2400" dirty="0">
                <a:latin typeface="Times New Roman" pitchFamily="18" charset="0"/>
              </a:rPr>
              <a:t>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RAISE_APPLICATION_ERROR(</a:t>
            </a:r>
            <a:r>
              <a:rPr lang="pt-BR" sz="2400" dirty="0">
                <a:latin typeface="Times New Roman" pitchFamily="18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</a:rPr>
              <a:t>-20011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</a:rPr>
              <a:t>‘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</a:rPr>
              <a:t>Km_Final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</a:rPr>
              <a:t> &lt; 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</a:rPr>
              <a:t>Km_Inicial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); </a:t>
            </a: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END  IF;</a:t>
            </a: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END;</a:t>
            </a:r>
          </a:p>
          <a:p>
            <a:pPr algn="just"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</a:rPr>
              <a:t>/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05400" y="4572000"/>
            <a:ext cx="2878138" cy="1279525"/>
            <a:chOff x="3216" y="2880"/>
            <a:chExt cx="1813" cy="806"/>
          </a:xfrm>
        </p:grpSpPr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3216" y="3168"/>
              <a:ext cx="1813" cy="51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sz="2400" b="1">
                  <a:solidFill>
                    <a:srgbClr val="800000"/>
                  </a:solidFill>
                </a:rPr>
                <a:t>Criar código para</a:t>
              </a:r>
            </a:p>
            <a:p>
              <a:pPr algn="ctr"/>
              <a:r>
                <a:rPr lang="pt-BR" sz="2400" b="1">
                  <a:solidFill>
                    <a:srgbClr val="800000"/>
                  </a:solidFill>
                </a:rPr>
                <a:t>Mensagem de erro</a:t>
              </a:r>
            </a:p>
          </p:txBody>
        </p:sp>
        <p:sp>
          <p:nvSpPr>
            <p:cNvPr id="73737" name="Line 6"/>
            <p:cNvSpPr>
              <a:spLocks noChangeShapeType="1"/>
            </p:cNvSpPr>
            <p:nvPr/>
          </p:nvSpPr>
          <p:spPr bwMode="auto">
            <a:xfrm flipV="1">
              <a:off x="3744" y="2880"/>
              <a:ext cx="0" cy="2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73735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3B80225-E02E-442B-9A30-B59F99C3F548}" type="slidenum">
              <a:rPr lang="en-US" sz="1400" b="1">
                <a:solidFill>
                  <a:schemeClr val="bg1"/>
                </a:solidFill>
              </a:rPr>
              <a:pPr algn="r"/>
              <a:t>25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  <p:bldP spid="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dirty="0" smtClean="0"/>
              <a:t>Triggers</a:t>
            </a:r>
            <a:endParaRPr dirty="0"/>
          </a:p>
        </p:txBody>
      </p:sp>
      <p:sp>
        <p:nvSpPr>
          <p:cNvPr id="74755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3786187"/>
          </a:xfrm>
        </p:spPr>
        <p:txBody>
          <a:bodyPr/>
          <a:lstStyle/>
          <a:p>
            <a:pPr algn="just"/>
            <a:r>
              <a:rPr lang="pt-BR" dirty="0" smtClean="0"/>
              <a:t>Tabela mutante</a:t>
            </a:r>
          </a:p>
          <a:p>
            <a:pPr lvl="1" algn="just"/>
            <a:r>
              <a:rPr lang="pt-BR" dirty="0" smtClean="0"/>
              <a:t>Em alguns </a:t>
            </a:r>
            <a:r>
              <a:rPr lang="pt-BR" dirty="0" err="1" smtClean="0"/>
              <a:t>triggers</a:t>
            </a:r>
            <a:r>
              <a:rPr lang="pt-BR" dirty="0" smtClean="0"/>
              <a:t> é preciso fazer referência a valores da tabela que está sendo alterada</a:t>
            </a:r>
          </a:p>
          <a:p>
            <a:pPr lvl="1" algn="just"/>
            <a:r>
              <a:rPr lang="pt-BR" dirty="0" smtClean="0"/>
              <a:t>Em geral, quando um </a:t>
            </a:r>
            <a:r>
              <a:rPr lang="pt-BR" dirty="0" err="1" smtClean="0"/>
              <a:t>trigger</a:t>
            </a:r>
            <a:r>
              <a:rPr lang="pt-BR" dirty="0" smtClean="0"/>
              <a:t> tenta examinar a própria tabela que está sofrendo a ação</a:t>
            </a:r>
          </a:p>
          <a:p>
            <a:pPr lvl="1" algn="just"/>
            <a:r>
              <a:rPr lang="pt-BR" dirty="0" smtClean="0"/>
              <a:t>Também pode acontecer quando examinar uma tabela pai em um </a:t>
            </a:r>
            <a:r>
              <a:rPr lang="pt-BR" dirty="0" err="1" smtClean="0"/>
              <a:t>update</a:t>
            </a:r>
            <a:r>
              <a:rPr lang="pt-BR" dirty="0" smtClean="0"/>
              <a:t>/delete </a:t>
            </a:r>
            <a:r>
              <a:rPr lang="pt-BR" dirty="0" err="1" smtClean="0"/>
              <a:t>cascading</a:t>
            </a:r>
            <a:endParaRPr lang="pt-BR" dirty="0" smtClean="0"/>
          </a:p>
        </p:txBody>
      </p:sp>
      <p:sp>
        <p:nvSpPr>
          <p:cNvPr id="74757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77100DC-939B-4C83-9235-DE56F2A1F34A}" type="slidenum">
              <a:rPr lang="en-US" sz="1400" b="1">
                <a:solidFill>
                  <a:schemeClr val="bg1"/>
                </a:solidFill>
              </a:rPr>
              <a:pPr algn="r"/>
              <a:t>26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4758" name="CaixaDeTexto 5"/>
          <p:cNvSpPr txBox="1">
            <a:spLocks noChangeArrowheads="1"/>
          </p:cNvSpPr>
          <p:nvPr/>
        </p:nvSpPr>
        <p:spPr bwMode="auto">
          <a:xfrm>
            <a:off x="3286125" y="4786313"/>
            <a:ext cx="585787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</a:rPr>
              <a:t>Um </a:t>
            </a:r>
            <a:r>
              <a:rPr lang="pt-BR" sz="2400" b="1" dirty="0" err="1">
                <a:solidFill>
                  <a:srgbClr val="0000FF"/>
                </a:solidFill>
              </a:rPr>
              <a:t>Trigger</a:t>
            </a:r>
            <a:r>
              <a:rPr lang="pt-BR" sz="2400" b="1" dirty="0">
                <a:solidFill>
                  <a:srgbClr val="0000FF"/>
                </a:solidFill>
              </a:rPr>
              <a:t> está tentando </a:t>
            </a:r>
            <a:r>
              <a:rPr lang="pt-BR" sz="2400" b="1" dirty="0" smtClean="0">
                <a:solidFill>
                  <a:srgbClr val="0000FF"/>
                </a:solidFill>
              </a:rPr>
              <a:t>modificar </a:t>
            </a:r>
            <a:r>
              <a:rPr lang="pt-BR" sz="2400" b="1" dirty="0">
                <a:solidFill>
                  <a:srgbClr val="0000FF"/>
                </a:solidFill>
              </a:rPr>
              <a:t>ou </a:t>
            </a:r>
            <a:r>
              <a:rPr lang="pt-BR" sz="2400" b="1" dirty="0" smtClean="0">
                <a:solidFill>
                  <a:srgbClr val="0000FF"/>
                </a:solidFill>
              </a:rPr>
              <a:t>examinar </a:t>
            </a:r>
            <a:r>
              <a:rPr lang="pt-BR" sz="2400" b="1" dirty="0">
                <a:solidFill>
                  <a:srgbClr val="0000FF"/>
                </a:solidFill>
              </a:rPr>
              <a:t>um dado que ainda está </a:t>
            </a:r>
          </a:p>
          <a:p>
            <a:r>
              <a:rPr lang="pt-BR" sz="2400" b="1" dirty="0">
                <a:solidFill>
                  <a:srgbClr val="0000FF"/>
                </a:solidFill>
              </a:rPr>
              <a:t>sendo </a:t>
            </a:r>
            <a:r>
              <a:rPr lang="pt-BR" sz="2400" b="1" dirty="0" smtClean="0">
                <a:solidFill>
                  <a:srgbClr val="0000FF"/>
                </a:solidFill>
              </a:rPr>
              <a:t>modificado</a:t>
            </a:r>
            <a:endParaRPr lang="pt-BR" sz="2400" b="1" dirty="0">
              <a:solidFill>
                <a:srgbClr val="0000FF"/>
              </a:solidFill>
            </a:endParaRPr>
          </a:p>
        </p:txBody>
      </p:sp>
      <p:sp>
        <p:nvSpPr>
          <p:cNvPr id="9" name="Seta em curva para a direita 8"/>
          <p:cNvSpPr/>
          <p:nvPr/>
        </p:nvSpPr>
        <p:spPr>
          <a:xfrm rot="19398867">
            <a:off x="2179638" y="5178425"/>
            <a:ext cx="1071562" cy="71437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1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Triggers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Suponha as duas tabelas a seguir:</a:t>
            </a:r>
            <a:endParaRPr lang="pt-BR" dirty="0"/>
          </a:p>
        </p:txBody>
      </p:sp>
      <p:pic>
        <p:nvPicPr>
          <p:cNvPr id="1026" name="Picture 2" descr="http://db1labs.files.wordpress.com/2012/01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10760"/>
            <a:ext cx="8064896" cy="150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4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Triggers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Fluxo de Ações</a:t>
            </a:r>
            <a:endParaRPr lang="pt-BR" dirty="0"/>
          </a:p>
        </p:txBody>
      </p:sp>
      <p:pic>
        <p:nvPicPr>
          <p:cNvPr id="2050" name="Picture 2" descr="http://db1labs.files.wordpress.com/2012/01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6" y="2492896"/>
            <a:ext cx="84328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4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Triggers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Utilizar </a:t>
            </a:r>
            <a:r>
              <a:rPr lang="pt-BR" dirty="0"/>
              <a:t>o comando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PRAGMA </a:t>
            </a:r>
            <a:r>
              <a:rPr lang="pt-BR" dirty="0"/>
              <a:t>AUTONOMOUS_TRANSACTION;</a:t>
            </a:r>
          </a:p>
        </p:txBody>
      </p:sp>
    </p:spTree>
    <p:extLst>
      <p:ext uri="{BB962C8B-B14F-4D97-AF65-F5344CB8AC3E}">
        <p14:creationId xmlns:p14="http://schemas.microsoft.com/office/powerpoint/2010/main" val="12182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Subprogramas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Procedimentos, funções e pacotes que são armazenados na base de dados</a:t>
            </a:r>
          </a:p>
          <a:p>
            <a:pPr algn="just"/>
            <a:r>
              <a:rPr lang="pt-BR" dirty="0"/>
              <a:t>Em geral não são alterados depois de construídos e são executados muitas vezes</a:t>
            </a:r>
          </a:p>
          <a:p>
            <a:pPr algn="just"/>
            <a:r>
              <a:rPr lang="pt-BR" dirty="0"/>
              <a:t>São executados explicitamente, através de uma chamada a eles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4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Crie uma função que retorne quantas disciplinas um professor ministra. A função recebe como parâmetro o </a:t>
            </a:r>
            <a:r>
              <a:rPr lang="pt-BR" dirty="0" err="1"/>
              <a:t>siape</a:t>
            </a:r>
            <a:r>
              <a:rPr lang="pt-BR" dirty="0"/>
              <a:t> do professor.</a:t>
            </a:r>
          </a:p>
          <a:p>
            <a:pPr algn="just"/>
            <a:r>
              <a:rPr lang="pt-BR" dirty="0" smtClean="0"/>
              <a:t>Crie um procedimento que aumenta o salário do professor em 10% do professor com </a:t>
            </a:r>
            <a:r>
              <a:rPr lang="pt-BR" dirty="0" err="1" smtClean="0"/>
              <a:t>siape</a:t>
            </a:r>
            <a:r>
              <a:rPr lang="pt-BR" dirty="0"/>
              <a:t> = </a:t>
            </a:r>
            <a:r>
              <a:rPr lang="pt-BR" dirty="0" smtClean="0"/>
              <a:t>5522</a:t>
            </a:r>
          </a:p>
          <a:p>
            <a:pPr algn="just"/>
            <a:r>
              <a:rPr lang="pt-BR" dirty="0" smtClean="0"/>
              <a:t>Melhore o procedimento anterior para que receba a matricula do funcionário e aumente esse valor. 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14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Procedimentos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627885" y="2277527"/>
            <a:ext cx="7571560" cy="267765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sz="2800" dirty="0">
                <a:solidFill>
                  <a:srgbClr val="FF0000"/>
                </a:solidFill>
                <a:latin typeface="Times New Roman" pitchFamily="18" charset="0"/>
              </a:rPr>
              <a:t>CREATE [OR REPLACE] PROCEDURE </a:t>
            </a:r>
            <a:r>
              <a:rPr lang="pt-BR" sz="2800" dirty="0">
                <a:solidFill>
                  <a:srgbClr val="0000FF"/>
                </a:solidFill>
                <a:latin typeface="Times New Roman" pitchFamily="18" charset="0"/>
              </a:rPr>
              <a:t>&lt;nome&gt;</a:t>
            </a:r>
            <a:endParaRPr lang="pt-BR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pt-BR" sz="2800" dirty="0">
                <a:solidFill>
                  <a:srgbClr val="FF0000"/>
                </a:solidFill>
                <a:latin typeface="Times New Roman" pitchFamily="18" charset="0"/>
              </a:rPr>
              <a:t> [(</a:t>
            </a:r>
            <a:r>
              <a:rPr lang="pt-BR" sz="2800" dirty="0">
                <a:solidFill>
                  <a:srgbClr val="0000FF"/>
                </a:solidFill>
                <a:latin typeface="Times New Roman" pitchFamily="18" charset="0"/>
              </a:rPr>
              <a:t>parâmetro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</a:rPr>
              <a:t> [{IN | OUT | IN OUT}] </a:t>
            </a:r>
            <a:r>
              <a:rPr lang="pt-BR" sz="2800" dirty="0">
                <a:solidFill>
                  <a:srgbClr val="0000FF"/>
                </a:solidFill>
                <a:latin typeface="Times New Roman" pitchFamily="18" charset="0"/>
              </a:rPr>
              <a:t>tipo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</a:rPr>
              <a:t>, ....)]</a:t>
            </a:r>
          </a:p>
          <a:p>
            <a:pPr eaLnBrk="0" hangingPunct="0"/>
            <a:r>
              <a:rPr lang="pt-BR" sz="2800" dirty="0">
                <a:solidFill>
                  <a:srgbClr val="FF0000"/>
                </a:solidFill>
                <a:latin typeface="Times New Roman" pitchFamily="18" charset="0"/>
              </a:rPr>
              <a:t>{IS | AS}</a:t>
            </a:r>
          </a:p>
          <a:p>
            <a:pPr eaLnBrk="0" hangingPunct="0"/>
            <a:r>
              <a:rPr lang="pt-BR" sz="2800" dirty="0">
                <a:solidFill>
                  <a:srgbClr val="0000FF"/>
                </a:solidFill>
                <a:latin typeface="Times New Roman" pitchFamily="18" charset="0"/>
              </a:rPr>
              <a:t>&lt;definições  de variáveis&gt;</a:t>
            </a:r>
            <a:endParaRPr lang="pt-BR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pt-BR" sz="2800" dirty="0">
                <a:solidFill>
                  <a:srgbClr val="FF0000"/>
                </a:solidFill>
                <a:latin typeface="Times New Roman" pitchFamily="18" charset="0"/>
              </a:rPr>
              <a:t>BEGIN </a:t>
            </a:r>
            <a:r>
              <a:rPr lang="pt-BR" sz="2800" dirty="0">
                <a:solidFill>
                  <a:srgbClr val="0000FF"/>
                </a:solidFill>
                <a:latin typeface="Times New Roman" pitchFamily="18" charset="0"/>
              </a:rPr>
              <a:t>&lt;</a:t>
            </a:r>
            <a:r>
              <a:rPr lang="pt-BR" sz="2800" dirty="0" err="1">
                <a:solidFill>
                  <a:srgbClr val="0000FF"/>
                </a:solidFill>
                <a:latin typeface="Times New Roman" pitchFamily="18" charset="0"/>
              </a:rPr>
              <a:t>corpo-do-procedimento</a:t>
            </a:r>
            <a:r>
              <a:rPr lang="pt-BR" sz="2800" dirty="0">
                <a:solidFill>
                  <a:srgbClr val="0000FF"/>
                </a:solidFill>
                <a:latin typeface="Times New Roman" pitchFamily="18" charset="0"/>
              </a:rPr>
              <a:t>&gt;</a:t>
            </a:r>
          </a:p>
          <a:p>
            <a:pPr eaLnBrk="0" hangingPunct="0"/>
            <a:r>
              <a:rPr lang="pt-BR" sz="2800" dirty="0">
                <a:solidFill>
                  <a:srgbClr val="FF0000"/>
                </a:solidFill>
                <a:latin typeface="Times New Roman" pitchFamily="18" charset="0"/>
              </a:rPr>
              <a:t>END </a:t>
            </a:r>
            <a:r>
              <a:rPr lang="pt-BR" sz="2800" dirty="0">
                <a:solidFill>
                  <a:srgbClr val="0000FF"/>
                </a:solidFill>
                <a:latin typeface="Times New Roman" pitchFamily="18" charset="0"/>
              </a:rPr>
              <a:t>&lt;nome&gt;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8229600" cy="587375"/>
          </a:xfrm>
        </p:spPr>
        <p:txBody>
          <a:bodyPr/>
          <a:lstStyle/>
          <a:p>
            <a:pPr eaLnBrk="1" hangingPunct="1"/>
            <a:r>
              <a:rPr lang="pt-BR" dirty="0" smtClean="0"/>
              <a:t>Sintaxe</a:t>
            </a:r>
          </a:p>
        </p:txBody>
      </p:sp>
      <p:sp>
        <p:nvSpPr>
          <p:cNvPr id="41990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2D837BA-1298-44E4-AC80-501CE6F2C8F4}" type="slidenum">
              <a:rPr lang="en-US" sz="1400" b="1">
                <a:solidFill>
                  <a:schemeClr val="bg1"/>
                </a:solidFill>
              </a:rPr>
              <a:pPr algn="r"/>
              <a:t>4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349720" y="4173374"/>
            <a:ext cx="6450035" cy="2247615"/>
            <a:chOff x="2000232" y="3714752"/>
            <a:chExt cx="6450035" cy="2247615"/>
          </a:xfrm>
        </p:grpSpPr>
        <p:sp>
          <p:nvSpPr>
            <p:cNvPr id="6" name="CaixaDeTexto 5"/>
            <p:cNvSpPr txBox="1"/>
            <p:nvPr/>
          </p:nvSpPr>
          <p:spPr>
            <a:xfrm>
              <a:off x="2000232" y="5500702"/>
              <a:ext cx="6450035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pt-BR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Observar que não se usa a Cláusula DECLARE</a:t>
              </a:r>
              <a:endPara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Conector reto 7"/>
            <p:cNvCxnSpPr/>
            <p:nvPr/>
          </p:nvCxnSpPr>
          <p:spPr>
            <a:xfrm rot="5400000" flipH="1" flipV="1">
              <a:off x="7250925" y="4607727"/>
              <a:ext cx="1785950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 rot="10800000">
              <a:off x="4357686" y="3714752"/>
              <a:ext cx="3786214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7884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623888" y="2183642"/>
            <a:ext cx="8077200" cy="4893647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CREATE OR REPLACE PROCEDURE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InsereCarro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pt-BR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p_chassi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carro.chassi%TYPE,</a:t>
            </a:r>
          </a:p>
          <a:p>
            <a:pPr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p_modelo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carro.modelo%TYPE,</a:t>
            </a:r>
          </a:p>
          <a:p>
            <a:pPr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p_km_carro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carro.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km_carro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%TYPE,</a:t>
            </a:r>
          </a:p>
          <a:p>
            <a:pPr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p_data_carro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carro.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data_carro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%TYPE) 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 eaLnBrk="0" hangingPunct="0"/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pPr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 Inserir nova 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tupla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 tabela carro</a:t>
            </a:r>
          </a:p>
          <a:p>
            <a:pPr eaLnBrk="0" hangingPunct="0"/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 INTO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carro (chassi, modelo,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km_carro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data_carro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p_chassi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p_modelo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p_km_carro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p_data_carro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endParaRPr lang="pt-BR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COMMIT;</a:t>
            </a:r>
          </a:p>
          <a:p>
            <a:pPr eaLnBrk="0" hangingPunct="0"/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END </a:t>
            </a:r>
            <a:r>
              <a:rPr lang="pt-BR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InsereCarro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eaLnBrk="0" hangingPunct="0"/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>
          <a:xfrm>
            <a:off x="928688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Procedimentos</a:t>
            </a:r>
          </a:p>
        </p:txBody>
      </p:sp>
      <p:sp>
        <p:nvSpPr>
          <p:cNvPr id="419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772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dirty="0"/>
              <a:t>Exemplo: Procedimento para inserir um novo veículo na tabela Carro</a:t>
            </a:r>
          </a:p>
        </p:txBody>
      </p:sp>
      <p:sp>
        <p:nvSpPr>
          <p:cNvPr id="43014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657606-4979-4DBA-AEB6-CFB6F3388016}" type="slidenum">
              <a:rPr lang="en-US" sz="1400" b="1">
                <a:solidFill>
                  <a:schemeClr val="bg1"/>
                </a:solidFill>
              </a:rPr>
              <a:pPr algn="r"/>
              <a:t>5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19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smtClean="0"/>
              <a:t>Procedimentos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77176"/>
            <a:ext cx="7772400" cy="685800"/>
          </a:xfrm>
        </p:spPr>
        <p:txBody>
          <a:bodyPr/>
          <a:lstStyle/>
          <a:p>
            <a:pPr algn="just" eaLnBrk="1" hangingPunct="1"/>
            <a:r>
              <a:rPr lang="pt-BR" dirty="0" smtClean="0"/>
              <a:t>Para ser chamada em outros blocos PL/SQL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63772" y="1962976"/>
            <a:ext cx="8980227" cy="830997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Monotype Sorts" pitchFamily="2" charset="2"/>
              <a:buNone/>
            </a:pPr>
            <a:r>
              <a:rPr kumimoji="1" lang="pt-B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InsereCarro</a:t>
            </a:r>
            <a:r>
              <a:rPr kumimoji="1"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'235-456-YWR','</a:t>
            </a:r>
            <a:r>
              <a:rPr kumimoji="1"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Celta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',</a:t>
            </a:r>
            <a:r>
              <a:rPr kumimoji="1"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100, </a:t>
            </a:r>
            <a:r>
              <a:rPr kumimoji="1" lang="pt-BR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to_date</a:t>
            </a:r>
            <a:r>
              <a:rPr kumimoji="1"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kumimoji="1"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15/05/2002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','</a:t>
            </a:r>
            <a:r>
              <a:rPr kumimoji="1"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dd/mm/</a:t>
            </a:r>
            <a:r>
              <a:rPr kumimoji="1" lang="pt-BR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yyyy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kumimoji="1"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pt-B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9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08C4E1-5F83-41F8-90DC-E1F10A128FD7}" type="slidenum">
              <a:rPr lang="en-US" sz="1400" b="1">
                <a:solidFill>
                  <a:schemeClr val="bg1"/>
                </a:solidFill>
              </a:rPr>
              <a:pPr algn="r"/>
              <a:t>6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38200" y="3378958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pt-BR" sz="3200" dirty="0"/>
              <a:t>Para ser chamada na interface de caracteres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04872" y="4471916"/>
            <a:ext cx="7505728" cy="954107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Monotype Sorts" pitchFamily="2" charset="2"/>
              <a:buNone/>
            </a:pPr>
            <a:r>
              <a:rPr kumimoji="1" lang="pt-B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EXEC </a:t>
            </a:r>
            <a:r>
              <a:rPr kumimoji="1" lang="pt-BR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InsereCarro</a:t>
            </a:r>
            <a:r>
              <a:rPr kumimoji="1"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'235-456YWR','</a:t>
            </a:r>
            <a:r>
              <a:rPr kumimoji="1"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Celta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',</a:t>
            </a:r>
            <a:r>
              <a:rPr kumimoji="1"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r>
              <a:rPr kumimoji="1" lang="pt-B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1" lang="pt-BR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to_date</a:t>
            </a:r>
            <a:r>
              <a:rPr kumimoji="1"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kumimoji="1"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15/05/2002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','</a:t>
            </a:r>
            <a:r>
              <a:rPr kumimoji="1" lang="pt-BR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kumimoji="1"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/mm/</a:t>
            </a:r>
            <a:r>
              <a:rPr kumimoji="1" lang="pt-BR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yyyy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kumimoji="1"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pt-B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8152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smtClean="0"/>
              <a:t>Funções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143000"/>
            <a:ext cx="7772400" cy="990600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pt-BR" dirty="0" smtClean="0"/>
              <a:t>São chamadas como parte de uma expressão, retornando um valor à expressão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584325" y="3546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pt-BR" sz="2400">
              <a:latin typeface="Times New Roman" pitchFamily="18" charset="0"/>
            </a:endParaRP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000125" y="4429125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pt-BR" sz="3000" dirty="0"/>
              <a:t>No corpo da função deve aparecer um RETURN para retornar um valor ao ambiente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112368" y="5429250"/>
            <a:ext cx="3383682" cy="523220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Monotype Sorts" pitchFamily="2" charset="2"/>
              <a:buNone/>
            </a:pPr>
            <a:r>
              <a:rPr kumimoji="1" lang="pt-BR" sz="2800" dirty="0">
                <a:solidFill>
                  <a:srgbClr val="FF0000"/>
                </a:solidFill>
              </a:rPr>
              <a:t>RETURN</a:t>
            </a:r>
            <a:r>
              <a:rPr kumimoji="1" lang="pt-BR" sz="2800" dirty="0">
                <a:solidFill>
                  <a:srgbClr val="0000FF"/>
                </a:solidFill>
              </a:rPr>
              <a:t> &lt;expressão&gt;</a:t>
            </a:r>
            <a:r>
              <a:rPr kumimoji="1" lang="pt-BR" sz="2800" dirty="0">
                <a:solidFill>
                  <a:srgbClr val="FF0000"/>
                </a:solidFill>
              </a:rPr>
              <a:t>;</a:t>
            </a:r>
            <a:endParaRPr lang="pt-BR" sz="2400" dirty="0">
              <a:latin typeface="Times New Roman" pitchFamily="18" charset="0"/>
            </a:endParaRPr>
          </a:p>
        </p:txBody>
      </p:sp>
      <p:sp>
        <p:nvSpPr>
          <p:cNvPr id="45065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E67891F-1C38-401C-AAB7-21CAE073A983}" type="slidenum">
              <a:rPr lang="en-US" sz="1400" b="1">
                <a:solidFill>
                  <a:schemeClr val="bg1"/>
                </a:solidFill>
              </a:rPr>
              <a:pPr algn="r"/>
              <a:t>7</a:t>
            </a:fld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15616" y="2132856"/>
            <a:ext cx="7671267" cy="2308324"/>
          </a:xfrm>
          <a:prstGeom prst="rect">
            <a:avLst/>
          </a:prstGeom>
          <a:solidFill>
            <a:srgbClr val="FFFF00">
              <a:alpha val="0"/>
            </a:srgb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CREATE [OR REPLACE ]FUNCTION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&lt;nome&gt;</a:t>
            </a:r>
            <a:endParaRPr lang="pt-BR" sz="2400" dirty="0" smtClean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eaLnBrk="0" hangingPunct="0"/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[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parâmetro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[{IN | OUT | IN OUT}]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tipo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....)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]</a:t>
            </a:r>
          </a:p>
          <a:p>
            <a:pPr eaLnBrk="0" hangingPunct="0"/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RETURN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&lt;tipo-retorno&gt;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{IS | AS}</a:t>
            </a:r>
          </a:p>
          <a:p>
            <a:pPr eaLnBrk="0" hangingPunct="0"/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BEGIN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&lt;</a:t>
            </a:r>
            <a:r>
              <a:rPr lang="pt-BR" sz="2400" dirty="0" err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corpo-da-função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&gt;</a:t>
            </a:r>
          </a:p>
          <a:p>
            <a:pPr eaLnBrk="0" hangingPunct="0"/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END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&lt;nome&gt;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</a:p>
          <a:p>
            <a:endParaRPr lang="pt-BR"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49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Funções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143000"/>
            <a:ext cx="8183562" cy="114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mtClean="0"/>
              <a:t>Exemplo: Uma função para calcular o valor de uma nova chave a partir da maior existente no BD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071538" y="2571744"/>
            <a:ext cx="7635875" cy="3416320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CREATE OR REPLACE FUNCTION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calcula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VARCHAR2 IS</a:t>
            </a:r>
          </a:p>
          <a:p>
            <a:pPr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retorno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VARCHAR2(20);</a:t>
            </a:r>
          </a:p>
          <a:p>
            <a:pPr eaLnBrk="0" hangingPunct="0"/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pPr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retorno </a:t>
            </a:r>
            <a:r>
              <a:rPr lang="pt-B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categoria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retorno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:=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retorno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RETURN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retorno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calcula</a:t>
            </a:r>
            <a:r>
              <a:rPr lang="pt-B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pt-B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6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15D6337-449C-4DD5-80EA-FA3B6FAB446C}" type="slidenum">
              <a:rPr lang="en-US" sz="1400" b="1">
                <a:solidFill>
                  <a:schemeClr val="bg1"/>
                </a:solidFill>
              </a:rPr>
              <a:pPr algn="r"/>
              <a:t>8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84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Funções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685800"/>
          </a:xfrm>
        </p:spPr>
        <p:txBody>
          <a:bodyPr/>
          <a:lstStyle/>
          <a:p>
            <a:pPr algn="just" eaLnBrk="1" hangingPunct="1"/>
            <a:r>
              <a:rPr lang="pt-BR" dirty="0" smtClean="0"/>
              <a:t>Para ser chamada em outros blocos PL/SQL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066800" y="1905000"/>
            <a:ext cx="6858000" cy="519113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Monotype Sorts" pitchFamily="2" charset="2"/>
              <a:buNone/>
            </a:pPr>
            <a:r>
              <a:rPr kumimoji="1" lang="pt-BR" sz="2800">
                <a:solidFill>
                  <a:srgbClr val="0000FF"/>
                </a:solidFill>
              </a:rPr>
              <a:t>v_valor</a:t>
            </a:r>
            <a:r>
              <a:rPr kumimoji="1" lang="pt-BR" sz="2800">
                <a:solidFill>
                  <a:srgbClr val="FF0000"/>
                </a:solidFill>
              </a:rPr>
              <a:t> := calcula;</a:t>
            </a:r>
            <a:endParaRPr lang="pt-BR" sz="280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752600" y="2362200"/>
            <a:ext cx="5094288" cy="688975"/>
            <a:chOff x="1104" y="1488"/>
            <a:chExt cx="3209" cy="434"/>
          </a:xfrm>
        </p:grpSpPr>
        <p:sp>
          <p:nvSpPr>
            <p:cNvPr id="47112" name="Text Box 6"/>
            <p:cNvSpPr txBox="1">
              <a:spLocks noChangeArrowheads="1"/>
            </p:cNvSpPr>
            <p:nvPr/>
          </p:nvSpPr>
          <p:spPr bwMode="auto">
            <a:xfrm>
              <a:off x="1536" y="1634"/>
              <a:ext cx="27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>
                  <a:solidFill>
                    <a:srgbClr val="800000"/>
                  </a:solidFill>
                </a:rPr>
                <a:t>Variável declarada no bloco PL</a:t>
              </a:r>
            </a:p>
          </p:txBody>
        </p:sp>
        <p:sp>
          <p:nvSpPr>
            <p:cNvPr id="47113" name="Line 7"/>
            <p:cNvSpPr>
              <a:spLocks noChangeShapeType="1"/>
            </p:cNvSpPr>
            <p:nvPr/>
          </p:nvSpPr>
          <p:spPr bwMode="auto">
            <a:xfrm flipH="1">
              <a:off x="1104" y="1776"/>
              <a:ext cx="432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4" name="Line 8"/>
            <p:cNvSpPr>
              <a:spLocks noChangeShapeType="1"/>
            </p:cNvSpPr>
            <p:nvPr/>
          </p:nvSpPr>
          <p:spPr bwMode="auto">
            <a:xfrm flipV="1">
              <a:off x="1104" y="1488"/>
              <a:ext cx="0" cy="288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1000" y="3581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3200" dirty="0"/>
              <a:t>Para ser chamada na interface de caracteres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95400" y="4684453"/>
            <a:ext cx="6858000" cy="519113"/>
          </a:xfrm>
          <a:prstGeom prst="rect">
            <a:avLst/>
          </a:prstGeom>
          <a:solidFill>
            <a:srgbClr val="FFFF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bg2"/>
              </a:buClr>
              <a:buSzPct val="90000"/>
              <a:buFont typeface="Monotype Sorts" pitchFamily="2" charset="2"/>
              <a:buNone/>
            </a:pPr>
            <a:r>
              <a:rPr kumimoji="1" lang="pt-BR" sz="2800">
                <a:solidFill>
                  <a:srgbClr val="0000FF"/>
                </a:solidFill>
              </a:rPr>
              <a:t>SELECT</a:t>
            </a:r>
            <a:r>
              <a:rPr kumimoji="1" lang="pt-BR" sz="2800">
                <a:solidFill>
                  <a:srgbClr val="FF0000"/>
                </a:solidFill>
              </a:rPr>
              <a:t> calcula </a:t>
            </a:r>
            <a:r>
              <a:rPr kumimoji="1" lang="pt-BR" sz="2800">
                <a:solidFill>
                  <a:srgbClr val="0000FF"/>
                </a:solidFill>
              </a:rPr>
              <a:t>FROM</a:t>
            </a:r>
            <a:r>
              <a:rPr kumimoji="1" lang="pt-BR" sz="2800">
                <a:solidFill>
                  <a:srgbClr val="FF0000"/>
                </a:solidFill>
              </a:rPr>
              <a:t> dual;</a:t>
            </a:r>
            <a:endParaRPr lang="pt-BR" sz="2800">
              <a:latin typeface="Times New Roman" pitchFamily="18" charset="0"/>
            </a:endParaRPr>
          </a:p>
        </p:txBody>
      </p:sp>
      <p:sp>
        <p:nvSpPr>
          <p:cNvPr id="11" name="Espaço Reservado para Número de Slide 5"/>
          <p:cNvSpPr txBox="1">
            <a:spLocks noGrp="1"/>
          </p:cNvSpPr>
          <p:nvPr/>
        </p:nvSpPr>
        <p:spPr bwMode="auto">
          <a:xfrm>
            <a:off x="6715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15D6337-449C-4DD5-80EA-FA3B6FAB446C}" type="slidenum">
              <a:rPr lang="en-US" sz="1400" b="1">
                <a:solidFill>
                  <a:schemeClr val="bg1"/>
                </a:solidFill>
              </a:rPr>
              <a:pPr algn="r"/>
              <a:t>9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MSREMIND.WAV"/>
          </p:stSnd>
        </p:sndAc>
      </p:transition>
    </mc:Choice>
    <mc:Fallback xmlns="">
      <p:transition xmlns:p14="http://schemas.microsoft.com/office/powerpoint/2010/main">
        <p:sndAc>
          <p:stSnd>
            <p:snd r:embed="rId3" name="MSREMIND.WAV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1605</Words>
  <Application>Microsoft Macintosh PowerPoint</Application>
  <PresentationFormat>On-screen Show (4:3)</PresentationFormat>
  <Paragraphs>265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PL/SQL Subprogramas</vt:lpstr>
      <vt:lpstr>Exercícios</vt:lpstr>
      <vt:lpstr>Subprogramas</vt:lpstr>
      <vt:lpstr>Procedimentos</vt:lpstr>
      <vt:lpstr>Procedimentos</vt:lpstr>
      <vt:lpstr>Procedimentos</vt:lpstr>
      <vt:lpstr>Funções</vt:lpstr>
      <vt:lpstr>Funções</vt:lpstr>
      <vt:lpstr>Funções</vt:lpstr>
      <vt:lpstr>Triggers (Gatilhos)</vt:lpstr>
      <vt:lpstr>Triggers (Gatilhos)</vt:lpstr>
      <vt:lpstr>Triggers - Momento</vt:lpstr>
      <vt:lpstr>Triggers - Eventos</vt:lpstr>
      <vt:lpstr>Triggers - Tipo </vt:lpstr>
      <vt:lpstr>Triggers - Ações </vt:lpstr>
      <vt:lpstr>Triggers - Ações</vt:lpstr>
      <vt:lpstr>Triggers</vt:lpstr>
      <vt:lpstr>Triggers - Recomendações</vt:lpstr>
      <vt:lpstr>Ativação de Triggers</vt:lpstr>
      <vt:lpstr>Ativação Condicional de Triggers</vt:lpstr>
      <vt:lpstr>Triggers</vt:lpstr>
      <vt:lpstr>Triggers</vt:lpstr>
      <vt:lpstr>Triggers</vt:lpstr>
      <vt:lpstr>Triggers - Exemplo</vt:lpstr>
      <vt:lpstr>Triggers - Exemplo</vt:lpstr>
      <vt:lpstr>Triggers</vt:lpstr>
      <vt:lpstr>Triggers</vt:lpstr>
      <vt:lpstr>Triggers</vt:lpstr>
      <vt:lpstr>Triggers</vt:lpstr>
      <vt:lpstr>Exercício</vt:lpstr>
    </vt:vector>
  </TitlesOfParts>
  <Company>Universidade Federal de Pernambuco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Relacional – Conceitos Básicos</dc:title>
  <dc:creator>Bernadette Farias Loscio</dc:creator>
  <cp:lastModifiedBy>Bernadette Farias Lóscio</cp:lastModifiedBy>
  <cp:revision>52</cp:revision>
  <dcterms:created xsi:type="dcterms:W3CDTF">2014-04-09T20:18:52Z</dcterms:created>
  <dcterms:modified xsi:type="dcterms:W3CDTF">2014-05-29T12:32:54Z</dcterms:modified>
</cp:coreProperties>
</file>