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289" r:id="rId2"/>
    <p:sldId id="277" r:id="rId3"/>
    <p:sldId id="327" r:id="rId4"/>
    <p:sldId id="332" r:id="rId5"/>
    <p:sldId id="334" r:id="rId6"/>
    <p:sldId id="333" r:id="rId7"/>
    <p:sldId id="335" r:id="rId8"/>
    <p:sldId id="394" r:id="rId9"/>
    <p:sldId id="336" r:id="rId10"/>
    <p:sldId id="295" r:id="rId11"/>
    <p:sldId id="346" r:id="rId12"/>
    <p:sldId id="347" r:id="rId13"/>
    <p:sldId id="349" r:id="rId14"/>
    <p:sldId id="342" r:id="rId15"/>
    <p:sldId id="328" r:id="rId16"/>
    <p:sldId id="350" r:id="rId17"/>
    <p:sldId id="348" r:id="rId18"/>
    <p:sldId id="357" r:id="rId19"/>
    <p:sldId id="329" r:id="rId20"/>
    <p:sldId id="361" r:id="rId21"/>
    <p:sldId id="362" r:id="rId22"/>
    <p:sldId id="363" r:id="rId23"/>
    <p:sldId id="364" r:id="rId24"/>
    <p:sldId id="365" r:id="rId25"/>
    <p:sldId id="366" r:id="rId26"/>
    <p:sldId id="367" r:id="rId27"/>
    <p:sldId id="395" r:id="rId28"/>
    <p:sldId id="396" r:id="rId29"/>
    <p:sldId id="397" r:id="rId30"/>
    <p:sldId id="398" r:id="rId31"/>
    <p:sldId id="399" r:id="rId32"/>
    <p:sldId id="400" r:id="rId33"/>
    <p:sldId id="401" r:id="rId34"/>
    <p:sldId id="402" r:id="rId35"/>
    <p:sldId id="404" r:id="rId36"/>
    <p:sldId id="410" r:id="rId37"/>
    <p:sldId id="411" r:id="rId38"/>
    <p:sldId id="418" r:id="rId39"/>
    <p:sldId id="419" r:id="rId40"/>
    <p:sldId id="424" r:id="rId41"/>
    <p:sldId id="425" r:id="rId42"/>
    <p:sldId id="430" r:id="rId43"/>
    <p:sldId id="288" r:id="rId4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083" autoAdjust="0"/>
    <p:restoredTop sz="94660"/>
  </p:normalViewPr>
  <p:slideViewPr>
    <p:cSldViewPr>
      <p:cViewPr varScale="1">
        <p:scale>
          <a:sx n="65" d="100"/>
          <a:sy n="65" d="100"/>
        </p:scale>
        <p:origin x="-7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E9917-B4D4-44DE-B462-D47F26827298}" type="datetimeFigureOut">
              <a:rPr lang="pt-BR" smtClean="0"/>
              <a:pPr/>
              <a:t>9/5/2009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B78BF-75E8-48D3-8D36-D5C3B6015CE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BE5CC-684E-480D-8217-5BA6408D214C}" type="datetimeFigureOut">
              <a:rPr lang="pt-BR"/>
              <a:pPr>
                <a:defRPr/>
              </a:pPr>
              <a:t>9/5/2009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179BB-4029-45CE-8F6A-718EEA99D31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F8040-9818-4DF4-928E-707DE579B368}" type="datetimeFigureOut">
              <a:rPr lang="pt-BR"/>
              <a:pPr>
                <a:defRPr/>
              </a:pPr>
              <a:t>9/5/2009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9A782-EA37-4D76-B70D-1C71C41D763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07AD9-C8DA-4C35-B1D1-1BDE467111E7}" type="datetimeFigureOut">
              <a:rPr lang="pt-BR"/>
              <a:pPr>
                <a:defRPr/>
              </a:pPr>
              <a:t>9/5/2009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702CA-FA66-439F-949F-29519758B0A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7BAC0-FFC1-4878-AD41-8CBA876F897F}" type="datetimeFigureOut">
              <a:rPr lang="pt-BR"/>
              <a:pPr>
                <a:defRPr/>
              </a:pPr>
              <a:t>9/5/2009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D4F81-4CFC-4AF2-819B-5225D85E6C1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685CC-DBEA-441A-9964-07F8EAFD2808}" type="datetimeFigureOut">
              <a:rPr lang="pt-BR"/>
              <a:pPr>
                <a:defRPr/>
              </a:pPr>
              <a:t>9/5/2009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C71BF-E70B-4411-AAA0-E84541DD75A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2C4F8-32EE-429C-91DA-573D906AD21B}" type="datetimeFigureOut">
              <a:rPr lang="pt-BR"/>
              <a:pPr>
                <a:defRPr/>
              </a:pPr>
              <a:t>9/5/2009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C9768-5346-4A22-91AE-679FE13008A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2B9AA-71EC-4CFB-BFBC-D8D8BFF52DCD}" type="datetimeFigureOut">
              <a:rPr lang="pt-BR"/>
              <a:pPr>
                <a:defRPr/>
              </a:pPr>
              <a:t>9/5/2009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DC149-F30B-427D-BEE8-BB136DC31C6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01C44-EB94-4340-8EAC-DCE7745E4826}" type="datetimeFigureOut">
              <a:rPr lang="pt-BR"/>
              <a:pPr>
                <a:defRPr/>
              </a:pPr>
              <a:t>9/5/2009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B2EFD-3881-4833-91DB-CDB32B3947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BEC35-35E6-4B24-9895-A57395B520E4}" type="datetimeFigureOut">
              <a:rPr lang="pt-BR"/>
              <a:pPr>
                <a:defRPr/>
              </a:pPr>
              <a:t>9/5/2009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4EB0D-52B6-4135-9743-7AE4B01DB2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D4654-A6EB-4F30-9D3F-4FEDB960B607}" type="datetimeFigureOut">
              <a:rPr lang="pt-BR"/>
              <a:pPr>
                <a:defRPr/>
              </a:pPr>
              <a:t>9/5/2009</a:t>
            </a:fld>
            <a:endParaRPr lang="pt-BR"/>
          </a:p>
        </p:txBody>
      </p:sp>
      <p:sp>
        <p:nvSpPr>
          <p:cNvPr id="8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F2B16-A537-47C7-B105-2CED0DFE1D5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AB468-3239-4CE3-B17C-0D77B2CF883D}" type="datetimeFigureOut">
              <a:rPr lang="pt-BR"/>
              <a:pPr>
                <a:defRPr/>
              </a:pPr>
              <a:t>9/5/2009</a:t>
            </a:fld>
            <a:endParaRPr lang="pt-BR"/>
          </a:p>
        </p:txBody>
      </p:sp>
      <p:sp>
        <p:nvSpPr>
          <p:cNvPr id="8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0F222-CBE4-4B40-A9DB-48A8593563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29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498799C-7EDB-4C26-88F3-CE4677AEB1FE}" type="datetimeFigureOut">
              <a:rPr lang="pt-BR"/>
              <a:pPr>
                <a:defRPr/>
              </a:pPr>
              <a:t>9/5/2009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BA75593-A2D5-42F8-87F6-639FD2AA0C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8" r:id="rId2"/>
    <p:sldLayoutId id="2147483684" r:id="rId3"/>
    <p:sldLayoutId id="2147483679" r:id="rId4"/>
    <p:sldLayoutId id="2147483680" r:id="rId5"/>
    <p:sldLayoutId id="2147483681" r:id="rId6"/>
    <p:sldLayoutId id="2147483685" r:id="rId7"/>
    <p:sldLayoutId id="2147483686" r:id="rId8"/>
    <p:sldLayoutId id="2147483687" r:id="rId9"/>
    <p:sldLayoutId id="2147483682" r:id="rId10"/>
    <p:sldLayoutId id="214748368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fontAlgn="base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fontAlgn="base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fontAlgn="base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573350"/>
          </a:xfrm>
        </p:spPr>
        <p:txBody>
          <a:bodyPr>
            <a:normAutofit fontScale="90000"/>
          </a:bodyPr>
          <a:lstStyle/>
          <a:p>
            <a:r>
              <a:rPr lang="pt-BR" sz="4000" dirty="0" smtClean="0"/>
              <a:t>Gerenciamento de Dados e Informação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2700" dirty="0" smtClean="0"/>
              <a:t>Práticas dos conceitos objeto-relacional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66800" y="4929198"/>
            <a:ext cx="8077200" cy="1499616"/>
          </a:xfrm>
        </p:spPr>
        <p:txBody>
          <a:bodyPr>
            <a:normAutofit/>
          </a:bodyPr>
          <a:lstStyle/>
          <a:p>
            <a:pPr algn="r"/>
            <a:r>
              <a:rPr lang="pt-BR" sz="2800" dirty="0" smtClean="0"/>
              <a:t>Equipe de monitoria</a:t>
            </a:r>
          </a:p>
          <a:p>
            <a:pPr algn="r"/>
            <a:r>
              <a:rPr lang="pt-BR" sz="2400" dirty="0" smtClean="0">
                <a:solidFill>
                  <a:schemeClr val="accent2"/>
                </a:solidFill>
              </a:rPr>
              <a:t>Aula prática 4</a:t>
            </a:r>
            <a:endParaRPr lang="pt-BR" sz="28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Herança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Herança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Apenas herança simples é permitida no ORACLE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627313" y="3025789"/>
            <a:ext cx="3810000" cy="24034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Herança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Controle do usuário sobre a definição de tipos e métodos “herdáveis” - FINAL e NOT FINAL.</a:t>
            </a:r>
          </a:p>
          <a:p>
            <a:pPr lvl="1"/>
            <a:r>
              <a:rPr lang="pt-BR" dirty="0" smtClean="0"/>
              <a:t>Tipos abstratos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Para permitir criação de subtipos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071589" y="3357562"/>
            <a:ext cx="7286625" cy="757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>
                <a:latin typeface="Century" pitchFamily="18" charset="0"/>
                <a:cs typeface="+mn-cs"/>
              </a:rPr>
              <a:t>CREATE </a:t>
            </a:r>
            <a:r>
              <a:rPr lang="en-US" sz="2400" dirty="0">
                <a:solidFill>
                  <a:schemeClr val="accent6"/>
                </a:solidFill>
                <a:latin typeface="Century" pitchFamily="18" charset="0"/>
                <a:cs typeface="+mn-cs"/>
              </a:rPr>
              <a:t>[OR </a:t>
            </a: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  <a:cs typeface="+mn-cs"/>
              </a:rPr>
              <a:t>REPLACE] </a:t>
            </a:r>
            <a:r>
              <a:rPr lang="en-US" sz="2400" dirty="0" smtClean="0">
                <a:latin typeface="Century" pitchFamily="18" charset="0"/>
                <a:cs typeface="+mn-cs"/>
              </a:rPr>
              <a:t>TYPE </a:t>
            </a:r>
            <a:r>
              <a:rPr lang="en-US" sz="2400" dirty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</a:t>
            </a:r>
            <a:endParaRPr lang="en-US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dirty="0" smtClean="0">
                <a:latin typeface="Century" pitchFamily="18" charset="0"/>
                <a:cs typeface="+mn-cs"/>
              </a:rPr>
              <a:t>	AS OBJECT (...) </a:t>
            </a:r>
            <a:r>
              <a:rPr lang="pt-BR" sz="2400" b="1" dirty="0" smtClean="0">
                <a:latin typeface="Century" pitchFamily="18" charset="0"/>
                <a:cs typeface="+mn-cs"/>
              </a:rPr>
              <a:t>NOT INSTATIABLE</a:t>
            </a:r>
            <a:r>
              <a:rPr lang="pt-BR" sz="2400" dirty="0" smtClean="0">
                <a:latin typeface="Century" pitchFamily="18" charset="0"/>
                <a:cs typeface="+mn-cs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071538" y="4929198"/>
            <a:ext cx="7286625" cy="757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>
                <a:latin typeface="Century" pitchFamily="18" charset="0"/>
                <a:cs typeface="+mn-cs"/>
              </a:rPr>
              <a:t>CREATE </a:t>
            </a:r>
            <a:r>
              <a:rPr lang="en-US" sz="2400" dirty="0">
                <a:solidFill>
                  <a:schemeClr val="accent6"/>
                </a:solidFill>
                <a:latin typeface="Century" pitchFamily="18" charset="0"/>
                <a:cs typeface="+mn-cs"/>
              </a:rPr>
              <a:t>[OR </a:t>
            </a: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  <a:cs typeface="+mn-cs"/>
              </a:rPr>
              <a:t>REPLACE] </a:t>
            </a:r>
            <a:r>
              <a:rPr lang="en-US" sz="2400" dirty="0" smtClean="0">
                <a:latin typeface="Century" pitchFamily="18" charset="0"/>
                <a:cs typeface="+mn-cs"/>
              </a:rPr>
              <a:t>TYPE </a:t>
            </a:r>
            <a:r>
              <a:rPr lang="en-US" sz="2400" dirty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</a:t>
            </a:r>
            <a:endParaRPr lang="en-US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dirty="0" smtClean="0">
                <a:latin typeface="Century" pitchFamily="18" charset="0"/>
                <a:cs typeface="+mn-cs"/>
              </a:rPr>
              <a:t>	AS OBJECT (...) </a:t>
            </a:r>
            <a:r>
              <a:rPr lang="pt-BR" sz="2400" b="1" dirty="0" smtClean="0">
                <a:latin typeface="Century" pitchFamily="18" charset="0"/>
                <a:cs typeface="+mn-cs"/>
              </a:rPr>
              <a:t>NOT FINAL</a:t>
            </a:r>
            <a:r>
              <a:rPr lang="pt-BR" sz="2400" dirty="0" smtClean="0">
                <a:latin typeface="Century" pitchFamily="18" charset="0"/>
                <a:cs typeface="+mn-cs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Herança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Para criar um subtipo (sintaxe):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928713" y="2571744"/>
            <a:ext cx="7286625" cy="14219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>
                <a:latin typeface="Century" pitchFamily="18" charset="0"/>
                <a:cs typeface="+mn-cs"/>
              </a:rPr>
              <a:t>CREATE </a:t>
            </a: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  <a:cs typeface="+mn-cs"/>
              </a:rPr>
              <a:t>[OR REPLACE] </a:t>
            </a:r>
            <a:r>
              <a:rPr lang="en-US" sz="2400" dirty="0" smtClean="0">
                <a:latin typeface="Century" pitchFamily="18" charset="0"/>
                <a:cs typeface="+mn-cs"/>
              </a:rPr>
              <a:t>TYPE 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	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subtipo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 </a:t>
            </a:r>
            <a:r>
              <a:rPr lang="en-US" sz="2400" dirty="0" smtClean="0">
                <a:latin typeface="Century" pitchFamily="18" charset="0"/>
                <a:cs typeface="+mn-cs"/>
              </a:rPr>
              <a:t>UNDER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 </a:t>
            </a:r>
            <a:r>
              <a:rPr lang="pt-BR" sz="2400" dirty="0" smtClean="0">
                <a:latin typeface="Century" pitchFamily="18" charset="0"/>
                <a:cs typeface="+mn-cs"/>
              </a:rPr>
              <a:t>(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</a:rPr>
              <a:t>		[</a:t>
            </a:r>
            <a:r>
              <a:rPr lang="en-US" sz="2400" dirty="0" err="1" smtClean="0">
                <a:solidFill>
                  <a:schemeClr val="accent6"/>
                </a:solidFill>
                <a:latin typeface="Century" pitchFamily="18" charset="0"/>
              </a:rPr>
              <a:t>definição</a:t>
            </a: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</a:rPr>
              <a:t> dos </a:t>
            </a:r>
            <a:r>
              <a:rPr lang="en-US" sz="2400" dirty="0" err="1" smtClean="0">
                <a:solidFill>
                  <a:schemeClr val="accent6"/>
                </a:solidFill>
                <a:latin typeface="Century" pitchFamily="18" charset="0"/>
              </a:rPr>
              <a:t>atributos</a:t>
            </a: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</a:rPr>
              <a:t> </a:t>
            </a:r>
            <a:r>
              <a:rPr lang="en-US" sz="2400" dirty="0" err="1" smtClean="0">
                <a:solidFill>
                  <a:schemeClr val="accent6"/>
                </a:solidFill>
                <a:latin typeface="Century" pitchFamily="18" charset="0"/>
              </a:rPr>
              <a:t>específicos</a:t>
            </a: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</a:rPr>
              <a:t>]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dirty="0" smtClean="0">
                <a:latin typeface="Century" pitchFamily="18" charset="0"/>
              </a:rPr>
              <a:t>)</a:t>
            </a:r>
            <a:r>
              <a:rPr lang="pt-BR" sz="2400" dirty="0" smtClean="0">
                <a:latin typeface="Century" pitchFamily="18" charset="0"/>
                <a:cs typeface="+mn-cs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ector de seta reta 14"/>
          <p:cNvCxnSpPr>
            <a:stCxn id="9" idx="0"/>
          </p:cNvCxnSpPr>
          <p:nvPr/>
        </p:nvCxnSpPr>
        <p:spPr>
          <a:xfrm rot="16200000" flipV="1">
            <a:off x="5572132" y="4071942"/>
            <a:ext cx="857256" cy="14287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>
            <a:stCxn id="8" idx="0"/>
          </p:cNvCxnSpPr>
          <p:nvPr/>
        </p:nvCxnSpPr>
        <p:spPr>
          <a:xfrm rot="5400000" flipH="1" flipV="1">
            <a:off x="2714612" y="4143380"/>
            <a:ext cx="857256" cy="128588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Exercício (proposta)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3286116" y="3000372"/>
            <a:ext cx="2571768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err="1" smtClean="0">
                <a:solidFill>
                  <a:sysClr val="windowText" lastClr="000000"/>
                </a:solidFill>
              </a:rPr>
              <a:t>Profissional</a:t>
            </a:r>
            <a:endParaRPr lang="pt-BR" sz="3200" dirty="0">
              <a:solidFill>
                <a:sysClr val="windowText" lastClr="000000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214414" y="5214950"/>
            <a:ext cx="2571768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err="1" smtClean="0">
                <a:solidFill>
                  <a:sysClr val="windowText" lastClr="000000"/>
                </a:solidFill>
              </a:rPr>
              <a:t>Médico</a:t>
            </a:r>
            <a:endParaRPr lang="pt-BR" sz="3200" dirty="0">
              <a:solidFill>
                <a:sysClr val="windowText" lastClr="000000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5429256" y="5214950"/>
            <a:ext cx="2571768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err="1" smtClean="0">
                <a:solidFill>
                  <a:sysClr val="windowText" lastClr="000000"/>
                </a:solidFill>
              </a:rPr>
              <a:t>Engenheiro</a:t>
            </a:r>
            <a:endParaRPr lang="pt-BR" sz="3200" dirty="0">
              <a:solidFill>
                <a:sysClr val="windowText" lastClr="000000"/>
              </a:solidFill>
            </a:endParaRPr>
          </a:p>
        </p:txBody>
      </p:sp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4825"/>
            <a:ext cx="8229600" cy="4625975"/>
          </a:xfrm>
        </p:spPr>
        <p:txBody>
          <a:bodyPr/>
          <a:lstStyle/>
          <a:p>
            <a:r>
              <a:rPr lang="pt-BR" sz="2800" dirty="0" smtClean="0"/>
              <a:t>Implementar o modelo, criar as tabelas necessárias, realizar inserções: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Métodos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774825"/>
            <a:ext cx="8401080" cy="4625975"/>
          </a:xfrm>
        </p:spPr>
        <p:txBody>
          <a:bodyPr/>
          <a:lstStyle/>
          <a:p>
            <a:pPr eaLnBrk="1" hangingPunct="1"/>
            <a:r>
              <a:rPr lang="pt-BR" sz="2800" dirty="0" smtClean="0"/>
              <a:t>Programas associados aos tipos que fazem computações e podem ter acesso aos atributos do tipo</a:t>
            </a:r>
          </a:p>
          <a:p>
            <a:r>
              <a:rPr lang="pt-BR" sz="2800" dirty="0" smtClean="0"/>
              <a:t>Na declaração de um tipo são definidas as assinaturas dos métodos, depois são implementados</a:t>
            </a:r>
          </a:p>
          <a:p>
            <a:pPr eaLnBrk="1" hangingPunct="1"/>
            <a:r>
              <a:rPr lang="pt-BR" sz="2800" dirty="0" smtClean="0"/>
              <a:t>Tipos de Métodos</a:t>
            </a:r>
          </a:p>
          <a:p>
            <a:pPr lvl="1" eaLnBrk="1" hangingPunct="1"/>
            <a:r>
              <a:rPr lang="pt-BR" sz="2400" dirty="0" err="1" smtClean="0"/>
              <a:t>Member</a:t>
            </a:r>
            <a:r>
              <a:rPr lang="pt-BR" sz="2400" dirty="0" smtClean="0"/>
              <a:t> </a:t>
            </a:r>
            <a:r>
              <a:rPr lang="pt-BR" sz="2400" dirty="0" err="1" smtClean="0"/>
              <a:t>Method</a:t>
            </a:r>
            <a:endParaRPr lang="pt-BR" sz="2400" dirty="0" smtClean="0"/>
          </a:p>
          <a:p>
            <a:pPr lvl="1" eaLnBrk="1" hangingPunct="1"/>
            <a:r>
              <a:rPr lang="pt-BR" sz="2400" dirty="0" err="1" smtClean="0"/>
              <a:t>Static</a:t>
            </a:r>
            <a:r>
              <a:rPr lang="pt-BR" sz="2400" dirty="0" smtClean="0"/>
              <a:t> </a:t>
            </a:r>
            <a:r>
              <a:rPr lang="pt-BR" sz="2400" dirty="0" err="1" smtClean="0"/>
              <a:t>Method</a:t>
            </a:r>
            <a:endParaRPr lang="pt-BR" sz="2400" dirty="0" smtClean="0"/>
          </a:p>
          <a:p>
            <a:pPr lvl="1" eaLnBrk="1" hangingPunct="1"/>
            <a:r>
              <a:rPr lang="pt-BR" sz="2400" dirty="0" err="1" smtClean="0"/>
              <a:t>Constructor</a:t>
            </a:r>
            <a:r>
              <a:rPr lang="pt-BR" sz="2400" dirty="0" smtClean="0"/>
              <a:t> </a:t>
            </a:r>
            <a:r>
              <a:rPr lang="pt-BR" sz="2400" dirty="0" err="1" smtClean="0"/>
              <a:t>Method</a:t>
            </a:r>
            <a:endParaRPr lang="pt-BR" sz="2400" dirty="0" smtClean="0"/>
          </a:p>
          <a:p>
            <a:pPr lvl="1" eaLnBrk="1" hangingPunct="1"/>
            <a:r>
              <a:rPr lang="pt-BR" sz="2400" dirty="0" err="1" smtClean="0"/>
              <a:t>Comparison</a:t>
            </a:r>
            <a:r>
              <a:rPr lang="pt-BR" sz="2400" dirty="0" smtClean="0"/>
              <a:t> </a:t>
            </a:r>
            <a:r>
              <a:rPr lang="pt-BR" sz="2400" dirty="0" err="1" smtClean="0"/>
              <a:t>Methods</a:t>
            </a:r>
            <a:endParaRPr lang="pt-BR" sz="2400" dirty="0" smtClean="0"/>
          </a:p>
          <a:p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3000" dirty="0" smtClean="0"/>
              <a:t>Métodos podem ser FINAL ou NOT FINAL</a:t>
            </a:r>
          </a:p>
          <a:p>
            <a:pPr lvl="1">
              <a:lnSpc>
                <a:spcPct val="90000"/>
              </a:lnSpc>
            </a:pPr>
            <a:r>
              <a:rPr lang="pt-BR" sz="2600" dirty="0" smtClean="0"/>
              <a:t>Para permitir que um método não possa ser sobrescrito nos subtipos, este deve ser definido como FINAL</a:t>
            </a:r>
          </a:p>
          <a:p>
            <a:pPr lvl="1">
              <a:lnSpc>
                <a:spcPct val="90000"/>
              </a:lnSpc>
            </a:pPr>
            <a:r>
              <a:rPr lang="pt-BR" sz="2600" dirty="0" smtClean="0"/>
              <a:t>Por padrão, um método é definido como NOT FINAL</a:t>
            </a:r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00034" y="4143380"/>
            <a:ext cx="6786610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CREATE </a:t>
            </a:r>
            <a:r>
              <a:rPr lang="pt-BR" sz="2000" dirty="0" smtClean="0">
                <a:solidFill>
                  <a:schemeClr val="accent6"/>
                </a:solidFill>
              </a:rPr>
              <a:t>[OR REPLECE]</a:t>
            </a:r>
            <a:r>
              <a:rPr lang="pt-BR" sz="2000" dirty="0" smtClean="0"/>
              <a:t> </a:t>
            </a:r>
            <a:r>
              <a:rPr lang="pt-BR" sz="2000" dirty="0" err="1" smtClean="0"/>
              <a:t>type</a:t>
            </a:r>
            <a:r>
              <a:rPr lang="pt-BR" sz="2000" dirty="0" smtClean="0"/>
              <a:t> &lt;</a:t>
            </a:r>
            <a:r>
              <a:rPr lang="pt-BR" sz="2000" dirty="0" smtClean="0">
                <a:solidFill>
                  <a:schemeClr val="accent4"/>
                </a:solidFill>
              </a:rPr>
              <a:t>nome do tipo</a:t>
            </a:r>
            <a:r>
              <a:rPr lang="pt-BR" sz="2000" dirty="0" smtClean="0"/>
              <a:t>&gt; as </a:t>
            </a:r>
            <a:r>
              <a:rPr lang="pt-BR" sz="2000" dirty="0" err="1" smtClean="0"/>
              <a:t>object</a:t>
            </a:r>
            <a:r>
              <a:rPr lang="pt-BR" sz="2000" dirty="0" smtClean="0"/>
              <a:t> (</a:t>
            </a:r>
          </a:p>
          <a:p>
            <a:r>
              <a:rPr lang="pt-BR" sz="2000" dirty="0" smtClean="0"/>
              <a:t>   &lt;</a:t>
            </a:r>
            <a:r>
              <a:rPr lang="pt-BR" sz="2000" dirty="0" smtClean="0">
                <a:solidFill>
                  <a:schemeClr val="accent4"/>
                </a:solidFill>
              </a:rPr>
              <a:t>lista de atributos</a:t>
            </a:r>
            <a:r>
              <a:rPr lang="pt-BR" sz="2000" dirty="0" smtClean="0"/>
              <a:t>&gt;[,</a:t>
            </a:r>
          </a:p>
          <a:p>
            <a:r>
              <a:rPr lang="pt-BR" sz="2000" dirty="0" smtClean="0"/>
              <a:t>   &lt;</a:t>
            </a:r>
            <a:r>
              <a:rPr lang="pt-BR" sz="2000" dirty="0" smtClean="0">
                <a:solidFill>
                  <a:schemeClr val="accent4"/>
                </a:solidFill>
              </a:rPr>
              <a:t>lista de assinaturas dos métodos</a:t>
            </a:r>
            <a:r>
              <a:rPr lang="pt-BR" sz="2000" dirty="0" smtClean="0"/>
              <a:t>&gt;</a:t>
            </a:r>
          </a:p>
          <a:p>
            <a:r>
              <a:rPr lang="pt-BR" sz="2000" dirty="0" smtClean="0"/>
              <a:t>);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143108" y="5643578"/>
            <a:ext cx="678661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CREATE </a:t>
            </a:r>
            <a:r>
              <a:rPr lang="pt-BR" sz="2000" dirty="0" smtClean="0">
                <a:solidFill>
                  <a:schemeClr val="accent6"/>
                </a:solidFill>
              </a:rPr>
              <a:t>[OR REPLECE]</a:t>
            </a:r>
            <a:r>
              <a:rPr lang="pt-BR" sz="2000" dirty="0" smtClean="0"/>
              <a:t> </a:t>
            </a:r>
            <a:r>
              <a:rPr lang="pt-BR" sz="2000" dirty="0" err="1" smtClean="0"/>
              <a:t>type</a:t>
            </a:r>
            <a:r>
              <a:rPr lang="pt-BR" sz="2000" dirty="0" smtClean="0"/>
              <a:t> </a:t>
            </a:r>
            <a:r>
              <a:rPr lang="pt-BR" sz="2000" dirty="0" err="1" smtClean="0"/>
              <a:t>body</a:t>
            </a:r>
            <a:r>
              <a:rPr lang="pt-BR" sz="2000" dirty="0" smtClean="0"/>
              <a:t> &lt;</a:t>
            </a:r>
            <a:r>
              <a:rPr lang="pt-BR" sz="2000" dirty="0" smtClean="0">
                <a:solidFill>
                  <a:schemeClr val="accent4"/>
                </a:solidFill>
              </a:rPr>
              <a:t>nome do tipo</a:t>
            </a:r>
            <a:r>
              <a:rPr lang="pt-BR" sz="2000" dirty="0" smtClean="0"/>
              <a:t>&gt; as (</a:t>
            </a:r>
          </a:p>
          <a:p>
            <a:r>
              <a:rPr lang="pt-BR" sz="2000" dirty="0" smtClean="0"/>
              <a:t>     &lt;</a:t>
            </a:r>
            <a:r>
              <a:rPr lang="pt-BR" sz="2000" dirty="0" smtClean="0">
                <a:solidFill>
                  <a:schemeClr val="accent4"/>
                </a:solidFill>
              </a:rPr>
              <a:t>lista de implementação dos métodos</a:t>
            </a:r>
            <a:r>
              <a:rPr lang="pt-BR" sz="2000" dirty="0" smtClean="0"/>
              <a:t>&gt;</a:t>
            </a:r>
          </a:p>
          <a:p>
            <a:r>
              <a:rPr lang="pt-BR" sz="2000" dirty="0" smtClean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Exercício (proposta)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00435"/>
          </a:xfrm>
        </p:spPr>
        <p:txBody>
          <a:bodyPr/>
          <a:lstStyle/>
          <a:p>
            <a:pPr marL="633412" indent="-514350">
              <a:buFont typeface="+mj-lt"/>
              <a:buAutoNum type="arabicPeriod"/>
            </a:pPr>
            <a:r>
              <a:rPr lang="pt-BR" dirty="0" smtClean="0"/>
              <a:t>Crie um tipo TP_QUADRILATERO que possui como atributos id, altura e largura.</a:t>
            </a:r>
          </a:p>
          <a:p>
            <a:pPr marL="633412" indent="-514350">
              <a:buFont typeface="+mj-lt"/>
              <a:buAutoNum type="arabicPeriod"/>
            </a:pPr>
            <a:r>
              <a:rPr lang="pt-BR" dirty="0" smtClean="0"/>
              <a:t>Possui os seguintes métodos:</a:t>
            </a:r>
          </a:p>
          <a:p>
            <a:pPr marL="925512" lvl="1" indent="-514350">
              <a:buFont typeface="+mj-lt"/>
              <a:buAutoNum type="arabicPeriod"/>
            </a:pPr>
            <a:r>
              <a:rPr lang="pt-BR" dirty="0" smtClean="0"/>
              <a:t>Um construtor</a:t>
            </a:r>
          </a:p>
          <a:p>
            <a:pPr marL="925512" lvl="1" indent="-514350">
              <a:buFont typeface="+mj-lt"/>
              <a:buAutoNum type="arabicPeriod"/>
            </a:pPr>
            <a:r>
              <a:rPr lang="pt-BR" dirty="0" smtClean="0"/>
              <a:t>Um outro que retorna a área do quadrilátero</a:t>
            </a:r>
          </a:p>
          <a:p>
            <a:pPr marL="925512" lvl="1" indent="-514350">
              <a:buFont typeface="+mj-lt"/>
              <a:buAutoNum type="arabicPeriod"/>
            </a:pPr>
            <a:r>
              <a:rPr lang="pt-BR" dirty="0" smtClean="0"/>
              <a:t>E outro que atualiza apenas a altura do objeto</a:t>
            </a:r>
          </a:p>
          <a:p>
            <a:pPr marL="633412" indent="-514350">
              <a:buFont typeface="+mj-lt"/>
              <a:buAutoNum type="arabicPeriod"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Roteiro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Tipos</a:t>
            </a:r>
          </a:p>
          <a:p>
            <a:r>
              <a:rPr lang="pt-BR" dirty="0" smtClean="0"/>
              <a:t>Tabela de Objetos</a:t>
            </a:r>
          </a:p>
          <a:p>
            <a:r>
              <a:rPr lang="pt-BR" dirty="0" smtClean="0"/>
              <a:t>Herança</a:t>
            </a:r>
          </a:p>
          <a:p>
            <a:r>
              <a:rPr lang="pt-BR" dirty="0" smtClean="0"/>
              <a:t>Métodos</a:t>
            </a:r>
          </a:p>
          <a:p>
            <a:r>
              <a:rPr lang="pt-BR" dirty="0" smtClean="0"/>
              <a:t>Referências</a:t>
            </a:r>
          </a:p>
          <a:p>
            <a:r>
              <a:rPr lang="pt-BR" dirty="0" smtClean="0"/>
              <a:t>Coleções</a:t>
            </a:r>
          </a:p>
          <a:p>
            <a:r>
              <a:rPr lang="pt-BR" dirty="0" smtClean="0"/>
              <a:t>Composição de coleções</a:t>
            </a:r>
          </a:p>
          <a:p>
            <a:r>
              <a:rPr lang="pt-BR" dirty="0" smtClean="0"/>
              <a:t>Conectividade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 (Tipo REF)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Retorna referência OID(</a:t>
            </a:r>
            <a:r>
              <a:rPr lang="pt-BR" dirty="0" err="1" smtClean="0"/>
              <a:t>object</a:t>
            </a:r>
            <a:r>
              <a:rPr lang="pt-BR" dirty="0" smtClean="0"/>
              <a:t> id) a uma instância de uma </a:t>
            </a:r>
            <a:r>
              <a:rPr lang="pt-BR" dirty="0" err="1" smtClean="0"/>
              <a:t>object</a:t>
            </a:r>
            <a:r>
              <a:rPr lang="pt-BR" dirty="0" smtClean="0"/>
              <a:t> </a:t>
            </a:r>
            <a:r>
              <a:rPr lang="pt-BR" dirty="0" err="1" smtClean="0"/>
              <a:t>table</a:t>
            </a:r>
            <a:endParaRPr lang="pt-BR" dirty="0" smtClean="0"/>
          </a:p>
          <a:p>
            <a:pPr eaLnBrk="1" hangingPunct="1"/>
            <a:r>
              <a:rPr lang="pt-BR" dirty="0" smtClean="0"/>
              <a:t>Encapsula uma referência para um “</a:t>
            </a:r>
            <a:r>
              <a:rPr lang="pt-BR" dirty="0" err="1" smtClean="0"/>
              <a:t>row</a:t>
            </a:r>
            <a:r>
              <a:rPr lang="pt-BR" dirty="0" smtClean="0"/>
              <a:t> </a:t>
            </a:r>
            <a:r>
              <a:rPr lang="pt-BR" dirty="0" err="1" smtClean="0"/>
              <a:t>object</a:t>
            </a:r>
            <a:r>
              <a:rPr lang="pt-BR" dirty="0" smtClean="0"/>
              <a:t>” de um tipo de objeto especificado</a:t>
            </a:r>
          </a:p>
          <a:p>
            <a:pPr eaLnBrk="1" hangingPunct="1"/>
            <a:r>
              <a:rPr lang="pt-BR" dirty="0" smtClean="0"/>
              <a:t> O valor de um objeto do tipo REF é um “ponteiro lógico” para um </a:t>
            </a:r>
            <a:r>
              <a:rPr lang="pt-BR" dirty="0" err="1" smtClean="0"/>
              <a:t>row</a:t>
            </a:r>
            <a:r>
              <a:rPr lang="pt-BR" dirty="0" smtClean="0"/>
              <a:t> </a:t>
            </a:r>
            <a:r>
              <a:rPr lang="pt-BR" dirty="0" err="1" smtClean="0"/>
              <a:t>object</a:t>
            </a:r>
            <a:r>
              <a:rPr lang="pt-BR" dirty="0" smtClean="0"/>
              <a:t>.</a:t>
            </a:r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(proposta)</a:t>
            </a:r>
            <a:endParaRPr lang="pt-BR" dirty="0"/>
          </a:p>
        </p:txBody>
      </p:sp>
      <p:sp>
        <p:nvSpPr>
          <p:cNvPr id="5" name="Elipse 4"/>
          <p:cNvSpPr/>
          <p:nvPr/>
        </p:nvSpPr>
        <p:spPr>
          <a:xfrm>
            <a:off x="7000892" y="5786454"/>
            <a:ext cx="1571625" cy="571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err="1" smtClean="0"/>
              <a:t>rg</a:t>
            </a:r>
            <a:endParaRPr lang="pt-BR" dirty="0"/>
          </a:p>
        </p:txBody>
      </p:sp>
      <p:cxnSp>
        <p:nvCxnSpPr>
          <p:cNvPr id="6" name="Conector reto 5"/>
          <p:cNvCxnSpPr>
            <a:stCxn id="47" idx="2"/>
            <a:endCxn id="21" idx="1"/>
          </p:cNvCxnSpPr>
          <p:nvPr/>
        </p:nvCxnSpPr>
        <p:spPr>
          <a:xfrm rot="16200000" flipH="1">
            <a:off x="1321565" y="4679159"/>
            <a:ext cx="1500204" cy="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ipse 6"/>
          <p:cNvSpPr/>
          <p:nvPr/>
        </p:nvSpPr>
        <p:spPr>
          <a:xfrm>
            <a:off x="3143240" y="2214554"/>
            <a:ext cx="2000270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/>
              <a:t>logradouro</a:t>
            </a:r>
            <a:endParaRPr lang="pt-BR" dirty="0"/>
          </a:p>
        </p:txBody>
      </p:sp>
      <p:sp>
        <p:nvSpPr>
          <p:cNvPr id="8" name="Elipse 7"/>
          <p:cNvSpPr/>
          <p:nvPr/>
        </p:nvSpPr>
        <p:spPr>
          <a:xfrm>
            <a:off x="3500430" y="3000372"/>
            <a:ext cx="1714518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err="1"/>
              <a:t>c</a:t>
            </a:r>
            <a:r>
              <a:rPr lang="pt-BR" dirty="0" err="1" smtClean="0"/>
              <a:t>ep</a:t>
            </a:r>
            <a:endParaRPr lang="pt-BR" dirty="0"/>
          </a:p>
        </p:txBody>
      </p:sp>
      <p:cxnSp>
        <p:nvCxnSpPr>
          <p:cNvPr id="9" name="Conector reto 8"/>
          <p:cNvCxnSpPr>
            <a:endCxn id="7" idx="3"/>
          </p:cNvCxnSpPr>
          <p:nvPr/>
        </p:nvCxnSpPr>
        <p:spPr>
          <a:xfrm flipV="1">
            <a:off x="2571736" y="2702363"/>
            <a:ext cx="864437" cy="5837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>
            <a:endCxn id="8" idx="2"/>
          </p:cNvCxnSpPr>
          <p:nvPr/>
        </p:nvCxnSpPr>
        <p:spPr>
          <a:xfrm flipV="1">
            <a:off x="2857477" y="3321841"/>
            <a:ext cx="642953" cy="178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 10"/>
          <p:cNvSpPr/>
          <p:nvPr/>
        </p:nvSpPr>
        <p:spPr>
          <a:xfrm>
            <a:off x="4357686" y="5000636"/>
            <a:ext cx="1714500" cy="78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/>
              <a:t>Cliente</a:t>
            </a:r>
            <a:endParaRPr lang="pt-BR" dirty="0"/>
          </a:p>
        </p:txBody>
      </p:sp>
      <p:cxnSp>
        <p:nvCxnSpPr>
          <p:cNvPr id="12" name="Conector reto 11"/>
          <p:cNvCxnSpPr/>
          <p:nvPr/>
        </p:nvCxnSpPr>
        <p:spPr>
          <a:xfrm>
            <a:off x="5214942" y="5715016"/>
            <a:ext cx="2000264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>
            <a:stCxn id="11" idx="3"/>
            <a:endCxn id="14" idx="2"/>
          </p:cNvCxnSpPr>
          <p:nvPr/>
        </p:nvCxnSpPr>
        <p:spPr>
          <a:xfrm flipV="1">
            <a:off x="6072186" y="5286386"/>
            <a:ext cx="428640" cy="107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6500826" y="4929198"/>
            <a:ext cx="1500187" cy="7143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/>
              <a:t>nome</a:t>
            </a:r>
            <a:endParaRPr lang="pt-BR" dirty="0"/>
          </a:p>
        </p:txBody>
      </p:sp>
      <p:sp>
        <p:nvSpPr>
          <p:cNvPr id="15" name="Elipse 14"/>
          <p:cNvSpPr/>
          <p:nvPr/>
        </p:nvSpPr>
        <p:spPr>
          <a:xfrm>
            <a:off x="1571604" y="2000240"/>
            <a:ext cx="1357322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/>
              <a:t>numero</a:t>
            </a:r>
            <a:endParaRPr lang="pt-BR" dirty="0"/>
          </a:p>
        </p:txBody>
      </p:sp>
      <p:cxnSp>
        <p:nvCxnSpPr>
          <p:cNvPr id="16" name="Conector reto 15"/>
          <p:cNvCxnSpPr>
            <a:endCxn id="15" idx="4"/>
          </p:cNvCxnSpPr>
          <p:nvPr/>
        </p:nvCxnSpPr>
        <p:spPr>
          <a:xfrm rot="5400000" flipH="1" flipV="1">
            <a:off x="1946649" y="2768194"/>
            <a:ext cx="428632" cy="17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ipse 16"/>
          <p:cNvSpPr/>
          <p:nvPr/>
        </p:nvSpPr>
        <p:spPr>
          <a:xfrm>
            <a:off x="214282" y="2071678"/>
            <a:ext cx="1214446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/>
              <a:t>bairro</a:t>
            </a:r>
            <a:endParaRPr lang="pt-BR" dirty="0"/>
          </a:p>
        </p:txBody>
      </p:sp>
      <p:cxnSp>
        <p:nvCxnSpPr>
          <p:cNvPr id="18" name="Conector reto 17"/>
          <p:cNvCxnSpPr>
            <a:endCxn id="17" idx="4"/>
          </p:cNvCxnSpPr>
          <p:nvPr/>
        </p:nvCxnSpPr>
        <p:spPr>
          <a:xfrm rot="10800000">
            <a:off x="821506" y="2714617"/>
            <a:ext cx="464347" cy="7858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ipse 18"/>
          <p:cNvSpPr/>
          <p:nvPr/>
        </p:nvSpPr>
        <p:spPr>
          <a:xfrm>
            <a:off x="5286380" y="5929330"/>
            <a:ext cx="1500187" cy="7143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u="sng" dirty="0" err="1" smtClean="0"/>
              <a:t>cpf</a:t>
            </a:r>
            <a:endParaRPr lang="pt-BR" u="sng" dirty="0"/>
          </a:p>
        </p:txBody>
      </p:sp>
      <p:cxnSp>
        <p:nvCxnSpPr>
          <p:cNvPr id="20" name="Conector reto 19"/>
          <p:cNvCxnSpPr>
            <a:stCxn id="11" idx="2"/>
            <a:endCxn id="19" idx="0"/>
          </p:cNvCxnSpPr>
          <p:nvPr/>
        </p:nvCxnSpPr>
        <p:spPr>
          <a:xfrm rot="16200000" flipH="1">
            <a:off x="5554265" y="5447120"/>
            <a:ext cx="142881" cy="821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uxograma: Decisão 20"/>
          <p:cNvSpPr/>
          <p:nvPr/>
        </p:nvSpPr>
        <p:spPr>
          <a:xfrm>
            <a:off x="2071670" y="5000636"/>
            <a:ext cx="1571636" cy="85725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possui</a:t>
            </a:r>
            <a:endParaRPr lang="pt-BR" dirty="0"/>
          </a:p>
        </p:txBody>
      </p:sp>
      <p:cxnSp>
        <p:nvCxnSpPr>
          <p:cNvPr id="24" name="Conector reto 23"/>
          <p:cNvCxnSpPr>
            <a:stCxn id="21" idx="3"/>
            <a:endCxn id="11" idx="1"/>
          </p:cNvCxnSpPr>
          <p:nvPr/>
        </p:nvCxnSpPr>
        <p:spPr>
          <a:xfrm flipV="1">
            <a:off x="3643306" y="5393543"/>
            <a:ext cx="714380" cy="357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aixaDeTexto 42"/>
          <p:cNvSpPr txBox="1"/>
          <p:nvPr/>
        </p:nvSpPr>
        <p:spPr>
          <a:xfrm>
            <a:off x="2071670" y="392906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</a:t>
            </a:r>
            <a:endParaRPr lang="pt-BR" dirty="0"/>
          </a:p>
        </p:txBody>
      </p:sp>
      <p:sp>
        <p:nvSpPr>
          <p:cNvPr id="44" name="CaixaDeTexto 43"/>
          <p:cNvSpPr txBox="1"/>
          <p:nvPr/>
        </p:nvSpPr>
        <p:spPr>
          <a:xfrm>
            <a:off x="3929058" y="505993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N</a:t>
            </a:r>
            <a:endParaRPr lang="pt-BR" dirty="0"/>
          </a:p>
        </p:txBody>
      </p:sp>
      <p:sp>
        <p:nvSpPr>
          <p:cNvPr id="47" name="Retângulo 46"/>
          <p:cNvSpPr/>
          <p:nvPr/>
        </p:nvSpPr>
        <p:spPr>
          <a:xfrm>
            <a:off x="1285852" y="3071810"/>
            <a:ext cx="1571625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/>
              <a:t>Endereço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(proposta)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412" indent="-514350">
              <a:buFont typeface="+mj-lt"/>
              <a:buAutoNum type="arabicPeriod"/>
            </a:pPr>
            <a:r>
              <a:rPr lang="pt-BR" dirty="0" smtClean="0"/>
              <a:t>Implementar os tipos, usando os conceitos de referência</a:t>
            </a:r>
          </a:p>
          <a:p>
            <a:pPr marL="633412" indent="-514350">
              <a:buFont typeface="+mj-lt"/>
              <a:buAutoNum type="arabicPeriod"/>
            </a:pPr>
            <a:r>
              <a:rPr lang="pt-BR" dirty="0" smtClean="0"/>
              <a:t>Criar as tabelas necessárias</a:t>
            </a:r>
          </a:p>
          <a:p>
            <a:pPr marL="633412" indent="-514350">
              <a:buFont typeface="+mj-lt"/>
              <a:buAutoNum type="arabicPeriod"/>
            </a:pPr>
            <a:r>
              <a:rPr lang="pt-BR" dirty="0" smtClean="0"/>
              <a:t>Realizar inserções</a:t>
            </a:r>
          </a:p>
          <a:p>
            <a:pPr marL="633412" indent="-514350"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chemeClr val="accent2"/>
                </a:solidFill>
              </a:rPr>
              <a:t>Observação: </a:t>
            </a:r>
            <a:r>
              <a:rPr lang="pt-BR" dirty="0" smtClean="0"/>
              <a:t>será necessário o uso de consulta aninhada.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(resposta - tipos)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642910" y="1857364"/>
            <a:ext cx="7858180" cy="440120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CREATE OR REPLACE TYPE </a:t>
            </a:r>
            <a:r>
              <a:rPr lang="pt-BR" sz="2000" dirty="0" err="1" smtClean="0"/>
              <a:t>tp_endereco</a:t>
            </a:r>
            <a:r>
              <a:rPr lang="pt-BR" sz="2000" dirty="0" smtClean="0"/>
              <a:t> AS OBJECT(	</a:t>
            </a:r>
            <a:r>
              <a:rPr lang="pt-BR" sz="2000" dirty="0" err="1" smtClean="0"/>
              <a:t>idEndereco</a:t>
            </a:r>
            <a:r>
              <a:rPr lang="pt-BR" sz="2000" dirty="0" smtClean="0"/>
              <a:t> NUMBER,</a:t>
            </a:r>
          </a:p>
          <a:p>
            <a:r>
              <a:rPr lang="pt-BR" sz="2000" dirty="0" smtClean="0"/>
              <a:t>	bairro VARCHAR(30),</a:t>
            </a:r>
          </a:p>
          <a:p>
            <a:pPr>
              <a:buNone/>
            </a:pPr>
            <a:r>
              <a:rPr lang="pt-BR" sz="2000" dirty="0" smtClean="0"/>
              <a:t>	</a:t>
            </a:r>
            <a:r>
              <a:rPr lang="pt-BR" sz="2000" dirty="0" err="1" smtClean="0"/>
              <a:t>cep</a:t>
            </a:r>
            <a:r>
              <a:rPr lang="pt-BR" sz="2000" dirty="0" smtClean="0"/>
              <a:t> VARCHAR(9),</a:t>
            </a:r>
          </a:p>
          <a:p>
            <a:pPr>
              <a:buNone/>
            </a:pPr>
            <a:r>
              <a:rPr lang="pt-BR" sz="2000" dirty="0" smtClean="0"/>
              <a:t>	logradouro VARCHAR(60),</a:t>
            </a:r>
          </a:p>
          <a:p>
            <a:pPr>
              <a:buNone/>
            </a:pPr>
            <a:r>
              <a:rPr lang="pt-BR" sz="2000" dirty="0" smtClean="0"/>
              <a:t>	numero NUMBER</a:t>
            </a:r>
          </a:p>
          <a:p>
            <a:pPr>
              <a:buNone/>
            </a:pPr>
            <a:r>
              <a:rPr lang="pt-BR" sz="2000" dirty="0" smtClean="0"/>
              <a:t>);</a:t>
            </a:r>
          </a:p>
          <a:p>
            <a:pPr>
              <a:buNone/>
            </a:pPr>
            <a:r>
              <a:rPr lang="pt-BR" sz="2000" dirty="0" smtClean="0"/>
              <a:t>/</a:t>
            </a:r>
          </a:p>
          <a:p>
            <a:r>
              <a:rPr lang="pt-BR" sz="2000" dirty="0" smtClean="0"/>
              <a:t>CREATE OR REPLACE TYPE </a:t>
            </a:r>
            <a:r>
              <a:rPr lang="pt-BR" sz="2000" dirty="0" err="1" smtClean="0"/>
              <a:t>tp_cliente</a:t>
            </a:r>
            <a:r>
              <a:rPr lang="pt-BR" sz="2000" dirty="0" smtClean="0"/>
              <a:t> AS OBJECT(</a:t>
            </a:r>
          </a:p>
          <a:p>
            <a:r>
              <a:rPr lang="pt-BR" sz="2000" dirty="0" smtClean="0"/>
              <a:t>	</a:t>
            </a:r>
            <a:r>
              <a:rPr lang="pt-BR" sz="2000" dirty="0" err="1" smtClean="0"/>
              <a:t>cpf</a:t>
            </a:r>
            <a:r>
              <a:rPr lang="pt-BR" sz="2000" dirty="0" smtClean="0"/>
              <a:t> VARCHAR(14),</a:t>
            </a:r>
          </a:p>
          <a:p>
            <a:pPr>
              <a:buNone/>
            </a:pPr>
            <a:r>
              <a:rPr lang="pt-BR" sz="2000" dirty="0" smtClean="0"/>
              <a:t>	</a:t>
            </a:r>
            <a:r>
              <a:rPr lang="pt-BR" sz="2000" dirty="0" err="1" smtClean="0"/>
              <a:t>rg</a:t>
            </a:r>
            <a:r>
              <a:rPr lang="pt-BR" sz="2000" dirty="0" smtClean="0"/>
              <a:t> NUMBER,</a:t>
            </a:r>
          </a:p>
          <a:p>
            <a:pPr>
              <a:buNone/>
            </a:pPr>
            <a:r>
              <a:rPr lang="pt-BR" sz="2000" dirty="0" smtClean="0"/>
              <a:t>	nome VARCHAR(120),</a:t>
            </a:r>
          </a:p>
          <a:p>
            <a:pPr>
              <a:buNone/>
            </a:pPr>
            <a:r>
              <a:rPr lang="pt-BR" sz="2000" dirty="0" smtClean="0"/>
              <a:t>	</a:t>
            </a:r>
            <a:r>
              <a:rPr lang="pt-BR" sz="2000" dirty="0" err="1" smtClean="0"/>
              <a:t>endereco</a:t>
            </a:r>
            <a:r>
              <a:rPr lang="pt-BR" sz="2000" dirty="0" smtClean="0"/>
              <a:t> REF </a:t>
            </a:r>
            <a:r>
              <a:rPr lang="pt-BR" sz="2000" dirty="0" err="1" smtClean="0"/>
              <a:t>tp_endereco</a:t>
            </a:r>
            <a:endParaRPr lang="pt-BR" sz="2000" dirty="0" smtClean="0"/>
          </a:p>
          <a:p>
            <a:pPr>
              <a:buNone/>
            </a:pPr>
            <a:r>
              <a:rPr lang="pt-BR" sz="2000" dirty="0" smtClean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686800" cy="125272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Exemplo (resposta – tabelas de tipos)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00034" y="1714488"/>
            <a:ext cx="7858180" cy="25545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CREATE TABLE </a:t>
            </a:r>
            <a:r>
              <a:rPr lang="en-US" sz="2000" dirty="0" err="1" smtClean="0"/>
              <a:t>tb_endereco</a:t>
            </a:r>
            <a:r>
              <a:rPr lang="en-US" sz="2000" dirty="0" smtClean="0"/>
              <a:t> OF </a:t>
            </a:r>
            <a:r>
              <a:rPr lang="en-US" sz="2000" dirty="0" err="1" smtClean="0"/>
              <a:t>tp_endereco</a:t>
            </a:r>
            <a:r>
              <a:rPr lang="en-US" sz="2000" dirty="0" smtClean="0"/>
              <a:t>(</a:t>
            </a:r>
          </a:p>
          <a:p>
            <a:r>
              <a:rPr lang="en-US" sz="2000" dirty="0" smtClean="0"/>
              <a:t>	</a:t>
            </a:r>
            <a:r>
              <a:rPr lang="en-US" sz="2000" dirty="0" err="1" smtClean="0"/>
              <a:t>idEndereco</a:t>
            </a:r>
            <a:r>
              <a:rPr lang="en-US" sz="2000" dirty="0" smtClean="0"/>
              <a:t> PRIMARY KEY</a:t>
            </a:r>
          </a:p>
          <a:p>
            <a:r>
              <a:rPr lang="en-US" sz="2000" dirty="0" smtClean="0"/>
              <a:t>);</a:t>
            </a:r>
          </a:p>
          <a:p>
            <a:r>
              <a:rPr lang="en-US" sz="2000" dirty="0" smtClean="0"/>
              <a:t>/</a:t>
            </a:r>
          </a:p>
          <a:p>
            <a:r>
              <a:rPr lang="en-US" sz="2000" dirty="0" smtClean="0"/>
              <a:t>CREATE TABLE </a:t>
            </a:r>
            <a:r>
              <a:rPr lang="en-US" sz="2000" dirty="0" err="1" smtClean="0"/>
              <a:t>tb_cliente</a:t>
            </a:r>
            <a:r>
              <a:rPr lang="en-US" sz="2000" dirty="0" smtClean="0"/>
              <a:t> OF </a:t>
            </a:r>
            <a:r>
              <a:rPr lang="en-US" sz="2000" dirty="0" err="1" smtClean="0"/>
              <a:t>tp_cliente</a:t>
            </a:r>
            <a:r>
              <a:rPr lang="en-US" sz="2000" dirty="0" smtClean="0"/>
              <a:t>(</a:t>
            </a:r>
          </a:p>
          <a:p>
            <a:r>
              <a:rPr lang="en-US" sz="2000" dirty="0" smtClean="0"/>
              <a:t>	</a:t>
            </a:r>
            <a:r>
              <a:rPr lang="en-US" sz="2000" dirty="0" err="1" smtClean="0"/>
              <a:t>cpf</a:t>
            </a:r>
            <a:r>
              <a:rPr lang="en-US" sz="2000" dirty="0" smtClean="0"/>
              <a:t> PRIMARY KEY,</a:t>
            </a:r>
          </a:p>
          <a:p>
            <a:r>
              <a:rPr lang="en-US" sz="2000" dirty="0" smtClean="0"/>
              <a:t>	</a:t>
            </a:r>
            <a:r>
              <a:rPr lang="en-US" sz="2000" dirty="0" err="1" smtClean="0"/>
              <a:t>endereco</a:t>
            </a:r>
            <a:r>
              <a:rPr lang="en-US" sz="2000" dirty="0" smtClean="0"/>
              <a:t> WITH ROWID REFERENCES </a:t>
            </a:r>
            <a:r>
              <a:rPr lang="en-US" sz="2000" dirty="0" err="1" smtClean="0"/>
              <a:t>tb_endereco</a:t>
            </a:r>
            <a:endParaRPr lang="en-US" sz="2000" dirty="0" smtClean="0"/>
          </a:p>
          <a:p>
            <a:r>
              <a:rPr lang="en-US" sz="2000" dirty="0" smtClean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Exemplo (inserções)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Inserção de endereço</a:t>
            </a:r>
          </a:p>
          <a:p>
            <a:endParaRPr lang="pt-BR" dirty="0" smtClean="0"/>
          </a:p>
          <a:p>
            <a:endParaRPr lang="pt-BR" dirty="0" smtClean="0"/>
          </a:p>
          <a:p>
            <a:pPr>
              <a:spcBef>
                <a:spcPts val="1800"/>
              </a:spcBef>
            </a:pPr>
            <a:r>
              <a:rPr lang="pt-BR" dirty="0" smtClean="0"/>
              <a:t>Inserção de cliente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928662" y="5429264"/>
            <a:ext cx="7858180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err="1" smtClean="0"/>
              <a:t>insert</a:t>
            </a:r>
            <a:r>
              <a:rPr lang="pt-BR" sz="2000" dirty="0" smtClean="0"/>
              <a:t> </a:t>
            </a:r>
            <a:r>
              <a:rPr lang="pt-BR" sz="2000" dirty="0" err="1" smtClean="0"/>
              <a:t>into</a:t>
            </a:r>
            <a:r>
              <a:rPr lang="pt-BR" sz="2000" dirty="0" smtClean="0"/>
              <a:t> </a:t>
            </a:r>
            <a:r>
              <a:rPr lang="pt-BR" sz="2000" dirty="0" err="1" smtClean="0"/>
              <a:t>tb_cliente</a:t>
            </a:r>
            <a:r>
              <a:rPr lang="pt-BR" sz="2000" dirty="0" smtClean="0"/>
              <a:t> (</a:t>
            </a:r>
            <a:r>
              <a:rPr lang="pt-BR" sz="2000" dirty="0" err="1" smtClean="0"/>
              <a:t>cpf</a:t>
            </a:r>
            <a:r>
              <a:rPr lang="pt-BR" sz="2000" dirty="0" smtClean="0"/>
              <a:t>,</a:t>
            </a:r>
            <a:r>
              <a:rPr lang="pt-BR" sz="2000" dirty="0" err="1" smtClean="0"/>
              <a:t>rg</a:t>
            </a:r>
            <a:r>
              <a:rPr lang="pt-BR" sz="2000" dirty="0" smtClean="0"/>
              <a:t>, nome, </a:t>
            </a:r>
            <a:r>
              <a:rPr lang="pt-BR" sz="2000" dirty="0" err="1" smtClean="0"/>
              <a:t>endereco</a:t>
            </a:r>
            <a:r>
              <a:rPr lang="pt-BR" sz="2000" dirty="0" smtClean="0"/>
              <a:t>) </a:t>
            </a:r>
          </a:p>
          <a:p>
            <a:r>
              <a:rPr lang="pt-BR" sz="2000" dirty="0" err="1" smtClean="0"/>
              <a:t>values</a:t>
            </a:r>
            <a:r>
              <a:rPr lang="pt-BR" sz="2000" dirty="0" smtClean="0"/>
              <a:t> ('422.544.623-88', '9856158', 'Roberto Leite Santiago', </a:t>
            </a:r>
          </a:p>
          <a:p>
            <a:r>
              <a:rPr lang="pt-BR" sz="2000" dirty="0" smtClean="0"/>
              <a:t>(</a:t>
            </a:r>
            <a:r>
              <a:rPr lang="pt-BR" sz="2000" dirty="0" err="1" smtClean="0"/>
              <a:t>select</a:t>
            </a:r>
            <a:r>
              <a:rPr lang="pt-BR" sz="2000" dirty="0" smtClean="0"/>
              <a:t> REF(e) </a:t>
            </a:r>
            <a:r>
              <a:rPr lang="pt-BR" sz="2000" dirty="0" err="1" smtClean="0"/>
              <a:t>from</a:t>
            </a:r>
            <a:r>
              <a:rPr lang="pt-BR" sz="2000" dirty="0" smtClean="0"/>
              <a:t> </a:t>
            </a:r>
            <a:r>
              <a:rPr lang="pt-BR" sz="2000" dirty="0" err="1" smtClean="0"/>
              <a:t>tb_endereco</a:t>
            </a:r>
            <a:r>
              <a:rPr lang="pt-BR" sz="2000" dirty="0" smtClean="0"/>
              <a:t> e </a:t>
            </a:r>
            <a:r>
              <a:rPr lang="pt-BR" sz="2000" dirty="0" err="1" smtClean="0"/>
              <a:t>where</a:t>
            </a:r>
            <a:r>
              <a:rPr lang="pt-BR" sz="2000" dirty="0" smtClean="0"/>
              <a:t> </a:t>
            </a:r>
            <a:r>
              <a:rPr lang="pt-BR" sz="2000" dirty="0" err="1" smtClean="0"/>
              <a:t>e.idEndereco</a:t>
            </a:r>
            <a:r>
              <a:rPr lang="pt-BR" sz="2000" dirty="0" smtClean="0"/>
              <a:t> = 1));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71472" y="2428868"/>
            <a:ext cx="7858180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err="1" smtClean="0"/>
              <a:t>insert</a:t>
            </a:r>
            <a:r>
              <a:rPr lang="pt-BR" sz="2000" dirty="0" smtClean="0"/>
              <a:t> </a:t>
            </a:r>
            <a:r>
              <a:rPr lang="pt-BR" sz="2000" dirty="0" err="1" smtClean="0"/>
              <a:t>into</a:t>
            </a:r>
            <a:r>
              <a:rPr lang="pt-BR" sz="2000" dirty="0" smtClean="0"/>
              <a:t> </a:t>
            </a:r>
            <a:r>
              <a:rPr lang="en-US" sz="2000" dirty="0" err="1" smtClean="0"/>
              <a:t>tb_endereco</a:t>
            </a:r>
            <a:r>
              <a:rPr lang="en-US" sz="2000" dirty="0" smtClean="0"/>
              <a:t> </a:t>
            </a:r>
            <a:r>
              <a:rPr lang="pt-BR" sz="2000" dirty="0" smtClean="0"/>
              <a:t>(</a:t>
            </a:r>
            <a:r>
              <a:rPr lang="pt-BR" sz="2000" dirty="0" err="1" smtClean="0"/>
              <a:t>idEndereco</a:t>
            </a:r>
            <a:r>
              <a:rPr lang="pt-BR" sz="2000" dirty="0" smtClean="0"/>
              <a:t>, logradouro, </a:t>
            </a:r>
            <a:r>
              <a:rPr lang="pt-BR" sz="2000" dirty="0" err="1" smtClean="0"/>
              <a:t>cep</a:t>
            </a:r>
            <a:r>
              <a:rPr lang="pt-BR" sz="2000" dirty="0" smtClean="0"/>
              <a:t>, numero, bairro) </a:t>
            </a:r>
            <a:r>
              <a:rPr lang="pt-BR" sz="2000" dirty="0" err="1" smtClean="0"/>
              <a:t>values</a:t>
            </a:r>
            <a:r>
              <a:rPr lang="pt-BR" sz="2000" dirty="0" smtClean="0"/>
              <a:t> (1,'Avenida </a:t>
            </a:r>
            <a:r>
              <a:rPr lang="pt-BR" sz="2000" dirty="0" err="1" smtClean="0"/>
              <a:t>joão</a:t>
            </a:r>
            <a:r>
              <a:rPr lang="pt-BR" sz="2000" dirty="0" smtClean="0"/>
              <a:t> de barros','52021-180',1347,'espinheiro');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57158" y="4214818"/>
            <a:ext cx="7858180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err="1" smtClean="0"/>
              <a:t>insert</a:t>
            </a:r>
            <a:r>
              <a:rPr lang="pt-BR" sz="2000" dirty="0" smtClean="0"/>
              <a:t> </a:t>
            </a:r>
            <a:r>
              <a:rPr lang="pt-BR" sz="2000" dirty="0" err="1" smtClean="0"/>
              <a:t>into</a:t>
            </a:r>
            <a:r>
              <a:rPr lang="pt-BR" sz="2000" dirty="0" smtClean="0"/>
              <a:t> </a:t>
            </a:r>
            <a:r>
              <a:rPr lang="pt-BR" sz="2000" dirty="0" err="1" smtClean="0"/>
              <a:t>tb_cliente</a:t>
            </a:r>
            <a:r>
              <a:rPr lang="pt-BR" sz="2000" dirty="0" smtClean="0"/>
              <a:t> (</a:t>
            </a:r>
            <a:r>
              <a:rPr lang="pt-BR" sz="2000" dirty="0" err="1" smtClean="0"/>
              <a:t>cpf</a:t>
            </a:r>
            <a:r>
              <a:rPr lang="pt-BR" sz="2000" dirty="0" smtClean="0"/>
              <a:t>,</a:t>
            </a:r>
            <a:r>
              <a:rPr lang="pt-BR" sz="2000" dirty="0" err="1" smtClean="0"/>
              <a:t>rg</a:t>
            </a:r>
            <a:r>
              <a:rPr lang="pt-BR" sz="2000" dirty="0" smtClean="0"/>
              <a:t>, nome, </a:t>
            </a:r>
            <a:r>
              <a:rPr lang="pt-BR" sz="2000" dirty="0" err="1" smtClean="0"/>
              <a:t>endereco</a:t>
            </a:r>
            <a:r>
              <a:rPr lang="pt-BR" sz="2000" dirty="0" smtClean="0"/>
              <a:t>) </a:t>
            </a:r>
          </a:p>
          <a:p>
            <a:r>
              <a:rPr lang="pt-BR" sz="2000" dirty="0" err="1" smtClean="0"/>
              <a:t>values</a:t>
            </a:r>
            <a:r>
              <a:rPr lang="pt-BR" sz="2000" dirty="0" smtClean="0"/>
              <a:t> ('123.456.789-54', '6396327', 'Maria Leite Santiago', </a:t>
            </a:r>
          </a:p>
          <a:p>
            <a:r>
              <a:rPr lang="pt-BR" sz="2000" dirty="0" smtClean="0"/>
              <a:t>(</a:t>
            </a:r>
            <a:r>
              <a:rPr lang="pt-BR" sz="2000" dirty="0" err="1" smtClean="0"/>
              <a:t>select</a:t>
            </a:r>
            <a:r>
              <a:rPr lang="pt-BR" sz="2000" dirty="0" smtClean="0"/>
              <a:t> REF(e) </a:t>
            </a:r>
            <a:r>
              <a:rPr lang="pt-BR" sz="2000" dirty="0" err="1" smtClean="0"/>
              <a:t>from</a:t>
            </a:r>
            <a:r>
              <a:rPr lang="pt-BR" sz="2000" dirty="0" smtClean="0"/>
              <a:t> </a:t>
            </a:r>
            <a:r>
              <a:rPr lang="pt-BR" sz="2000" dirty="0" err="1" smtClean="0"/>
              <a:t>tb_endereco</a:t>
            </a:r>
            <a:r>
              <a:rPr lang="pt-BR" sz="2000" dirty="0" smtClean="0"/>
              <a:t> e </a:t>
            </a:r>
            <a:r>
              <a:rPr lang="pt-BR" sz="2000" dirty="0" err="1" smtClean="0"/>
              <a:t>where</a:t>
            </a:r>
            <a:r>
              <a:rPr lang="pt-BR" sz="2000" dirty="0" smtClean="0"/>
              <a:t> </a:t>
            </a:r>
            <a:r>
              <a:rPr lang="pt-BR" sz="2000" dirty="0" err="1" smtClean="0"/>
              <a:t>e.idEndereco</a:t>
            </a:r>
            <a:r>
              <a:rPr lang="pt-BR" sz="2000" dirty="0" smtClean="0"/>
              <a:t> = 1));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Comando</a:t>
            </a:r>
            <a:r>
              <a:rPr lang="en-US" dirty="0" smtClean="0"/>
              <a:t> DEREF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Comando</a:t>
            </a:r>
            <a:r>
              <a:rPr lang="en-US" dirty="0" smtClean="0"/>
              <a:t> DANGLING</a:t>
            </a:r>
            <a:endParaRPr lang="en-US" dirty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/>
          </a:bodyPr>
          <a:lstStyle/>
          <a:p>
            <a:r>
              <a:rPr lang="pt-BR" dirty="0" smtClean="0"/>
              <a:t>Exemplo (consultas)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571472" y="2500306"/>
            <a:ext cx="7858180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select </a:t>
            </a:r>
            <a:r>
              <a:rPr lang="en-US" sz="2000" b="1" dirty="0" smtClean="0"/>
              <a:t>DEREF</a:t>
            </a:r>
            <a:r>
              <a:rPr lang="en-US" sz="2000" dirty="0" smtClean="0"/>
              <a:t>(</a:t>
            </a:r>
            <a:r>
              <a:rPr lang="en-US" sz="2000" dirty="0" err="1" smtClean="0"/>
              <a:t>c.endereco</a:t>
            </a:r>
            <a:r>
              <a:rPr lang="en-US" sz="2000" dirty="0" smtClean="0"/>
              <a:t>) from </a:t>
            </a:r>
            <a:r>
              <a:rPr lang="en-US" sz="2000" dirty="0" err="1" smtClean="0"/>
              <a:t>tb_cliente</a:t>
            </a:r>
            <a:r>
              <a:rPr lang="en-US" sz="2000" dirty="0" smtClean="0"/>
              <a:t> c where c.cpf = '123.456.789-54';</a:t>
            </a:r>
            <a:endParaRPr lang="pt-BR" sz="2000" dirty="0" smtClean="0"/>
          </a:p>
        </p:txBody>
      </p:sp>
      <p:sp>
        <p:nvSpPr>
          <p:cNvPr id="8" name="CaixaDeTexto 7"/>
          <p:cNvSpPr txBox="1"/>
          <p:nvPr/>
        </p:nvSpPr>
        <p:spPr>
          <a:xfrm>
            <a:off x="571472" y="4364188"/>
            <a:ext cx="7858180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SELECT * FROM </a:t>
            </a:r>
            <a:r>
              <a:rPr lang="en-US" sz="2000" dirty="0" err="1" smtClean="0"/>
              <a:t>tb_cliente</a:t>
            </a:r>
            <a:r>
              <a:rPr lang="en-US" sz="2000" dirty="0" smtClean="0"/>
              <a:t> c WHERE </a:t>
            </a:r>
            <a:r>
              <a:rPr lang="en-US" sz="2000" dirty="0" err="1" smtClean="0"/>
              <a:t>c.endereco</a:t>
            </a:r>
            <a:r>
              <a:rPr lang="en-US" sz="2000" dirty="0" smtClean="0"/>
              <a:t> </a:t>
            </a:r>
          </a:p>
          <a:p>
            <a:r>
              <a:rPr lang="en-US" sz="2000" b="1" dirty="0" smtClean="0"/>
              <a:t>IS NOT DANGLING </a:t>
            </a:r>
            <a:r>
              <a:rPr lang="en-US" sz="2000" dirty="0" smtClean="0"/>
              <a:t>AND </a:t>
            </a:r>
            <a:r>
              <a:rPr lang="en-US" sz="2000" b="1" dirty="0" smtClean="0"/>
              <a:t>DEREF</a:t>
            </a:r>
            <a:r>
              <a:rPr lang="en-US" sz="2000" dirty="0" smtClean="0"/>
              <a:t>(</a:t>
            </a:r>
            <a:r>
              <a:rPr lang="en-US" sz="2000" dirty="0" err="1" smtClean="0"/>
              <a:t>c.endereco</a:t>
            </a:r>
            <a:r>
              <a:rPr lang="en-US" sz="2000" dirty="0" smtClean="0"/>
              <a:t>).</a:t>
            </a:r>
            <a:r>
              <a:rPr lang="en-US" sz="2000" dirty="0" err="1" smtClean="0"/>
              <a:t>bairro</a:t>
            </a:r>
            <a:r>
              <a:rPr lang="en-US" sz="2000" dirty="0" smtClean="0"/>
              <a:t> = '</a:t>
            </a:r>
            <a:r>
              <a:rPr lang="en-US" sz="2000" dirty="0" err="1" smtClean="0"/>
              <a:t>espinheiro</a:t>
            </a:r>
            <a:r>
              <a:rPr lang="en-US" sz="2000" dirty="0" smtClean="0"/>
              <a:t>';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Coleções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Coleções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Coleções modelam:</a:t>
            </a:r>
          </a:p>
          <a:p>
            <a:pPr lvl="1"/>
            <a:r>
              <a:rPr lang="pt-BR" dirty="0" smtClean="0"/>
              <a:t>Atributos multivalorados</a:t>
            </a:r>
          </a:p>
          <a:p>
            <a:pPr lvl="1"/>
            <a:r>
              <a:rPr lang="pt-BR" dirty="0" smtClean="0"/>
              <a:t>Relacionamentos 1xN</a:t>
            </a:r>
          </a:p>
          <a:p>
            <a:r>
              <a:rPr lang="pt-BR" dirty="0" smtClean="0"/>
              <a:t>O ORACLE oferece dois tipos de coleções:</a:t>
            </a:r>
          </a:p>
          <a:p>
            <a:pPr lvl="1"/>
            <a:r>
              <a:rPr lang="pt-BR" dirty="0" smtClean="0"/>
              <a:t>VARRAYS</a:t>
            </a:r>
          </a:p>
          <a:p>
            <a:pPr lvl="1"/>
            <a:r>
              <a:rPr lang="pt-BR" dirty="0" smtClean="0"/>
              <a:t>NESTED TABLES.</a:t>
            </a:r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Coleções (</a:t>
            </a:r>
            <a:r>
              <a:rPr lang="pt-BR" dirty="0" err="1" smtClean="0"/>
              <a:t>varray</a:t>
            </a:r>
            <a:r>
              <a:rPr lang="pt-BR" dirty="0" smtClean="0"/>
              <a:t> vs. </a:t>
            </a:r>
            <a:r>
              <a:rPr lang="pt-BR" dirty="0" err="1" smtClean="0"/>
              <a:t>nested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err="1" smtClean="0"/>
              <a:t>Varrays</a:t>
            </a:r>
            <a:r>
              <a:rPr lang="pt-BR" dirty="0" smtClean="0"/>
              <a:t> são coleções ordenadas e limitada</a:t>
            </a:r>
          </a:p>
          <a:p>
            <a:pPr lvl="1"/>
            <a:r>
              <a:rPr lang="pt-BR" dirty="0" smtClean="0"/>
              <a:t>São armazenadas como objetos contínuos.</a:t>
            </a:r>
          </a:p>
          <a:p>
            <a:endParaRPr lang="pt-BR" dirty="0" smtClean="0"/>
          </a:p>
          <a:p>
            <a:r>
              <a:rPr lang="pt-BR" b="1" dirty="0" err="1" smtClean="0"/>
              <a:t>Nested</a:t>
            </a:r>
            <a:r>
              <a:rPr lang="pt-BR" b="1" dirty="0" smtClean="0"/>
              <a:t> </a:t>
            </a:r>
            <a:r>
              <a:rPr lang="pt-BR" b="1" dirty="0" err="1" smtClean="0"/>
              <a:t>tables</a:t>
            </a:r>
            <a:r>
              <a:rPr lang="pt-BR" b="1" dirty="0" smtClean="0"/>
              <a:t> </a:t>
            </a:r>
            <a:r>
              <a:rPr lang="pt-BR" dirty="0" smtClean="0"/>
              <a:t>são coleções não ordenadas e que não tem limite no número de linhas</a:t>
            </a:r>
          </a:p>
          <a:p>
            <a:pPr lvl="1"/>
            <a:r>
              <a:rPr lang="pt-BR" dirty="0" smtClean="0"/>
              <a:t>São armazenadas em uma tabela onde cada elemento é mapeado em uma linha na tabela de armazenamento.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 e tabela de objetos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Coleções (</a:t>
            </a:r>
            <a:r>
              <a:rPr lang="pt-BR" b="1" dirty="0" err="1" smtClean="0"/>
              <a:t>Varray</a:t>
            </a:r>
            <a:r>
              <a:rPr lang="pt-BR" b="1" dirty="0" smtClean="0"/>
              <a:t>)</a:t>
            </a:r>
            <a:endParaRPr lang="pt-BR" dirty="0" smtClean="0"/>
          </a:p>
        </p:txBody>
      </p:sp>
      <p:sp>
        <p:nvSpPr>
          <p:cNvPr id="2765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Armazenam uma série de entradas de dados associadas a uma linha de um banco de dados</a:t>
            </a:r>
          </a:p>
          <a:p>
            <a:r>
              <a:rPr lang="pt-BR" dirty="0" smtClean="0"/>
              <a:t>Modelam relacionamento 1-</a:t>
            </a:r>
            <a:r>
              <a:rPr lang="pt-BR" dirty="0" err="1" smtClean="0"/>
              <a:t>para-muitos</a:t>
            </a:r>
            <a:r>
              <a:rPr lang="pt-BR" dirty="0" smtClean="0"/>
              <a:t> e atributos multivalorados</a:t>
            </a:r>
          </a:p>
          <a:p>
            <a:endParaRPr lang="pt-BR" dirty="0" smtClean="0"/>
          </a:p>
          <a:p>
            <a:r>
              <a:rPr lang="pt-BR" dirty="0" smtClean="0"/>
              <a:t>Sintaxe:</a:t>
            </a:r>
          </a:p>
        </p:txBody>
      </p:sp>
      <p:sp>
        <p:nvSpPr>
          <p:cNvPr id="6" name="Retângulo 5"/>
          <p:cNvSpPr/>
          <p:nvPr/>
        </p:nvSpPr>
        <p:spPr>
          <a:xfrm>
            <a:off x="857224" y="4929198"/>
            <a:ext cx="7286625" cy="757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 smtClean="0">
                <a:latin typeface="Century" pitchFamily="18" charset="0"/>
                <a:cs typeface="+mn-cs"/>
              </a:rPr>
              <a:t>CREATE TYPE </a:t>
            </a:r>
            <a:r>
              <a:rPr lang="en-US" sz="2400" dirty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conjunto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</a:t>
            </a:r>
            <a:endParaRPr lang="en-US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dirty="0" smtClean="0">
                <a:latin typeface="Century" pitchFamily="18" charset="0"/>
                <a:cs typeface="+mn-cs"/>
              </a:rPr>
              <a:t>	AS VARRAY(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tamanho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dirty="0" smtClean="0">
                <a:latin typeface="Century" pitchFamily="18" charset="0"/>
                <a:cs typeface="+mn-cs"/>
              </a:rPr>
              <a:t>) OF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de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objeto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dirty="0" smtClean="0">
                <a:latin typeface="Century" pitchFamily="18" charset="0"/>
                <a:cs typeface="+mn-cs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Coleções </a:t>
            </a:r>
            <a:r>
              <a:rPr lang="pt-BR" dirty="0" smtClean="0"/>
              <a:t>(</a:t>
            </a:r>
            <a:r>
              <a:rPr lang="pt-BR" b="1" dirty="0" err="1" smtClean="0"/>
              <a:t>Nested</a:t>
            </a:r>
            <a:r>
              <a:rPr lang="pt-BR" b="1" dirty="0" smtClean="0"/>
              <a:t> </a:t>
            </a:r>
            <a:r>
              <a:rPr lang="pt-BR" b="1" dirty="0" err="1" smtClean="0"/>
              <a:t>Table</a:t>
            </a:r>
            <a:r>
              <a:rPr lang="pt-BR" b="1" dirty="0" smtClean="0"/>
              <a:t>)</a:t>
            </a:r>
            <a:endParaRPr lang="pt-BR" dirty="0" smtClean="0"/>
          </a:p>
        </p:txBody>
      </p:sp>
      <p:sp>
        <p:nvSpPr>
          <p:cNvPr id="28675" name="Espaço Reservado para Conteúdo 2"/>
          <p:cNvSpPr>
            <a:spLocks noGrp="1"/>
          </p:cNvSpPr>
          <p:nvPr>
            <p:ph idx="1"/>
          </p:nvPr>
        </p:nvSpPr>
        <p:spPr>
          <a:xfrm>
            <a:off x="485804" y="1785926"/>
            <a:ext cx="8229600" cy="4525963"/>
          </a:xfrm>
        </p:spPr>
        <p:txBody>
          <a:bodyPr/>
          <a:lstStyle/>
          <a:p>
            <a:r>
              <a:rPr lang="pt-BR" sz="3000" dirty="0" smtClean="0"/>
              <a:t>É uma tabela que é representada como uma coluna dentro de outra tabela.</a:t>
            </a:r>
          </a:p>
          <a:p>
            <a:r>
              <a:rPr lang="pt-BR" sz="3000" dirty="0" smtClean="0"/>
              <a:t>É um conjunto não ordenado de elementos do mesmo tipo.</a:t>
            </a:r>
          </a:p>
          <a:p>
            <a:r>
              <a:rPr lang="pt-BR" sz="3000" dirty="0" smtClean="0"/>
              <a:t>Tem uma única coluna e o tipo da coluna é um tipo pré-definido ou um tipo de objeto.</a:t>
            </a:r>
          </a:p>
          <a:p>
            <a:endParaRPr lang="pt-BR" sz="3000" dirty="0" smtClean="0"/>
          </a:p>
          <a:p>
            <a:r>
              <a:rPr lang="pt-BR" sz="3000" dirty="0" smtClean="0"/>
              <a:t>Sintaxe:</a:t>
            </a:r>
          </a:p>
        </p:txBody>
      </p:sp>
      <p:sp>
        <p:nvSpPr>
          <p:cNvPr id="6" name="Retângulo 5"/>
          <p:cNvSpPr/>
          <p:nvPr/>
        </p:nvSpPr>
        <p:spPr>
          <a:xfrm>
            <a:off x="1214414" y="5500702"/>
            <a:ext cx="5572164" cy="757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 smtClean="0">
                <a:latin typeface="Century" pitchFamily="18" charset="0"/>
                <a:cs typeface="+mn-cs"/>
              </a:rPr>
              <a:t>CREATE TYPE </a:t>
            </a:r>
            <a:r>
              <a:rPr lang="en-US" sz="2400" dirty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conjunto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</a:t>
            </a:r>
            <a:endParaRPr lang="en-US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dirty="0" smtClean="0">
                <a:latin typeface="Century" pitchFamily="18" charset="0"/>
                <a:cs typeface="+mn-cs"/>
              </a:rPr>
              <a:t>	AS TABLE OF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de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objeto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dirty="0" smtClean="0">
                <a:latin typeface="Century" pitchFamily="18" charset="0"/>
                <a:cs typeface="+mn-cs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Coleções (Quando usar?!)</a:t>
            </a:r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err="1" smtClean="0">
                <a:solidFill>
                  <a:schemeClr val="accent2"/>
                </a:solidFill>
              </a:rPr>
              <a:t>Varray</a:t>
            </a:r>
            <a:endParaRPr lang="pt-BR" dirty="0">
              <a:solidFill>
                <a:schemeClr val="accent2"/>
              </a:solidFill>
            </a:endParaRPr>
          </a:p>
        </p:txBody>
      </p:sp>
      <p:sp>
        <p:nvSpPr>
          <p:cNvPr id="9" name="Espaço Reservado para Conteúdo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pt-BR" dirty="0" smtClean="0"/>
              <a:t>Ordem dos elementos é importante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dirty="0" smtClean="0"/>
              <a:t> Número limitado de elementos: armazena mais eficientemente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pt-BR" dirty="0" smtClean="0"/>
              <a:t> Ex: Telefones</a:t>
            </a:r>
          </a:p>
          <a:p>
            <a:endParaRPr lang="pt-BR" dirty="0"/>
          </a:p>
        </p:txBody>
      </p:sp>
      <p:sp>
        <p:nvSpPr>
          <p:cNvPr id="10" name="Espaço Reservado para Texto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 err="1" smtClean="0">
                <a:solidFill>
                  <a:schemeClr val="accent2"/>
                </a:solidFill>
              </a:rPr>
              <a:t>Nested</a:t>
            </a:r>
            <a:r>
              <a:rPr lang="pt-BR" dirty="0" smtClean="0">
                <a:solidFill>
                  <a:schemeClr val="accent2"/>
                </a:solidFill>
              </a:rPr>
              <a:t> </a:t>
            </a:r>
            <a:r>
              <a:rPr lang="pt-BR" dirty="0" err="1" smtClean="0">
                <a:solidFill>
                  <a:schemeClr val="accent2"/>
                </a:solidFill>
              </a:rPr>
              <a:t>table</a:t>
            </a:r>
            <a:endParaRPr lang="pt-BR" dirty="0">
              <a:solidFill>
                <a:schemeClr val="accent2"/>
              </a:solidFill>
            </a:endParaRPr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pt-BR" dirty="0" smtClean="0"/>
              <a:t> Fazer consultas SQL em elementos da NT (não é possível em </a:t>
            </a:r>
            <a:r>
              <a:rPr lang="pt-BR" dirty="0" err="1" smtClean="0"/>
              <a:t>Varrays</a:t>
            </a:r>
            <a:r>
              <a:rPr lang="pt-BR" dirty="0" smtClean="0"/>
              <a:t>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dirty="0" smtClean="0"/>
              <a:t> A ordem não é importante (SQL pode ordenar a saída se necessário)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dirty="0" smtClean="0"/>
              <a:t> Não há limite de elementos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dirty="0" smtClean="0"/>
              <a:t> Adicionar dados na NT (em </a:t>
            </a:r>
            <a:r>
              <a:rPr lang="pt-BR" dirty="0" err="1" smtClean="0"/>
              <a:t>Varrays</a:t>
            </a:r>
            <a:r>
              <a:rPr lang="pt-BR" dirty="0" smtClean="0"/>
              <a:t> não há como)</a:t>
            </a:r>
          </a:p>
          <a:p>
            <a:endParaRPr lang="pt-BR" dirty="0"/>
          </a:p>
        </p:txBody>
      </p:sp>
      <p:cxnSp>
        <p:nvCxnSpPr>
          <p:cNvPr id="12" name="Conector reto 11"/>
          <p:cNvCxnSpPr/>
          <p:nvPr/>
        </p:nvCxnSpPr>
        <p:spPr>
          <a:xfrm rot="5400000">
            <a:off x="2106595" y="4178305"/>
            <a:ext cx="4929222" cy="158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Coleções (Observações)</a:t>
            </a:r>
          </a:p>
        </p:txBody>
      </p:sp>
      <p:sp>
        <p:nvSpPr>
          <p:cNvPr id="3072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Se é necessário eficiência na execução de consultas sobre coleções, então é recomendado o uso de </a:t>
            </a:r>
            <a:r>
              <a:rPr lang="pt-BR" dirty="0" err="1" smtClean="0"/>
              <a:t>nested</a:t>
            </a:r>
            <a:r>
              <a:rPr lang="pt-BR" dirty="0" smtClean="0"/>
              <a:t> </a:t>
            </a:r>
            <a:r>
              <a:rPr lang="pt-BR" dirty="0" err="1" smtClean="0"/>
              <a:t>tables</a:t>
            </a:r>
            <a:r>
              <a:rPr lang="pt-BR" dirty="0" smtClean="0"/>
              <a:t>.</a:t>
            </a:r>
          </a:p>
          <a:p>
            <a:r>
              <a:rPr lang="pt-BR" dirty="0" smtClean="0"/>
              <a:t>Tanto VARRAY quanto NESTED TABLE podem usar o tipo REF como atributo.</a:t>
            </a:r>
          </a:p>
        </p:txBody>
      </p:sp>
      <p:sp>
        <p:nvSpPr>
          <p:cNvPr id="7" name="Retângulo 6"/>
          <p:cNvSpPr/>
          <p:nvPr/>
        </p:nvSpPr>
        <p:spPr>
          <a:xfrm>
            <a:off x="285720" y="4643446"/>
            <a:ext cx="8001056" cy="757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 smtClean="0">
                <a:latin typeface="Century" pitchFamily="18" charset="0"/>
                <a:cs typeface="+mn-cs"/>
              </a:rPr>
              <a:t>CREATE TYPE </a:t>
            </a:r>
            <a:r>
              <a:rPr lang="en-US" sz="2400" dirty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conjunto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</a:t>
            </a:r>
            <a:endParaRPr lang="en-US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dirty="0" smtClean="0">
                <a:latin typeface="Century" pitchFamily="18" charset="0"/>
                <a:cs typeface="+mn-cs"/>
              </a:rPr>
              <a:t>	AS VARRAY(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tamanho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dirty="0" smtClean="0">
                <a:latin typeface="Century" pitchFamily="18" charset="0"/>
                <a:cs typeface="+mn-cs"/>
              </a:rPr>
              <a:t>) OF REF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de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objeto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dirty="0" smtClean="0">
                <a:latin typeface="Century" pitchFamily="18" charset="0"/>
                <a:cs typeface="+mn-cs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571736" y="5643578"/>
            <a:ext cx="6286544" cy="757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 smtClean="0">
                <a:latin typeface="Century" pitchFamily="18" charset="0"/>
                <a:cs typeface="+mn-cs"/>
              </a:rPr>
              <a:t>CREATE TYPE </a:t>
            </a:r>
            <a:r>
              <a:rPr lang="en-US" sz="2400" dirty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conjunto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</a:t>
            </a:r>
            <a:endParaRPr lang="en-US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dirty="0" smtClean="0">
                <a:latin typeface="Century" pitchFamily="18" charset="0"/>
                <a:cs typeface="+mn-cs"/>
              </a:rPr>
              <a:t>	AS TABLE OF REF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de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objeto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dirty="0" smtClean="0">
                <a:latin typeface="Century" pitchFamily="18" charset="0"/>
                <a:cs typeface="+mn-cs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Exercício 1 (proposta)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ln>
            <a:prstDash val="solid"/>
          </a:ln>
        </p:spPr>
        <p:txBody>
          <a:bodyPr/>
          <a:lstStyle/>
          <a:p>
            <a:r>
              <a:rPr lang="pt-BR" dirty="0" smtClean="0"/>
              <a:t>Implementar os tipos necessários</a:t>
            </a:r>
          </a:p>
          <a:p>
            <a:r>
              <a:rPr lang="pt-BR" dirty="0" smtClean="0"/>
              <a:t>Realizar inserções</a:t>
            </a:r>
            <a:endParaRPr lang="pt-BR" dirty="0"/>
          </a:p>
        </p:txBody>
      </p:sp>
      <p:sp>
        <p:nvSpPr>
          <p:cNvPr id="6" name="Elipse 5"/>
          <p:cNvSpPr/>
          <p:nvPr/>
        </p:nvSpPr>
        <p:spPr>
          <a:xfrm>
            <a:off x="3357554" y="5500702"/>
            <a:ext cx="1571625" cy="571500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>
                <a:solidFill>
                  <a:schemeClr val="tx1"/>
                </a:solidFill>
              </a:rPr>
              <a:t>nome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13" name="Conector reto 12"/>
          <p:cNvCxnSpPr>
            <a:endCxn id="6" idx="1"/>
          </p:cNvCxnSpPr>
          <p:nvPr/>
        </p:nvCxnSpPr>
        <p:spPr>
          <a:xfrm>
            <a:off x="2786050" y="4929198"/>
            <a:ext cx="801663" cy="655198"/>
          </a:xfrm>
          <a:prstGeom prst="line">
            <a:avLst/>
          </a:prstGeom>
          <a:ln w="28575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>
            <a:endCxn id="15" idx="2"/>
          </p:cNvCxnSpPr>
          <p:nvPr/>
        </p:nvCxnSpPr>
        <p:spPr>
          <a:xfrm flipV="1">
            <a:off x="3143228" y="4572006"/>
            <a:ext cx="428640" cy="107157"/>
          </a:xfrm>
          <a:prstGeom prst="line">
            <a:avLst/>
          </a:prstGeom>
          <a:ln w="28575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ipse 14"/>
          <p:cNvSpPr/>
          <p:nvPr/>
        </p:nvSpPr>
        <p:spPr>
          <a:xfrm>
            <a:off x="3571868" y="4214818"/>
            <a:ext cx="1500187" cy="714375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u="sng" dirty="0" err="1" smtClean="0">
                <a:solidFill>
                  <a:schemeClr val="tx1"/>
                </a:solidFill>
              </a:rPr>
              <a:t>codigo</a:t>
            </a:r>
            <a:endParaRPr lang="pt-BR" u="sng" dirty="0">
              <a:solidFill>
                <a:schemeClr val="tx1"/>
              </a:solidFill>
            </a:endParaRPr>
          </a:p>
        </p:txBody>
      </p:sp>
      <p:sp>
        <p:nvSpPr>
          <p:cNvPr id="20" name="Elipse 19"/>
          <p:cNvSpPr/>
          <p:nvPr/>
        </p:nvSpPr>
        <p:spPr>
          <a:xfrm>
            <a:off x="1428728" y="5500702"/>
            <a:ext cx="1500187" cy="714375"/>
          </a:xfrm>
          <a:prstGeom prst="ellipse">
            <a:avLst/>
          </a:prstGeom>
          <a:solidFill>
            <a:schemeClr val="bg1"/>
          </a:solidFill>
          <a:ln w="85725" cmpd="dbl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>
                <a:solidFill>
                  <a:schemeClr val="tx1"/>
                </a:solidFill>
              </a:rPr>
              <a:t>telefone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21" name="Conector reto 20"/>
          <p:cNvCxnSpPr>
            <a:endCxn id="20" idx="0"/>
          </p:cNvCxnSpPr>
          <p:nvPr/>
        </p:nvCxnSpPr>
        <p:spPr>
          <a:xfrm rot="5400000">
            <a:off x="2018084" y="5232807"/>
            <a:ext cx="428633" cy="107156"/>
          </a:xfrm>
          <a:prstGeom prst="line">
            <a:avLst/>
          </a:prstGeom>
          <a:ln w="28575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to 26"/>
          <p:cNvCxnSpPr>
            <a:endCxn id="28" idx="2"/>
          </p:cNvCxnSpPr>
          <p:nvPr/>
        </p:nvCxnSpPr>
        <p:spPr>
          <a:xfrm rot="5400000" flipH="1" flipV="1">
            <a:off x="2607454" y="3821908"/>
            <a:ext cx="571506" cy="357190"/>
          </a:xfrm>
          <a:prstGeom prst="line">
            <a:avLst/>
          </a:prstGeom>
          <a:ln w="28575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ipse 27"/>
          <p:cNvSpPr/>
          <p:nvPr/>
        </p:nvSpPr>
        <p:spPr>
          <a:xfrm>
            <a:off x="3071802" y="3357562"/>
            <a:ext cx="1500187" cy="714375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u="sng" dirty="0" err="1" smtClean="0">
                <a:solidFill>
                  <a:schemeClr val="tx1"/>
                </a:solidFill>
              </a:rPr>
              <a:t>codigo</a:t>
            </a:r>
            <a:endParaRPr lang="pt-BR" u="sng" dirty="0">
              <a:solidFill>
                <a:schemeClr val="tx1"/>
              </a:solidFill>
            </a:endParaRPr>
          </a:p>
        </p:txBody>
      </p:sp>
      <p:sp>
        <p:nvSpPr>
          <p:cNvPr id="34" name="Retângulo 33"/>
          <p:cNvSpPr/>
          <p:nvPr/>
        </p:nvSpPr>
        <p:spPr>
          <a:xfrm>
            <a:off x="1428728" y="4286256"/>
            <a:ext cx="1714500" cy="785813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>
                <a:solidFill>
                  <a:schemeClr val="tx1"/>
                </a:solidFill>
              </a:rPr>
              <a:t>Cliente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5929322" y="5643578"/>
            <a:ext cx="300036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38150" indent="-319088">
              <a:buClr>
                <a:schemeClr val="accent1"/>
              </a:buClr>
              <a:buSzPct val="80000"/>
            </a:pPr>
            <a:r>
              <a:rPr lang="pt-BR" sz="2000" dirty="0" smtClean="0">
                <a:solidFill>
                  <a:schemeClr val="accent2"/>
                </a:solidFill>
                <a:latin typeface="+mn-lt"/>
              </a:rPr>
              <a:t>Observação: </a:t>
            </a:r>
            <a:r>
              <a:rPr lang="pt-BR" sz="2000" dirty="0" smtClean="0">
                <a:latin typeface="+mn-lt"/>
              </a:rPr>
              <a:t>Cada cliente</a:t>
            </a:r>
          </a:p>
          <a:p>
            <a:pPr marL="438150" indent="-319088">
              <a:buClr>
                <a:schemeClr val="accent1"/>
              </a:buClr>
              <a:buSzPct val="80000"/>
            </a:pPr>
            <a:r>
              <a:rPr lang="pt-BR" sz="2000" dirty="0" smtClean="0">
                <a:latin typeface="+mn-lt"/>
              </a:rPr>
              <a:t>possui no máximo</a:t>
            </a:r>
          </a:p>
          <a:p>
            <a:pPr marL="438150" indent="-319088">
              <a:buClr>
                <a:schemeClr val="accent1"/>
              </a:buClr>
              <a:buSzPct val="80000"/>
            </a:pPr>
            <a:r>
              <a:rPr lang="pt-BR" sz="2000" dirty="0" smtClean="0">
                <a:latin typeface="+mn-lt"/>
              </a:rPr>
              <a:t>5 telefones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Exercício 2 (proposta)</a:t>
            </a:r>
            <a:endParaRPr lang="pt-BR" dirty="0"/>
          </a:p>
        </p:txBody>
      </p:sp>
      <p:sp>
        <p:nvSpPr>
          <p:cNvPr id="34" name="Retângulo 33"/>
          <p:cNvSpPr/>
          <p:nvPr/>
        </p:nvSpPr>
        <p:spPr>
          <a:xfrm>
            <a:off x="4500562" y="4714884"/>
            <a:ext cx="1714500" cy="78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>
                <a:solidFill>
                  <a:srgbClr val="FFFFFF"/>
                </a:solidFill>
                <a:latin typeface="Calibri" pitchFamily="34" charset="0"/>
                <a:cs typeface="Arial" charset="0"/>
              </a:rPr>
              <a:t>Item</a:t>
            </a:r>
          </a:p>
        </p:txBody>
      </p:sp>
      <p:sp>
        <p:nvSpPr>
          <p:cNvPr id="38" name="Elipse 37"/>
          <p:cNvSpPr/>
          <p:nvPr/>
        </p:nvSpPr>
        <p:spPr>
          <a:xfrm>
            <a:off x="4643448" y="5857897"/>
            <a:ext cx="1500188" cy="7143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u="sng" dirty="0"/>
              <a:t>Nome</a:t>
            </a: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5072066" y="3205163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1</a:t>
            </a: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5000628" y="4286256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N</a:t>
            </a: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2227235" y="4848237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1</a:t>
            </a: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4137027" y="4776799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N</a:t>
            </a:r>
          </a:p>
        </p:txBody>
      </p:sp>
      <p:sp>
        <p:nvSpPr>
          <p:cNvPr id="5" name="Elipse 28"/>
          <p:cNvSpPr/>
          <p:nvPr/>
        </p:nvSpPr>
        <p:spPr>
          <a:xfrm>
            <a:off x="1928794" y="3929066"/>
            <a:ext cx="1357312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>
                <a:solidFill>
                  <a:srgbClr val="FFFFFF"/>
                </a:solidFill>
                <a:latin typeface="Calibri" pitchFamily="34" charset="0"/>
                <a:cs typeface="Arial" charset="0"/>
              </a:rPr>
              <a:t>preco</a:t>
            </a:r>
          </a:p>
        </p:txBody>
      </p:sp>
      <p:cxnSp>
        <p:nvCxnSpPr>
          <p:cNvPr id="2080" name="AutoShape 32"/>
          <p:cNvCxnSpPr>
            <a:cxnSpLocks noChangeShapeType="1"/>
            <a:stCxn id="5" idx="3"/>
          </p:cNvCxnSpPr>
          <p:nvPr/>
        </p:nvCxnSpPr>
        <p:spPr bwMode="auto">
          <a:xfrm rot="5400000">
            <a:off x="1177013" y="4332651"/>
            <a:ext cx="805358" cy="109575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81" name="AutoShape 33"/>
          <p:cNvCxnSpPr>
            <a:cxnSpLocks noChangeShapeType="1"/>
          </p:cNvCxnSpPr>
          <p:nvPr/>
        </p:nvCxnSpPr>
        <p:spPr bwMode="auto">
          <a:xfrm>
            <a:off x="1139766" y="4368804"/>
            <a:ext cx="34925" cy="628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82" name="AutoShape 34"/>
          <p:cNvCxnSpPr>
            <a:cxnSpLocks noChangeShapeType="1"/>
            <a:stCxn id="2088" idx="3"/>
            <a:endCxn id="34" idx="1"/>
          </p:cNvCxnSpPr>
          <p:nvPr/>
        </p:nvCxnSpPr>
        <p:spPr bwMode="auto">
          <a:xfrm flipV="1">
            <a:off x="3719503" y="5107791"/>
            <a:ext cx="781059" cy="3730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84" name="AutoShape 36"/>
          <p:cNvCxnSpPr>
            <a:cxnSpLocks noChangeShapeType="1"/>
            <a:stCxn id="38" idx="0"/>
            <a:endCxn id="34" idx="2"/>
          </p:cNvCxnSpPr>
          <p:nvPr/>
        </p:nvCxnSpPr>
        <p:spPr bwMode="auto">
          <a:xfrm rot="16200000" flipV="1">
            <a:off x="5197077" y="5661432"/>
            <a:ext cx="357200" cy="3573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85" name="AutoShape 37"/>
          <p:cNvCxnSpPr>
            <a:cxnSpLocks noChangeShapeType="1"/>
          </p:cNvCxnSpPr>
          <p:nvPr/>
        </p:nvCxnSpPr>
        <p:spPr bwMode="auto">
          <a:xfrm flipV="1">
            <a:off x="6000760" y="2553087"/>
            <a:ext cx="858622" cy="1865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86" name="AutoShape 38"/>
          <p:cNvCxnSpPr>
            <a:cxnSpLocks noChangeShapeType="1"/>
          </p:cNvCxnSpPr>
          <p:nvPr/>
        </p:nvCxnSpPr>
        <p:spPr bwMode="auto">
          <a:xfrm>
            <a:off x="5929322" y="2857496"/>
            <a:ext cx="642942" cy="32146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87" name="AutoShape 39"/>
          <p:cNvCxnSpPr>
            <a:cxnSpLocks noChangeShapeType="1"/>
            <a:stCxn id="2089" idx="2"/>
            <a:endCxn id="34" idx="0"/>
          </p:cNvCxnSpPr>
          <p:nvPr/>
        </p:nvCxnSpPr>
        <p:spPr bwMode="auto">
          <a:xfrm rot="5400000">
            <a:off x="5147070" y="4501756"/>
            <a:ext cx="423871" cy="238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088" name="AutoShape 40"/>
          <p:cNvSpPr>
            <a:spLocks noChangeArrowheads="1"/>
          </p:cNvSpPr>
          <p:nvPr/>
        </p:nvSpPr>
        <p:spPr bwMode="auto">
          <a:xfrm>
            <a:off x="3143240" y="4929198"/>
            <a:ext cx="576263" cy="4318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089" name="AutoShape 41"/>
          <p:cNvSpPr>
            <a:spLocks noChangeArrowheads="1"/>
          </p:cNvSpPr>
          <p:nvPr/>
        </p:nvSpPr>
        <p:spPr bwMode="auto">
          <a:xfrm>
            <a:off x="5072066" y="3571876"/>
            <a:ext cx="576262" cy="719137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091" name="AutoShape 43"/>
          <p:cNvCxnSpPr>
            <a:cxnSpLocks noChangeShapeType="1"/>
          </p:cNvCxnSpPr>
          <p:nvPr/>
        </p:nvCxnSpPr>
        <p:spPr bwMode="auto">
          <a:xfrm flipV="1">
            <a:off x="1393797" y="5441958"/>
            <a:ext cx="34925" cy="557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93" name="AutoShape 45"/>
          <p:cNvCxnSpPr>
            <a:cxnSpLocks noChangeShapeType="1"/>
          </p:cNvCxnSpPr>
          <p:nvPr/>
        </p:nvCxnSpPr>
        <p:spPr bwMode="auto">
          <a:xfrm rot="10800000" flipV="1">
            <a:off x="5357814" y="2143116"/>
            <a:ext cx="214319" cy="21431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6" name="AutoShape 34"/>
          <p:cNvCxnSpPr>
            <a:cxnSpLocks noChangeShapeType="1"/>
            <a:endCxn id="2088" idx="1"/>
          </p:cNvCxnSpPr>
          <p:nvPr/>
        </p:nvCxnSpPr>
        <p:spPr bwMode="auto">
          <a:xfrm>
            <a:off x="2214535" y="5143509"/>
            <a:ext cx="928705" cy="158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0" name="Retângulo 3"/>
          <p:cNvSpPr/>
          <p:nvPr/>
        </p:nvSpPr>
        <p:spPr>
          <a:xfrm>
            <a:off x="642910" y="4714884"/>
            <a:ext cx="1571625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>
                <a:solidFill>
                  <a:srgbClr val="FFFFFF"/>
                </a:solidFill>
                <a:latin typeface="Calibri" pitchFamily="34" charset="0"/>
                <a:cs typeface="Arial" charset="0"/>
              </a:rPr>
              <a:t>Mercadoria</a:t>
            </a:r>
          </a:p>
        </p:txBody>
      </p:sp>
      <p:sp>
        <p:nvSpPr>
          <p:cNvPr id="41" name="Elipse 28"/>
          <p:cNvSpPr/>
          <p:nvPr/>
        </p:nvSpPr>
        <p:spPr>
          <a:xfrm>
            <a:off x="714348" y="5857892"/>
            <a:ext cx="1357313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>
                <a:solidFill>
                  <a:srgbClr val="FFFFFF"/>
                </a:solidFill>
                <a:latin typeface="Calibri" pitchFamily="34" charset="0"/>
                <a:cs typeface="Arial" charset="0"/>
              </a:rPr>
              <a:t>nome</a:t>
            </a:r>
          </a:p>
        </p:txBody>
      </p:sp>
      <p:sp>
        <p:nvSpPr>
          <p:cNvPr id="43" name="Elipse 28"/>
          <p:cNvSpPr/>
          <p:nvPr/>
        </p:nvSpPr>
        <p:spPr>
          <a:xfrm>
            <a:off x="500034" y="3857628"/>
            <a:ext cx="1357313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 u="sng">
                <a:solidFill>
                  <a:srgbClr val="FFFFFF"/>
                </a:solidFill>
                <a:latin typeface="Calibri" pitchFamily="34" charset="0"/>
                <a:cs typeface="Arial" charset="0"/>
              </a:rPr>
              <a:t>codigo</a:t>
            </a:r>
          </a:p>
        </p:txBody>
      </p:sp>
      <p:cxnSp>
        <p:nvCxnSpPr>
          <p:cNvPr id="49" name="AutoShape 39"/>
          <p:cNvCxnSpPr>
            <a:cxnSpLocks noChangeShapeType="1"/>
            <a:stCxn id="2089" idx="0"/>
          </p:cNvCxnSpPr>
          <p:nvPr/>
        </p:nvCxnSpPr>
        <p:spPr bwMode="auto">
          <a:xfrm rot="16200000" flipV="1">
            <a:off x="5180407" y="3392086"/>
            <a:ext cx="357196" cy="238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62" name="Retângulo 61"/>
          <p:cNvSpPr/>
          <p:nvPr/>
        </p:nvSpPr>
        <p:spPr>
          <a:xfrm>
            <a:off x="4572000" y="2357430"/>
            <a:ext cx="1571625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>
                <a:solidFill>
                  <a:srgbClr val="FFFFFF"/>
                </a:solidFill>
                <a:latin typeface="Calibri" pitchFamily="34" charset="0"/>
                <a:cs typeface="Arial" charset="0"/>
              </a:rPr>
              <a:t>Pedido</a:t>
            </a:r>
          </a:p>
        </p:txBody>
      </p:sp>
      <p:sp>
        <p:nvSpPr>
          <p:cNvPr id="63" name="Elipse 62"/>
          <p:cNvSpPr/>
          <p:nvPr/>
        </p:nvSpPr>
        <p:spPr>
          <a:xfrm>
            <a:off x="6572264" y="2000240"/>
            <a:ext cx="1960562" cy="647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>
                <a:solidFill>
                  <a:srgbClr val="FFFFFF"/>
                </a:solidFill>
                <a:latin typeface="Calibri" pitchFamily="34" charset="0"/>
                <a:cs typeface="Arial" charset="0"/>
              </a:rPr>
              <a:t>data_pedido</a:t>
            </a:r>
          </a:p>
        </p:txBody>
      </p:sp>
      <p:sp>
        <p:nvSpPr>
          <p:cNvPr id="64" name="Elipse 63"/>
          <p:cNvSpPr/>
          <p:nvPr/>
        </p:nvSpPr>
        <p:spPr>
          <a:xfrm>
            <a:off x="6572264" y="2857496"/>
            <a:ext cx="1357312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 u="sng">
                <a:solidFill>
                  <a:srgbClr val="FFFFFF"/>
                </a:solidFill>
                <a:latin typeface="Calibri" pitchFamily="34" charset="0"/>
                <a:cs typeface="Arial" charset="0"/>
              </a:rPr>
              <a:t>numero</a:t>
            </a:r>
          </a:p>
        </p:txBody>
      </p:sp>
      <p:sp>
        <p:nvSpPr>
          <p:cNvPr id="65" name="Elipse 27"/>
          <p:cNvSpPr/>
          <p:nvPr/>
        </p:nvSpPr>
        <p:spPr>
          <a:xfrm>
            <a:off x="4643438" y="1571612"/>
            <a:ext cx="2103437" cy="647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>
                <a:solidFill>
                  <a:srgbClr val="FFFFFF"/>
                </a:solidFill>
                <a:latin typeface="Calibri" pitchFamily="34" charset="0"/>
                <a:cs typeface="Arial" charset="0"/>
              </a:rPr>
              <a:t>data_entrega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Nested</a:t>
            </a:r>
            <a:r>
              <a:rPr lang="pt-BR" dirty="0" smtClean="0"/>
              <a:t> de </a:t>
            </a:r>
            <a:r>
              <a:rPr lang="pt-BR" dirty="0" err="1" smtClean="0"/>
              <a:t>nested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Exercício (proposta)</a:t>
            </a:r>
          </a:p>
        </p:txBody>
      </p:sp>
      <p:sp>
        <p:nvSpPr>
          <p:cNvPr id="6" name="Retângulo 5"/>
          <p:cNvSpPr/>
          <p:nvPr/>
        </p:nvSpPr>
        <p:spPr>
          <a:xfrm>
            <a:off x="785786" y="1928802"/>
            <a:ext cx="1857375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/>
              <a:t>TURMA</a:t>
            </a:r>
          </a:p>
        </p:txBody>
      </p:sp>
      <p:sp>
        <p:nvSpPr>
          <p:cNvPr id="7" name="Losango 6"/>
          <p:cNvSpPr/>
          <p:nvPr/>
        </p:nvSpPr>
        <p:spPr>
          <a:xfrm>
            <a:off x="1142974" y="3714740"/>
            <a:ext cx="1214437" cy="857250"/>
          </a:xfrm>
          <a:prstGeom prst="diamond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785786" y="5572115"/>
            <a:ext cx="1857375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/>
              <a:t>ALUNO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6300761" y="5572115"/>
            <a:ext cx="2303463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/>
              <a:t>PROFESSOR</a:t>
            </a:r>
          </a:p>
        </p:txBody>
      </p:sp>
      <p:sp>
        <p:nvSpPr>
          <p:cNvPr id="12" name="Losango 11"/>
          <p:cNvSpPr/>
          <p:nvPr/>
        </p:nvSpPr>
        <p:spPr>
          <a:xfrm>
            <a:off x="4143349" y="5572115"/>
            <a:ext cx="1214437" cy="857250"/>
          </a:xfrm>
          <a:prstGeom prst="diamond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cxnSp>
        <p:nvCxnSpPr>
          <p:cNvPr id="14" name="Conector reto 13"/>
          <p:cNvCxnSpPr>
            <a:stCxn id="6" idx="2"/>
            <a:endCxn id="7" idx="0"/>
          </p:cNvCxnSpPr>
          <p:nvPr/>
        </p:nvCxnSpPr>
        <p:spPr>
          <a:xfrm rot="16200000" flipH="1">
            <a:off x="1267593" y="3232933"/>
            <a:ext cx="928688" cy="34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>
            <a:stCxn id="7" idx="2"/>
            <a:endCxn id="10" idx="0"/>
          </p:cNvCxnSpPr>
          <p:nvPr/>
        </p:nvCxnSpPr>
        <p:spPr>
          <a:xfrm rot="5400000">
            <a:off x="1232272" y="5054193"/>
            <a:ext cx="1000125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/>
          <p:cNvCxnSpPr>
            <a:stCxn id="10" idx="3"/>
            <a:endCxn id="12" idx="1"/>
          </p:cNvCxnSpPr>
          <p:nvPr/>
        </p:nvCxnSpPr>
        <p:spPr>
          <a:xfrm>
            <a:off x="2643161" y="6000740"/>
            <a:ext cx="15001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>
            <a:stCxn id="12" idx="3"/>
            <a:endCxn id="11" idx="1"/>
          </p:cNvCxnSpPr>
          <p:nvPr/>
        </p:nvCxnSpPr>
        <p:spPr>
          <a:xfrm>
            <a:off x="5370486" y="6000740"/>
            <a:ext cx="917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1" name="CaixaDeTexto 30"/>
          <p:cNvSpPr txBox="1">
            <a:spLocks noChangeArrowheads="1"/>
          </p:cNvSpPr>
          <p:nvPr/>
        </p:nvSpPr>
        <p:spPr bwMode="auto">
          <a:xfrm>
            <a:off x="1785911" y="3000365"/>
            <a:ext cx="30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latin typeface="Calibri" pitchFamily="34" charset="0"/>
              </a:rPr>
              <a:t>1</a:t>
            </a:r>
          </a:p>
        </p:txBody>
      </p:sp>
      <p:sp>
        <p:nvSpPr>
          <p:cNvPr id="2062" name="CaixaDeTexto 31"/>
          <p:cNvSpPr txBox="1">
            <a:spLocks noChangeArrowheads="1"/>
          </p:cNvSpPr>
          <p:nvPr/>
        </p:nvSpPr>
        <p:spPr bwMode="auto">
          <a:xfrm>
            <a:off x="1785911" y="4929177"/>
            <a:ext cx="306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latin typeface="Calibri" pitchFamily="34" charset="0"/>
              </a:rPr>
              <a:t>n</a:t>
            </a:r>
          </a:p>
        </p:txBody>
      </p:sp>
      <p:sp>
        <p:nvSpPr>
          <p:cNvPr id="2063" name="CaixaDeTexto 32"/>
          <p:cNvSpPr txBox="1">
            <a:spLocks noChangeArrowheads="1"/>
          </p:cNvSpPr>
          <p:nvPr/>
        </p:nvSpPr>
        <p:spPr bwMode="auto">
          <a:xfrm>
            <a:off x="3286099" y="5643552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latin typeface="Calibri" pitchFamily="34" charset="0"/>
              </a:rPr>
              <a:t>1</a:t>
            </a:r>
          </a:p>
        </p:txBody>
      </p:sp>
      <p:sp>
        <p:nvSpPr>
          <p:cNvPr id="2064" name="CaixaDeTexto 33"/>
          <p:cNvSpPr txBox="1">
            <a:spLocks noChangeArrowheads="1"/>
          </p:cNvSpPr>
          <p:nvPr/>
        </p:nvSpPr>
        <p:spPr bwMode="auto">
          <a:xfrm>
            <a:off x="5580036" y="5654665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latin typeface="Calibri" pitchFamily="34" charset="0"/>
              </a:rPr>
              <a:t>n</a:t>
            </a:r>
          </a:p>
        </p:txBody>
      </p:sp>
      <p:sp>
        <p:nvSpPr>
          <p:cNvPr id="24" name="Oval 21"/>
          <p:cNvSpPr>
            <a:spLocks noChangeArrowheads="1"/>
          </p:cNvSpPr>
          <p:nvPr/>
        </p:nvSpPr>
        <p:spPr bwMode="auto">
          <a:xfrm>
            <a:off x="3071802" y="1714488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err="1" smtClean="0"/>
              <a:t>codigo</a:t>
            </a:r>
            <a:endParaRPr lang="pt-BR" dirty="0"/>
          </a:p>
        </p:txBody>
      </p:sp>
      <p:cxnSp>
        <p:nvCxnSpPr>
          <p:cNvPr id="25" name="AutoShape 22"/>
          <p:cNvCxnSpPr>
            <a:cxnSpLocks noChangeShapeType="1"/>
            <a:stCxn id="24" idx="2"/>
          </p:cNvCxnSpPr>
          <p:nvPr/>
        </p:nvCxnSpPr>
        <p:spPr bwMode="auto">
          <a:xfrm rot="10800000" flipV="1">
            <a:off x="2500298" y="1966106"/>
            <a:ext cx="571504" cy="177009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27" name="Oval 21"/>
          <p:cNvSpPr>
            <a:spLocks noChangeArrowheads="1"/>
          </p:cNvSpPr>
          <p:nvPr/>
        </p:nvSpPr>
        <p:spPr bwMode="auto">
          <a:xfrm>
            <a:off x="3286116" y="2357430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smtClean="0"/>
              <a:t>sala</a:t>
            </a:r>
            <a:endParaRPr lang="pt-BR" dirty="0"/>
          </a:p>
        </p:txBody>
      </p:sp>
      <p:cxnSp>
        <p:nvCxnSpPr>
          <p:cNvPr id="28" name="AutoShape 22"/>
          <p:cNvCxnSpPr>
            <a:cxnSpLocks noChangeShapeType="1"/>
            <a:stCxn id="27" idx="2"/>
          </p:cNvCxnSpPr>
          <p:nvPr/>
        </p:nvCxnSpPr>
        <p:spPr bwMode="auto">
          <a:xfrm rot="10800000">
            <a:off x="2643174" y="2500309"/>
            <a:ext cx="642942" cy="108741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32" name="Oval 21"/>
          <p:cNvSpPr>
            <a:spLocks noChangeArrowheads="1"/>
          </p:cNvSpPr>
          <p:nvPr/>
        </p:nvSpPr>
        <p:spPr bwMode="auto">
          <a:xfrm>
            <a:off x="5857884" y="4000504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smtClean="0"/>
              <a:t>nome</a:t>
            </a:r>
            <a:endParaRPr lang="pt-BR" dirty="0"/>
          </a:p>
        </p:txBody>
      </p:sp>
      <p:cxnSp>
        <p:nvCxnSpPr>
          <p:cNvPr id="33" name="AutoShape 22"/>
          <p:cNvCxnSpPr>
            <a:cxnSpLocks noChangeShapeType="1"/>
          </p:cNvCxnSpPr>
          <p:nvPr/>
        </p:nvCxnSpPr>
        <p:spPr bwMode="auto">
          <a:xfrm rot="16200000" flipH="1">
            <a:off x="6429388" y="5000636"/>
            <a:ext cx="1071570" cy="71438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34" name="Oval 21"/>
          <p:cNvSpPr>
            <a:spLocks noChangeArrowheads="1"/>
          </p:cNvSpPr>
          <p:nvPr/>
        </p:nvSpPr>
        <p:spPr bwMode="auto">
          <a:xfrm>
            <a:off x="7054850" y="4714884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smtClean="0"/>
              <a:t>disciplina</a:t>
            </a:r>
            <a:endParaRPr lang="pt-BR" dirty="0"/>
          </a:p>
        </p:txBody>
      </p:sp>
      <p:cxnSp>
        <p:nvCxnSpPr>
          <p:cNvPr id="35" name="AutoShape 22"/>
          <p:cNvCxnSpPr>
            <a:cxnSpLocks noChangeShapeType="1"/>
          </p:cNvCxnSpPr>
          <p:nvPr/>
        </p:nvCxnSpPr>
        <p:spPr bwMode="auto">
          <a:xfrm rot="16200000" flipH="1">
            <a:off x="7858150" y="5214949"/>
            <a:ext cx="642938" cy="214315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42" name="Oval 21"/>
          <p:cNvSpPr>
            <a:spLocks noChangeArrowheads="1"/>
          </p:cNvSpPr>
          <p:nvPr/>
        </p:nvSpPr>
        <p:spPr bwMode="auto">
          <a:xfrm>
            <a:off x="3071802" y="4857760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smtClean="0"/>
              <a:t>matricula</a:t>
            </a:r>
            <a:endParaRPr lang="pt-BR" dirty="0"/>
          </a:p>
        </p:txBody>
      </p:sp>
      <p:cxnSp>
        <p:nvCxnSpPr>
          <p:cNvPr id="43" name="AutoShape 22"/>
          <p:cNvCxnSpPr>
            <a:cxnSpLocks noChangeShapeType="1"/>
            <a:stCxn id="42" idx="2"/>
          </p:cNvCxnSpPr>
          <p:nvPr/>
        </p:nvCxnSpPr>
        <p:spPr bwMode="auto">
          <a:xfrm rot="10800000" flipV="1">
            <a:off x="2428860" y="5109378"/>
            <a:ext cx="642942" cy="462761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Nested</a:t>
            </a:r>
            <a:r>
              <a:rPr lang="pt-BR" dirty="0" smtClean="0"/>
              <a:t> de </a:t>
            </a:r>
            <a:r>
              <a:rPr lang="pt-BR" dirty="0" err="1" smtClean="0"/>
              <a:t>varray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Exercício (proposta)</a:t>
            </a:r>
          </a:p>
        </p:txBody>
      </p:sp>
      <p:sp>
        <p:nvSpPr>
          <p:cNvPr id="10" name="Retângulo 9"/>
          <p:cNvSpPr/>
          <p:nvPr/>
        </p:nvSpPr>
        <p:spPr>
          <a:xfrm>
            <a:off x="1187450" y="1557338"/>
            <a:ext cx="1857375" cy="10144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/>
              <a:t>ALUNO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6084888" y="4221163"/>
            <a:ext cx="2216150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/>
              <a:t>PROFESSOR</a:t>
            </a:r>
          </a:p>
        </p:txBody>
      </p:sp>
      <p:sp>
        <p:nvSpPr>
          <p:cNvPr id="12" name="Losango 11"/>
          <p:cNvSpPr/>
          <p:nvPr/>
        </p:nvSpPr>
        <p:spPr>
          <a:xfrm>
            <a:off x="1500166" y="4214818"/>
            <a:ext cx="1214437" cy="857250"/>
          </a:xfrm>
          <a:prstGeom prst="diamond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cxnSp>
        <p:nvCxnSpPr>
          <p:cNvPr id="26" name="Conector reto 25"/>
          <p:cNvCxnSpPr>
            <a:stCxn id="10" idx="2"/>
            <a:endCxn id="12" idx="0"/>
          </p:cNvCxnSpPr>
          <p:nvPr/>
        </p:nvCxnSpPr>
        <p:spPr>
          <a:xfrm rot="5400000">
            <a:off x="1290225" y="3388905"/>
            <a:ext cx="1643074" cy="8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>
            <a:stCxn id="12" idx="3"/>
            <a:endCxn id="11" idx="1"/>
          </p:cNvCxnSpPr>
          <p:nvPr/>
        </p:nvCxnSpPr>
        <p:spPr>
          <a:xfrm>
            <a:off x="2714603" y="4643443"/>
            <a:ext cx="3370285" cy="63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3" name="CaixaDeTexto 32"/>
          <p:cNvSpPr txBox="1">
            <a:spLocks noChangeArrowheads="1"/>
          </p:cNvSpPr>
          <p:nvPr/>
        </p:nvSpPr>
        <p:spPr bwMode="auto">
          <a:xfrm>
            <a:off x="2357422" y="2571744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 dirty="0">
                <a:latin typeface="Calibri" pitchFamily="34" charset="0"/>
              </a:rPr>
              <a:t>1</a:t>
            </a:r>
          </a:p>
        </p:txBody>
      </p:sp>
      <p:sp>
        <p:nvSpPr>
          <p:cNvPr id="11274" name="CaixaDeTexto 33"/>
          <p:cNvSpPr txBox="1">
            <a:spLocks noChangeArrowheads="1"/>
          </p:cNvSpPr>
          <p:nvPr/>
        </p:nvSpPr>
        <p:spPr bwMode="auto">
          <a:xfrm>
            <a:off x="5715008" y="4286256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 dirty="0">
                <a:latin typeface="Calibri" pitchFamily="34" charset="0"/>
              </a:rPr>
              <a:t>n</a:t>
            </a:r>
          </a:p>
        </p:txBody>
      </p:sp>
      <p:sp>
        <p:nvSpPr>
          <p:cNvPr id="11276" name="Oval 13"/>
          <p:cNvSpPr>
            <a:spLocks noChangeArrowheads="1"/>
          </p:cNvSpPr>
          <p:nvPr/>
        </p:nvSpPr>
        <p:spPr bwMode="auto">
          <a:xfrm>
            <a:off x="5572132" y="6000768"/>
            <a:ext cx="208915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nome</a:t>
            </a:r>
          </a:p>
        </p:txBody>
      </p:sp>
      <p:sp>
        <p:nvSpPr>
          <p:cNvPr id="11277" name="Oval 14"/>
          <p:cNvSpPr>
            <a:spLocks noChangeArrowheads="1"/>
          </p:cNvSpPr>
          <p:nvPr/>
        </p:nvSpPr>
        <p:spPr bwMode="auto">
          <a:xfrm>
            <a:off x="7054850" y="5500702"/>
            <a:ext cx="208915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diciplina</a:t>
            </a:r>
          </a:p>
        </p:txBody>
      </p:sp>
      <p:sp>
        <p:nvSpPr>
          <p:cNvPr id="11280" name="Oval 21"/>
          <p:cNvSpPr>
            <a:spLocks noChangeArrowheads="1"/>
          </p:cNvSpPr>
          <p:nvPr/>
        </p:nvSpPr>
        <p:spPr bwMode="auto">
          <a:xfrm>
            <a:off x="3643306" y="1785926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matricula</a:t>
            </a:r>
          </a:p>
        </p:txBody>
      </p:sp>
      <p:cxnSp>
        <p:nvCxnSpPr>
          <p:cNvPr id="11281" name="AutoShape 22"/>
          <p:cNvCxnSpPr>
            <a:cxnSpLocks noChangeShapeType="1"/>
            <a:stCxn id="11280" idx="2"/>
            <a:endCxn id="10" idx="3"/>
          </p:cNvCxnSpPr>
          <p:nvPr/>
        </p:nvCxnSpPr>
        <p:spPr bwMode="auto">
          <a:xfrm rot="10800000" flipV="1">
            <a:off x="3044826" y="2037545"/>
            <a:ext cx="598481" cy="26996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37" name="Conector reto 36"/>
          <p:cNvCxnSpPr/>
          <p:nvPr/>
        </p:nvCxnSpPr>
        <p:spPr>
          <a:xfrm rot="5400000" flipH="1" flipV="1">
            <a:off x="5783942" y="5143268"/>
            <a:ext cx="359449" cy="217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to 38"/>
          <p:cNvCxnSpPr>
            <a:stCxn id="11276" idx="0"/>
          </p:cNvCxnSpPr>
          <p:nvPr/>
        </p:nvCxnSpPr>
        <p:spPr>
          <a:xfrm rot="5400000" flipH="1" flipV="1">
            <a:off x="6201576" y="5487205"/>
            <a:ext cx="928694" cy="984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to 40"/>
          <p:cNvCxnSpPr>
            <a:stCxn id="11277" idx="0"/>
          </p:cNvCxnSpPr>
          <p:nvPr/>
        </p:nvCxnSpPr>
        <p:spPr>
          <a:xfrm rot="16200000" flipV="1">
            <a:off x="7621597" y="5022873"/>
            <a:ext cx="428628" cy="5270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11"/>
          <p:cNvSpPr>
            <a:spLocks noChangeArrowheads="1"/>
          </p:cNvSpPr>
          <p:nvPr/>
        </p:nvSpPr>
        <p:spPr bwMode="auto">
          <a:xfrm>
            <a:off x="4071934" y="5357826"/>
            <a:ext cx="2089150" cy="503237"/>
          </a:xfrm>
          <a:prstGeom prst="ellipse">
            <a:avLst/>
          </a:prstGeom>
          <a:solidFill>
            <a:schemeClr val="accent1"/>
          </a:solidFill>
          <a:ln w="73025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telefone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Tipos de Objetos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Tipos de Objetos (</a:t>
            </a:r>
            <a:r>
              <a:rPr lang="pt-BR" dirty="0" err="1" smtClean="0"/>
              <a:t>Object</a:t>
            </a:r>
            <a:r>
              <a:rPr lang="pt-BR" dirty="0" smtClean="0"/>
              <a:t> </a:t>
            </a:r>
            <a:r>
              <a:rPr lang="pt-BR" dirty="0" err="1" smtClean="0"/>
              <a:t>Types</a:t>
            </a:r>
            <a:r>
              <a:rPr lang="pt-BR" dirty="0" smtClean="0"/>
              <a:t>)</a:t>
            </a:r>
          </a:p>
          <a:p>
            <a:pPr lvl="1" eaLnBrk="1" hangingPunct="1"/>
            <a:r>
              <a:rPr lang="pt-BR" dirty="0" smtClean="0"/>
              <a:t>Objetos são abstrações de entidades do mundo real, como por exemplo, uma ordem de compra, um cliente, um produto...</a:t>
            </a:r>
          </a:p>
          <a:p>
            <a:pPr lvl="1" eaLnBrk="1" hangingPunct="1"/>
            <a:r>
              <a:rPr lang="pt-BR" dirty="0" smtClean="0"/>
              <a:t>Um tipo de objeto funciona como um molde para criação de objetos, através da atribuição de valores a essa estrutura de dados.</a:t>
            </a:r>
          </a:p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Varray</a:t>
            </a:r>
            <a:r>
              <a:rPr lang="pt-BR" dirty="0" smtClean="0"/>
              <a:t> de </a:t>
            </a:r>
            <a:r>
              <a:rPr lang="pt-BR" dirty="0" err="1" smtClean="0"/>
              <a:t>varray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Exercício (proposta)</a:t>
            </a:r>
          </a:p>
        </p:txBody>
      </p:sp>
      <p:sp>
        <p:nvSpPr>
          <p:cNvPr id="10" name="Retângulo 9"/>
          <p:cNvSpPr/>
          <p:nvPr/>
        </p:nvSpPr>
        <p:spPr>
          <a:xfrm>
            <a:off x="1187450" y="1557338"/>
            <a:ext cx="1857375" cy="10144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/>
              <a:t>ALUNO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6084888" y="4221163"/>
            <a:ext cx="2216150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 smtClean="0"/>
              <a:t>Responsável</a:t>
            </a:r>
            <a:endParaRPr lang="pt-BR" sz="2500" dirty="0"/>
          </a:p>
        </p:txBody>
      </p:sp>
      <p:sp>
        <p:nvSpPr>
          <p:cNvPr id="12" name="Losango 11"/>
          <p:cNvSpPr/>
          <p:nvPr/>
        </p:nvSpPr>
        <p:spPr>
          <a:xfrm>
            <a:off x="1500166" y="4214818"/>
            <a:ext cx="1214437" cy="857250"/>
          </a:xfrm>
          <a:prstGeom prst="diamond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cxnSp>
        <p:nvCxnSpPr>
          <p:cNvPr id="26" name="Conector reto 25"/>
          <p:cNvCxnSpPr>
            <a:stCxn id="10" idx="2"/>
            <a:endCxn id="12" idx="0"/>
          </p:cNvCxnSpPr>
          <p:nvPr/>
        </p:nvCxnSpPr>
        <p:spPr>
          <a:xfrm rot="5400000">
            <a:off x="1290225" y="3388905"/>
            <a:ext cx="1643074" cy="8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>
            <a:stCxn id="12" idx="3"/>
            <a:endCxn id="11" idx="1"/>
          </p:cNvCxnSpPr>
          <p:nvPr/>
        </p:nvCxnSpPr>
        <p:spPr>
          <a:xfrm>
            <a:off x="2714603" y="4643443"/>
            <a:ext cx="3370285" cy="63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3" name="CaixaDeTexto 32"/>
          <p:cNvSpPr txBox="1">
            <a:spLocks noChangeArrowheads="1"/>
          </p:cNvSpPr>
          <p:nvPr/>
        </p:nvSpPr>
        <p:spPr bwMode="auto">
          <a:xfrm>
            <a:off x="2357422" y="2571744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 dirty="0">
                <a:latin typeface="Calibri" pitchFamily="34" charset="0"/>
              </a:rPr>
              <a:t>1</a:t>
            </a:r>
          </a:p>
        </p:txBody>
      </p:sp>
      <p:sp>
        <p:nvSpPr>
          <p:cNvPr id="11274" name="CaixaDeTexto 33"/>
          <p:cNvSpPr txBox="1">
            <a:spLocks noChangeArrowheads="1"/>
          </p:cNvSpPr>
          <p:nvPr/>
        </p:nvSpPr>
        <p:spPr bwMode="auto">
          <a:xfrm>
            <a:off x="5715008" y="4286256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 dirty="0">
                <a:latin typeface="Calibri" pitchFamily="34" charset="0"/>
              </a:rPr>
              <a:t>n</a:t>
            </a:r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4071934" y="5357826"/>
            <a:ext cx="2089150" cy="503237"/>
          </a:xfrm>
          <a:prstGeom prst="ellipse">
            <a:avLst/>
          </a:prstGeom>
          <a:solidFill>
            <a:schemeClr val="accent1"/>
          </a:solidFill>
          <a:ln w="73025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telefone</a:t>
            </a:r>
          </a:p>
        </p:txBody>
      </p:sp>
      <p:sp>
        <p:nvSpPr>
          <p:cNvPr id="11276" name="Oval 13"/>
          <p:cNvSpPr>
            <a:spLocks noChangeArrowheads="1"/>
          </p:cNvSpPr>
          <p:nvPr/>
        </p:nvSpPr>
        <p:spPr bwMode="auto">
          <a:xfrm>
            <a:off x="5572132" y="6000768"/>
            <a:ext cx="208915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nome</a:t>
            </a:r>
          </a:p>
        </p:txBody>
      </p:sp>
      <p:sp>
        <p:nvSpPr>
          <p:cNvPr id="11280" name="Oval 21"/>
          <p:cNvSpPr>
            <a:spLocks noChangeArrowheads="1"/>
          </p:cNvSpPr>
          <p:nvPr/>
        </p:nvSpPr>
        <p:spPr bwMode="auto">
          <a:xfrm>
            <a:off x="3643306" y="1785926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matricula</a:t>
            </a:r>
          </a:p>
        </p:txBody>
      </p:sp>
      <p:cxnSp>
        <p:nvCxnSpPr>
          <p:cNvPr id="11281" name="AutoShape 22"/>
          <p:cNvCxnSpPr>
            <a:cxnSpLocks noChangeShapeType="1"/>
            <a:stCxn id="11280" idx="2"/>
            <a:endCxn id="10" idx="3"/>
          </p:cNvCxnSpPr>
          <p:nvPr/>
        </p:nvCxnSpPr>
        <p:spPr bwMode="auto">
          <a:xfrm rot="10800000" flipV="1">
            <a:off x="3044826" y="2037545"/>
            <a:ext cx="598481" cy="26996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37" name="Conector reto 36"/>
          <p:cNvCxnSpPr>
            <a:stCxn id="11275" idx="7"/>
          </p:cNvCxnSpPr>
          <p:nvPr/>
        </p:nvCxnSpPr>
        <p:spPr>
          <a:xfrm rot="5400000" flipH="1" flipV="1">
            <a:off x="5783942" y="5143268"/>
            <a:ext cx="359449" cy="217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to 38"/>
          <p:cNvCxnSpPr>
            <a:stCxn id="11276" idx="0"/>
          </p:cNvCxnSpPr>
          <p:nvPr/>
        </p:nvCxnSpPr>
        <p:spPr>
          <a:xfrm rot="5400000" flipH="1" flipV="1">
            <a:off x="6201576" y="5487205"/>
            <a:ext cx="928694" cy="984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21"/>
          <p:cNvSpPr>
            <a:spLocks noChangeArrowheads="1"/>
          </p:cNvSpPr>
          <p:nvPr/>
        </p:nvSpPr>
        <p:spPr bwMode="auto">
          <a:xfrm>
            <a:off x="3500430" y="2500306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smtClean="0"/>
              <a:t>nome</a:t>
            </a:r>
            <a:endParaRPr lang="pt-BR" dirty="0"/>
          </a:p>
        </p:txBody>
      </p:sp>
      <p:cxnSp>
        <p:nvCxnSpPr>
          <p:cNvPr id="19" name="AutoShape 22"/>
          <p:cNvCxnSpPr>
            <a:cxnSpLocks noChangeShapeType="1"/>
            <a:stCxn id="18" idx="2"/>
          </p:cNvCxnSpPr>
          <p:nvPr/>
        </p:nvCxnSpPr>
        <p:spPr bwMode="auto">
          <a:xfrm rot="10800000">
            <a:off x="2857488" y="2571745"/>
            <a:ext cx="642942" cy="180181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Conectividade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Ver anexo!</a:t>
            </a:r>
            <a:endParaRPr lang="pt-B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4"/>
                </a:solidFill>
              </a:rPr>
              <a:t>Perguntas? Sugestões?</a:t>
            </a:r>
            <a:endParaRPr lang="pt-BR" dirty="0">
              <a:solidFill>
                <a:schemeClr val="accent4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2643094"/>
            <a:ext cx="4286368" cy="4286368"/>
          </a:xfrm>
          <a:prstGeom prst="rect">
            <a:avLst/>
          </a:prstGeom>
          <a:noFill/>
          <a:ln w="44450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5929322" y="5815034"/>
            <a:ext cx="3071834" cy="1185866"/>
          </a:xfrm>
        </p:spPr>
        <p:txBody>
          <a:bodyPr>
            <a:normAutofit/>
          </a:bodyPr>
          <a:lstStyle/>
          <a:p>
            <a:pPr algn="r"/>
            <a:endParaRPr lang="pt-BR" sz="2800" dirty="0" smtClean="0"/>
          </a:p>
          <a:p>
            <a:pPr algn="r"/>
            <a:r>
              <a:rPr lang="pt-BR" sz="2800" dirty="0" smtClean="0"/>
              <a:t>Muito obrigado!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Tipos de Objetos (sintaxe)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785786" y="2285992"/>
            <a:ext cx="7286625" cy="14219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latin typeface="Century" pitchFamily="18" charset="0"/>
                <a:cs typeface="+mn-cs"/>
              </a:rPr>
              <a:t>CREATE</a:t>
            </a:r>
            <a:r>
              <a:rPr lang="en-US" sz="2400" dirty="0">
                <a:latin typeface="Century" pitchFamily="18" charset="0"/>
                <a:cs typeface="+mn-cs"/>
              </a:rPr>
              <a:t> </a:t>
            </a:r>
            <a:r>
              <a:rPr lang="en-US" sz="2400" dirty="0">
                <a:solidFill>
                  <a:schemeClr val="accent6"/>
                </a:solidFill>
                <a:latin typeface="Century" pitchFamily="18" charset="0"/>
                <a:cs typeface="+mn-cs"/>
              </a:rPr>
              <a:t>[OR </a:t>
            </a: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  <a:cs typeface="+mn-cs"/>
              </a:rPr>
              <a:t>REPLACE] </a:t>
            </a:r>
            <a:r>
              <a:rPr lang="en-US" sz="2400" b="1" dirty="0" smtClean="0">
                <a:latin typeface="Century" pitchFamily="18" charset="0"/>
                <a:cs typeface="+mn-cs"/>
              </a:rPr>
              <a:t>TYPE</a:t>
            </a:r>
            <a:r>
              <a:rPr lang="en-US" sz="2400" dirty="0" smtClean="0">
                <a:latin typeface="Century" pitchFamily="18" charset="0"/>
                <a:cs typeface="+mn-cs"/>
              </a:rPr>
              <a:t> </a:t>
            </a:r>
            <a:r>
              <a:rPr lang="en-US" sz="2400" dirty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</a:t>
            </a:r>
            <a:endParaRPr lang="en-US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b="1" dirty="0" smtClean="0">
                <a:latin typeface="Century" pitchFamily="18" charset="0"/>
                <a:cs typeface="+mn-cs"/>
              </a:rPr>
              <a:t>	AS OBJECT (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b="1" dirty="0" smtClean="0">
                <a:latin typeface="Century" pitchFamily="18" charset="0"/>
              </a:rPr>
              <a:t>	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lista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de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atributos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e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métodos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b="1" dirty="0" smtClean="0">
                <a:latin typeface="Century" pitchFamily="18" charset="0"/>
                <a:cs typeface="+mn-cs"/>
              </a:rPr>
              <a:t>);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214546" y="4075838"/>
            <a:ext cx="5857916" cy="4247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latin typeface="Century" pitchFamily="18" charset="0"/>
                <a:cs typeface="+mn-cs"/>
              </a:rPr>
              <a:t>DROP TYPE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 </a:t>
            </a: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</a:rPr>
              <a:t>[FORCE]</a:t>
            </a:r>
            <a:r>
              <a:rPr lang="en-US" sz="2400" b="1" dirty="0" smtClean="0">
                <a:latin typeface="Century" pitchFamily="18" charset="0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785786" y="4861656"/>
            <a:ext cx="4572032" cy="4247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latin typeface="Century" pitchFamily="18" charset="0"/>
              </a:rPr>
              <a:t>SELECT * FROM </a:t>
            </a:r>
            <a:r>
              <a:rPr lang="en-US" sz="2400" b="1" dirty="0" err="1" smtClean="0">
                <a:latin typeface="Century" pitchFamily="18" charset="0"/>
              </a:rPr>
              <a:t>user_types</a:t>
            </a:r>
            <a:r>
              <a:rPr lang="en-US" sz="2400" b="1" dirty="0" smtClean="0">
                <a:latin typeface="Century" pitchFamily="18" charset="0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Tabelas de Objetos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err="1" smtClean="0">
                <a:cs typeface="Arial" charset="0"/>
              </a:rPr>
              <a:t>Objetos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são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diferentes</a:t>
            </a:r>
            <a:r>
              <a:rPr lang="en-US" dirty="0" smtClean="0">
                <a:cs typeface="Arial" charset="0"/>
              </a:rPr>
              <a:t> de </a:t>
            </a:r>
            <a:r>
              <a:rPr lang="en-US" dirty="0" err="1" smtClean="0">
                <a:cs typeface="Arial" charset="0"/>
              </a:rPr>
              <a:t>tabelas</a:t>
            </a:r>
            <a:endParaRPr lang="en-US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 smtClean="0">
              <a:solidFill>
                <a:srgbClr val="83BCC1"/>
              </a:solidFill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err="1" smtClean="0">
                <a:solidFill>
                  <a:srgbClr val="83BCC1"/>
                </a:solidFill>
                <a:cs typeface="Arial" charset="0"/>
              </a:rPr>
              <a:t>Tipos</a:t>
            </a:r>
            <a:r>
              <a:rPr lang="en-US" dirty="0" smtClean="0">
                <a:solidFill>
                  <a:srgbClr val="83BCC1"/>
                </a:solidFill>
                <a:cs typeface="Arial" charset="0"/>
              </a:rPr>
              <a:t> de </a:t>
            </a:r>
            <a:r>
              <a:rPr lang="en-US" dirty="0" err="1" smtClean="0">
                <a:solidFill>
                  <a:srgbClr val="83BCC1"/>
                </a:solidFill>
                <a:cs typeface="Arial" charset="0"/>
              </a:rPr>
              <a:t>Objetos</a:t>
            </a:r>
            <a:r>
              <a:rPr lang="en-US" dirty="0" smtClean="0">
                <a:solidFill>
                  <a:srgbClr val="83BCC1"/>
                </a:solidFill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apenas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definem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uma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estrutura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lógica</a:t>
            </a:r>
            <a:r>
              <a:rPr lang="en-US" dirty="0" smtClean="0">
                <a:cs typeface="Arial" charset="0"/>
              </a:rPr>
              <a:t>, </a:t>
            </a:r>
            <a:r>
              <a:rPr lang="en-US" dirty="0" err="1" smtClean="0">
                <a:cs typeface="Arial" charset="0"/>
              </a:rPr>
              <a:t>contendo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nome</a:t>
            </a:r>
            <a:r>
              <a:rPr lang="en-US" dirty="0" smtClean="0">
                <a:cs typeface="Arial" charset="0"/>
              </a:rPr>
              <a:t>, </a:t>
            </a:r>
            <a:r>
              <a:rPr lang="en-US" dirty="0" err="1" smtClean="0">
                <a:cs typeface="Arial" charset="0"/>
              </a:rPr>
              <a:t>métodos</a:t>
            </a:r>
            <a:r>
              <a:rPr lang="en-US" dirty="0" smtClean="0">
                <a:cs typeface="Arial" charset="0"/>
              </a:rPr>
              <a:t> e </a:t>
            </a:r>
            <a:r>
              <a:rPr lang="en-US" dirty="0" err="1" smtClean="0">
                <a:cs typeface="Arial" charset="0"/>
              </a:rPr>
              <a:t>atributos</a:t>
            </a:r>
            <a:r>
              <a:rPr lang="en-US" dirty="0" smtClean="0">
                <a:cs typeface="Arial" charset="0"/>
              </a:rPr>
              <a:t>.</a:t>
            </a:r>
          </a:p>
          <a:p>
            <a:pPr marL="731012" lvl="1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err="1" smtClean="0">
                <a:cs typeface="Arial" charset="0"/>
              </a:rPr>
              <a:t>Não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obrigatoriedade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da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presença</a:t>
            </a:r>
            <a:r>
              <a:rPr lang="en-US" dirty="0" smtClean="0">
                <a:cs typeface="Arial" charset="0"/>
              </a:rPr>
              <a:t> de </a:t>
            </a:r>
            <a:r>
              <a:rPr lang="en-US" dirty="0" err="1" smtClean="0">
                <a:cs typeface="Arial" charset="0"/>
              </a:rPr>
              <a:t>métodos</a:t>
            </a:r>
            <a:endParaRPr lang="en-US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err="1" smtClean="0">
                <a:solidFill>
                  <a:srgbClr val="83BCC1"/>
                </a:solidFill>
                <a:cs typeface="Arial" charset="0"/>
              </a:rPr>
              <a:t>Tabelas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armazenam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espaço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físico</a:t>
            </a:r>
            <a:endParaRPr lang="en-US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err="1" smtClean="0">
                <a:cs typeface="Arial" charset="0"/>
              </a:rPr>
              <a:t>Cria</a:t>
            </a:r>
            <a:r>
              <a:rPr lang="en-US" dirty="0" smtClean="0">
                <a:cs typeface="Arial" charset="0"/>
              </a:rPr>
              <a:t>-se </a:t>
            </a:r>
            <a:r>
              <a:rPr lang="en-US" dirty="0" err="1" smtClean="0">
                <a:cs typeface="Arial" charset="0"/>
              </a:rPr>
              <a:t>tabelas</a:t>
            </a:r>
            <a:r>
              <a:rPr lang="en-US" dirty="0" smtClean="0">
                <a:cs typeface="Arial" charset="0"/>
              </a:rPr>
              <a:t> de </a:t>
            </a:r>
            <a:r>
              <a:rPr lang="en-US" dirty="0" err="1" smtClean="0">
                <a:cs typeface="Arial" charset="0"/>
              </a:rPr>
              <a:t>objetos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solidFill>
                  <a:srgbClr val="83BCC1"/>
                </a:solidFill>
                <a:cs typeface="Arial" charset="0"/>
              </a:rPr>
              <a:t>previamente</a:t>
            </a:r>
            <a:r>
              <a:rPr lang="en-US" dirty="0" smtClean="0">
                <a:solidFill>
                  <a:srgbClr val="83BCC1"/>
                </a:solidFill>
                <a:cs typeface="Arial" charset="0"/>
              </a:rPr>
              <a:t> </a:t>
            </a:r>
            <a:r>
              <a:rPr lang="en-US" dirty="0" err="1" smtClean="0">
                <a:solidFill>
                  <a:srgbClr val="83BCC1"/>
                </a:solidFill>
                <a:cs typeface="Arial" charset="0"/>
              </a:rPr>
              <a:t>definidos</a:t>
            </a:r>
            <a:endParaRPr lang="en-US" dirty="0" smtClean="0">
              <a:solidFill>
                <a:srgbClr val="83BCC1"/>
              </a:solidFill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err="1" smtClean="0">
                <a:cs typeface="Arial" charset="0"/>
              </a:rPr>
              <a:t>Cada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tabela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recebe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instâncias</a:t>
            </a:r>
            <a:r>
              <a:rPr lang="en-US" dirty="0" smtClean="0">
                <a:cs typeface="Arial" charset="0"/>
              </a:rPr>
              <a:t> de </a:t>
            </a:r>
            <a:r>
              <a:rPr lang="en-US" dirty="0" err="1" smtClean="0">
                <a:cs typeface="Arial" charset="0"/>
              </a:rPr>
              <a:t>objetos</a:t>
            </a:r>
            <a:r>
              <a:rPr lang="en-US" dirty="0" smtClean="0">
                <a:cs typeface="Arial" charset="0"/>
              </a:rPr>
              <a:t> de </a:t>
            </a:r>
            <a:r>
              <a:rPr lang="en-US" dirty="0" err="1" smtClean="0">
                <a:cs typeface="Arial" charset="0"/>
              </a:rPr>
              <a:t>apenas</a:t>
            </a:r>
            <a:r>
              <a:rPr lang="en-US" dirty="0" smtClean="0">
                <a:cs typeface="Arial" charset="0"/>
              </a:rPr>
              <a:t> um </a:t>
            </a:r>
            <a:r>
              <a:rPr lang="en-US" dirty="0" err="1" smtClean="0">
                <a:cs typeface="Arial" charset="0"/>
              </a:rPr>
              <a:t>tipo</a:t>
            </a:r>
            <a:endParaRPr lang="pt-BR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Tabelas de Objetos (sintaxe)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785786" y="1857364"/>
            <a:ext cx="6143668" cy="14219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latin typeface="Century" pitchFamily="18" charset="0"/>
                <a:cs typeface="+mn-cs"/>
              </a:rPr>
              <a:t>CREATE TABLE</a:t>
            </a:r>
            <a:r>
              <a:rPr lang="en-US" sz="2400" dirty="0" smtClean="0">
                <a:latin typeface="Century" pitchFamily="18" charset="0"/>
                <a:cs typeface="+mn-cs"/>
              </a:rPr>
              <a:t> 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da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tabela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 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solidFill>
                  <a:schemeClr val="accent4"/>
                </a:solidFill>
                <a:latin typeface="Century" pitchFamily="18" charset="0"/>
              </a:rPr>
              <a:t>	</a:t>
            </a:r>
            <a:r>
              <a:rPr lang="en-US" sz="2400" b="1" dirty="0" smtClean="0">
                <a:latin typeface="Century" pitchFamily="18" charset="0"/>
              </a:rPr>
              <a:t>OF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</a:t>
            </a:r>
            <a:r>
              <a:rPr lang="pt-BR" sz="2400" b="1" dirty="0" smtClean="0">
                <a:latin typeface="Century" pitchFamily="18" charset="0"/>
                <a:cs typeface="+mn-cs"/>
              </a:rPr>
              <a:t>(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b="1" dirty="0" smtClean="0">
                <a:latin typeface="Century" pitchFamily="18" charset="0"/>
              </a:rPr>
              <a:t>	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lista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de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propriedades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dos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atributos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b="1" dirty="0" smtClean="0">
                <a:latin typeface="Century" pitchFamily="18" charset="0"/>
                <a:cs typeface="+mn-cs"/>
              </a:rPr>
              <a:t>);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3357586" y="3643314"/>
            <a:ext cx="5072066" cy="4247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latin typeface="Century" pitchFamily="18" charset="0"/>
                <a:cs typeface="+mn-cs"/>
              </a:rPr>
              <a:t>DROP TABLE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da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tabela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en-US" sz="2400" b="1" dirty="0" smtClean="0">
                <a:latin typeface="Century" pitchFamily="18" charset="0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1000100" y="4429132"/>
            <a:ext cx="6143668" cy="10895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latin typeface="Century" pitchFamily="18" charset="0"/>
              </a:rPr>
              <a:t>INSERT INTO</a:t>
            </a:r>
            <a:r>
              <a:rPr lang="en-US" sz="2400" dirty="0" smtClean="0">
                <a:latin typeface="Century" pitchFamily="18" charset="0"/>
                <a:cs typeface="+mn-cs"/>
              </a:rPr>
              <a:t>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da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tabela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 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solidFill>
                  <a:schemeClr val="accent4"/>
                </a:solidFill>
                <a:latin typeface="Century" pitchFamily="18" charset="0"/>
              </a:rPr>
              <a:t>	</a:t>
            </a:r>
            <a:r>
              <a:rPr lang="pt-BR" sz="2400" b="1" dirty="0" smtClean="0">
                <a:latin typeface="Century" pitchFamily="18" charset="0"/>
                <a:cs typeface="+mn-cs"/>
              </a:rPr>
              <a:t>(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nomes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dos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atributos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b="1" dirty="0" smtClean="0">
                <a:latin typeface="Century" pitchFamily="18" charset="0"/>
                <a:cs typeface="+mn-cs"/>
              </a:rPr>
              <a:t>) 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b="1" dirty="0" smtClean="0">
                <a:latin typeface="Century" pitchFamily="18" charset="0"/>
              </a:rPr>
              <a:t>	</a:t>
            </a:r>
            <a:r>
              <a:rPr lang="pt-BR" sz="2400" b="1" dirty="0" smtClean="0">
                <a:latin typeface="Century" pitchFamily="18" charset="0"/>
                <a:cs typeface="+mn-cs"/>
              </a:rPr>
              <a:t>VALUES  (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valores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b="1" dirty="0" smtClean="0">
                <a:latin typeface="Century" pitchFamily="18" charset="0"/>
              </a:rPr>
              <a:t>);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2285984" y="5786454"/>
            <a:ext cx="6143668" cy="757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latin typeface="Century" pitchFamily="18" charset="0"/>
              </a:rPr>
              <a:t>DELETE FROM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da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tabela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 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solidFill>
                  <a:schemeClr val="accent4"/>
                </a:solidFill>
                <a:latin typeface="Century" pitchFamily="18" charset="0"/>
              </a:rPr>
              <a:t>	</a:t>
            </a:r>
            <a:r>
              <a:rPr lang="pt-BR" sz="2400" b="1" dirty="0" smtClean="0">
                <a:latin typeface="Century" pitchFamily="18" charset="0"/>
              </a:rPr>
              <a:t>WHERE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condição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b="1" dirty="0" smtClean="0">
                <a:latin typeface="Century" pitchFamily="18" charset="0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Tipos vs. Tabelas de Objetos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>
                <a:cs typeface="Arial" charset="0"/>
              </a:rPr>
              <a:t>Tipos não permitem restrições de valores para os seus atributos;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pt-BR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>
                <a:cs typeface="Arial" charset="0"/>
              </a:rPr>
              <a:t>Restrições devem ser feitas nas tabelas:</a:t>
            </a:r>
          </a:p>
          <a:p>
            <a:pPr marL="731012" lvl="1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>
                <a:cs typeface="Arial" charset="0"/>
              </a:rPr>
              <a:t>NOT NULL</a:t>
            </a:r>
          </a:p>
          <a:p>
            <a:pPr marL="731012" lvl="1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UNIQUE</a:t>
            </a:r>
          </a:p>
          <a:p>
            <a:pPr marL="731012" lvl="1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PRIMARY KEY</a:t>
            </a:r>
          </a:p>
          <a:p>
            <a:pPr marL="731012" lvl="1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CHECK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Exercício (proposta)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625975"/>
          </a:xfrm>
        </p:spPr>
        <p:txBody>
          <a:bodyPr/>
          <a:lstStyle/>
          <a:p>
            <a:r>
              <a:rPr lang="pt-BR" sz="2800" dirty="0" smtClean="0"/>
              <a:t>Construir um tipo Endereço com os seguintes atributos:</a:t>
            </a:r>
          </a:p>
          <a:p>
            <a:pPr lvl="1"/>
            <a:r>
              <a:rPr lang="pt-BR" sz="2400" dirty="0" smtClean="0"/>
              <a:t>Rua</a:t>
            </a:r>
          </a:p>
          <a:p>
            <a:pPr lvl="1"/>
            <a:r>
              <a:rPr lang="pt-BR" sz="2400" dirty="0" smtClean="0"/>
              <a:t>Cidade</a:t>
            </a:r>
          </a:p>
          <a:p>
            <a:pPr lvl="1"/>
            <a:r>
              <a:rPr lang="pt-BR" sz="2400" dirty="0" smtClean="0"/>
              <a:t>Estado</a:t>
            </a:r>
          </a:p>
          <a:p>
            <a:pPr lvl="1"/>
            <a:r>
              <a:rPr lang="pt-BR" sz="2400" dirty="0" smtClean="0"/>
              <a:t>CEP</a:t>
            </a:r>
          </a:p>
          <a:p>
            <a:r>
              <a:rPr lang="pt-BR" sz="2800" dirty="0" smtClean="0"/>
              <a:t>E um tipo Pessoa, que possui:</a:t>
            </a:r>
          </a:p>
          <a:p>
            <a:pPr lvl="1"/>
            <a:r>
              <a:rPr lang="pt-BR" sz="2400" dirty="0" smtClean="0"/>
              <a:t>Id</a:t>
            </a:r>
          </a:p>
          <a:p>
            <a:pPr lvl="1"/>
            <a:r>
              <a:rPr lang="pt-BR" sz="2400" dirty="0" smtClean="0"/>
              <a:t>Nome</a:t>
            </a:r>
          </a:p>
          <a:p>
            <a:pPr lvl="1"/>
            <a:r>
              <a:rPr lang="pt-BR" sz="2400" dirty="0" smtClean="0"/>
              <a:t>Endereço.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ódulo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ódulo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686</TotalTime>
  <Words>1176</Words>
  <Application>Microsoft Office PowerPoint</Application>
  <PresentationFormat>Apresentação na tela (4:3)</PresentationFormat>
  <Paragraphs>296</Paragraphs>
  <Slides>43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43</vt:i4>
      </vt:variant>
    </vt:vector>
  </HeadingPairs>
  <TitlesOfParts>
    <vt:vector size="44" baseType="lpstr">
      <vt:lpstr>Módulo</vt:lpstr>
      <vt:lpstr>Gerenciamento de Dados e Informação Práticas dos conceitos objeto-relacional </vt:lpstr>
      <vt:lpstr>Roteiro</vt:lpstr>
      <vt:lpstr>Tipos e tabela de objetos</vt:lpstr>
      <vt:lpstr>Tipos de Objetos</vt:lpstr>
      <vt:lpstr>Tipos de Objetos (sintaxe)</vt:lpstr>
      <vt:lpstr>Tabelas de Objetos</vt:lpstr>
      <vt:lpstr>Tabelas de Objetos (sintaxe)</vt:lpstr>
      <vt:lpstr>Tipos vs. Tabelas de Objetos</vt:lpstr>
      <vt:lpstr>Exercício (proposta)</vt:lpstr>
      <vt:lpstr>Herança</vt:lpstr>
      <vt:lpstr>Herança</vt:lpstr>
      <vt:lpstr>Herança</vt:lpstr>
      <vt:lpstr>Herança</vt:lpstr>
      <vt:lpstr>Exercício (proposta)</vt:lpstr>
      <vt:lpstr>Métodos</vt:lpstr>
      <vt:lpstr>Métodos</vt:lpstr>
      <vt:lpstr>Métodos</vt:lpstr>
      <vt:lpstr>Exercício (proposta)</vt:lpstr>
      <vt:lpstr>Referência</vt:lpstr>
      <vt:lpstr>Referência (Tipo REF)</vt:lpstr>
      <vt:lpstr>Exemplo (proposta)</vt:lpstr>
      <vt:lpstr>Exemplo (proposta)</vt:lpstr>
      <vt:lpstr>Exemplo (resposta - tipos)</vt:lpstr>
      <vt:lpstr>Exemplo (resposta – tabelas de tipos)</vt:lpstr>
      <vt:lpstr>Exemplo (inserções)</vt:lpstr>
      <vt:lpstr>Exemplo (consultas)</vt:lpstr>
      <vt:lpstr>Coleções</vt:lpstr>
      <vt:lpstr>Coleções</vt:lpstr>
      <vt:lpstr>Coleções (varray vs. nested)</vt:lpstr>
      <vt:lpstr>Coleções (Varray)</vt:lpstr>
      <vt:lpstr>Coleções (Nested Table)</vt:lpstr>
      <vt:lpstr>Coleções (Quando usar?!)</vt:lpstr>
      <vt:lpstr>Coleções (Observações)</vt:lpstr>
      <vt:lpstr>Exercício 1 (proposta)</vt:lpstr>
      <vt:lpstr>Exercício 2 (proposta)</vt:lpstr>
      <vt:lpstr>Nested de nested</vt:lpstr>
      <vt:lpstr>Exercício (proposta)</vt:lpstr>
      <vt:lpstr>Nested de varray</vt:lpstr>
      <vt:lpstr>Exercício (proposta)</vt:lpstr>
      <vt:lpstr>Varray de varray</vt:lpstr>
      <vt:lpstr>Exercício (proposta)</vt:lpstr>
      <vt:lpstr>Conectividade</vt:lpstr>
      <vt:lpstr>Perguntas? Sugestões?</vt:lpstr>
    </vt:vector>
  </TitlesOfParts>
  <Company>UFPE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Exercício X</dc:title>
  <dc:creator>mcts</dc:creator>
  <cp:lastModifiedBy>Carolina</cp:lastModifiedBy>
  <cp:revision>164</cp:revision>
  <dcterms:created xsi:type="dcterms:W3CDTF">2009-03-24T10:46:22Z</dcterms:created>
  <dcterms:modified xsi:type="dcterms:W3CDTF">2009-05-10T00:33:26Z</dcterms:modified>
</cp:coreProperties>
</file>