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89" r:id="rId2"/>
    <p:sldId id="277" r:id="rId3"/>
    <p:sldId id="327" r:id="rId4"/>
    <p:sldId id="332" r:id="rId5"/>
    <p:sldId id="334" r:id="rId6"/>
    <p:sldId id="333" r:id="rId7"/>
    <p:sldId id="335" r:id="rId8"/>
    <p:sldId id="394" r:id="rId9"/>
    <p:sldId id="336" r:id="rId10"/>
    <p:sldId id="340" r:id="rId11"/>
    <p:sldId id="337" r:id="rId12"/>
    <p:sldId id="295" r:id="rId13"/>
    <p:sldId id="346" r:id="rId14"/>
    <p:sldId id="347" r:id="rId15"/>
    <p:sldId id="349" r:id="rId16"/>
    <p:sldId id="342" r:id="rId17"/>
    <p:sldId id="343" r:id="rId18"/>
    <p:sldId id="344" r:id="rId19"/>
    <p:sldId id="345" r:id="rId20"/>
    <p:sldId id="328" r:id="rId21"/>
    <p:sldId id="350" r:id="rId22"/>
    <p:sldId id="348" r:id="rId23"/>
    <p:sldId id="357" r:id="rId24"/>
    <p:sldId id="358" r:id="rId25"/>
    <p:sldId id="360" r:id="rId26"/>
    <p:sldId id="329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5" r:id="rId45"/>
    <p:sldId id="406" r:id="rId46"/>
    <p:sldId id="407" r:id="rId47"/>
    <p:sldId id="408" r:id="rId48"/>
    <p:sldId id="409" r:id="rId49"/>
    <p:sldId id="410" r:id="rId50"/>
    <p:sldId id="411" r:id="rId51"/>
    <p:sldId id="412" r:id="rId52"/>
    <p:sldId id="413" r:id="rId53"/>
    <p:sldId id="414" r:id="rId54"/>
    <p:sldId id="415" r:id="rId55"/>
    <p:sldId id="416" r:id="rId56"/>
    <p:sldId id="417" r:id="rId57"/>
    <p:sldId id="418" r:id="rId58"/>
    <p:sldId id="419" r:id="rId59"/>
    <p:sldId id="420" r:id="rId60"/>
    <p:sldId id="421" r:id="rId61"/>
    <p:sldId id="422" r:id="rId62"/>
    <p:sldId id="423" r:id="rId63"/>
    <p:sldId id="424" r:id="rId64"/>
    <p:sldId id="425" r:id="rId65"/>
    <p:sldId id="426" r:id="rId66"/>
    <p:sldId id="427" r:id="rId67"/>
    <p:sldId id="428" r:id="rId68"/>
    <p:sldId id="429" r:id="rId69"/>
    <p:sldId id="430" r:id="rId70"/>
    <p:sldId id="288" r:id="rId7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3" autoAdjust="0"/>
    <p:restoredTop sz="94660"/>
  </p:normalViewPr>
  <p:slideViewPr>
    <p:cSldViewPr>
      <p:cViewPr varScale="1">
        <p:scale>
          <a:sx n="65" d="100"/>
          <a:sy n="65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9917-B4D4-44DE-B462-D47F26827298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B78BF-75E8-48D3-8D36-D5C3B6015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CC-684E-480D-8217-5BA6408D214C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9BB-4029-45CE-8F6A-718EEA99D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8040-9818-4DF4-928E-707DE579B368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782-EA37-4D76-B70D-1C71C41D76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7AD9-C8DA-4C35-B1D1-1BDE467111E7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02CA-FA66-439F-949F-29519758B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BAC0-FFC1-4878-AD41-8CBA876F897F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4F81-4CFC-4AF2-819B-5225D85E6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85CC-DBEA-441A-9964-07F8EAFD2808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71BF-E70B-4411-AAA0-E84541DD7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4F8-32EE-429C-91DA-573D906AD21B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768-5346-4A22-91AE-679FE1300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AA-71EC-4CFB-BFBC-D8D8BFF52DCD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C149-F30B-427D-BEE8-BB136DC31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1C44-EB94-4340-8EAC-DCE7745E4826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EFD-3881-4833-91DB-CDB32B394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C35-35E6-4B24-9895-A57395B520E4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B0D-52B6-4135-9743-7AE4B01DB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4654-A6EB-4F30-9D3F-4FEDB960B607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2B16-A537-47C7-B105-2CED0DFE1D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468-3239-4CE3-B17C-0D77B2CF883D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F222-CBE4-4B40-A9DB-48A85935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98799C-7EDB-4C26-88F3-CE4677AEB1FE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A75593-A2D5-42F8-87F6-639FD2AA0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57335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Gerenciamento de Dados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Práticas dos conceitos objeto-relacional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6800" y="492919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Equipe de monitoria</a:t>
            </a:r>
          </a:p>
          <a:p>
            <a:pPr algn="r"/>
            <a:r>
              <a:rPr lang="pt-BR" sz="2400" dirty="0" smtClean="0">
                <a:solidFill>
                  <a:schemeClr val="accent2"/>
                </a:solidFill>
              </a:rPr>
              <a:t>Aula prática 4</a:t>
            </a:r>
            <a:endParaRPr lang="pt-BR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Exercício</a:t>
            </a:r>
            <a:r>
              <a:rPr lang="pt-BR" sz="4000" dirty="0" smtClean="0"/>
              <a:t> </a:t>
            </a:r>
            <a:r>
              <a:rPr lang="pt-BR" sz="4000" dirty="0" smtClean="0"/>
              <a:t>(resolução – tipos e tabelas)</a:t>
            </a:r>
            <a:endParaRPr lang="pt-BR" sz="40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7158" y="2285992"/>
            <a:ext cx="3643312" cy="3416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CREATE OR REPLACE TYPE </a:t>
            </a:r>
            <a:r>
              <a:rPr lang="pt-BR" b="1" dirty="0">
                <a:latin typeface="+mn-lt"/>
                <a:cs typeface="+mn-cs"/>
              </a:rPr>
              <a:t>endereco_tp</a:t>
            </a:r>
            <a:r>
              <a:rPr lang="pt-BR" dirty="0">
                <a:latin typeface="+mn-lt"/>
                <a:cs typeface="+mn-cs"/>
              </a:rPr>
              <a:t> AS OBJECT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(Rua VARCHAR2(50),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Cidade VARCHAR2(25),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Estado CHAR(2),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</a:t>
            </a:r>
            <a:r>
              <a:rPr lang="pt-BR" dirty="0" err="1" smtClean="0">
                <a:latin typeface="+mn-lt"/>
                <a:cs typeface="+mn-cs"/>
              </a:rPr>
              <a:t>Cep</a:t>
            </a:r>
            <a:r>
              <a:rPr lang="pt-BR" dirty="0" smtClean="0">
                <a:latin typeface="+mn-lt"/>
                <a:cs typeface="+mn-cs"/>
              </a:rPr>
              <a:t> </a:t>
            </a:r>
            <a:r>
              <a:rPr lang="pt-BR" dirty="0">
                <a:latin typeface="+mn-lt"/>
                <a:cs typeface="+mn-cs"/>
              </a:rPr>
              <a:t>NUMBER);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/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CREATE OR REPLACE </a:t>
            </a:r>
            <a:r>
              <a:rPr lang="pt-BR" dirty="0">
                <a:latin typeface="+mn-lt"/>
                <a:cs typeface="+mn-cs"/>
              </a:rPr>
              <a:t>TYPE </a:t>
            </a:r>
            <a:r>
              <a:rPr lang="pt-BR" b="1" dirty="0">
                <a:latin typeface="+mn-lt"/>
                <a:cs typeface="+mn-cs"/>
              </a:rPr>
              <a:t>pessoas_tp</a:t>
            </a:r>
            <a:r>
              <a:rPr lang="pt-BR" dirty="0">
                <a:latin typeface="+mn-lt"/>
                <a:cs typeface="+mn-cs"/>
              </a:rPr>
              <a:t> AS OBJECT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(id NUMBER,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Nome VARCHAR2(25),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Endereco </a:t>
            </a:r>
            <a:r>
              <a:rPr lang="pt-BR" b="1" dirty="0">
                <a:latin typeface="+mn-lt"/>
                <a:cs typeface="+mn-cs"/>
              </a:rPr>
              <a:t>endereco_tp</a:t>
            </a:r>
            <a:r>
              <a:rPr lang="pt-BR" dirty="0">
                <a:latin typeface="+mn-lt"/>
                <a:cs typeface="+mn-cs"/>
              </a:rPr>
              <a:t>);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57752" y="4429132"/>
            <a:ext cx="3786187" cy="12001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CREATE TABLE pessoa_tab OF </a:t>
            </a:r>
            <a:r>
              <a:rPr lang="pt-BR" dirty="0" err="1" smtClean="0">
                <a:latin typeface="+mn-lt"/>
                <a:cs typeface="+mn-cs"/>
              </a:rPr>
              <a:t>pessoas_tp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(id PRIMARY KEY);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57686" y="2500306"/>
            <a:ext cx="4392613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Endereco_tp é usado para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definir o tipo (domínio) </a:t>
            </a:r>
            <a:r>
              <a:rPr lang="pt-BR" dirty="0" smtClean="0">
                <a:latin typeface="+mn-lt"/>
                <a:cs typeface="+mn-cs"/>
              </a:rPr>
              <a:t>do atributo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coluna Endereço </a:t>
            </a:r>
            <a:r>
              <a:rPr lang="pt-BR" dirty="0" smtClean="0">
                <a:latin typeface="+mn-lt"/>
                <a:cs typeface="+mn-cs"/>
              </a:rPr>
              <a:t>de outro tipo.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000364" y="3000372"/>
            <a:ext cx="1357322" cy="2428892"/>
          </a:xfrm>
          <a:prstGeom prst="line">
            <a:avLst/>
          </a:prstGeom>
          <a:ln w="12700"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(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resolução 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– inserções)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Inserindo uma Pessoa: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	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28596" y="2500306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</a:t>
            </a:r>
            <a:r>
              <a:rPr lang="pt-BR" dirty="0">
                <a:latin typeface="+mn-lt"/>
                <a:cs typeface="+mn-cs"/>
              </a:rPr>
              <a:t>1, </a:t>
            </a:r>
            <a:r>
              <a:rPr lang="pt-BR" dirty="0" smtClean="0">
                <a:latin typeface="+mn-lt"/>
              </a:rPr>
              <a:t>'João', </a:t>
            </a:r>
            <a:r>
              <a:rPr lang="pt-BR" dirty="0" err="1">
                <a:latin typeface="+mn-lt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Simão Mendes', 'Recife', 'PE', '53050110'));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5812" y="3643314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</a:t>
            </a:r>
            <a:r>
              <a:rPr lang="pt-BR" dirty="0" smtClean="0">
                <a:latin typeface="+mn-lt"/>
              </a:rPr>
              <a:t>2</a:t>
            </a:r>
            <a:r>
              <a:rPr lang="pt-BR" dirty="0" smtClean="0">
                <a:latin typeface="+mn-lt"/>
                <a:cs typeface="+mn-cs"/>
              </a:rPr>
              <a:t>, 'Maria', </a:t>
            </a:r>
            <a:r>
              <a:rPr lang="pt-BR" dirty="0" err="1">
                <a:latin typeface="+mn-lt"/>
                <a:cs typeface="+mn-cs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Padre Faustino', 'Jaboatão', 'PE', '45879362'));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8596" y="4786322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(3, 'José', </a:t>
            </a:r>
            <a:r>
              <a:rPr lang="pt-BR" dirty="0" err="1">
                <a:latin typeface="+mn-lt"/>
                <a:cs typeface="+mn-cs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Ernesto Ribeiro', 'Olinda', 'PE', '15469781'));</a:t>
            </a:r>
            <a:endParaRPr lang="pt-B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herança simples é permitida no ORACLE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27313" y="3025789"/>
            <a:ext cx="3810000" cy="2403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Controle do usuário sobre a definição de tipos e métodos “herdáveis” - FINAL e NOT FINAL.</a:t>
            </a:r>
          </a:p>
          <a:p>
            <a:pPr lvl="1"/>
            <a:r>
              <a:rPr lang="pt-BR" dirty="0" smtClean="0"/>
              <a:t>Tipos abstratos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permitir criação de subtipos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1589" y="3357562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INSTATIABLE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1538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FINAL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criar um subtipo (sintaxe):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28713" y="2571744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[OR 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	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subtipo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latin typeface="Century" pitchFamily="18" charset="0"/>
                <a:cs typeface="+mn-cs"/>
              </a:rPr>
              <a:t>UNDER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  <a:r>
              <a:rPr lang="pt-BR" sz="2400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		[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definição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específicos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]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</a:rPr>
              <a:t>)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de seta reta 14"/>
          <p:cNvCxnSpPr>
            <a:stCxn id="9" idx="0"/>
          </p:cNvCxnSpPr>
          <p:nvPr/>
        </p:nvCxnSpPr>
        <p:spPr>
          <a:xfrm rot="16200000" flipV="1">
            <a:off x="5572132" y="4071942"/>
            <a:ext cx="857256" cy="1428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8" idx="0"/>
          </p:cNvCxnSpPr>
          <p:nvPr/>
        </p:nvCxnSpPr>
        <p:spPr>
          <a:xfrm rot="5400000" flipH="1" flipV="1">
            <a:off x="2714612" y="4143380"/>
            <a:ext cx="85725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86116" y="3000372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Profissional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14414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Médico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29256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Engenheiro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r>
              <a:rPr lang="pt-BR" sz="2800" dirty="0" smtClean="0"/>
              <a:t>Implementar o modelo, criar as tabelas necessárias, realizar inserções: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71612"/>
            <a:ext cx="7500990" cy="51706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 as object(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nome</a:t>
            </a:r>
            <a:r>
              <a:rPr lang="en-US" sz="2200" dirty="0" smtClean="0"/>
              <a:t> VARCHAR2(100),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data_nascimento</a:t>
            </a:r>
            <a:r>
              <a:rPr lang="en-US" sz="2200" dirty="0" smtClean="0"/>
              <a:t> DATE</a:t>
            </a:r>
          </a:p>
          <a:p>
            <a:r>
              <a:rPr lang="en-US" sz="2200" dirty="0" smtClean="0"/>
              <a:t>)NOT FINAL NOT INSTANTIABLE;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tp_medico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     UNDER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(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cadastro_crm</a:t>
            </a:r>
            <a:r>
              <a:rPr lang="en-US" sz="2200" dirty="0" smtClean="0"/>
              <a:t> NUMBER,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especialidade</a:t>
            </a:r>
            <a:r>
              <a:rPr lang="en-US" sz="2200" dirty="0" smtClean="0"/>
              <a:t> VARCHAR2(30)</a:t>
            </a:r>
          </a:p>
          <a:p>
            <a:r>
              <a:rPr lang="en-US" sz="2200" dirty="0" smtClean="0"/>
              <a:t>);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tp_engenheiro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      UNDER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( 	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cadastro_crea</a:t>
            </a:r>
            <a:r>
              <a:rPr lang="en-US" sz="2200" dirty="0" smtClean="0"/>
              <a:t> NUMBER</a:t>
            </a:r>
          </a:p>
          <a:p>
            <a:r>
              <a:rPr lang="en-US" sz="2200" dirty="0" smtClean="0"/>
              <a:t>);</a:t>
            </a: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tabelas)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2461338"/>
            <a:ext cx="7000924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 TABLE </a:t>
            </a:r>
            <a:r>
              <a:rPr lang="en-US" sz="2200" dirty="0" err="1" smtClean="0"/>
              <a:t>tb_medico</a:t>
            </a:r>
            <a:r>
              <a:rPr lang="en-US" sz="2200" dirty="0" smtClean="0"/>
              <a:t> of </a:t>
            </a:r>
            <a:r>
              <a:rPr lang="en-US" sz="2200" dirty="0" err="1" smtClean="0"/>
              <a:t>tp_medico</a:t>
            </a:r>
            <a:r>
              <a:rPr lang="en-US" sz="2200" dirty="0" smtClean="0"/>
              <a:t>(</a:t>
            </a:r>
          </a:p>
          <a:p>
            <a:r>
              <a:rPr lang="en-US" sz="2200" dirty="0" err="1" smtClean="0"/>
              <a:t>cadastro_crm</a:t>
            </a:r>
            <a:r>
              <a:rPr lang="en-US" sz="2200" dirty="0" smtClean="0"/>
              <a:t> PRIMARY KEY);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TABLE </a:t>
            </a:r>
            <a:r>
              <a:rPr lang="en-US" sz="2200" dirty="0" err="1" smtClean="0"/>
              <a:t>tb_engenheiro</a:t>
            </a:r>
            <a:r>
              <a:rPr lang="en-US" sz="2200" dirty="0" smtClean="0"/>
              <a:t> of </a:t>
            </a:r>
            <a:r>
              <a:rPr lang="en-US" sz="2200" dirty="0" err="1" smtClean="0"/>
              <a:t>tp_engenheiro</a:t>
            </a:r>
            <a:r>
              <a:rPr lang="en-US" sz="2200" dirty="0" smtClean="0"/>
              <a:t>(</a:t>
            </a:r>
          </a:p>
          <a:p>
            <a:r>
              <a:rPr lang="en-US" sz="2200" dirty="0" err="1" smtClean="0"/>
              <a:t>cadastro_crea</a:t>
            </a:r>
            <a:r>
              <a:rPr lang="en-US" sz="2200" dirty="0" smtClean="0"/>
              <a:t> PRIMARY KEY);</a:t>
            </a: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inserções)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2071678"/>
            <a:ext cx="8215370" cy="38164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INSERT INTO </a:t>
            </a:r>
            <a:r>
              <a:rPr lang="pt-BR" sz="2200" dirty="0" err="1" smtClean="0"/>
              <a:t>tb_medico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 (</a:t>
            </a:r>
            <a:r>
              <a:rPr lang="pt-BR" sz="2200" dirty="0" err="1" smtClean="0"/>
              <a:t>tp_medico</a:t>
            </a:r>
            <a:r>
              <a:rPr lang="pt-BR" sz="2200" dirty="0" smtClean="0"/>
              <a:t>('Jose',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 </a:t>
            </a:r>
          </a:p>
          <a:p>
            <a:r>
              <a:rPr lang="pt-BR" sz="2200" dirty="0" smtClean="0"/>
              <a:t>	12345 , 'Cardiologista'));</a:t>
            </a:r>
          </a:p>
          <a:p>
            <a:r>
              <a:rPr lang="pt-BR" sz="2200" dirty="0" smtClean="0"/>
              <a:t>/</a:t>
            </a:r>
          </a:p>
          <a:p>
            <a:r>
              <a:rPr lang="pt-BR" sz="2200" dirty="0" smtClean="0"/>
              <a:t>INSERT INTO </a:t>
            </a:r>
            <a:r>
              <a:rPr lang="pt-BR" sz="2200" dirty="0" err="1" smtClean="0"/>
              <a:t>tb_medico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(</a:t>
            </a:r>
            <a:r>
              <a:rPr lang="pt-BR" sz="2200" dirty="0" err="1" smtClean="0"/>
              <a:t>tp_medico</a:t>
            </a:r>
            <a:r>
              <a:rPr lang="pt-BR" sz="2200" dirty="0" smtClean="0"/>
              <a:t>('Ana',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 </a:t>
            </a:r>
          </a:p>
          <a:p>
            <a:r>
              <a:rPr lang="pt-BR" sz="2200" dirty="0" smtClean="0"/>
              <a:t>	54321, 'Neurologista'));</a:t>
            </a:r>
          </a:p>
          <a:p>
            <a:r>
              <a:rPr lang="pt-BR" sz="2200" dirty="0" smtClean="0"/>
              <a:t>/</a:t>
            </a:r>
          </a:p>
          <a:p>
            <a:r>
              <a:rPr lang="pt-BR" sz="2200" dirty="0" smtClean="0"/>
              <a:t>INSERT INTO </a:t>
            </a:r>
            <a:r>
              <a:rPr lang="pt-BR" sz="2200" dirty="0" err="1" smtClean="0"/>
              <a:t>tb_engenheiro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(</a:t>
            </a:r>
            <a:r>
              <a:rPr lang="pt-BR" sz="2200" dirty="0" err="1" smtClean="0"/>
              <a:t>tp_engenheiro</a:t>
            </a:r>
            <a:r>
              <a:rPr lang="pt-BR" sz="2200" dirty="0" smtClean="0"/>
              <a:t>('Luiz',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</a:t>
            </a:r>
          </a:p>
          <a:p>
            <a:r>
              <a:rPr lang="pt-BR" sz="2200" dirty="0" smtClean="0"/>
              <a:t>	34567));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</a:p>
          <a:p>
            <a:r>
              <a:rPr lang="pt-BR" dirty="0" smtClean="0"/>
              <a:t>Tabela de Objetos</a:t>
            </a:r>
          </a:p>
          <a:p>
            <a:r>
              <a:rPr lang="pt-BR" dirty="0" smtClean="0"/>
              <a:t>Herança</a:t>
            </a:r>
          </a:p>
          <a:p>
            <a:r>
              <a:rPr lang="pt-BR" dirty="0" smtClean="0"/>
              <a:t>Métodos</a:t>
            </a:r>
          </a:p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Coleções</a:t>
            </a:r>
          </a:p>
          <a:p>
            <a:r>
              <a:rPr lang="pt-BR" dirty="0" smtClean="0"/>
              <a:t>Composição de coleções</a:t>
            </a:r>
          </a:p>
          <a:p>
            <a:r>
              <a:rPr lang="pt-BR" dirty="0" smtClean="0"/>
              <a:t>Conectividade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74825"/>
            <a:ext cx="8401080" cy="4625975"/>
          </a:xfrm>
        </p:spPr>
        <p:txBody>
          <a:bodyPr/>
          <a:lstStyle/>
          <a:p>
            <a:pPr eaLnBrk="1" hangingPunct="1"/>
            <a:r>
              <a:rPr lang="pt-BR" sz="2800" dirty="0" smtClean="0"/>
              <a:t>Programas associados aos tipos que fazem computações e podem ter acesso aos atributos do tipo</a:t>
            </a:r>
          </a:p>
          <a:p>
            <a:r>
              <a:rPr lang="pt-BR" sz="2800" dirty="0" smtClean="0"/>
              <a:t>Na declaração de um tipo são definidas as assinaturas dos </a:t>
            </a:r>
            <a:r>
              <a:rPr lang="pt-BR" sz="2800" dirty="0" smtClean="0"/>
              <a:t>métodos, depois são implementados</a:t>
            </a:r>
            <a:endParaRPr lang="pt-BR" sz="2800" dirty="0" smtClean="0"/>
          </a:p>
          <a:p>
            <a:pPr eaLnBrk="1" hangingPunct="1"/>
            <a:r>
              <a:rPr lang="pt-BR" sz="2800" dirty="0" smtClean="0"/>
              <a:t>Tipos de Métodos</a:t>
            </a:r>
          </a:p>
          <a:p>
            <a:pPr lvl="1" eaLnBrk="1" hangingPunct="1"/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Static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Comparison</a:t>
            </a:r>
            <a:r>
              <a:rPr lang="pt-BR" sz="2400" dirty="0" smtClean="0"/>
              <a:t> </a:t>
            </a:r>
            <a:r>
              <a:rPr lang="pt-BR" sz="2400" dirty="0" err="1" smtClean="0"/>
              <a:t>Methods</a:t>
            </a:r>
            <a:endParaRPr lang="pt-BR" sz="24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000" dirty="0" smtClean="0"/>
              <a:t>Métodos podem ser FINAL ou NOT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Para permitir que um método não possa ser sobrescrito nos subtipos, este deve ser definido como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Por padrão, um método é definido como NOT FINAL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4143380"/>
            <a:ext cx="678661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</a:t>
            </a:r>
            <a:r>
              <a:rPr lang="pt-BR" sz="2000" dirty="0" smtClean="0"/>
              <a:t>as </a:t>
            </a:r>
            <a:r>
              <a:rPr lang="pt-BR" sz="2000" dirty="0" err="1" smtClean="0"/>
              <a:t>object</a:t>
            </a:r>
            <a:r>
              <a:rPr lang="pt-BR" sz="2000" dirty="0" smtClean="0"/>
              <a:t> (</a:t>
            </a:r>
          </a:p>
          <a:p>
            <a:r>
              <a:rPr lang="pt-BR" sz="2000" dirty="0" smtClean="0"/>
              <a:t>   </a:t>
            </a:r>
            <a:r>
              <a:rPr lang="pt-BR" sz="2000" dirty="0" smtClean="0"/>
              <a:t>&lt;</a:t>
            </a:r>
            <a:r>
              <a:rPr lang="pt-BR" sz="2000" dirty="0" smtClean="0">
                <a:solidFill>
                  <a:schemeClr val="accent4"/>
                </a:solidFill>
              </a:rPr>
              <a:t>lista de atributos</a:t>
            </a:r>
            <a:r>
              <a:rPr lang="pt-BR" sz="2000" dirty="0" smtClean="0"/>
              <a:t>&gt;[</a:t>
            </a:r>
            <a:r>
              <a:rPr lang="pt-BR" sz="2000" dirty="0" smtClean="0"/>
              <a:t>,</a:t>
            </a:r>
            <a:endParaRPr lang="pt-BR" sz="2000" dirty="0" smtClean="0"/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</a:t>
            </a:r>
            <a:r>
              <a:rPr lang="pt-BR" sz="2000" dirty="0" smtClean="0">
                <a:solidFill>
                  <a:schemeClr val="accent4"/>
                </a:solidFill>
              </a:rPr>
              <a:t>de assinaturas dos métodos</a:t>
            </a:r>
            <a:r>
              <a:rPr lang="pt-BR" sz="2000" dirty="0" smtClean="0"/>
              <a:t>&gt;</a:t>
            </a:r>
            <a:endParaRPr lang="pt-BR" sz="2000" dirty="0" smtClean="0"/>
          </a:p>
          <a:p>
            <a:r>
              <a:rPr lang="pt-BR" sz="2000" dirty="0" smtClean="0"/>
              <a:t>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3108" y="5643578"/>
            <a:ext cx="67866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</a:t>
            </a:r>
            <a:r>
              <a:rPr lang="pt-BR" sz="2000" dirty="0" err="1" smtClean="0"/>
              <a:t>body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</a:t>
            </a:r>
            <a:r>
              <a:rPr lang="pt-BR" sz="2000" dirty="0" smtClean="0"/>
              <a:t>as </a:t>
            </a:r>
            <a:r>
              <a:rPr lang="pt-BR" sz="2000" dirty="0" smtClean="0"/>
              <a:t>(</a:t>
            </a:r>
            <a:endParaRPr lang="pt-BR" sz="2000" dirty="0" smtClean="0"/>
          </a:p>
          <a:p>
            <a:r>
              <a:rPr lang="pt-BR" sz="2000" dirty="0" smtClean="0"/>
              <a:t>  </a:t>
            </a:r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</a:t>
            </a:r>
            <a:r>
              <a:rPr lang="pt-BR" sz="2000" dirty="0" smtClean="0">
                <a:solidFill>
                  <a:schemeClr val="accent4"/>
                </a:solidFill>
              </a:rPr>
              <a:t>de implementação dos métodos</a:t>
            </a:r>
            <a:r>
              <a:rPr lang="pt-BR" sz="2000" dirty="0" smtClean="0"/>
              <a:t>&gt;</a:t>
            </a:r>
            <a:endParaRPr lang="pt-BR" sz="2000" dirty="0" smtClean="0"/>
          </a:p>
          <a:p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Crie um tipo TP_QUADRILATERO que possui como atributos id, altura e largura.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Possui os seguintes métodos: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construtor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outro que retorna a área do quadrilátero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E outro que atualiza apenas a altura do objeto</a:t>
            </a:r>
          </a:p>
          <a:p>
            <a:pPr marL="633412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(resposta – declaração)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916098"/>
            <a:ext cx="785818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create</a:t>
            </a:r>
            <a:r>
              <a:rPr lang="pt-BR" sz="2400" dirty="0" smtClean="0"/>
              <a:t> </a:t>
            </a:r>
            <a:r>
              <a:rPr lang="pt-BR" sz="2400" dirty="0" err="1" smtClean="0"/>
              <a:t>or</a:t>
            </a:r>
            <a:r>
              <a:rPr lang="pt-BR" sz="2400" dirty="0" smtClean="0"/>
              <a:t> </a:t>
            </a:r>
            <a:r>
              <a:rPr lang="pt-BR" sz="2400" dirty="0" err="1" smtClean="0"/>
              <a:t>replace</a:t>
            </a:r>
            <a:r>
              <a:rPr lang="pt-BR" sz="2400" dirty="0" smtClean="0"/>
              <a:t> </a:t>
            </a:r>
            <a:r>
              <a:rPr lang="pt-BR" sz="2400" dirty="0" err="1" smtClean="0"/>
              <a:t>type</a:t>
            </a:r>
            <a:r>
              <a:rPr lang="pt-BR" sz="2400" dirty="0" smtClean="0"/>
              <a:t> </a:t>
            </a:r>
            <a:r>
              <a:rPr lang="pt-BR" sz="2400" dirty="0" err="1" smtClean="0"/>
              <a:t>tp_quadrilatero</a:t>
            </a:r>
            <a:r>
              <a:rPr lang="pt-BR" sz="2400" dirty="0" smtClean="0"/>
              <a:t> as </a:t>
            </a:r>
            <a:r>
              <a:rPr lang="pt-BR" sz="2400" dirty="0" err="1" smtClean="0"/>
              <a:t>object</a:t>
            </a:r>
            <a:r>
              <a:rPr lang="pt-BR" sz="2400" dirty="0" smtClean="0"/>
              <a:t> (</a:t>
            </a:r>
          </a:p>
          <a:p>
            <a:r>
              <a:rPr lang="pt-BR" sz="2400" dirty="0" smtClean="0"/>
              <a:t>   id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altura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largura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function</a:t>
            </a:r>
            <a:r>
              <a:rPr lang="pt-BR" sz="2400" dirty="0" smtClean="0"/>
              <a:t> </a:t>
            </a:r>
            <a:r>
              <a:rPr lang="pt-BR" sz="2400" dirty="0" err="1" smtClean="0"/>
              <a:t>tp_quadrilatero</a:t>
            </a:r>
            <a:endParaRPr lang="pt-BR" sz="2400" dirty="0" smtClean="0"/>
          </a:p>
          <a:p>
            <a:r>
              <a:rPr lang="pt-BR" sz="2400" dirty="0" smtClean="0"/>
              <a:t>	(i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 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 l </a:t>
            </a:r>
            <a:r>
              <a:rPr lang="pt-BR" sz="2400" dirty="0" err="1" smtClean="0"/>
              <a:t>number</a:t>
            </a:r>
            <a:r>
              <a:rPr lang="pt-BR" sz="2400" dirty="0" smtClean="0"/>
              <a:t>) </a:t>
            </a:r>
          </a:p>
          <a:p>
            <a:r>
              <a:rPr lang="pt-BR" sz="2400" dirty="0" smtClean="0"/>
              <a:t>	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</a:t>
            </a:r>
            <a:r>
              <a:rPr lang="pt-BR" sz="2400" dirty="0" err="1" smtClean="0"/>
              <a:t>self</a:t>
            </a:r>
            <a:r>
              <a:rPr lang="pt-BR" sz="2400" dirty="0" smtClean="0"/>
              <a:t> as </a:t>
            </a:r>
            <a:r>
              <a:rPr lang="pt-BR" sz="2400" dirty="0" err="1" smtClean="0"/>
              <a:t>result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function</a:t>
            </a:r>
            <a:r>
              <a:rPr lang="pt-BR" sz="2400" dirty="0" smtClean="0"/>
              <a:t> </a:t>
            </a:r>
            <a:r>
              <a:rPr lang="pt-BR" sz="2400" dirty="0" err="1" smtClean="0"/>
              <a:t>get_area</a:t>
            </a:r>
            <a:r>
              <a:rPr lang="pt-BR" sz="2400" dirty="0" smtClean="0"/>
              <a:t>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procedure</a:t>
            </a:r>
            <a:r>
              <a:rPr lang="pt-BR" sz="2400" dirty="0" smtClean="0"/>
              <a:t> </a:t>
            </a:r>
            <a:r>
              <a:rPr lang="pt-BR" sz="2400" dirty="0" err="1" smtClean="0"/>
              <a:t>set_altura</a:t>
            </a:r>
            <a:r>
              <a:rPr lang="pt-BR" sz="2400" dirty="0" smtClean="0"/>
              <a:t> (a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Autofit/>
          </a:bodyPr>
          <a:lstStyle/>
          <a:p>
            <a:r>
              <a:rPr lang="pt-BR" sz="4000" dirty="0" smtClean="0"/>
              <a:t>Exercício (resposta – implementação)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1538" y="1730297"/>
            <a:ext cx="7000924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CREATE OR REPLACE TYPE BODY </a:t>
            </a:r>
            <a:r>
              <a:rPr lang="en-US" sz="1600" dirty="0" err="1" smtClean="0"/>
              <a:t>tp_quadrilatero</a:t>
            </a:r>
            <a:r>
              <a:rPr lang="en-US" sz="1600" dirty="0" smtClean="0"/>
              <a:t> as </a:t>
            </a:r>
          </a:p>
          <a:p>
            <a:pPr lvl="1"/>
            <a:r>
              <a:rPr lang="en-US" sz="1600" dirty="0" smtClean="0"/>
              <a:t>constructor function </a:t>
            </a:r>
            <a:r>
              <a:rPr lang="en-US" sz="1600" dirty="0" err="1" smtClean="0"/>
              <a:t>tp_quadrilatero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 number, a number, l number) return self as result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smtClean="0"/>
              <a:t>id :=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altura</a:t>
            </a:r>
            <a:r>
              <a:rPr lang="en-US" sz="1600" dirty="0" smtClean="0"/>
              <a:t> := a;</a:t>
            </a:r>
          </a:p>
          <a:p>
            <a:pPr lvl="1"/>
            <a:r>
              <a:rPr lang="en-US" sz="1600" dirty="0" err="1" smtClean="0"/>
              <a:t>largura</a:t>
            </a:r>
            <a:r>
              <a:rPr lang="en-US" sz="1600" dirty="0" smtClean="0"/>
              <a:t> := l;</a:t>
            </a:r>
          </a:p>
          <a:p>
            <a:pPr lvl="1"/>
            <a:r>
              <a:rPr lang="en-US" sz="1600" dirty="0" smtClean="0"/>
              <a:t>end;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member function </a:t>
            </a:r>
            <a:r>
              <a:rPr lang="en-US" sz="1600" dirty="0" err="1" smtClean="0"/>
              <a:t>get_area</a:t>
            </a:r>
            <a:r>
              <a:rPr lang="en-US" sz="1600" dirty="0" smtClean="0"/>
              <a:t> return number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smtClean="0"/>
              <a:t>return </a:t>
            </a:r>
            <a:r>
              <a:rPr lang="en-US" sz="1600" dirty="0" err="1" smtClean="0"/>
              <a:t>altura</a:t>
            </a:r>
            <a:r>
              <a:rPr lang="en-US" sz="1600" dirty="0" smtClean="0"/>
              <a:t> * </a:t>
            </a:r>
            <a:r>
              <a:rPr lang="en-US" sz="1600" dirty="0" err="1" smtClean="0"/>
              <a:t>largura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end;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member procedure </a:t>
            </a:r>
            <a:r>
              <a:rPr lang="en-US" sz="1600" dirty="0" err="1" smtClean="0"/>
              <a:t>set_altura</a:t>
            </a:r>
            <a:r>
              <a:rPr lang="en-US" sz="1600" dirty="0" smtClean="0"/>
              <a:t>(a number)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err="1" smtClean="0"/>
              <a:t>altura</a:t>
            </a:r>
            <a:r>
              <a:rPr lang="en-US" sz="1600" dirty="0" smtClean="0"/>
              <a:t> := a;</a:t>
            </a:r>
          </a:p>
          <a:p>
            <a:pPr lvl="1"/>
            <a:r>
              <a:rPr lang="en-US" sz="1600" dirty="0" smtClean="0"/>
              <a:t>end;</a:t>
            </a:r>
          </a:p>
          <a:p>
            <a:r>
              <a:rPr lang="en-US" sz="1600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(Tipo REF)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Retorna referência OID(</a:t>
            </a:r>
            <a:r>
              <a:rPr lang="pt-BR" dirty="0" err="1" smtClean="0"/>
              <a:t>object</a:t>
            </a:r>
            <a:r>
              <a:rPr lang="pt-BR" dirty="0" smtClean="0"/>
              <a:t> id) a uma instância de uma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 smtClean="0"/>
          </a:p>
          <a:p>
            <a:pPr eaLnBrk="1" hangingPunct="1"/>
            <a:r>
              <a:rPr lang="pt-BR" dirty="0" smtClean="0"/>
              <a:t>Encapsula uma referência para um “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” de um tipo de objeto especificado</a:t>
            </a:r>
          </a:p>
          <a:p>
            <a:pPr eaLnBrk="1" hangingPunct="1"/>
            <a:r>
              <a:rPr lang="pt-BR" dirty="0" smtClean="0"/>
              <a:t> O valor de um objeto do tipo REF é um “ponteiro lógico” para um 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(proposta)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000892" y="5786454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 smtClean="0"/>
              <a:t>rg</a:t>
            </a:r>
            <a:endParaRPr lang="pt-BR" dirty="0"/>
          </a:p>
        </p:txBody>
      </p:sp>
      <p:cxnSp>
        <p:nvCxnSpPr>
          <p:cNvPr id="6" name="Conector reto 5"/>
          <p:cNvCxnSpPr>
            <a:stCxn id="47" idx="2"/>
            <a:endCxn id="21" idx="1"/>
          </p:cNvCxnSpPr>
          <p:nvPr/>
        </p:nvCxnSpPr>
        <p:spPr>
          <a:xfrm rot="16200000" flipH="1">
            <a:off x="1321565" y="4679159"/>
            <a:ext cx="1500204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3143240" y="2214554"/>
            <a:ext cx="200027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logradouro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3500430" y="3000372"/>
            <a:ext cx="171451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/>
              <a:t>c</a:t>
            </a:r>
            <a:r>
              <a:rPr lang="pt-BR" dirty="0" err="1" smtClean="0"/>
              <a:t>ep</a:t>
            </a:r>
            <a:endParaRPr lang="pt-BR" dirty="0"/>
          </a:p>
        </p:txBody>
      </p:sp>
      <p:cxnSp>
        <p:nvCxnSpPr>
          <p:cNvPr id="9" name="Conector reto 8"/>
          <p:cNvCxnSpPr>
            <a:endCxn id="7" idx="3"/>
          </p:cNvCxnSpPr>
          <p:nvPr/>
        </p:nvCxnSpPr>
        <p:spPr>
          <a:xfrm flipV="1">
            <a:off x="2571736" y="2702363"/>
            <a:ext cx="864437" cy="58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8" idx="2"/>
          </p:cNvCxnSpPr>
          <p:nvPr/>
        </p:nvCxnSpPr>
        <p:spPr>
          <a:xfrm flipV="1">
            <a:off x="2857477" y="3321841"/>
            <a:ext cx="642953" cy="178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357686" y="5000636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Cliente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5214942" y="5715016"/>
            <a:ext cx="200026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11" idx="3"/>
            <a:endCxn id="14" idx="2"/>
          </p:cNvCxnSpPr>
          <p:nvPr/>
        </p:nvCxnSpPr>
        <p:spPr>
          <a:xfrm flipV="1">
            <a:off x="6072186" y="5286386"/>
            <a:ext cx="428640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500826" y="4929198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571604" y="2000240"/>
            <a:ext cx="135732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numero</a:t>
            </a:r>
            <a:endParaRPr lang="pt-BR" dirty="0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5400000" flipH="1" flipV="1">
            <a:off x="1946649" y="2768194"/>
            <a:ext cx="428632" cy="17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14282" y="2071678"/>
            <a:ext cx="1214446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bairro</a:t>
            </a:r>
            <a:endParaRPr lang="pt-BR" dirty="0"/>
          </a:p>
        </p:txBody>
      </p:sp>
      <p:cxnSp>
        <p:nvCxnSpPr>
          <p:cNvPr id="18" name="Conector reto 17"/>
          <p:cNvCxnSpPr>
            <a:endCxn id="17" idx="4"/>
          </p:cNvCxnSpPr>
          <p:nvPr/>
        </p:nvCxnSpPr>
        <p:spPr>
          <a:xfrm rot="10800000">
            <a:off x="821506" y="2714617"/>
            <a:ext cx="464347" cy="78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5286380" y="5929330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/>
              <a:t>cpf</a:t>
            </a:r>
            <a:endParaRPr lang="pt-BR" u="sng" dirty="0"/>
          </a:p>
        </p:txBody>
      </p:sp>
      <p:cxnSp>
        <p:nvCxnSpPr>
          <p:cNvPr id="20" name="Conector reto 19"/>
          <p:cNvCxnSpPr>
            <a:stCxn id="11" idx="2"/>
            <a:endCxn id="19" idx="0"/>
          </p:cNvCxnSpPr>
          <p:nvPr/>
        </p:nvCxnSpPr>
        <p:spPr>
          <a:xfrm rot="16200000" flipH="1">
            <a:off x="5554265" y="5447120"/>
            <a:ext cx="142881" cy="82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Decisão 20"/>
          <p:cNvSpPr/>
          <p:nvPr/>
        </p:nvSpPr>
        <p:spPr>
          <a:xfrm>
            <a:off x="2071670" y="5000636"/>
            <a:ext cx="1571636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possui</a:t>
            </a:r>
            <a:endParaRPr lang="pt-BR" dirty="0"/>
          </a:p>
        </p:txBody>
      </p:sp>
      <p:cxnSp>
        <p:nvCxnSpPr>
          <p:cNvPr id="24" name="Conector reto 23"/>
          <p:cNvCxnSpPr>
            <a:stCxn id="21" idx="3"/>
            <a:endCxn id="11" idx="1"/>
          </p:cNvCxnSpPr>
          <p:nvPr/>
        </p:nvCxnSpPr>
        <p:spPr>
          <a:xfrm flipV="1">
            <a:off x="3643306" y="5393543"/>
            <a:ext cx="714380" cy="3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07167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929058" y="50599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</a:t>
            </a:r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1285852" y="307181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Endereço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Implementar os tipos, usando os conceitos de referência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Criar as tabelas necessárias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Realizar inserções</a:t>
            </a:r>
          </a:p>
          <a:p>
            <a:pPr marL="633412" indent="-514350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accent2"/>
                </a:solidFill>
              </a:rPr>
              <a:t>Observação: </a:t>
            </a:r>
            <a:r>
              <a:rPr lang="pt-BR" dirty="0" smtClean="0"/>
              <a:t>será necessário o uso de consulta aninhada.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e tabela de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1857364"/>
            <a:ext cx="785818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tp_endereco</a:t>
            </a:r>
            <a:r>
              <a:rPr lang="pt-BR" sz="2000" dirty="0" smtClean="0"/>
              <a:t> AS OBJECT(	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 NUMBER,</a:t>
            </a:r>
          </a:p>
          <a:p>
            <a:r>
              <a:rPr lang="pt-BR" sz="2000" dirty="0" smtClean="0"/>
              <a:t>	bairro VARCHAR(30),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cep</a:t>
            </a:r>
            <a:r>
              <a:rPr lang="pt-BR" sz="2000" dirty="0" smtClean="0"/>
              <a:t> VARCHAR(9),</a:t>
            </a:r>
          </a:p>
          <a:p>
            <a:pPr>
              <a:buNone/>
            </a:pPr>
            <a:r>
              <a:rPr lang="pt-BR" sz="2000" dirty="0" smtClean="0"/>
              <a:t>	logradouro VARCHAR(60),</a:t>
            </a:r>
          </a:p>
          <a:p>
            <a:pPr>
              <a:buNone/>
            </a:pPr>
            <a:r>
              <a:rPr lang="pt-BR" sz="2000" dirty="0" smtClean="0"/>
              <a:t>	numero NUMBER</a:t>
            </a:r>
          </a:p>
          <a:p>
            <a:pPr>
              <a:buNone/>
            </a:pPr>
            <a:r>
              <a:rPr lang="pt-BR" sz="2000" dirty="0" smtClean="0"/>
              <a:t>);</a:t>
            </a:r>
          </a:p>
          <a:p>
            <a:pPr>
              <a:buNone/>
            </a:pPr>
            <a:r>
              <a:rPr lang="pt-BR" sz="2000" dirty="0" smtClean="0"/>
              <a:t>/</a:t>
            </a:r>
          </a:p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tp_cliente</a:t>
            </a:r>
            <a:r>
              <a:rPr lang="pt-BR" sz="2000" dirty="0" smtClean="0"/>
              <a:t> AS OBJECT(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cpf</a:t>
            </a:r>
            <a:r>
              <a:rPr lang="pt-BR" sz="2000" dirty="0" smtClean="0"/>
              <a:t> VARCHAR(14),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rg</a:t>
            </a:r>
            <a:r>
              <a:rPr lang="pt-BR" sz="2000" dirty="0" smtClean="0"/>
              <a:t> NUMBER,</a:t>
            </a:r>
          </a:p>
          <a:p>
            <a:pPr>
              <a:buNone/>
            </a:pPr>
            <a:r>
              <a:rPr lang="pt-BR" sz="2000" dirty="0" smtClean="0"/>
              <a:t>	nome VARCHAR(120),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 REF </a:t>
            </a:r>
            <a:r>
              <a:rPr lang="pt-BR" sz="2000" dirty="0" err="1" smtClean="0"/>
              <a:t>tp_endereco</a:t>
            </a: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(resposta – tabelas de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78581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OF </a:t>
            </a:r>
            <a:r>
              <a:rPr lang="en-US" sz="2000" dirty="0" err="1" smtClean="0"/>
              <a:t>tp_endereco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idEndereco</a:t>
            </a:r>
            <a:r>
              <a:rPr lang="en-US" sz="2000" dirty="0" smtClean="0"/>
              <a:t> PRIMARY KEY</a:t>
            </a:r>
          </a:p>
          <a:p>
            <a:r>
              <a:rPr lang="en-US" sz="2000" dirty="0" smtClean="0"/>
              <a:t>);</a:t>
            </a:r>
          </a:p>
          <a:p>
            <a:r>
              <a:rPr lang="en-US" sz="2000" dirty="0" smtClean="0"/>
              <a:t>/</a:t>
            </a:r>
          </a:p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OF </a:t>
            </a:r>
            <a:r>
              <a:rPr lang="en-US" sz="2000" dirty="0" err="1" smtClean="0"/>
              <a:t>tp_cliente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cpf</a:t>
            </a:r>
            <a:r>
              <a:rPr lang="en-US" sz="2000" dirty="0" smtClean="0"/>
              <a:t> PRIMARY KEY,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endereco</a:t>
            </a:r>
            <a:r>
              <a:rPr lang="en-US" sz="2000" dirty="0" smtClean="0"/>
              <a:t> WITH ROWID REFERENCES </a:t>
            </a:r>
            <a:r>
              <a:rPr lang="en-US" sz="2000" dirty="0" err="1" smtClean="0"/>
              <a:t>tb_endereco</a:t>
            </a:r>
            <a:endParaRPr lang="en-US" sz="2000" dirty="0" smtClean="0"/>
          </a:p>
          <a:p>
            <a:r>
              <a:rPr lang="en-US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(inserções)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de endereço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spcBef>
                <a:spcPts val="1800"/>
              </a:spcBef>
            </a:pPr>
            <a:r>
              <a:rPr lang="pt-BR" dirty="0" smtClean="0"/>
              <a:t>Inserção de cliente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5429264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('422.544.623-88', '9856158', 'Roberto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242886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, logradouro, </a:t>
            </a:r>
            <a:r>
              <a:rPr lang="pt-BR" sz="2000" dirty="0" err="1" smtClean="0"/>
              <a:t>cep</a:t>
            </a:r>
            <a:r>
              <a:rPr lang="pt-BR" sz="2000" dirty="0" smtClean="0"/>
              <a:t>, numero, bairro) </a:t>
            </a:r>
            <a:r>
              <a:rPr lang="pt-BR" sz="2000" dirty="0" err="1" smtClean="0"/>
              <a:t>values</a:t>
            </a:r>
            <a:r>
              <a:rPr lang="pt-BR" sz="2000" dirty="0" smtClean="0"/>
              <a:t> (1,'Avenida </a:t>
            </a:r>
            <a:r>
              <a:rPr lang="pt-BR" sz="2000" dirty="0" err="1" smtClean="0"/>
              <a:t>joão</a:t>
            </a:r>
            <a:r>
              <a:rPr lang="pt-BR" sz="2000" dirty="0" smtClean="0"/>
              <a:t> de barros','52021-180',1347,'espinheiro');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421481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('123.456.789-54', '6396327', 'Maria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Comando</a:t>
            </a:r>
            <a:r>
              <a:rPr lang="en-US" dirty="0" smtClean="0"/>
              <a:t> DEREF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Comando</a:t>
            </a:r>
            <a:r>
              <a:rPr lang="en-US" dirty="0" smtClean="0"/>
              <a:t> DANGLING</a:t>
            </a:r>
            <a:endParaRPr lang="en-US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(consultas)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500306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c.cpf = '123.456.789-54';</a:t>
            </a: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4364188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*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IS NOT DANGLING </a:t>
            </a:r>
            <a:r>
              <a:rPr lang="en-US" sz="2000" dirty="0" smtClean="0"/>
              <a:t>AND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).</a:t>
            </a:r>
            <a:r>
              <a:rPr lang="en-US" sz="2000" dirty="0" err="1" smtClean="0"/>
              <a:t>bairro</a:t>
            </a:r>
            <a:r>
              <a:rPr lang="en-US" sz="2000" dirty="0" smtClean="0"/>
              <a:t> = '</a:t>
            </a:r>
            <a:r>
              <a:rPr lang="en-US" sz="2000" dirty="0" err="1" smtClean="0"/>
              <a:t>espinheiro</a:t>
            </a:r>
            <a:r>
              <a:rPr lang="en-US" sz="2000" dirty="0" smtClean="0"/>
              <a:t>';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Coleções modelam:</a:t>
            </a:r>
          </a:p>
          <a:p>
            <a:pPr lvl="1"/>
            <a:r>
              <a:rPr lang="pt-BR" dirty="0" smtClean="0"/>
              <a:t>Atributos multivalorados</a:t>
            </a:r>
          </a:p>
          <a:p>
            <a:pPr lvl="1"/>
            <a:r>
              <a:rPr lang="pt-BR" dirty="0" smtClean="0"/>
              <a:t>Relacionamentos 1xN</a:t>
            </a:r>
          </a:p>
          <a:p>
            <a:r>
              <a:rPr lang="pt-BR" dirty="0" smtClean="0"/>
              <a:t>O ORACLE oferece dois tipos de coleções:</a:t>
            </a:r>
          </a:p>
          <a:p>
            <a:pPr lvl="1"/>
            <a:r>
              <a:rPr lang="pt-BR" dirty="0" smtClean="0"/>
              <a:t>VARRAYS</a:t>
            </a:r>
          </a:p>
          <a:p>
            <a:pPr lvl="1"/>
            <a:r>
              <a:rPr lang="pt-BR" dirty="0" smtClean="0"/>
              <a:t>NESTED TABLES.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</a:t>
            </a:r>
            <a:r>
              <a:rPr lang="pt-BR" dirty="0" err="1" smtClean="0"/>
              <a:t>varray</a:t>
            </a:r>
            <a:r>
              <a:rPr lang="pt-BR" dirty="0" smtClean="0"/>
              <a:t> vs. </a:t>
            </a:r>
            <a:r>
              <a:rPr lang="pt-BR" dirty="0" err="1" smtClean="0"/>
              <a:t>nested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Varrays</a:t>
            </a:r>
            <a:r>
              <a:rPr lang="pt-BR" dirty="0" smtClean="0"/>
              <a:t> são coleções ordenadas e limitada</a:t>
            </a:r>
          </a:p>
          <a:p>
            <a:pPr lvl="1"/>
            <a:r>
              <a:rPr lang="pt-BR" dirty="0" smtClean="0"/>
              <a:t>São armazenadas como objetos contínuos.</a:t>
            </a:r>
          </a:p>
          <a:p>
            <a:endParaRPr lang="pt-BR" dirty="0" smtClean="0"/>
          </a:p>
          <a:p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tables</a:t>
            </a:r>
            <a:r>
              <a:rPr lang="pt-BR" b="1" dirty="0" smtClean="0"/>
              <a:t> </a:t>
            </a:r>
            <a:r>
              <a:rPr lang="pt-BR" dirty="0" smtClean="0"/>
              <a:t>são coleções não ordenadas e que não tem limite no número de linhas</a:t>
            </a:r>
          </a:p>
          <a:p>
            <a:pPr lvl="1"/>
            <a:r>
              <a:rPr lang="pt-BR" dirty="0" smtClean="0"/>
              <a:t>São armazenadas em uma tabela onde cada elemento é mapeado em uma linha na tabela de armazenamento.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Coleções (</a:t>
            </a:r>
            <a:r>
              <a:rPr lang="pt-BR" b="1" dirty="0" err="1" smtClean="0"/>
              <a:t>Varray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Armazenam uma série de entradas de dados associadas a uma linha de um banco de dados</a:t>
            </a:r>
          </a:p>
          <a:p>
            <a:r>
              <a:rPr lang="pt-BR" dirty="0" smtClean="0"/>
              <a:t>Modelam relacionamento 1-</a:t>
            </a:r>
            <a:r>
              <a:rPr lang="pt-BR" dirty="0" err="1" smtClean="0"/>
              <a:t>para-muitos</a:t>
            </a:r>
            <a:r>
              <a:rPr lang="pt-BR" dirty="0" smtClean="0"/>
              <a:t> e atributos multivalorados</a:t>
            </a:r>
          </a:p>
          <a:p>
            <a:endParaRPr lang="pt-BR" dirty="0" smtClean="0"/>
          </a:p>
          <a:p>
            <a:r>
              <a:rPr lang="pt-BR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Coleções </a:t>
            </a:r>
            <a:r>
              <a:rPr lang="pt-BR" dirty="0" smtClean="0"/>
              <a:t>(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525963"/>
          </a:xfrm>
        </p:spPr>
        <p:txBody>
          <a:bodyPr/>
          <a:lstStyle/>
          <a:p>
            <a:r>
              <a:rPr lang="pt-BR" sz="3000" dirty="0" smtClean="0"/>
              <a:t>É uma tabela que é representada como uma coluna dentro de outra tabela.</a:t>
            </a:r>
          </a:p>
          <a:p>
            <a:r>
              <a:rPr lang="pt-BR" sz="3000" dirty="0" smtClean="0"/>
              <a:t>É um conjunto não ordenado de elementos do mesmo tipo.</a:t>
            </a:r>
          </a:p>
          <a:p>
            <a:r>
              <a:rPr lang="pt-BR" sz="3000" dirty="0" smtClean="0"/>
              <a:t>Tem uma única coluna e o tipo da coluna é um tipo pré-definido ou um tipo de objeto.</a:t>
            </a:r>
          </a:p>
          <a:p>
            <a:endParaRPr lang="pt-BR" sz="3000" dirty="0" smtClean="0"/>
          </a:p>
          <a:p>
            <a:r>
              <a:rPr lang="pt-BR" sz="3000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14414" y="5500702"/>
            <a:ext cx="557216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Coleções (Quando usar?!)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Varray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Ordem dos elementos é importante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Número limitado de elementos: armazena mais eficientemente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 smtClean="0"/>
              <a:t> Ex: Telefones</a:t>
            </a:r>
          </a:p>
          <a:p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Nested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table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Fazer consultas SQL em elementos da NT (não é possível em </a:t>
            </a:r>
            <a:r>
              <a:rPr lang="pt-BR" dirty="0" err="1" smtClean="0"/>
              <a:t>Varrays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 ordem não é importante (SQL pode ordenar a saída se necessário)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Não há limite de elementos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Adicionar dados na NT (em </a:t>
            </a:r>
            <a:r>
              <a:rPr lang="pt-BR" dirty="0" err="1" smtClean="0"/>
              <a:t>Varrays</a:t>
            </a:r>
            <a:r>
              <a:rPr lang="pt-BR" dirty="0" smtClean="0"/>
              <a:t> não há como)</a:t>
            </a:r>
          </a:p>
          <a:p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2106595" y="4178305"/>
            <a:ext cx="4929222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de Objetos (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Types</a:t>
            </a:r>
            <a:r>
              <a:rPr lang="pt-BR" dirty="0" smtClean="0"/>
              <a:t>)</a:t>
            </a:r>
          </a:p>
          <a:p>
            <a:pPr lvl="1" eaLnBrk="1" hangingPunct="1"/>
            <a:r>
              <a:rPr lang="pt-BR" dirty="0" smtClean="0"/>
              <a:t>Objetos são abstrações de entidades do mundo real, como por exemplo, uma ordem de compra, um cliente, um produto...</a:t>
            </a:r>
          </a:p>
          <a:p>
            <a:pPr lvl="1" eaLnBrk="1" hangingPunct="1"/>
            <a:r>
              <a:rPr lang="pt-BR" dirty="0" smtClean="0"/>
              <a:t>Um tipo de objeto funciona como um molde para criação de objetos, através da atribuição de valores a essa estrutura de dados.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(Observações)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é necessário eficiência na execução de consultas sobre coleções, então é recomendado o uso de </a:t>
            </a:r>
            <a:r>
              <a:rPr lang="pt-BR" dirty="0" err="1" smtClean="0"/>
              <a:t>nested</a:t>
            </a:r>
            <a:r>
              <a:rPr lang="pt-BR" dirty="0" smtClean="0"/>
              <a:t> </a:t>
            </a:r>
            <a:r>
              <a:rPr lang="pt-BR" dirty="0" err="1" smtClean="0"/>
              <a:t>tables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Tanto VARRAY quanto NESTED TABLE podem usar o tipo REF como atributo.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720" y="4643446"/>
            <a:ext cx="8001056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71736" y="5643578"/>
            <a:ext cx="628654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pt-BR" dirty="0" smtClean="0"/>
              <a:t>Implementar os tipos necessários</a:t>
            </a:r>
          </a:p>
          <a:p>
            <a:r>
              <a:rPr lang="pt-BR" dirty="0" smtClean="0"/>
              <a:t>Realizar inserções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357554" y="5500702"/>
            <a:ext cx="1571625" cy="5715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nome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>
            <a:endCxn id="6" idx="1"/>
          </p:cNvCxnSpPr>
          <p:nvPr/>
        </p:nvCxnSpPr>
        <p:spPr>
          <a:xfrm>
            <a:off x="2786050" y="4929198"/>
            <a:ext cx="801663" cy="65519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15" idx="2"/>
          </p:cNvCxnSpPr>
          <p:nvPr/>
        </p:nvCxnSpPr>
        <p:spPr>
          <a:xfrm flipV="1">
            <a:off x="3143228" y="4572006"/>
            <a:ext cx="428640" cy="10715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3571868" y="4214818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428728" y="5500702"/>
            <a:ext cx="1500187" cy="714375"/>
          </a:xfrm>
          <a:prstGeom prst="ellipse">
            <a:avLst/>
          </a:prstGeom>
          <a:solidFill>
            <a:schemeClr val="bg1"/>
          </a:solidFill>
          <a:ln w="85725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telefone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>
            <a:endCxn id="20" idx="0"/>
          </p:cNvCxnSpPr>
          <p:nvPr/>
        </p:nvCxnSpPr>
        <p:spPr>
          <a:xfrm rot="5400000">
            <a:off x="2018084" y="5232807"/>
            <a:ext cx="428633" cy="107156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endCxn id="28" idx="2"/>
          </p:cNvCxnSpPr>
          <p:nvPr/>
        </p:nvCxnSpPr>
        <p:spPr>
          <a:xfrm rot="5400000" flipH="1" flipV="1">
            <a:off x="2607454" y="3821908"/>
            <a:ext cx="571506" cy="35719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3071802" y="3357562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428728" y="4286256"/>
            <a:ext cx="1714500" cy="78581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Cliente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929322" y="5643578"/>
            <a:ext cx="300036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solidFill>
                  <a:schemeClr val="accent2"/>
                </a:solidFill>
                <a:latin typeface="+mn-lt"/>
              </a:rPr>
              <a:t>Observação: </a:t>
            </a:r>
            <a:r>
              <a:rPr lang="pt-BR" sz="2000" dirty="0" smtClean="0">
                <a:latin typeface="+mn-lt"/>
              </a:rPr>
              <a:t>Cada cliente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possui no máximo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5 telefones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(resposta)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214414" y="1785926"/>
            <a:ext cx="6858047" cy="22467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CREATE OR REPLACE TYPE </a:t>
            </a:r>
            <a:r>
              <a:rPr lang="en-US" sz="2000" dirty="0" err="1" smtClean="0">
                <a:latin typeface="Corbel" pitchFamily="34" charset="0"/>
              </a:rPr>
              <a:t>ListaFones_ty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smtClean="0">
                <a:latin typeface="Corbel" pitchFamily="34" charset="0"/>
              </a:rPr>
              <a:t>AS VARRAY(5) OF VARCHAR2(10);</a:t>
            </a:r>
          </a:p>
          <a:p>
            <a:r>
              <a:rPr lang="en-US" sz="2000" dirty="0" smtClean="0">
                <a:latin typeface="Corbel" pitchFamily="34" charset="0"/>
              </a:rPr>
              <a:t>/</a:t>
            </a:r>
          </a:p>
          <a:p>
            <a:r>
              <a:rPr lang="en-US" sz="2000" dirty="0" smtClean="0">
                <a:latin typeface="Corbel" pitchFamily="34" charset="0"/>
              </a:rPr>
              <a:t>CREATE OR REPLACE TYPE </a:t>
            </a:r>
            <a:r>
              <a:rPr lang="en-US" sz="2000" dirty="0" err="1" smtClean="0">
                <a:latin typeface="Corbel" pitchFamily="34" charset="0"/>
              </a:rPr>
              <a:t>Cliente_ty</a:t>
            </a:r>
            <a:r>
              <a:rPr lang="en-US" sz="2000" dirty="0" smtClean="0">
                <a:latin typeface="Corbel" pitchFamily="34" charset="0"/>
              </a:rPr>
              <a:t> AS OBJECT(</a:t>
            </a:r>
          </a:p>
          <a:p>
            <a:r>
              <a:rPr lang="en-US" sz="2000" dirty="0" smtClean="0">
                <a:latin typeface="Corbel" pitchFamily="34" charset="0"/>
              </a:rPr>
              <a:t>	 </a:t>
            </a:r>
            <a:r>
              <a:rPr lang="en-US" sz="2000" dirty="0" err="1" smtClean="0">
                <a:latin typeface="Corbel" pitchFamily="34" charset="0"/>
              </a:rPr>
              <a:t>codigo</a:t>
            </a:r>
            <a:r>
              <a:rPr lang="en-US" sz="2000" dirty="0" smtClean="0">
                <a:latin typeface="Corbel" pitchFamily="34" charset="0"/>
              </a:rPr>
              <a:t> number(11),</a:t>
            </a:r>
          </a:p>
          <a:p>
            <a:r>
              <a:rPr lang="en-US" sz="2000" dirty="0" smtClean="0">
                <a:latin typeface="Corbel" pitchFamily="34" charset="0"/>
              </a:rPr>
              <a:t> 	</a:t>
            </a:r>
            <a:r>
              <a:rPr lang="en-US" sz="2000" dirty="0" err="1" smtClean="0">
                <a:latin typeface="Corbel" pitchFamily="34" charset="0"/>
              </a:rPr>
              <a:t>nome</a:t>
            </a:r>
            <a:r>
              <a:rPr lang="en-US" sz="2000" dirty="0" smtClean="0">
                <a:latin typeface="Corbel" pitchFamily="34" charset="0"/>
              </a:rPr>
              <a:t>       VARCHAR2(25),</a:t>
            </a:r>
          </a:p>
          <a:p>
            <a:r>
              <a:rPr lang="en-US" sz="2000" dirty="0" smtClean="0">
                <a:latin typeface="Corbel" pitchFamily="34" charset="0"/>
              </a:rPr>
              <a:t> 	</a:t>
            </a:r>
            <a:r>
              <a:rPr lang="en-US" sz="2000" dirty="0" err="1" smtClean="0">
                <a:latin typeface="Corbel" pitchFamily="34" charset="0"/>
              </a:rPr>
              <a:t>telefones</a:t>
            </a:r>
            <a:r>
              <a:rPr lang="en-US" sz="2000" dirty="0" smtClean="0">
                <a:latin typeface="Corbel" pitchFamily="34" charset="0"/>
              </a:rPr>
              <a:t>  </a:t>
            </a:r>
            <a:r>
              <a:rPr lang="en-US" sz="2000" dirty="0" err="1" smtClean="0">
                <a:latin typeface="Corbel" pitchFamily="34" charset="0"/>
              </a:rPr>
              <a:t>ListaFones_ty</a:t>
            </a:r>
            <a:r>
              <a:rPr lang="en-US" sz="2000" dirty="0" smtClean="0">
                <a:latin typeface="Corbel" pitchFamily="34" charset="0"/>
              </a:rPr>
              <a:t>);</a:t>
            </a:r>
            <a:endParaRPr lang="pt-BR" sz="2000" dirty="0">
              <a:latin typeface="Corbe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643174" y="4357694"/>
            <a:ext cx="5929313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dirty="0" smtClean="0">
                <a:latin typeface="Corbel" pitchFamily="34" charset="0"/>
              </a:rPr>
              <a:t>CREATE </a:t>
            </a:r>
            <a:r>
              <a:rPr lang="pt-BR" sz="2000" dirty="0">
                <a:latin typeface="Corbel" pitchFamily="34" charset="0"/>
              </a:rPr>
              <a:t>TABLE Clientes OF </a:t>
            </a:r>
            <a:r>
              <a:rPr lang="pt-BR" sz="2000" dirty="0" err="1">
                <a:latin typeface="Corbel" pitchFamily="34" charset="0"/>
              </a:rPr>
              <a:t>Cliente_ty</a:t>
            </a:r>
            <a:r>
              <a:rPr lang="pt-BR" sz="2000" dirty="0" smtClean="0">
                <a:latin typeface="Corbel" pitchFamily="34" charset="0"/>
              </a:rPr>
              <a:t>;</a:t>
            </a:r>
            <a:endParaRPr lang="pt-BR" sz="2000" dirty="0">
              <a:latin typeface="Corbel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85786" y="5072074"/>
            <a:ext cx="7572428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orbel" pitchFamily="34" charset="0"/>
              </a:rPr>
              <a:t>INSERT INTO Clientes VALUES(</a:t>
            </a:r>
          </a:p>
          <a:p>
            <a:r>
              <a:rPr lang="pt-BR" sz="2000" dirty="0" smtClean="0">
                <a:latin typeface="Corbel" pitchFamily="34" charset="0"/>
              </a:rPr>
              <a:t>   1,  'Fernando </a:t>
            </a:r>
            <a:r>
              <a:rPr lang="pt-BR" sz="2000" dirty="0" err="1" smtClean="0">
                <a:latin typeface="Corbel" pitchFamily="34" charset="0"/>
              </a:rPr>
              <a:t>Fumagalli</a:t>
            </a:r>
            <a:r>
              <a:rPr lang="pt-BR" sz="2000" dirty="0" smtClean="0">
                <a:latin typeface="Corbel" pitchFamily="34" charset="0"/>
              </a:rPr>
              <a:t>', </a:t>
            </a:r>
          </a:p>
          <a:p>
            <a:r>
              <a:rPr lang="pt-BR" sz="2000" dirty="0" smtClean="0">
                <a:latin typeface="Corbel" pitchFamily="34" charset="0"/>
              </a:rPr>
              <a:t>  </a:t>
            </a:r>
            <a:r>
              <a:rPr lang="pt-BR" sz="2000" dirty="0" err="1" smtClean="0">
                <a:latin typeface="Corbel" pitchFamily="34" charset="0"/>
              </a:rPr>
              <a:t>ListaFones_ty</a:t>
            </a:r>
            <a:r>
              <a:rPr lang="pt-BR" sz="2000" dirty="0" smtClean="0">
                <a:latin typeface="Corbel" pitchFamily="34" charset="0"/>
              </a:rPr>
              <a:t>('8534224433', '8546778899'));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(proposta)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4500562" y="4714884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Item</a:t>
            </a:r>
          </a:p>
        </p:txBody>
      </p:sp>
      <p:sp>
        <p:nvSpPr>
          <p:cNvPr id="38" name="Elipse 37"/>
          <p:cNvSpPr/>
          <p:nvPr/>
        </p:nvSpPr>
        <p:spPr>
          <a:xfrm>
            <a:off x="4643448" y="5857897"/>
            <a:ext cx="15001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/>
              <a:t>Nome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072066" y="320516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000628" y="428625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227235" y="4848237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137027" y="4776799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5" name="Elipse 28"/>
          <p:cNvSpPr/>
          <p:nvPr/>
        </p:nvSpPr>
        <p:spPr>
          <a:xfrm>
            <a:off x="1928794" y="392906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preco</a:t>
            </a:r>
          </a:p>
        </p:txBody>
      </p:sp>
      <p:cxnSp>
        <p:nvCxnSpPr>
          <p:cNvPr id="2080" name="AutoShape 32"/>
          <p:cNvCxnSpPr>
            <a:cxnSpLocks noChangeShapeType="1"/>
            <a:stCxn id="5" idx="3"/>
          </p:cNvCxnSpPr>
          <p:nvPr/>
        </p:nvCxnSpPr>
        <p:spPr bwMode="auto">
          <a:xfrm rot="5400000">
            <a:off x="1177013" y="4332651"/>
            <a:ext cx="805358" cy="10957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>
            <a:off x="1139766" y="4368804"/>
            <a:ext cx="349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  <a:stCxn id="2088" idx="3"/>
            <a:endCxn id="34" idx="1"/>
          </p:cNvCxnSpPr>
          <p:nvPr/>
        </p:nvCxnSpPr>
        <p:spPr bwMode="auto">
          <a:xfrm flipV="1">
            <a:off x="3719503" y="5107791"/>
            <a:ext cx="781059" cy="373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4" name="AutoShape 36"/>
          <p:cNvCxnSpPr>
            <a:cxnSpLocks noChangeShapeType="1"/>
            <a:stCxn id="38" idx="0"/>
            <a:endCxn id="34" idx="2"/>
          </p:cNvCxnSpPr>
          <p:nvPr/>
        </p:nvCxnSpPr>
        <p:spPr bwMode="auto">
          <a:xfrm rot="16200000" flipV="1">
            <a:off x="5197077" y="5661432"/>
            <a:ext cx="357200" cy="35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6000760" y="2553087"/>
            <a:ext cx="858622" cy="18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>
            <a:off x="5929322" y="2857496"/>
            <a:ext cx="642942" cy="321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7" name="AutoShape 39"/>
          <p:cNvCxnSpPr>
            <a:cxnSpLocks noChangeShapeType="1"/>
            <a:stCxn id="2089" idx="2"/>
            <a:endCxn id="34" idx="0"/>
          </p:cNvCxnSpPr>
          <p:nvPr/>
        </p:nvCxnSpPr>
        <p:spPr bwMode="auto">
          <a:xfrm rot="5400000">
            <a:off x="5147070" y="4501756"/>
            <a:ext cx="423871" cy="23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43240" y="4929198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5072066" y="3571876"/>
            <a:ext cx="576262" cy="719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1393797" y="5441958"/>
            <a:ext cx="34925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rot="10800000" flipV="1">
            <a:off x="5357814" y="2143116"/>
            <a:ext cx="214319" cy="2143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4"/>
          <p:cNvCxnSpPr>
            <a:cxnSpLocks noChangeShapeType="1"/>
            <a:endCxn id="2088" idx="1"/>
          </p:cNvCxnSpPr>
          <p:nvPr/>
        </p:nvCxnSpPr>
        <p:spPr bwMode="auto">
          <a:xfrm>
            <a:off x="2214535" y="5143509"/>
            <a:ext cx="928705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" name="Retângulo 3"/>
          <p:cNvSpPr/>
          <p:nvPr/>
        </p:nvSpPr>
        <p:spPr>
          <a:xfrm>
            <a:off x="642910" y="4714884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Mercadoria</a:t>
            </a:r>
          </a:p>
        </p:txBody>
      </p:sp>
      <p:sp>
        <p:nvSpPr>
          <p:cNvPr id="41" name="Elipse 28"/>
          <p:cNvSpPr/>
          <p:nvPr/>
        </p:nvSpPr>
        <p:spPr>
          <a:xfrm>
            <a:off x="714348" y="5857892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nome</a:t>
            </a:r>
          </a:p>
        </p:txBody>
      </p:sp>
      <p:sp>
        <p:nvSpPr>
          <p:cNvPr id="43" name="Elipse 28"/>
          <p:cNvSpPr/>
          <p:nvPr/>
        </p:nvSpPr>
        <p:spPr>
          <a:xfrm>
            <a:off x="500034" y="3857628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codigo</a:t>
            </a:r>
          </a:p>
        </p:txBody>
      </p:sp>
      <p:cxnSp>
        <p:nvCxnSpPr>
          <p:cNvPr id="49" name="AutoShape 39"/>
          <p:cNvCxnSpPr>
            <a:cxnSpLocks noChangeShapeType="1"/>
            <a:stCxn id="2089" idx="0"/>
          </p:cNvCxnSpPr>
          <p:nvPr/>
        </p:nvCxnSpPr>
        <p:spPr bwMode="auto">
          <a:xfrm rot="16200000" flipV="1">
            <a:off x="5180407" y="3392086"/>
            <a:ext cx="357196" cy="23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" name="Retângulo 61"/>
          <p:cNvSpPr/>
          <p:nvPr/>
        </p:nvSpPr>
        <p:spPr>
          <a:xfrm>
            <a:off x="4572000" y="235743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Pedido</a:t>
            </a:r>
          </a:p>
        </p:txBody>
      </p:sp>
      <p:sp>
        <p:nvSpPr>
          <p:cNvPr id="63" name="Elipse 62"/>
          <p:cNvSpPr/>
          <p:nvPr/>
        </p:nvSpPr>
        <p:spPr>
          <a:xfrm>
            <a:off x="6572264" y="2000240"/>
            <a:ext cx="19605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data_pedido</a:t>
            </a:r>
          </a:p>
        </p:txBody>
      </p:sp>
      <p:sp>
        <p:nvSpPr>
          <p:cNvPr id="64" name="Elipse 63"/>
          <p:cNvSpPr/>
          <p:nvPr/>
        </p:nvSpPr>
        <p:spPr>
          <a:xfrm>
            <a:off x="6572264" y="285749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numero</a:t>
            </a:r>
          </a:p>
        </p:txBody>
      </p:sp>
      <p:sp>
        <p:nvSpPr>
          <p:cNvPr id="65" name="Elipse 27"/>
          <p:cNvSpPr/>
          <p:nvPr/>
        </p:nvSpPr>
        <p:spPr>
          <a:xfrm>
            <a:off x="4643438" y="1571612"/>
            <a:ext cx="2103437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data_entrega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tipos)</a:t>
            </a: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14282" y="1643050"/>
            <a:ext cx="5643602" cy="25853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 AS OBJECT 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codigo</a:t>
            </a:r>
            <a:r>
              <a:rPr lang="pt-BR" dirty="0" smtClean="0">
                <a:latin typeface="Corbel" pitchFamily="34" charset="0"/>
              </a:rPr>
              <a:t>   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nome         VARCHAR2(50),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preco</a:t>
            </a:r>
            <a:r>
              <a:rPr lang="pt-BR" dirty="0" smtClean="0">
                <a:latin typeface="Corbel" pitchFamily="34" charset="0"/>
              </a:rPr>
              <a:t>        FLOAT);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 AS OBJECT(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numero    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quantidade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mercadoriaRef</a:t>
            </a:r>
            <a:r>
              <a:rPr lang="pt-BR" dirty="0" smtClean="0">
                <a:latin typeface="Corbel" pitchFamily="34" charset="0"/>
              </a:rPr>
              <a:t> REF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);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2143108" y="4500570"/>
            <a:ext cx="6500858" cy="2031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 AS TABLE OF </a:t>
            </a:r>
            <a:r>
              <a:rPr lang="pt-BR" b="1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;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Pedido_ty</a:t>
            </a:r>
            <a:r>
              <a:rPr lang="pt-BR" dirty="0" smtClean="0">
                <a:latin typeface="Corbel" pitchFamily="34" charset="0"/>
              </a:rPr>
              <a:t> AS OBJECT(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codigo</a:t>
            </a:r>
            <a:r>
              <a:rPr lang="pt-BR" dirty="0" smtClean="0">
                <a:latin typeface="Corbel" pitchFamily="34" charset="0"/>
              </a:rPr>
              <a:t>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data_pedido</a:t>
            </a:r>
            <a:r>
              <a:rPr lang="pt-BR" dirty="0" smtClean="0">
                <a:latin typeface="Corbel" pitchFamily="34" charset="0"/>
              </a:rPr>
              <a:t>   DATE,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data_entrega</a:t>
            </a:r>
            <a:r>
              <a:rPr lang="pt-BR" dirty="0" smtClean="0">
                <a:latin typeface="Corbel" pitchFamily="34" charset="0"/>
              </a:rPr>
              <a:t>  DATE,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itens  </a:t>
            </a:r>
            <a:r>
              <a:rPr lang="pt-BR" b="1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tabelas)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criação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Pedidos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aloca</a:t>
            </a:r>
            <a:r>
              <a:rPr lang="en-US" dirty="0" smtClean="0"/>
              <a:t> </a:t>
            </a:r>
            <a:r>
              <a:rPr lang="en-US" dirty="0" err="1" smtClean="0"/>
              <a:t>espaço</a:t>
            </a:r>
            <a:r>
              <a:rPr lang="en-US" dirty="0" smtClean="0"/>
              <a:t> de </a:t>
            </a:r>
            <a:r>
              <a:rPr lang="en-US" dirty="0" err="1" smtClean="0"/>
              <a:t>armazenamento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aninhada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itens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Oracle </a:t>
            </a:r>
            <a:r>
              <a:rPr lang="en-US" dirty="0" err="1" smtClean="0"/>
              <a:t>armazena</a:t>
            </a:r>
            <a:r>
              <a:rPr lang="en-US" dirty="0" smtClean="0"/>
              <a:t> as </a:t>
            </a:r>
            <a:r>
              <a:rPr lang="en-US" dirty="0" err="1" smtClean="0"/>
              <a:t>linhas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itens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separada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definida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chemeClr val="accent2"/>
                </a:solidFill>
              </a:rPr>
              <a:t>Itens_ST</a:t>
            </a:r>
            <a:r>
              <a:rPr lang="en-US" dirty="0" smtClean="0"/>
              <a:t>).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480" y="1714488"/>
            <a:ext cx="5429288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>
                <a:latin typeface="Corbel" pitchFamily="34" charset="0"/>
              </a:rPr>
              <a:t>CREATE TABLE Mercadorias OF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;</a:t>
            </a:r>
          </a:p>
          <a:p>
            <a:endParaRPr lang="pt-BR" dirty="0" smtClean="0">
              <a:latin typeface="Corbel" pitchFamily="34" charset="0"/>
            </a:endParaRPr>
          </a:p>
          <a:p>
            <a:r>
              <a:rPr lang="pt-BR" dirty="0" smtClean="0">
                <a:latin typeface="Corbel" pitchFamily="34" charset="0"/>
              </a:rPr>
              <a:t>CREATE TABLE Pedidos OF </a:t>
            </a:r>
            <a:r>
              <a:rPr lang="pt-BR" b="1" dirty="0" err="1" smtClean="0">
                <a:latin typeface="Corbel" pitchFamily="34" charset="0"/>
              </a:rPr>
              <a:t>Pedido_ty</a:t>
            </a:r>
            <a:endParaRPr lang="pt-BR" b="1" dirty="0" smtClean="0">
              <a:latin typeface="Corbel" pitchFamily="34" charset="0"/>
            </a:endParaRP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NESTED TABLE </a:t>
            </a:r>
            <a:r>
              <a:rPr lang="pt-BR" b="1" dirty="0" smtClean="0">
                <a:latin typeface="Corbel" pitchFamily="34" charset="0"/>
              </a:rPr>
              <a:t>itens</a:t>
            </a:r>
            <a:r>
              <a:rPr lang="pt-BR" dirty="0" smtClean="0">
                <a:latin typeface="Corbel" pitchFamily="34" charset="0"/>
              </a:rPr>
              <a:t> STORE AS </a:t>
            </a:r>
            <a:r>
              <a:rPr lang="pt-BR" b="1" dirty="0" err="1" smtClean="0">
                <a:latin typeface="Corbel" pitchFamily="34" charset="0"/>
              </a:rPr>
              <a:t>Itens_ST</a:t>
            </a:r>
            <a:r>
              <a:rPr lang="pt-BR" dirty="0" smtClean="0">
                <a:latin typeface="Corbel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inserções)</a:t>
            </a: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1538" y="1785926"/>
            <a:ext cx="7143800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(2001,   'Mouse',   56.99);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(2002,   'Teclado',  67.99);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(2003,   'Monitor',   395.99);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282" y="3429000"/>
            <a:ext cx="8643966" cy="31947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INSERT INTO Pedidos VALUES(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101, </a:t>
            </a:r>
            <a:r>
              <a:rPr lang="pt-BR" dirty="0" err="1" smtClean="0">
                <a:latin typeface="Corbel" pitchFamily="34" charset="0"/>
              </a:rPr>
              <a:t>to_date</a:t>
            </a:r>
            <a:r>
              <a:rPr lang="pt-BR" dirty="0" smtClean="0">
                <a:latin typeface="Corbel" pitchFamily="34" charset="0"/>
              </a:rPr>
              <a:t>('02/05/2008', '</a:t>
            </a:r>
            <a:r>
              <a:rPr lang="pt-BR" dirty="0" err="1" smtClean="0">
                <a:latin typeface="Corbel" pitchFamily="34" charset="0"/>
              </a:rPr>
              <a:t>dd</a:t>
            </a:r>
            <a:r>
              <a:rPr lang="pt-BR" dirty="0" smtClean="0">
                <a:latin typeface="Corbel" pitchFamily="34" charset="0"/>
              </a:rPr>
              <a:t>/mm/</a:t>
            </a:r>
            <a:r>
              <a:rPr lang="pt-BR" dirty="0" err="1" smtClean="0">
                <a:latin typeface="Corbel" pitchFamily="34" charset="0"/>
              </a:rPr>
              <a:t>yyyy</a:t>
            </a:r>
            <a:r>
              <a:rPr lang="pt-BR" dirty="0" smtClean="0">
                <a:latin typeface="Corbel" pitchFamily="34" charset="0"/>
              </a:rPr>
              <a:t>'),</a:t>
            </a:r>
            <a:r>
              <a:rPr lang="pt-BR" dirty="0" err="1" smtClean="0">
                <a:latin typeface="Corbel" pitchFamily="34" charset="0"/>
              </a:rPr>
              <a:t>to_date</a:t>
            </a:r>
            <a:r>
              <a:rPr lang="pt-BR" dirty="0" smtClean="0">
                <a:latin typeface="Corbel" pitchFamily="34" charset="0"/>
              </a:rPr>
              <a:t>('10/05/2008', '</a:t>
            </a:r>
            <a:r>
              <a:rPr lang="pt-BR" dirty="0" err="1" smtClean="0">
                <a:latin typeface="Corbel" pitchFamily="34" charset="0"/>
              </a:rPr>
              <a:t>dd</a:t>
            </a:r>
            <a:r>
              <a:rPr lang="pt-BR" dirty="0" smtClean="0">
                <a:latin typeface="Corbel" pitchFamily="34" charset="0"/>
              </a:rPr>
              <a:t>/mm/</a:t>
            </a:r>
            <a:r>
              <a:rPr lang="pt-BR" dirty="0" err="1" smtClean="0">
                <a:latin typeface="Corbel" pitchFamily="34" charset="0"/>
              </a:rPr>
              <a:t>yyyy</a:t>
            </a:r>
            <a:r>
              <a:rPr lang="pt-BR" dirty="0" smtClean="0">
                <a:latin typeface="Corbel" pitchFamily="34" charset="0"/>
              </a:rPr>
              <a:t>'),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 </a:t>
            </a:r>
            <a:r>
              <a:rPr lang="pt-BR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(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(1, 15, (SELECT REF(M) FROM Mercadorias M WHERE M.NOME = 'Mouse')),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	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(2, 20, (SELECT REF(M) FROM Mercadorias M WHERE M.NOME = 'Teclado'))	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);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TABLE(SELECT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 I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  VALUES (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(3, 2, (SELECT REF(M) FROM Mercadorias  M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           WHERE M.NOME = 'Monitor'))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consultas)</a:t>
            </a:r>
            <a:endParaRPr lang="pt-BR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00034" y="2214554"/>
            <a:ext cx="815340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LISTAITENS_TY</a:t>
            </a:r>
            <a:r>
              <a:rPr lang="pt-BR" dirty="0" smtClean="0">
                <a:cs typeface="Arial" charset="0"/>
              </a:rPr>
              <a:t>(...)</a:t>
            </a:r>
          </a:p>
          <a:p>
            <a:pPr>
              <a:spcBef>
                <a:spcPct val="50000"/>
              </a:spcBef>
            </a:pPr>
            <a:r>
              <a:rPr lang="pt-BR" dirty="0" smtClean="0">
                <a:cs typeface="Arial" charset="0"/>
              </a:rPr>
              <a:t>--------------------------------------------------------------------------------------------------------</a:t>
            </a:r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LISTAITENS_TY</a:t>
            </a:r>
            <a:r>
              <a:rPr lang="pt-BR" dirty="0">
                <a:solidFill>
                  <a:schemeClr val="accent2"/>
                </a:solidFill>
                <a:cs typeface="Arial" charset="0"/>
              </a:rPr>
              <a:t>(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    ITEM_TY(1, 15, 317C5F38034A0F93D1A598569C098C010008),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    ITEM_TY(2, 20, 34A0F93D1A598569C09317C5F3808C010008)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0034" y="5286388"/>
            <a:ext cx="8153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N UMERO    QUANTIDADE   </a:t>
            </a:r>
            <a:r>
              <a:rPr lang="pt-BR" dirty="0" smtClean="0">
                <a:cs typeface="Arial" charset="0"/>
              </a:rPr>
              <a:t>MERCADORIAREF</a:t>
            </a:r>
            <a:endParaRPr lang="pt-BR" dirty="0">
              <a:cs typeface="Arial" charset="0"/>
            </a:endParaRPr>
          </a:p>
          <a:p>
            <a:r>
              <a:rPr lang="pt-BR" dirty="0">
                <a:cs typeface="Arial" charset="0"/>
              </a:rPr>
              <a:t>-------------     --------------------   ----------------------------------------------------------------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1                   15                       317C5F38034A0F93D1A598569C098C010008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2                   20                       34A0F93D1A598569C09317C5F3808C010008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3                   2 		     36D784A0F93D8569C093174A587S8C010008</a:t>
            </a:r>
            <a:endParaRPr lang="pt-BR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14282" y="1785926"/>
            <a:ext cx="8643966" cy="31944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 ;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14282" y="4857760"/>
            <a:ext cx="8286808" cy="3139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* FROM </a:t>
            </a:r>
            <a:r>
              <a:rPr lang="pt-BR" b="1" dirty="0" smtClean="0">
                <a:latin typeface="Corbel" pitchFamily="34" charset="0"/>
              </a:rPr>
              <a:t>TABLE</a:t>
            </a:r>
            <a:r>
              <a:rPr lang="pt-BR" dirty="0" smtClean="0">
                <a:latin typeface="Corbel" pitchFamily="34" charset="0"/>
              </a:rPr>
              <a:t>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consultas)</a:t>
            </a:r>
            <a:endParaRPr lang="pt-BR" dirty="0"/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714348" y="2571744"/>
            <a:ext cx="8153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ITEM_TY(NUMERO, QUANTIDADE, MERCADORIA_REF)</a:t>
            </a:r>
          </a:p>
          <a:p>
            <a:r>
              <a:rPr lang="pt-BR" dirty="0">
                <a:cs typeface="Arial" charset="0"/>
              </a:rPr>
              <a:t>--------------------------------------------------------------------------------------------------------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ITEM_TY(1, 15, 317C5F38034A0F93D1A598569C098C010008)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ITEM_TY(2, 20, 34A0F93D1A598569C09317C5F3808C010008</a:t>
            </a:r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ITEM_TY(3, 2, 36D784A0F93D8569C093174A587S8C010008)</a:t>
            </a:r>
            <a:endParaRPr lang="pt-BR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214282" y="1928802"/>
            <a:ext cx="7000924" cy="5355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VALUE(I) FROM 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TABLE(SELECT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 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nested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85786" y="2285992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latin typeface="Century" pitchFamily="18" charset="0"/>
                <a:cs typeface="+mn-cs"/>
              </a:rPr>
              <a:t>CREATE</a:t>
            </a:r>
            <a:r>
              <a:rPr lang="en-US" sz="2400" dirty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b="1" dirty="0" smtClean="0">
                <a:latin typeface="Century" pitchFamily="18" charset="0"/>
                <a:cs typeface="+mn-cs"/>
              </a:rPr>
              <a:t>TYPE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	AS OBJECT 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métodos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14546" y="4075838"/>
            <a:ext cx="585791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TYPE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[FORCE]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4861656"/>
            <a:ext cx="4572032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SELECT * FROM </a:t>
            </a:r>
            <a:r>
              <a:rPr lang="en-US" sz="2400" b="1" dirty="0" err="1" smtClean="0">
                <a:latin typeface="Century" pitchFamily="18" charset="0"/>
              </a:rPr>
              <a:t>user_types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1928802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TURMA</a:t>
            </a:r>
          </a:p>
        </p:txBody>
      </p:sp>
      <p:sp>
        <p:nvSpPr>
          <p:cNvPr id="7" name="Losango 6"/>
          <p:cNvSpPr/>
          <p:nvPr/>
        </p:nvSpPr>
        <p:spPr>
          <a:xfrm>
            <a:off x="1142974" y="3714740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785786" y="5572115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0761" y="5572115"/>
            <a:ext cx="23034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4143349" y="5572115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4" name="Conector reto 13"/>
          <p:cNvCxnSpPr>
            <a:stCxn id="6" idx="2"/>
            <a:endCxn id="7" idx="0"/>
          </p:cNvCxnSpPr>
          <p:nvPr/>
        </p:nvCxnSpPr>
        <p:spPr>
          <a:xfrm rot="16200000" flipH="1">
            <a:off x="1267593" y="3232933"/>
            <a:ext cx="9286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7" idx="2"/>
            <a:endCxn id="10" idx="0"/>
          </p:cNvCxnSpPr>
          <p:nvPr/>
        </p:nvCxnSpPr>
        <p:spPr>
          <a:xfrm rot="5400000">
            <a:off x="1232272" y="5054193"/>
            <a:ext cx="100012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0" idx="3"/>
            <a:endCxn id="12" idx="1"/>
          </p:cNvCxnSpPr>
          <p:nvPr/>
        </p:nvCxnSpPr>
        <p:spPr>
          <a:xfrm>
            <a:off x="2643161" y="6000740"/>
            <a:ext cx="1500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5370486" y="6000740"/>
            <a:ext cx="91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CaixaDeTexto 30"/>
          <p:cNvSpPr txBox="1">
            <a:spLocks noChangeArrowheads="1"/>
          </p:cNvSpPr>
          <p:nvPr/>
        </p:nvSpPr>
        <p:spPr bwMode="auto">
          <a:xfrm>
            <a:off x="1785911" y="3000365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1785911" y="4929177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063" name="CaixaDeTexto 32"/>
          <p:cNvSpPr txBox="1">
            <a:spLocks noChangeArrowheads="1"/>
          </p:cNvSpPr>
          <p:nvPr/>
        </p:nvSpPr>
        <p:spPr bwMode="auto">
          <a:xfrm>
            <a:off x="3286099" y="5643552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4" name="CaixaDeTexto 33"/>
          <p:cNvSpPr txBox="1">
            <a:spLocks noChangeArrowheads="1"/>
          </p:cNvSpPr>
          <p:nvPr/>
        </p:nvSpPr>
        <p:spPr bwMode="auto">
          <a:xfrm>
            <a:off x="5580036" y="5654665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71802" y="1714488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err="1" smtClean="0"/>
              <a:t>codigo</a:t>
            </a:r>
            <a:endParaRPr lang="pt-BR" dirty="0"/>
          </a:p>
        </p:txBody>
      </p:sp>
      <p:cxnSp>
        <p:nvCxnSpPr>
          <p:cNvPr id="25" name="AutoShape 22"/>
          <p:cNvCxnSpPr>
            <a:cxnSpLocks noChangeShapeType="1"/>
            <a:stCxn id="24" idx="2"/>
          </p:cNvCxnSpPr>
          <p:nvPr/>
        </p:nvCxnSpPr>
        <p:spPr bwMode="auto">
          <a:xfrm rot="10800000" flipV="1">
            <a:off x="2500298" y="1966106"/>
            <a:ext cx="571504" cy="177009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3286116" y="235743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sala</a:t>
            </a:r>
            <a:endParaRPr lang="pt-BR" dirty="0"/>
          </a:p>
        </p:txBody>
      </p:sp>
      <p:cxnSp>
        <p:nvCxnSpPr>
          <p:cNvPr id="28" name="AutoShape 22"/>
          <p:cNvCxnSpPr>
            <a:cxnSpLocks noChangeShapeType="1"/>
            <a:stCxn id="27" idx="2"/>
          </p:cNvCxnSpPr>
          <p:nvPr/>
        </p:nvCxnSpPr>
        <p:spPr bwMode="auto">
          <a:xfrm rot="10800000">
            <a:off x="2643174" y="2500309"/>
            <a:ext cx="642942" cy="10874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5857884" y="400050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rot="16200000" flipH="1">
            <a:off x="6429388" y="5000636"/>
            <a:ext cx="1071570" cy="7143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4" name="Oval 21"/>
          <p:cNvSpPr>
            <a:spLocks noChangeArrowheads="1"/>
          </p:cNvSpPr>
          <p:nvPr/>
        </p:nvSpPr>
        <p:spPr bwMode="auto">
          <a:xfrm>
            <a:off x="7054850" y="471488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disciplina</a:t>
            </a:r>
            <a:endParaRPr lang="pt-BR" dirty="0"/>
          </a:p>
        </p:txBody>
      </p: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rot="16200000" flipH="1">
            <a:off x="7858150" y="5214949"/>
            <a:ext cx="642938" cy="21431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3071802" y="485776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matricula</a:t>
            </a:r>
            <a:endParaRPr lang="pt-BR" dirty="0"/>
          </a:p>
        </p:txBody>
      </p:sp>
      <p:cxnSp>
        <p:nvCxnSpPr>
          <p:cNvPr id="43" name="AutoShape 22"/>
          <p:cNvCxnSpPr>
            <a:cxnSpLocks noChangeShapeType="1"/>
            <a:stCxn id="42" idx="2"/>
          </p:cNvCxnSpPr>
          <p:nvPr/>
        </p:nvCxnSpPr>
        <p:spPr bwMode="auto">
          <a:xfrm rot="10800000" flipV="1">
            <a:off x="2428860" y="5109378"/>
            <a:ext cx="642942" cy="46276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4282" y="1714488"/>
            <a:ext cx="7500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PROFESSOR_TYPE AS OBJECT (</a:t>
            </a:r>
          </a:p>
          <a:p>
            <a:r>
              <a:rPr lang="en-US" sz="2000" dirty="0" smtClean="0"/>
              <a:t>	NOME VARCHAR2(15),</a:t>
            </a:r>
          </a:p>
          <a:p>
            <a:r>
              <a:rPr lang="en-US" sz="2000" dirty="0" smtClean="0"/>
              <a:t>	DISCIPLINA VARCHAR2(15)</a:t>
            </a:r>
          </a:p>
          <a:p>
            <a:r>
              <a:rPr lang="en-US" sz="2000" dirty="0" smtClean="0"/>
              <a:t>);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3286124"/>
            <a:ext cx="785818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TYPE NT_PROF_T AS TABLE OF PROFESSOR_TYPE;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1472" y="4034387"/>
            <a:ext cx="7500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ALUNO_TYPE AS OBJECT(</a:t>
            </a:r>
          </a:p>
          <a:p>
            <a:r>
              <a:rPr lang="pt-BR" sz="2000" dirty="0" smtClean="0"/>
              <a:t>	MATRICULA NUMBER,</a:t>
            </a:r>
          </a:p>
          <a:p>
            <a:r>
              <a:rPr lang="pt-BR" sz="2000" dirty="0" smtClean="0"/>
              <a:t>	PROFESSORES NT_PROF_T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00100" y="5715016"/>
            <a:ext cx="75009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TYPE NT_ALUNO_T AS TABLE OF ALUNO_TYPE;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28596" y="2357430"/>
            <a:ext cx="750099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TURMA_TYPE AS OBJECT (</a:t>
            </a:r>
          </a:p>
          <a:p>
            <a:r>
              <a:rPr lang="pt-BR" sz="2000" dirty="0" smtClean="0"/>
              <a:t>	CODIGO VARCHAR2(3),</a:t>
            </a:r>
          </a:p>
          <a:p>
            <a:r>
              <a:rPr lang="pt-BR" sz="2000" dirty="0" smtClean="0"/>
              <a:t>	SALA VARCHAR2(3),</a:t>
            </a:r>
          </a:p>
          <a:p>
            <a:r>
              <a:rPr lang="pt-BR" sz="2000" dirty="0" smtClean="0"/>
              <a:t>	ALUNOS NT_ALUNO_T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571604" y="4500570"/>
            <a:ext cx="714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TURMA_TAB OF TURMA_TYPE (</a:t>
            </a:r>
          </a:p>
          <a:p>
            <a:r>
              <a:rPr lang="pt-BR" sz="2000" dirty="0" smtClean="0"/>
              <a:t>	CODIGO PRIMARY KEY</a:t>
            </a:r>
          </a:p>
          <a:p>
            <a:r>
              <a:rPr lang="pt-BR" sz="2000" dirty="0" smtClean="0"/>
              <a:t>) NESTED TABLE ALUNOS STORE AS ALUNOS_T</a:t>
            </a:r>
          </a:p>
          <a:p>
            <a:r>
              <a:rPr lang="en-US" sz="2000" dirty="0" smtClean="0"/>
              <a:t>   (NESTED TABLE PROFESSORES STORE AS PROF_T);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Inserção de uma turma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57224" y="2357430"/>
            <a:ext cx="750099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INSERT INTO TURMA_TAB VALUES</a:t>
            </a:r>
          </a:p>
          <a:p>
            <a:pPr lvl="1"/>
            <a:r>
              <a:rPr lang="pt-BR" sz="2000" dirty="0" smtClean="0"/>
              <a:t>('I5A', 'D05', </a:t>
            </a:r>
          </a:p>
          <a:p>
            <a:pPr lvl="1"/>
            <a:r>
              <a:rPr lang="pt-BR" sz="2000" dirty="0" smtClean="0"/>
              <a:t>NT_ALUNO_T(</a:t>
            </a:r>
          </a:p>
          <a:p>
            <a:pPr lvl="1"/>
            <a:r>
              <a:rPr lang="pt-BR" sz="2000" dirty="0" smtClean="0"/>
              <a:t>   ALUNO_TYPE(210141500, NT_PROF_T(</a:t>
            </a:r>
          </a:p>
          <a:p>
            <a:pPr lvl="1"/>
            <a:r>
              <a:rPr lang="pt-BR" sz="2000" dirty="0" smtClean="0"/>
              <a:t>         PROFESSOR_TYPE('Manoel','Sist. Digitais'),</a:t>
            </a:r>
          </a:p>
          <a:p>
            <a:pPr lvl="1"/>
            <a:r>
              <a:rPr lang="pt-BR" sz="2000" dirty="0" smtClean="0"/>
              <a:t>         PROFESSOR_TYPE('Ruy','</a:t>
            </a:r>
            <a:r>
              <a:rPr lang="pt-BR" sz="2000" dirty="0" err="1" smtClean="0"/>
              <a:t>Logica</a:t>
            </a:r>
            <a:r>
              <a:rPr lang="pt-BR" sz="2000" dirty="0" smtClean="0"/>
              <a:t>')</a:t>
            </a:r>
          </a:p>
          <a:p>
            <a:pPr lvl="1"/>
            <a:r>
              <a:rPr lang="pt-BR" sz="2000" dirty="0" smtClean="0"/>
              <a:t>   )),</a:t>
            </a:r>
          </a:p>
          <a:p>
            <a:pPr lvl="1"/>
            <a:r>
              <a:rPr lang="pt-BR" sz="2000" dirty="0" smtClean="0"/>
              <a:t>   ALUNO_TYPE(210141750, NT_PROF_T(</a:t>
            </a:r>
          </a:p>
          <a:p>
            <a:pPr lvl="1"/>
            <a:r>
              <a:rPr lang="pt-BR" sz="2000" dirty="0" smtClean="0"/>
              <a:t>         PROFESSOR_TYPE('Silvio','HFC'),</a:t>
            </a:r>
          </a:p>
          <a:p>
            <a:pPr lvl="1"/>
            <a:r>
              <a:rPr lang="pt-BR" sz="2000" dirty="0" smtClean="0"/>
              <a:t>         PROFESSOR_TYPE('Hermano','PLP')</a:t>
            </a:r>
          </a:p>
          <a:p>
            <a:pPr lvl="1"/>
            <a:r>
              <a:rPr lang="pt-BR" sz="2000" dirty="0" smtClean="0"/>
              <a:t>   ))</a:t>
            </a:r>
          </a:p>
          <a:p>
            <a:pPr lvl="1"/>
            <a:r>
              <a:rPr lang="pt-BR" sz="2000" dirty="0" smtClean="0"/>
              <a:t>)--</a:t>
            </a:r>
            <a:r>
              <a:rPr lang="pt-BR" sz="2000" dirty="0" err="1" smtClean="0"/>
              <a:t>nt_aluno_t</a:t>
            </a:r>
            <a:endParaRPr lang="pt-BR" sz="2000" dirty="0" smtClean="0"/>
          </a:p>
          <a:p>
            <a:r>
              <a:rPr lang="pt-BR" sz="2000" dirty="0" smtClean="0"/>
              <a:t>);--</a:t>
            </a:r>
            <a:r>
              <a:rPr lang="pt-BR" sz="2000" dirty="0" err="1" smtClean="0"/>
              <a:t>insert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Inserção de um professor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8596" y="2357430"/>
            <a:ext cx="828677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INTO TABLE (SELECT A.PROFESSORES </a:t>
            </a:r>
          </a:p>
          <a:p>
            <a:r>
              <a:rPr lang="en-US" sz="2400" dirty="0" smtClean="0"/>
              <a:t>   FROM TABLE (SELECT </a:t>
            </a:r>
            <a:r>
              <a:rPr lang="en-US" sz="2400" dirty="0" err="1" smtClean="0"/>
              <a:t>T.alunos</a:t>
            </a:r>
            <a:r>
              <a:rPr lang="en-US" sz="2400" dirty="0" smtClean="0"/>
              <a:t> FROM TURMA_TAB T</a:t>
            </a:r>
          </a:p>
          <a:p>
            <a:r>
              <a:rPr lang="en-US" sz="2400" dirty="0" smtClean="0"/>
              <a:t>       WHERE </a:t>
            </a:r>
            <a:r>
              <a:rPr lang="en-US" sz="2400" dirty="0" err="1" smtClean="0"/>
              <a:t>T.codigo</a:t>
            </a:r>
            <a:r>
              <a:rPr lang="en-US" sz="2400" dirty="0" smtClean="0"/>
              <a:t> = 'I5A')  A</a:t>
            </a:r>
          </a:p>
          <a:p>
            <a:r>
              <a:rPr lang="en-US" sz="2400" dirty="0" smtClean="0"/>
              <a:t>   WHERE A.MATRICULA = 210141750) Z</a:t>
            </a:r>
          </a:p>
          <a:p>
            <a:r>
              <a:rPr lang="en-US" sz="2400" dirty="0" smtClean="0"/>
              <a:t>VALUES ('</a:t>
            </a:r>
            <a:r>
              <a:rPr lang="en-US" sz="2400" dirty="0" err="1" smtClean="0"/>
              <a:t>Fernando','GDI</a:t>
            </a:r>
            <a:r>
              <a:rPr lang="en-US" sz="2400" dirty="0" smtClean="0"/>
              <a:t>');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Atualização de um professor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2357430"/>
            <a:ext cx="800105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UPDATE TABLE (SELECT A.PROFESSORES FROM </a:t>
            </a:r>
          </a:p>
          <a:p>
            <a:r>
              <a:rPr lang="pt-BR" sz="2400" dirty="0" smtClean="0"/>
              <a:t>   TABLE(SELECT T.ALUNOS FROM TURMA_TAB T</a:t>
            </a:r>
          </a:p>
          <a:p>
            <a:r>
              <a:rPr lang="pt-BR" sz="2400" dirty="0" smtClean="0"/>
              <a:t>	WHERE </a:t>
            </a:r>
            <a:r>
              <a:rPr lang="pt-BR" sz="2400" dirty="0" err="1" smtClean="0"/>
              <a:t>T.</a:t>
            </a:r>
            <a:r>
              <a:rPr lang="pt-BR" sz="2400" dirty="0" smtClean="0"/>
              <a:t>CODIGO = 'I5A') A</a:t>
            </a:r>
          </a:p>
          <a:p>
            <a:r>
              <a:rPr lang="pt-BR" sz="2400" dirty="0" smtClean="0"/>
              <a:t>   WHERE A.MATRICULA = 210141500) P</a:t>
            </a:r>
          </a:p>
          <a:p>
            <a:r>
              <a:rPr lang="pt-BR" sz="2400" dirty="0" smtClean="0"/>
              <a:t>SET VALUE(P)= PROFESSOR_TYPE('</a:t>
            </a:r>
            <a:r>
              <a:rPr lang="pt-BR" sz="2400" dirty="0" err="1" smtClean="0"/>
              <a:t>Anjolina</a:t>
            </a:r>
            <a:r>
              <a:rPr lang="pt-BR" sz="2400" dirty="0" smtClean="0"/>
              <a:t>','</a:t>
            </a:r>
            <a:r>
              <a:rPr lang="pt-BR" sz="2400" dirty="0" err="1" smtClean="0"/>
              <a:t>Logica</a:t>
            </a:r>
            <a:r>
              <a:rPr lang="pt-BR" sz="2400" dirty="0" smtClean="0"/>
              <a:t>')</a:t>
            </a:r>
          </a:p>
          <a:p>
            <a:r>
              <a:rPr lang="pt-BR" sz="2400" dirty="0" smtClean="0"/>
              <a:t>WHERE P.DISCIPLINA = '</a:t>
            </a:r>
            <a:r>
              <a:rPr lang="pt-BR" sz="2400" dirty="0" err="1" smtClean="0"/>
              <a:t>Logica</a:t>
            </a:r>
            <a:r>
              <a:rPr lang="pt-BR" sz="2400" dirty="0" smtClean="0"/>
              <a:t>';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Consulta a tabela aninhada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357430"/>
            <a:ext cx="807249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SELECT P.NOME, P.DISCIPLINA FROM </a:t>
            </a:r>
          </a:p>
          <a:p>
            <a:r>
              <a:rPr lang="pt-BR" sz="2400" dirty="0" smtClean="0"/>
              <a:t>   TURMA_TAB T, TABLE(T.ALUNOS) A, </a:t>
            </a:r>
          </a:p>
          <a:p>
            <a:r>
              <a:rPr lang="pt-BR" sz="2400" dirty="0" smtClean="0"/>
              <a:t>TABLE(A.PROFESSORES) P  WHERE </a:t>
            </a:r>
            <a:r>
              <a:rPr lang="pt-BR" sz="2400" dirty="0" err="1" smtClean="0"/>
              <a:t>T.</a:t>
            </a:r>
            <a:r>
              <a:rPr lang="pt-BR" sz="2400" dirty="0" smtClean="0"/>
              <a:t>CODIGO = 'I5A'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7054850" y="5500702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diciplina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/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1277" idx="0"/>
          </p:cNvCxnSpPr>
          <p:nvPr/>
        </p:nvCxnSpPr>
        <p:spPr>
          <a:xfrm rot="16200000" flipV="1">
            <a:off x="7621597" y="5022873"/>
            <a:ext cx="428628" cy="527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2143116"/>
            <a:ext cx="621510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tp_telefone</a:t>
            </a:r>
            <a:r>
              <a:rPr lang="en-US" dirty="0" smtClean="0"/>
              <a:t> AS OBJECT 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cod_area</a:t>
            </a:r>
            <a:r>
              <a:rPr lang="en-US" dirty="0" smtClean="0"/>
              <a:t> VARCHAR2(15),</a:t>
            </a:r>
          </a:p>
          <a:p>
            <a:r>
              <a:rPr lang="en-US" dirty="0" smtClean="0"/>
              <a:t>	FONE VARCHAR2(15)</a:t>
            </a:r>
          </a:p>
          <a:p>
            <a:r>
              <a:rPr lang="en-US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28992" y="5072074"/>
            <a:ext cx="457203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TYPE </a:t>
            </a:r>
            <a:r>
              <a:rPr lang="en-US" dirty="0" err="1" smtClean="0"/>
              <a:t>professor_tp</a:t>
            </a:r>
            <a:r>
              <a:rPr lang="en-US" dirty="0" smtClean="0"/>
              <a:t> AS OBJECT(</a:t>
            </a:r>
          </a:p>
          <a:p>
            <a:r>
              <a:rPr lang="pt-BR" dirty="0" smtClean="0"/>
              <a:t>	nome VARCHAR2(15),</a:t>
            </a:r>
          </a:p>
          <a:p>
            <a:r>
              <a:rPr lang="pt-BR" dirty="0" smtClean="0"/>
              <a:t>	disciplina VARCHAR2(15),</a:t>
            </a:r>
          </a:p>
          <a:p>
            <a:r>
              <a:rPr lang="pt-BR" dirty="0" smtClean="0"/>
              <a:t>	telefone </a:t>
            </a:r>
            <a:r>
              <a:rPr lang="pt-BR" dirty="0" err="1" smtClean="0"/>
              <a:t>array_tp_fone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85786" y="4143380"/>
            <a:ext cx="65008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</a:t>
            </a:r>
            <a:r>
              <a:rPr lang="pt-BR" dirty="0" err="1" smtClean="0"/>
              <a:t>array_tp_fone</a:t>
            </a:r>
            <a:r>
              <a:rPr lang="pt-BR" dirty="0" smtClean="0"/>
              <a:t> AS VARRAY(2) OF </a:t>
            </a:r>
            <a:r>
              <a:rPr lang="pt-BR" dirty="0" err="1" smtClean="0"/>
              <a:t>tp_telefone</a:t>
            </a:r>
            <a:r>
              <a:rPr lang="pt-BR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diferentes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tabelas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Tipos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de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Objetos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estrutura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lógica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contendo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nome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atributos</a:t>
            </a:r>
            <a:r>
              <a:rPr lang="en-US" dirty="0" smtClean="0">
                <a:cs typeface="Arial" charset="0"/>
              </a:rPr>
              <a:t>.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Não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obrigatoriedade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presença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métodos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Tabelas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armazenam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espaço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físico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Cria</a:t>
            </a:r>
            <a:r>
              <a:rPr lang="en-US" dirty="0" smtClean="0">
                <a:cs typeface="Arial" charset="0"/>
              </a:rPr>
              <a:t>-se </a:t>
            </a:r>
            <a:r>
              <a:rPr lang="en-US" dirty="0" err="1" smtClean="0">
                <a:cs typeface="Arial" charset="0"/>
              </a:rPr>
              <a:t>tabelas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previamente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definidos</a:t>
            </a: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recebe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instâncias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um </a:t>
            </a:r>
            <a:r>
              <a:rPr lang="en-US" dirty="0" err="1" smtClean="0">
                <a:cs typeface="Arial" charset="0"/>
              </a:rPr>
              <a:t>tipo</a:t>
            </a:r>
            <a:endParaRPr lang="pt-BR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57422" y="4643446"/>
            <a:ext cx="60007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tb_aluno</a:t>
            </a:r>
            <a:r>
              <a:rPr lang="en-US" dirty="0" smtClean="0"/>
              <a:t> OF </a:t>
            </a:r>
            <a:r>
              <a:rPr lang="en-US" dirty="0" err="1" smtClean="0"/>
              <a:t>tp_aluno</a:t>
            </a:r>
            <a:r>
              <a:rPr lang="en-US" dirty="0" smtClean="0"/>
              <a:t> (</a:t>
            </a:r>
          </a:p>
          <a:p>
            <a:r>
              <a:rPr lang="en-US" dirty="0" smtClean="0"/>
              <a:t>	PRIMARY KEY (</a:t>
            </a:r>
            <a:r>
              <a:rPr lang="pt-BR" dirty="0" smtClean="0"/>
              <a:t>Matricula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) NESTED TABLE </a:t>
            </a:r>
            <a:r>
              <a:rPr lang="en-US" dirty="0" err="1" smtClean="0"/>
              <a:t>conj_professores</a:t>
            </a:r>
            <a:r>
              <a:rPr lang="en-US" dirty="0" smtClean="0"/>
              <a:t> STORE AS </a:t>
            </a:r>
            <a:r>
              <a:rPr lang="en-US" dirty="0" err="1" smtClean="0"/>
              <a:t>prof_nt</a:t>
            </a:r>
            <a:r>
              <a:rPr lang="en-US" dirty="0" smtClean="0"/>
              <a:t>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28596" y="2000240"/>
            <a:ext cx="75009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NT_PROFESSOR_T AS TABLE OF PROFESSOR_TP;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571604" y="2928934"/>
            <a:ext cx="485778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</a:t>
            </a:r>
            <a:r>
              <a:rPr lang="pt-BR" dirty="0" err="1" smtClean="0"/>
              <a:t>tp_aluno</a:t>
            </a:r>
            <a:r>
              <a:rPr lang="pt-BR" dirty="0" smtClean="0"/>
              <a:t>  AS OBJECT(</a:t>
            </a:r>
          </a:p>
          <a:p>
            <a:r>
              <a:rPr lang="pt-BR" dirty="0" smtClean="0"/>
              <a:t>	Matricula NUMBER,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conj_professores</a:t>
            </a:r>
            <a:r>
              <a:rPr lang="pt-BR" dirty="0" smtClean="0"/>
              <a:t> </a:t>
            </a:r>
            <a:r>
              <a:rPr lang="pt-BR" dirty="0" err="1" smtClean="0"/>
              <a:t>nt_professor_t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com </a:t>
            </a:r>
            <a:r>
              <a:rPr lang="pt-BR" dirty="0" err="1" smtClean="0"/>
              <a:t>nested</a:t>
            </a:r>
            <a:r>
              <a:rPr lang="pt-BR" dirty="0" smtClean="0"/>
              <a:t> vazia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Inserção com </a:t>
            </a:r>
            <a:r>
              <a:rPr lang="pt-BR" dirty="0" err="1" smtClean="0"/>
              <a:t>nested</a:t>
            </a:r>
            <a:r>
              <a:rPr lang="pt-BR" dirty="0" smtClean="0"/>
              <a:t> preenchida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57290" y="2357430"/>
            <a:ext cx="62151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(21035, </a:t>
            </a:r>
            <a:r>
              <a:rPr lang="pt-BR" dirty="0" err="1" smtClean="0"/>
              <a:t>nt_professor_t</a:t>
            </a:r>
            <a:r>
              <a:rPr lang="pt-BR" dirty="0" smtClean="0"/>
              <a:t>());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8596" y="3835320"/>
            <a:ext cx="835824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(217896, </a:t>
            </a:r>
          </a:p>
          <a:p>
            <a:r>
              <a:rPr lang="pt-BR" dirty="0" smtClean="0"/>
              <a:t>   </a:t>
            </a:r>
            <a:r>
              <a:rPr lang="pt-BR" dirty="0" err="1" smtClean="0"/>
              <a:t>nt_professor_t</a:t>
            </a:r>
            <a:r>
              <a:rPr lang="pt-BR" dirty="0" smtClean="0"/>
              <a:t>(</a:t>
            </a:r>
          </a:p>
          <a:p>
            <a:r>
              <a:rPr lang="pt-BR" dirty="0" smtClean="0"/>
              <a:t>	   </a:t>
            </a:r>
            <a:r>
              <a:rPr lang="pt-BR" dirty="0" err="1" smtClean="0"/>
              <a:t>professor_tp</a:t>
            </a:r>
            <a:r>
              <a:rPr lang="pt-BR" dirty="0" smtClean="0"/>
              <a:t>('Manoel', 'SD', </a:t>
            </a:r>
          </a:p>
          <a:p>
            <a:r>
              <a:rPr lang="pt-BR" dirty="0" smtClean="0"/>
              <a:t>        </a:t>
            </a:r>
            <a:r>
              <a:rPr lang="pt-BR" dirty="0" err="1" smtClean="0"/>
              <a:t>array_tp_fone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12345678), </a:t>
            </a:r>
            <a:r>
              <a:rPr lang="pt-BR" dirty="0" err="1" smtClean="0"/>
              <a:t>tp_telefone</a:t>
            </a:r>
            <a:r>
              <a:rPr lang="pt-BR" dirty="0" smtClean="0"/>
              <a:t>(81,87456321))), 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professor_tp</a:t>
            </a:r>
            <a:r>
              <a:rPr lang="pt-BR" dirty="0" smtClean="0"/>
              <a:t>('Fernando', 'GDI', </a:t>
            </a:r>
          </a:p>
          <a:p>
            <a:r>
              <a:rPr lang="pt-BR" dirty="0" smtClean="0"/>
              <a:t>        </a:t>
            </a:r>
            <a:r>
              <a:rPr lang="pt-BR" dirty="0" err="1" smtClean="0"/>
              <a:t>array_tp_fone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45879632))) </a:t>
            </a:r>
          </a:p>
          <a:p>
            <a:r>
              <a:rPr lang="pt-BR" dirty="0" smtClean="0"/>
              <a:t>   )</a:t>
            </a:r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1357290" y="2357430"/>
            <a:ext cx="750099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P.</a:t>
            </a:r>
            <a:r>
              <a:rPr lang="pt-BR" dirty="0" smtClean="0"/>
              <a:t>nome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A, </a:t>
            </a:r>
          </a:p>
          <a:p>
            <a:r>
              <a:rPr lang="pt-BR" dirty="0" smtClean="0"/>
              <a:t>	TABLE(</a:t>
            </a:r>
            <a:r>
              <a:rPr lang="pt-BR" dirty="0" err="1" smtClean="0"/>
              <a:t>A.conj_professores</a:t>
            </a:r>
            <a:r>
              <a:rPr lang="pt-BR" dirty="0" smtClean="0"/>
              <a:t>) P</a:t>
            </a:r>
          </a:p>
          <a:p>
            <a:r>
              <a:rPr lang="pt-BR" dirty="0" smtClean="0"/>
              <a:t>    WHERE </a:t>
            </a:r>
            <a:r>
              <a:rPr lang="pt-BR" dirty="0" err="1" smtClean="0"/>
              <a:t>P.</a:t>
            </a:r>
            <a:r>
              <a:rPr lang="pt-BR" dirty="0" smtClean="0"/>
              <a:t>disciplina </a:t>
            </a:r>
            <a:r>
              <a:rPr lang="pt-BR" dirty="0" err="1" smtClean="0"/>
              <a:t>like</a:t>
            </a:r>
            <a:r>
              <a:rPr lang="pt-BR" dirty="0" smtClean="0"/>
              <a:t> 'SD' </a:t>
            </a:r>
            <a:r>
              <a:rPr lang="pt-BR" dirty="0" err="1" smtClean="0"/>
              <a:t>Group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P.nome;</a:t>
            </a: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4286256"/>
            <a:ext cx="735811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t.cod_area</a:t>
            </a:r>
            <a:r>
              <a:rPr lang="pt-BR" dirty="0" smtClean="0"/>
              <a:t>, </a:t>
            </a:r>
            <a:r>
              <a:rPr lang="pt-BR" dirty="0" err="1" smtClean="0"/>
              <a:t>t.</a:t>
            </a:r>
            <a:r>
              <a:rPr lang="pt-BR" dirty="0" smtClean="0"/>
              <a:t>fone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Al,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Table</a:t>
            </a:r>
            <a:r>
              <a:rPr lang="pt-BR" dirty="0" smtClean="0"/>
              <a:t> (</a:t>
            </a:r>
            <a:r>
              <a:rPr lang="pt-BR" dirty="0" err="1" smtClean="0"/>
              <a:t>Al.conj_professores</a:t>
            </a:r>
            <a:r>
              <a:rPr lang="pt-BR" dirty="0" smtClean="0"/>
              <a:t>) P,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Table</a:t>
            </a:r>
            <a:r>
              <a:rPr lang="pt-BR" dirty="0" smtClean="0"/>
              <a:t> (</a:t>
            </a:r>
            <a:r>
              <a:rPr lang="pt-BR" dirty="0" err="1" smtClean="0"/>
              <a:t>P.telefone</a:t>
            </a:r>
            <a:r>
              <a:rPr lang="pt-BR" dirty="0" smtClean="0"/>
              <a:t>) T</a:t>
            </a:r>
          </a:p>
          <a:p>
            <a:r>
              <a:rPr lang="pt-BR" dirty="0" smtClean="0"/>
              <a:t>   WHERE </a:t>
            </a:r>
            <a:r>
              <a:rPr lang="pt-BR" dirty="0" err="1" smtClean="0"/>
              <a:t>P.</a:t>
            </a:r>
            <a:r>
              <a:rPr lang="pt-BR" dirty="0" smtClean="0"/>
              <a:t>nome </a:t>
            </a:r>
            <a:r>
              <a:rPr lang="pt-BR" dirty="0" err="1" smtClean="0"/>
              <a:t>Like</a:t>
            </a:r>
            <a:r>
              <a:rPr lang="pt-BR" dirty="0" smtClean="0"/>
              <a:t> 'Manoel' </a:t>
            </a:r>
            <a:r>
              <a:rPr lang="pt-BR" dirty="0" err="1" smtClean="0"/>
              <a:t>Group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t.cod_area</a:t>
            </a:r>
            <a:r>
              <a:rPr lang="pt-BR" dirty="0" smtClean="0"/>
              <a:t>, </a:t>
            </a:r>
            <a:r>
              <a:rPr lang="pt-BR" dirty="0" err="1" smtClean="0"/>
              <a:t>t.fone;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Varray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 smtClean="0"/>
              <a:t>Responsável</a:t>
            </a:r>
            <a:endParaRPr lang="pt-BR" sz="2500" dirty="0"/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>
            <a:stCxn id="11275" idx="7"/>
          </p:cNvCxnSpPr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3500430" y="250030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19" name="AutoShape 22"/>
          <p:cNvCxnSpPr>
            <a:cxnSpLocks noChangeShapeType="1"/>
            <a:stCxn id="18" idx="2"/>
          </p:cNvCxnSpPr>
          <p:nvPr/>
        </p:nvCxnSpPr>
        <p:spPr bwMode="auto">
          <a:xfrm rot="10800000">
            <a:off x="2857488" y="2571745"/>
            <a:ext cx="642942" cy="18018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2085795"/>
            <a:ext cx="621510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tp_telefone</a:t>
            </a:r>
            <a:r>
              <a:rPr lang="en-US" dirty="0" smtClean="0"/>
              <a:t> AS OBJECT(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cod_area</a:t>
            </a:r>
            <a:r>
              <a:rPr lang="en-US" dirty="0" smtClean="0"/>
              <a:t> NUMBER,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fone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43306" y="4500570"/>
            <a:ext cx="457203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tp_responsavel</a:t>
            </a:r>
            <a:r>
              <a:rPr lang="en-US" dirty="0" smtClean="0"/>
              <a:t> AS OBJECT(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nome</a:t>
            </a:r>
            <a:r>
              <a:rPr lang="en-US" dirty="0" smtClean="0"/>
              <a:t> VARCHAR(30),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telefones</a:t>
            </a:r>
            <a:r>
              <a:rPr lang="en-US" dirty="0" smtClean="0"/>
              <a:t> </a:t>
            </a:r>
            <a:r>
              <a:rPr lang="en-US" dirty="0" err="1" smtClean="0"/>
              <a:t>array_tp_telefone</a:t>
            </a:r>
            <a:endParaRPr lang="en-US" dirty="0" smtClean="0"/>
          </a:p>
          <a:p>
            <a:r>
              <a:rPr lang="en-US" dirty="0" smtClean="0"/>
              <a:t>);</a:t>
            </a:r>
            <a:endParaRPr lang="pt-BR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357190" y="3702610"/>
            <a:ext cx="85010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array_tp_telefone</a:t>
            </a:r>
            <a:r>
              <a:rPr lang="en-US" dirty="0" smtClean="0"/>
              <a:t> AS VARRAY(3) OF </a:t>
            </a:r>
            <a:r>
              <a:rPr lang="en-US" dirty="0" err="1" smtClean="0"/>
              <a:t>tp_telefone</a:t>
            </a:r>
            <a:r>
              <a:rPr lang="en-US" dirty="0" smtClean="0"/>
              <a:t>;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0034" y="1857364"/>
            <a:ext cx="59293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array_tp_responsavel</a:t>
            </a:r>
            <a:endParaRPr lang="en-US" dirty="0" smtClean="0"/>
          </a:p>
          <a:p>
            <a:r>
              <a:rPr lang="en-US" dirty="0" smtClean="0"/>
              <a:t>	AS VARRAY(2) OF </a:t>
            </a:r>
            <a:r>
              <a:rPr lang="en-US" dirty="0" err="1" smtClean="0"/>
              <a:t>tp_responsavel</a:t>
            </a:r>
            <a:r>
              <a:rPr lang="en-US" dirty="0" smtClean="0"/>
              <a:t>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285984" y="4929198"/>
            <a:ext cx="45720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tb_aluno</a:t>
            </a:r>
            <a:r>
              <a:rPr lang="en-US" dirty="0" smtClean="0"/>
              <a:t> OF </a:t>
            </a:r>
            <a:r>
              <a:rPr lang="en-US" dirty="0" err="1" smtClean="0"/>
              <a:t>tp_aluno</a:t>
            </a:r>
            <a:r>
              <a:rPr lang="en-US" dirty="0" smtClean="0"/>
              <a:t>(</a:t>
            </a:r>
          </a:p>
          <a:p>
            <a:r>
              <a:rPr lang="en-US" dirty="0" smtClean="0"/>
              <a:t>      PRIMARY KEY(</a:t>
            </a:r>
            <a:r>
              <a:rPr lang="en-US" dirty="0" err="1" smtClean="0"/>
              <a:t>matricula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);</a:t>
            </a:r>
            <a:endParaRPr lang="pt-BR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3000372"/>
            <a:ext cx="650082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OR REPLACE TYPE </a:t>
            </a:r>
            <a:r>
              <a:rPr lang="pt-BR" dirty="0" err="1" smtClean="0"/>
              <a:t>tp_aluno</a:t>
            </a:r>
            <a:r>
              <a:rPr lang="pt-BR" dirty="0" smtClean="0"/>
              <a:t> AS OBJECT(</a:t>
            </a:r>
          </a:p>
          <a:p>
            <a:r>
              <a:rPr lang="pt-BR" dirty="0" smtClean="0"/>
              <a:t>      nome VARCHAR(30),</a:t>
            </a:r>
          </a:p>
          <a:p>
            <a:r>
              <a:rPr lang="pt-BR" dirty="0" smtClean="0"/>
              <a:t>      matricula NUMBER,</a:t>
            </a:r>
          </a:p>
          <a:p>
            <a:r>
              <a:rPr lang="pt-BR" dirty="0" smtClean="0"/>
              <a:t>      </a:t>
            </a:r>
            <a:r>
              <a:rPr lang="pt-BR" dirty="0" err="1" smtClean="0"/>
              <a:t>responsaveis</a:t>
            </a:r>
            <a:r>
              <a:rPr lang="pt-BR" dirty="0" smtClean="0"/>
              <a:t> </a:t>
            </a:r>
            <a:r>
              <a:rPr lang="pt-BR" dirty="0" err="1" smtClean="0"/>
              <a:t>array_tp_responsavel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214282" y="2000240"/>
            <a:ext cx="878687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('</a:t>
            </a:r>
            <a:r>
              <a:rPr lang="pt-BR" dirty="0" err="1" smtClean="0"/>
              <a:t>Joao</a:t>
            </a:r>
            <a:r>
              <a:rPr lang="pt-BR" dirty="0" smtClean="0"/>
              <a:t>', 123323,</a:t>
            </a:r>
          </a:p>
          <a:p>
            <a:r>
              <a:rPr lang="pt-BR" dirty="0" err="1" smtClean="0"/>
              <a:t>array_tp_responsavel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'Paulo',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34231234), </a:t>
            </a:r>
            <a:r>
              <a:rPr lang="pt-BR" dirty="0" err="1" smtClean="0"/>
              <a:t>tp_telefone</a:t>
            </a:r>
            <a:r>
              <a:rPr lang="pt-BR" dirty="0" smtClean="0"/>
              <a:t>(81, 92932332), </a:t>
            </a:r>
            <a:r>
              <a:rPr lang="pt-BR" dirty="0" err="1" smtClean="0"/>
              <a:t>tp_telefone</a:t>
            </a:r>
            <a:r>
              <a:rPr lang="pt-BR" dirty="0" smtClean="0"/>
              <a:t>(81, 33221222))), 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'Barbara',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34231234), </a:t>
            </a:r>
            <a:r>
              <a:rPr lang="pt-BR" dirty="0" err="1" smtClean="0"/>
              <a:t>tp_telefone</a:t>
            </a:r>
            <a:r>
              <a:rPr lang="pt-BR" dirty="0" smtClean="0"/>
              <a:t> (81, 92332552), </a:t>
            </a:r>
            <a:r>
              <a:rPr lang="pt-BR" dirty="0" err="1" smtClean="0"/>
              <a:t>tp_telefone</a:t>
            </a:r>
            <a:r>
              <a:rPr lang="pt-BR" dirty="0" smtClean="0"/>
              <a:t>(81, 33221555)))));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8596" y="4786322"/>
            <a:ext cx="835824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('Caio', 232342,</a:t>
            </a:r>
          </a:p>
          <a:p>
            <a:r>
              <a:rPr lang="pt-BR" dirty="0" err="1" smtClean="0"/>
              <a:t>array_tp_responsavel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'Bruno',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(82, 23232323), </a:t>
            </a:r>
            <a:r>
              <a:rPr lang="pt-BR" dirty="0" err="1" smtClean="0"/>
              <a:t>tp_telefone</a:t>
            </a:r>
            <a:r>
              <a:rPr lang="pt-BR" dirty="0" smtClean="0"/>
              <a:t>(82, 89292922)))));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1071538" y="2428868"/>
            <a:ext cx="67151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R.</a:t>
            </a:r>
            <a:r>
              <a:rPr lang="pt-BR" dirty="0" smtClean="0"/>
              <a:t>nome FROM </a:t>
            </a:r>
            <a:r>
              <a:rPr lang="pt-BR" dirty="0" err="1" smtClean="0"/>
              <a:t>tb_aluno</a:t>
            </a:r>
            <a:r>
              <a:rPr lang="pt-BR" dirty="0" smtClean="0"/>
              <a:t> A, TABLE(</a:t>
            </a:r>
            <a:r>
              <a:rPr lang="pt-BR" dirty="0" err="1" smtClean="0"/>
              <a:t>A.responsaveis</a:t>
            </a:r>
            <a:r>
              <a:rPr lang="pt-BR" dirty="0" smtClean="0"/>
              <a:t>) R</a:t>
            </a:r>
          </a:p>
          <a:p>
            <a:r>
              <a:rPr lang="pt-BR" dirty="0" smtClean="0"/>
              <a:t>	WHERE </a:t>
            </a:r>
            <a:r>
              <a:rPr lang="pt-BR" dirty="0" err="1" smtClean="0"/>
              <a:t>A.</a:t>
            </a:r>
            <a:r>
              <a:rPr lang="pt-BR" dirty="0" smtClean="0"/>
              <a:t>matricula = 123323;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14348" y="3929066"/>
            <a:ext cx="735811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b="1" dirty="0" err="1" smtClean="0"/>
              <a:t>T.cod_area</a:t>
            </a:r>
            <a:r>
              <a:rPr lang="pt-BR" dirty="0" smtClean="0"/>
              <a:t>, </a:t>
            </a:r>
            <a:r>
              <a:rPr lang="pt-BR" b="1" dirty="0" err="1" smtClean="0"/>
              <a:t>T.</a:t>
            </a:r>
            <a:r>
              <a:rPr lang="pt-BR" b="1" dirty="0" smtClean="0"/>
              <a:t>fone</a:t>
            </a:r>
            <a:r>
              <a:rPr lang="pt-BR" dirty="0" smtClean="0"/>
              <a:t>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A, </a:t>
            </a:r>
          </a:p>
          <a:p>
            <a:r>
              <a:rPr lang="pt-BR" b="1" dirty="0" smtClean="0"/>
              <a:t>	TABLE</a:t>
            </a:r>
            <a:r>
              <a:rPr lang="pt-BR" dirty="0" smtClean="0"/>
              <a:t>(</a:t>
            </a:r>
            <a:r>
              <a:rPr lang="pt-BR" b="1" dirty="0" err="1" smtClean="0"/>
              <a:t>A.responsaveis</a:t>
            </a:r>
            <a:r>
              <a:rPr lang="pt-BR" dirty="0" smtClean="0"/>
              <a:t>) R, </a:t>
            </a:r>
          </a:p>
          <a:p>
            <a:r>
              <a:rPr lang="pt-BR" b="1" dirty="0" smtClean="0"/>
              <a:t>	TABLE</a:t>
            </a:r>
            <a:r>
              <a:rPr lang="pt-BR" dirty="0" smtClean="0"/>
              <a:t>(</a:t>
            </a:r>
            <a:r>
              <a:rPr lang="pt-BR" b="1" dirty="0" err="1" smtClean="0"/>
              <a:t>R.telefones</a:t>
            </a:r>
            <a:r>
              <a:rPr lang="pt-BR" dirty="0" smtClean="0"/>
              <a:t>) T </a:t>
            </a:r>
          </a:p>
          <a:p>
            <a:r>
              <a:rPr lang="pt-BR" dirty="0" smtClean="0"/>
              <a:t>   WHERE </a:t>
            </a:r>
            <a:r>
              <a:rPr lang="pt-BR" b="1" dirty="0" err="1" smtClean="0"/>
              <a:t>R.</a:t>
            </a:r>
            <a:r>
              <a:rPr lang="pt-BR" b="1" dirty="0" smtClean="0"/>
              <a:t>nome</a:t>
            </a:r>
            <a:r>
              <a:rPr lang="pt-BR" dirty="0" smtClean="0"/>
              <a:t> = 'Bruno' GROUP BY </a:t>
            </a:r>
            <a:r>
              <a:rPr lang="pt-BR" b="1" dirty="0" err="1" smtClean="0"/>
              <a:t>T.cod_area</a:t>
            </a:r>
            <a:r>
              <a:rPr lang="pt-BR" dirty="0" smtClean="0"/>
              <a:t>, </a:t>
            </a:r>
            <a:r>
              <a:rPr lang="pt-BR" b="1" dirty="0" err="1" smtClean="0"/>
              <a:t>T.fone</a:t>
            </a:r>
            <a:r>
              <a:rPr lang="pt-BR" dirty="0" err="1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Ver anexo!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85786" y="1857364"/>
            <a:ext cx="6143668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CREATE TABLE</a:t>
            </a:r>
            <a:r>
              <a:rPr lang="en-US" sz="2400" dirty="0" smtClean="0">
                <a:latin typeface="Century" pitchFamily="18" charset="0"/>
                <a:cs typeface="+mn-cs"/>
              </a:rPr>
              <a:t> 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en-US" sz="2400" b="1" dirty="0" smtClean="0">
                <a:latin typeface="Century" pitchFamily="18" charset="0"/>
              </a:rPr>
              <a:t>OF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propriedades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57586" y="3643314"/>
            <a:ext cx="507206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TABLE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00100" y="4429132"/>
            <a:ext cx="6143668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INSERT INTO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  <a:cs typeface="+mn-cs"/>
              </a:rPr>
              <a:t>)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VALUES  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valores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285984" y="5786454"/>
            <a:ext cx="6143668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DELETE FROM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</a:rPr>
              <a:t>WHERE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condição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/>
                </a:solidFill>
              </a:rPr>
              <a:t>Perguntas? Sugestões?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643094"/>
            <a:ext cx="4286368" cy="4286368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29322" y="5815034"/>
            <a:ext cx="3071834" cy="1185866"/>
          </a:xfrm>
        </p:spPr>
        <p:txBody>
          <a:bodyPr>
            <a:normAutofit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Muito obrigado!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vs. 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Tipos não permitem restrições de valores para os seus atributos;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Restrições devem ser feitas nas tabelas: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NOT NULL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UNIQUE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PRIMARY KEY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CHECK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25975"/>
          </a:xfrm>
        </p:spPr>
        <p:txBody>
          <a:bodyPr/>
          <a:lstStyle/>
          <a:p>
            <a:r>
              <a:rPr lang="pt-BR" sz="2800" dirty="0" smtClean="0"/>
              <a:t>Construir um tipo Endereço com os seguintes atributos:</a:t>
            </a:r>
          </a:p>
          <a:p>
            <a:pPr lvl="1"/>
            <a:r>
              <a:rPr lang="pt-BR" sz="2400" dirty="0" smtClean="0"/>
              <a:t>Rua</a:t>
            </a:r>
          </a:p>
          <a:p>
            <a:pPr lvl="1"/>
            <a:r>
              <a:rPr lang="pt-BR" sz="2400" dirty="0" smtClean="0"/>
              <a:t>Cidade</a:t>
            </a:r>
          </a:p>
          <a:p>
            <a:pPr lvl="1"/>
            <a:r>
              <a:rPr lang="pt-BR" sz="2400" dirty="0" smtClean="0"/>
              <a:t>Estado</a:t>
            </a:r>
          </a:p>
          <a:p>
            <a:pPr lvl="1"/>
            <a:r>
              <a:rPr lang="pt-BR" sz="2400" dirty="0" smtClean="0"/>
              <a:t>CEP</a:t>
            </a:r>
          </a:p>
          <a:p>
            <a:r>
              <a:rPr lang="pt-BR" sz="2800" dirty="0" smtClean="0"/>
              <a:t>E um tipo Pessoa, que possui:</a:t>
            </a:r>
          </a:p>
          <a:p>
            <a:pPr lvl="1"/>
            <a:r>
              <a:rPr lang="pt-BR" sz="2400" dirty="0" smtClean="0"/>
              <a:t>Id</a:t>
            </a:r>
          </a:p>
          <a:p>
            <a:pPr lvl="1"/>
            <a:r>
              <a:rPr lang="pt-BR" sz="2400" dirty="0" smtClean="0"/>
              <a:t>Nome</a:t>
            </a:r>
          </a:p>
          <a:p>
            <a:pPr lvl="1"/>
            <a:r>
              <a:rPr lang="pt-BR" sz="2400" dirty="0" smtClean="0"/>
              <a:t>Endereço.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684</TotalTime>
  <Words>2297</Words>
  <Application>Microsoft Office PowerPoint</Application>
  <PresentationFormat>Apresentação na tela (4:3)</PresentationFormat>
  <Paragraphs>604</Paragraphs>
  <Slides>70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70</vt:i4>
      </vt:variant>
    </vt:vector>
  </HeadingPairs>
  <TitlesOfParts>
    <vt:vector size="71" baseType="lpstr">
      <vt:lpstr>Módulo</vt:lpstr>
      <vt:lpstr>Gerenciamento de Dados e Informação Práticas dos conceitos objeto-relacional </vt:lpstr>
      <vt:lpstr>Roteiro</vt:lpstr>
      <vt:lpstr>Tipos e tabela de objetos</vt:lpstr>
      <vt:lpstr>Tipos de Objetos</vt:lpstr>
      <vt:lpstr>Tipos de Objetos (sintaxe)</vt:lpstr>
      <vt:lpstr>Tabelas de Objetos</vt:lpstr>
      <vt:lpstr>Tabelas de Objetos (sintaxe)</vt:lpstr>
      <vt:lpstr>Tipos vs. Tabelas de Objetos</vt:lpstr>
      <vt:lpstr>Exercício (proposta)</vt:lpstr>
      <vt:lpstr>Exercício (resolução – tipos e tabelas)</vt:lpstr>
      <vt:lpstr>Exercício (resolução – inserções)</vt:lpstr>
      <vt:lpstr>Herança</vt:lpstr>
      <vt:lpstr>Herança</vt:lpstr>
      <vt:lpstr>Herança</vt:lpstr>
      <vt:lpstr>Herança</vt:lpstr>
      <vt:lpstr>Exercício (proposta)</vt:lpstr>
      <vt:lpstr>Exercício (resposta - tipos)</vt:lpstr>
      <vt:lpstr>Exercício (resposta - tabelas)</vt:lpstr>
      <vt:lpstr>Exercício (resposta - inserções)</vt:lpstr>
      <vt:lpstr>Métodos</vt:lpstr>
      <vt:lpstr>Métodos</vt:lpstr>
      <vt:lpstr>Métodos</vt:lpstr>
      <vt:lpstr>Exercício (proposta)</vt:lpstr>
      <vt:lpstr>Exercício (resposta – declaração)</vt:lpstr>
      <vt:lpstr>Exercício (resposta – implementação)</vt:lpstr>
      <vt:lpstr>Referência</vt:lpstr>
      <vt:lpstr>Referência (Tipo REF)</vt:lpstr>
      <vt:lpstr>Exemplo (proposta)</vt:lpstr>
      <vt:lpstr>Exemplo (proposta)</vt:lpstr>
      <vt:lpstr>Exemplo (resposta - tipos)</vt:lpstr>
      <vt:lpstr>Exemplo (resposta – tabelas de tipos)</vt:lpstr>
      <vt:lpstr>Exemplo (inserções)</vt:lpstr>
      <vt:lpstr>Exemplo (consultas)</vt:lpstr>
      <vt:lpstr>Coleções</vt:lpstr>
      <vt:lpstr>Coleções</vt:lpstr>
      <vt:lpstr>Coleções (varray vs. nested)</vt:lpstr>
      <vt:lpstr>Coleções (Varray)</vt:lpstr>
      <vt:lpstr>Coleções (Nested Table)</vt:lpstr>
      <vt:lpstr>Coleções (Quando usar?!)</vt:lpstr>
      <vt:lpstr>Coleções (Observações)</vt:lpstr>
      <vt:lpstr>Exercício 1 (proposta)</vt:lpstr>
      <vt:lpstr>Exercício 1 (resposta)</vt:lpstr>
      <vt:lpstr>Exercício 2 (proposta)</vt:lpstr>
      <vt:lpstr>Exercício 2 (resposta - tipos)</vt:lpstr>
      <vt:lpstr>Exercício 2 (resposta - tabelas)</vt:lpstr>
      <vt:lpstr>Exercício 2 (resposta - inserções)</vt:lpstr>
      <vt:lpstr>Exercício 2 (resposta - consultas)</vt:lpstr>
      <vt:lpstr>Exercício 2 (resposta - consultas)</vt:lpstr>
      <vt:lpstr>Nested de nested</vt:lpstr>
      <vt:lpstr>Exercício (proposta)</vt:lpstr>
      <vt:lpstr>Exercício (resposta)</vt:lpstr>
      <vt:lpstr>Exercício (resposta)</vt:lpstr>
      <vt:lpstr>Exercício (resposta)</vt:lpstr>
      <vt:lpstr>Exercício (resposta)</vt:lpstr>
      <vt:lpstr>Exercício (resposta)</vt:lpstr>
      <vt:lpstr>Exercício (resposta)</vt:lpstr>
      <vt:lpstr>Nested de varray</vt:lpstr>
      <vt:lpstr>Exercício (proposta)</vt:lpstr>
      <vt:lpstr>Exercício (resposta)</vt:lpstr>
      <vt:lpstr>Exercício (resposta)</vt:lpstr>
      <vt:lpstr>Exercício (resposta)</vt:lpstr>
      <vt:lpstr>Exercício (resposta)</vt:lpstr>
      <vt:lpstr>Varray de varray</vt:lpstr>
      <vt:lpstr>Exercício (proposta)</vt:lpstr>
      <vt:lpstr>Exercício (resposta)</vt:lpstr>
      <vt:lpstr>Exercício (resposta)</vt:lpstr>
      <vt:lpstr>Exercício (resposta)</vt:lpstr>
      <vt:lpstr>Exercício (resposta)</vt:lpstr>
      <vt:lpstr>Conectividade</vt:lpstr>
      <vt:lpstr>Perguntas? Sugestões?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X</dc:title>
  <dc:creator>mcts</dc:creator>
  <cp:lastModifiedBy>Carolina</cp:lastModifiedBy>
  <cp:revision>163</cp:revision>
  <dcterms:created xsi:type="dcterms:W3CDTF">2009-03-24T10:46:22Z</dcterms:created>
  <dcterms:modified xsi:type="dcterms:W3CDTF">2009-05-10T00:18:38Z</dcterms:modified>
</cp:coreProperties>
</file>