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61" r:id="rId3"/>
    <p:sldId id="257" r:id="rId4"/>
    <p:sldId id="272" r:id="rId5"/>
    <p:sldId id="258" r:id="rId6"/>
    <p:sldId id="259" r:id="rId7"/>
    <p:sldId id="270" r:id="rId8"/>
    <p:sldId id="324" r:id="rId9"/>
    <p:sldId id="325" r:id="rId10"/>
    <p:sldId id="326" r:id="rId11"/>
    <p:sldId id="327" r:id="rId12"/>
    <p:sldId id="328" r:id="rId13"/>
    <p:sldId id="329" r:id="rId14"/>
    <p:sldId id="273" r:id="rId15"/>
    <p:sldId id="262" r:id="rId16"/>
    <p:sldId id="27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296" r:id="rId36"/>
    <p:sldId id="297" r:id="rId37"/>
    <p:sldId id="330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68" r:id="rId58"/>
    <p:sldId id="267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5" autoAdjust="0"/>
    <p:restoredTop sz="94660"/>
  </p:normalViewPr>
  <p:slideViewPr>
    <p:cSldViewPr>
      <p:cViewPr varScale="1">
        <p:scale>
          <a:sx n="77" d="100"/>
          <a:sy n="77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2AE8-B6BD-4BB2-8F1D-022CAC23388A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F9E1D-766A-475A-A576-36CA8EEB0F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9E1D-766A-475A-A576-36CA8EEB0F6E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8C667E-7071-4A86-BB8E-6C8FCDF200B0}" type="datetimeFigureOut">
              <a:rPr lang="pt-BR" smtClean="0"/>
              <a:pPr/>
              <a:t>30/9/2008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56FDB-5623-4EB1-8F60-1213A435BD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Prática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Inicializações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00166" y="1857364"/>
            <a:ext cx="5472122" cy="3643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</a:t>
            </a:r>
            <a:r>
              <a:rPr lang="pt-BR" sz="1900" dirty="0" err="1" smtClean="0"/>
              <a:t>angle</a:t>
            </a:r>
            <a:r>
              <a:rPr lang="pt-BR" sz="1900" dirty="0" smtClean="0"/>
              <a:t> = 0.0;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</a:t>
            </a:r>
            <a:r>
              <a:rPr lang="pt-BR" sz="1900" dirty="0" err="1" smtClean="0"/>
              <a:t>deltaAngle</a:t>
            </a:r>
            <a:r>
              <a:rPr lang="pt-BR" sz="1900" dirty="0" smtClean="0"/>
              <a:t> = 0.0;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</a:t>
            </a:r>
            <a:r>
              <a:rPr lang="pt-BR" sz="1900" dirty="0" err="1" smtClean="0"/>
              <a:t>ratio</a:t>
            </a:r>
            <a:r>
              <a:rPr lang="pt-BR" sz="1900" dirty="0" smtClean="0"/>
              <a:t>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x, y, z;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Float</a:t>
            </a:r>
            <a:r>
              <a:rPr lang="pt-BR" sz="1900" dirty="0" smtClean="0"/>
              <a:t> lx, </a:t>
            </a:r>
            <a:r>
              <a:rPr lang="pt-BR" sz="1900" dirty="0" err="1" smtClean="0"/>
              <a:t>ly</a:t>
            </a:r>
            <a:r>
              <a:rPr lang="pt-BR" sz="1900" dirty="0" smtClean="0"/>
              <a:t>, </a:t>
            </a:r>
            <a:r>
              <a:rPr lang="pt-BR" sz="1900" dirty="0" err="1" smtClean="0"/>
              <a:t>lz</a:t>
            </a:r>
            <a:r>
              <a:rPr lang="pt-BR" sz="1900" dirty="0" smtClean="0"/>
              <a:t>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Glint</a:t>
            </a:r>
            <a:r>
              <a:rPr lang="pt-BR" sz="1900" dirty="0" smtClean="0"/>
              <a:t> </a:t>
            </a:r>
            <a:r>
              <a:rPr lang="pt-BR" sz="1900" dirty="0" err="1" smtClean="0"/>
              <a:t>snowman_display_list</a:t>
            </a:r>
            <a:r>
              <a:rPr lang="pt-BR" sz="1900" dirty="0" smtClean="0"/>
              <a:t>;</a:t>
            </a:r>
          </a:p>
          <a:p>
            <a:pPr>
              <a:lnSpc>
                <a:spcPct val="170000"/>
              </a:lnSpc>
            </a:pPr>
            <a:r>
              <a:rPr lang="pt-BR" sz="1900" dirty="0" err="1" smtClean="0"/>
              <a:t>Int</a:t>
            </a:r>
            <a:r>
              <a:rPr lang="pt-BR" sz="1900" dirty="0" smtClean="0"/>
              <a:t> </a:t>
            </a:r>
            <a:r>
              <a:rPr lang="pt-BR" sz="1900" dirty="0" err="1" smtClean="0"/>
              <a:t>deltaMove</a:t>
            </a:r>
            <a:r>
              <a:rPr lang="pt-BR" sz="1900" dirty="0" smtClean="0"/>
              <a:t> = 0;</a:t>
            </a:r>
          </a:p>
          <a:p>
            <a:pPr>
              <a:lnSpc>
                <a:spcPct val="114000"/>
              </a:lnSpc>
            </a:pPr>
            <a:endParaRPr lang="pt-BR" sz="1500" dirty="0" smtClean="0"/>
          </a:p>
          <a:p>
            <a:endParaRPr lang="pt-BR" sz="1500" dirty="0" smtClean="0">
              <a:solidFill>
                <a:srgbClr val="FF0000"/>
              </a:solidFill>
            </a:endParaRPr>
          </a:p>
          <a:p>
            <a:pPr lvl="1"/>
            <a:endParaRPr lang="pt-BR" sz="1200" dirty="0" smtClean="0"/>
          </a:p>
          <a:p>
            <a:pPr lvl="1"/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Funções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43042" y="1785926"/>
            <a:ext cx="4257676" cy="407196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t-BR" sz="2200" dirty="0" err="1" smtClean="0"/>
              <a:t>changeSize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drawSnowman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createDL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initScene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orientMe</a:t>
            </a:r>
            <a:r>
              <a:rPr lang="pt-BR" sz="2200" dirty="0" smtClean="0"/>
              <a:t>() 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moveMeFlat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renderScene</a:t>
            </a:r>
            <a:r>
              <a:rPr lang="pt-BR" sz="2200" dirty="0" smtClean="0"/>
              <a:t>()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pressKey</a:t>
            </a:r>
            <a:r>
              <a:rPr lang="pt-BR" sz="2200" dirty="0" smtClean="0"/>
              <a:t>() </a:t>
            </a:r>
          </a:p>
          <a:p>
            <a:pPr>
              <a:lnSpc>
                <a:spcPct val="120000"/>
              </a:lnSpc>
            </a:pPr>
            <a:r>
              <a:rPr lang="pt-BR" sz="2200" dirty="0" err="1" smtClean="0"/>
              <a:t>releaseKey</a:t>
            </a:r>
            <a:r>
              <a:rPr lang="pt-BR" sz="2200" dirty="0" smtClean="0"/>
              <a:t>()</a:t>
            </a:r>
            <a:endParaRPr lang="pt-BR" sz="2200" dirty="0" smtClean="0">
              <a:solidFill>
                <a:srgbClr val="FF0000"/>
              </a:solidFill>
            </a:endParaRPr>
          </a:p>
          <a:p>
            <a:pPr lvl="1"/>
            <a:endParaRPr lang="pt-BR" sz="1200" dirty="0" smtClean="0"/>
          </a:p>
          <a:p>
            <a:pPr lvl="1"/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072362" cy="40719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locomoção da câmera.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1900" dirty="0" smtClean="0"/>
              <a:t> Dica: Mudar variáveis dentro da função </a:t>
            </a:r>
            <a:r>
              <a:rPr lang="pt-BR" sz="1900" dirty="0" err="1" smtClean="0"/>
              <a:t>moveMeFlat</a:t>
            </a:r>
            <a:r>
              <a:rPr lang="pt-BR" sz="1900" dirty="0" smtClean="0"/>
              <a:t>()       </a:t>
            </a:r>
          </a:p>
          <a:p>
            <a:pPr>
              <a:lnSpc>
                <a:spcPct val="120000"/>
              </a:lnSpc>
            </a:pPr>
            <a:endParaRPr lang="pt-BR" sz="2200" dirty="0" smtClean="0"/>
          </a:p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rotação da câmera.</a:t>
            </a:r>
            <a:endParaRPr lang="pt-BR" sz="1200" dirty="0" smtClean="0"/>
          </a:p>
          <a:p>
            <a:pPr lvl="1">
              <a:buFont typeface="Wingdings" pitchFamily="2" charset="2"/>
              <a:buChar char="Ø"/>
            </a:pPr>
            <a:r>
              <a:rPr lang="pt-BR" sz="1800" dirty="0" smtClean="0"/>
              <a:t>Dica: Mudar variáveis dentro da função </a:t>
            </a:r>
            <a:r>
              <a:rPr lang="pt-BR" sz="1800" dirty="0" err="1" smtClean="0"/>
              <a:t>renderScene</a:t>
            </a:r>
            <a:r>
              <a:rPr lang="pt-BR" sz="1800" dirty="0" smtClean="0"/>
              <a:t>()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Resposta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072362" cy="46434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locomoção da câmera.</a:t>
            </a:r>
          </a:p>
          <a:p>
            <a:pPr>
              <a:lnSpc>
                <a:spcPts val="1200"/>
              </a:lnSpc>
              <a:buNone/>
            </a:pPr>
            <a:endParaRPr lang="pt-BR" sz="1600" dirty="0" smtClean="0"/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</a:t>
            </a:r>
            <a:r>
              <a:rPr lang="pt-BR" sz="1600" dirty="0" err="1" smtClean="0"/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moveMeFlat</a:t>
            </a:r>
            <a:r>
              <a:rPr lang="pt-BR" sz="1600" dirty="0" smtClean="0"/>
              <a:t>(</a:t>
            </a:r>
            <a:r>
              <a:rPr lang="pt-BR" sz="1600" dirty="0" err="1" smtClean="0"/>
              <a:t>int</a:t>
            </a:r>
            <a:r>
              <a:rPr lang="pt-BR" sz="1600" dirty="0" smtClean="0"/>
              <a:t> i) {</a:t>
            </a:r>
          </a:p>
          <a:p>
            <a:pPr>
              <a:lnSpc>
                <a:spcPts val="1500"/>
              </a:lnSpc>
              <a:buNone/>
            </a:pPr>
            <a:r>
              <a:rPr lang="nn-NO" sz="1600" dirty="0" smtClean="0"/>
              <a:t>	                         x = x + i*(lx)*</a:t>
            </a:r>
            <a:r>
              <a:rPr lang="nn-NO" sz="1600" dirty="0" smtClean="0">
                <a:solidFill>
                  <a:srgbClr val="FF0000"/>
                </a:solidFill>
              </a:rPr>
              <a:t>0.3</a:t>
            </a:r>
            <a:r>
              <a:rPr lang="nn-NO" sz="1600" dirty="0" smtClean="0"/>
              <a:t>;</a:t>
            </a:r>
          </a:p>
          <a:p>
            <a:pPr>
              <a:lnSpc>
                <a:spcPts val="1500"/>
              </a:lnSpc>
              <a:buNone/>
            </a:pPr>
            <a:r>
              <a:rPr lang="pl-PL" sz="1600" dirty="0" smtClean="0"/>
              <a:t>	</a:t>
            </a:r>
            <a:r>
              <a:rPr lang="pt-BR" sz="1600" dirty="0" smtClean="0"/>
              <a:t>                         </a:t>
            </a:r>
            <a:r>
              <a:rPr lang="pl-PL" sz="1600" dirty="0" smtClean="0"/>
              <a:t>z = z + i*(lz)*</a:t>
            </a:r>
            <a:r>
              <a:rPr lang="pl-PL" sz="1600" dirty="0" smtClean="0">
                <a:solidFill>
                  <a:srgbClr val="FF0000"/>
                </a:solidFill>
              </a:rPr>
              <a:t>0.3</a:t>
            </a:r>
            <a:r>
              <a:rPr lang="pl-PL" sz="1600" dirty="0" smtClean="0"/>
              <a:t>;</a:t>
            </a:r>
            <a:endParaRPr lang="pt-BR" sz="1600" dirty="0" smtClean="0"/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                     ...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}</a:t>
            </a:r>
          </a:p>
          <a:p>
            <a:pPr>
              <a:lnSpc>
                <a:spcPts val="1200"/>
              </a:lnSpc>
              <a:buNone/>
            </a:pPr>
            <a:endParaRPr lang="pt-BR" sz="1600" dirty="0" smtClean="0"/>
          </a:p>
          <a:p>
            <a:pPr>
              <a:lnSpc>
                <a:spcPct val="120000"/>
              </a:lnSpc>
            </a:pPr>
            <a:r>
              <a:rPr lang="pt-BR" sz="2200" dirty="0" smtClean="0"/>
              <a:t>Aumentar a velocidade de rotação da câmera.</a:t>
            </a:r>
          </a:p>
          <a:p>
            <a:pPr>
              <a:lnSpc>
                <a:spcPct val="120000"/>
              </a:lnSpc>
              <a:buNone/>
            </a:pPr>
            <a:r>
              <a:rPr lang="pt-BR" sz="1600" dirty="0" smtClean="0"/>
              <a:t>                                  ...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                     </a:t>
            </a:r>
            <a:r>
              <a:rPr lang="pt-BR" sz="1600" dirty="0" err="1" smtClean="0"/>
              <a:t>if</a:t>
            </a:r>
            <a:r>
              <a:rPr lang="pt-BR" sz="1600" dirty="0" smtClean="0"/>
              <a:t> (</a:t>
            </a:r>
            <a:r>
              <a:rPr lang="pt-BR" sz="1600" dirty="0" err="1" smtClean="0"/>
              <a:t>deltaAngle</a:t>
            </a:r>
            <a:r>
              <a:rPr lang="pt-BR" sz="1600" dirty="0" smtClean="0"/>
              <a:t>) {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	             </a:t>
            </a:r>
            <a:r>
              <a:rPr lang="pt-BR" sz="1600" dirty="0" err="1" smtClean="0"/>
              <a:t>angle</a:t>
            </a:r>
            <a:r>
              <a:rPr lang="pt-BR" sz="1600" dirty="0" smtClean="0"/>
              <a:t> += </a:t>
            </a:r>
            <a:r>
              <a:rPr lang="pt-BR" sz="1600" dirty="0" err="1" smtClean="0"/>
              <a:t>deltaAngle</a:t>
            </a:r>
            <a:r>
              <a:rPr lang="pt-BR" sz="1600" dirty="0" smtClean="0">
                <a:solidFill>
                  <a:srgbClr val="FF0000"/>
                </a:solidFill>
              </a:rPr>
              <a:t>*2</a:t>
            </a:r>
            <a:r>
              <a:rPr lang="pt-BR" sz="1600" dirty="0" smtClean="0"/>
              <a:t>;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	             </a:t>
            </a:r>
            <a:r>
              <a:rPr lang="pt-BR" sz="1600" dirty="0" err="1" smtClean="0"/>
              <a:t>orientMe</a:t>
            </a:r>
            <a:r>
              <a:rPr lang="pt-BR" sz="1600" dirty="0" smtClean="0"/>
              <a:t>(</a:t>
            </a:r>
            <a:r>
              <a:rPr lang="pt-BR" sz="1600" dirty="0" err="1" smtClean="0"/>
              <a:t>angle</a:t>
            </a:r>
            <a:r>
              <a:rPr lang="pt-BR" sz="1600" dirty="0" smtClean="0"/>
              <a:t>);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	                     }</a:t>
            </a:r>
          </a:p>
          <a:p>
            <a:pPr>
              <a:lnSpc>
                <a:spcPts val="1500"/>
              </a:lnSpc>
              <a:buNone/>
            </a:pPr>
            <a:r>
              <a:rPr lang="pt-BR" sz="1600" dirty="0" smtClean="0"/>
              <a:t>                                 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Primitivas Geométricas de </a:t>
            </a:r>
            <a:r>
              <a:rPr lang="pt-BR" dirty="0" err="1" smtClean="0"/>
              <a:t>OpenGL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62072"/>
            <a:ext cx="7643866" cy="391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Pixels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A função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glDrawPixels</a:t>
            </a:r>
            <a:r>
              <a:rPr lang="pt-BR" sz="1600" dirty="0" smtClean="0"/>
              <a:t> permite transferir da memória para o buffer de imagem corrente uma zona retangular de pixels.</a:t>
            </a:r>
          </a:p>
          <a:p>
            <a:pPr lvl="1"/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GLvoid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glDrawPixels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GLsizei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largura,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GLsizei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altura,</a:t>
            </a:r>
            <a:b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                    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GLenum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formato, 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GLenum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tipo,   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GLvoid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array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pt-BR" sz="1400" i="1" dirty="0" smtClean="0"/>
              <a:t>Esta função desenha na tela um retângulo de pixels com as dimensões </a:t>
            </a:r>
            <a:r>
              <a:rPr lang="pt-BR" sz="1400" b="1" i="1" dirty="0" smtClean="0"/>
              <a:t>largura</a:t>
            </a:r>
            <a:r>
              <a:rPr lang="pt-BR" sz="1400" i="1" dirty="0" smtClean="0"/>
              <a:t> x </a:t>
            </a:r>
            <a:r>
              <a:rPr lang="pt-BR" sz="1400" b="1" i="1" dirty="0" smtClean="0"/>
              <a:t>altura</a:t>
            </a:r>
            <a:r>
              <a:rPr lang="pt-BR" sz="1400" i="1" dirty="0" smtClean="0"/>
              <a:t> e cujo canto inferior esquerdo corresponde à posição de desenho corrente. A informação dos pixels encontra-se em </a:t>
            </a:r>
            <a:r>
              <a:rPr lang="pt-BR" sz="1400" b="1" i="1" dirty="0" err="1" smtClean="0"/>
              <a:t>array</a:t>
            </a:r>
            <a:r>
              <a:rPr lang="pt-BR" sz="1400" i="1" dirty="0" smtClean="0"/>
              <a:t> cujos elementos são do tipo </a:t>
            </a:r>
            <a:r>
              <a:rPr lang="pt-BR" sz="1400" b="1" i="1" dirty="0" err="1" smtClean="0"/>
              <a:t>tipo</a:t>
            </a:r>
            <a:r>
              <a:rPr lang="pt-BR" sz="1400" i="1" dirty="0" smtClean="0"/>
              <a:t> e contêm informação sobre os </a:t>
            </a:r>
            <a:r>
              <a:rPr lang="pt-BR" sz="1400" b="1" i="1" dirty="0" smtClean="0"/>
              <a:t>pixels</a:t>
            </a:r>
            <a:r>
              <a:rPr lang="pt-BR" sz="1400" i="1" dirty="0" smtClean="0"/>
              <a:t> no formato </a:t>
            </a:r>
            <a:r>
              <a:rPr lang="pt-BR" sz="1400" b="1" i="1" dirty="0" err="1" smtClean="0"/>
              <a:t>formato</a:t>
            </a:r>
            <a:r>
              <a:rPr lang="pt-BR" sz="1400" i="1" dirty="0" smtClean="0"/>
              <a:t>.</a:t>
            </a:r>
          </a:p>
          <a:p>
            <a:pPr algn="just"/>
            <a:r>
              <a:rPr lang="pt-BR" sz="1600" dirty="0" smtClean="0"/>
              <a:t>A tabela seguinte apresenta </a:t>
            </a:r>
            <a:r>
              <a:rPr lang="pt-BR" sz="1600" dirty="0" err="1" smtClean="0"/>
              <a:t>algums</a:t>
            </a:r>
            <a:r>
              <a:rPr lang="pt-BR" sz="1600" dirty="0" smtClean="0"/>
              <a:t> dos valores que o parâmetro </a:t>
            </a:r>
            <a:r>
              <a:rPr lang="pt-BR" sz="1600" b="1" i="1" dirty="0" smtClean="0"/>
              <a:t>formato</a:t>
            </a:r>
            <a:r>
              <a:rPr lang="pt-BR" sz="1600" dirty="0" smtClean="0"/>
              <a:t> pode assumir.</a:t>
            </a:r>
          </a:p>
          <a:p>
            <a:pPr algn="just"/>
            <a:endParaRPr lang="pt-BR" sz="1600" dirty="0" smtClean="0"/>
          </a:p>
          <a:p>
            <a:pPr lvl="1" algn="just">
              <a:buNone/>
            </a:pPr>
            <a:endParaRPr lang="pt-BR" sz="1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4214819"/>
          <a:ext cx="75009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53578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Valor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Semântica</a:t>
                      </a:r>
                      <a:endParaRPr lang="pt-BR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GL_RGB</a:t>
                      </a:r>
                      <a:endParaRPr lang="pt-BR" sz="1400" kern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Memória contém as três componentes da cor</a:t>
                      </a:r>
                      <a:endParaRPr lang="pt-BR" sz="1400" kern="1000" baseline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GL_RGBA</a:t>
                      </a:r>
                      <a:endParaRPr lang="pt-BR" sz="1400" kern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Como para GL_RGB mais a componente </a:t>
                      </a:r>
                      <a:r>
                        <a:rPr lang="pt-BR" sz="1400" kern="1000" baseline="0" dirty="0" err="1" smtClean="0"/>
                        <a:t>Alpha</a:t>
                      </a:r>
                      <a:endParaRPr lang="pt-BR" sz="1400" kern="1000" baseline="0" dirty="0"/>
                    </a:p>
                  </a:txBody>
                  <a:tcPr anchor="ctr"/>
                </a:tc>
              </a:tr>
              <a:tr h="155608">
                <a:tc>
                  <a:txBody>
                    <a:bodyPr/>
                    <a:lstStyle/>
                    <a:p>
                      <a:pPr algn="just"/>
                      <a:r>
                        <a:rPr lang="pt-BR" sz="1400" kern="1000" baseline="0" dirty="0" smtClean="0"/>
                        <a:t>GL_RED, GL_GREEN, GL_BLUE</a:t>
                      </a:r>
                      <a:endParaRPr lang="pt-BR" sz="1400" kern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Memória contém apenas a componente de cor especificada, as outras componentes não são afetadas pela operação</a:t>
                      </a:r>
                      <a:endParaRPr lang="pt-BR" sz="1400" kern="100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Pixels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O parâmetro </a:t>
            </a:r>
            <a:r>
              <a:rPr lang="pt-BR" sz="1600" b="1" i="1" dirty="0" smtClean="0"/>
              <a:t>tipo</a:t>
            </a:r>
            <a:r>
              <a:rPr lang="pt-BR" sz="1600" dirty="0" smtClean="0"/>
              <a:t> refere-se à forma como a informação de cada pixel é armazenada na memória. A tabela seguinte apresenta alguns dos valores que este parâmetro pode assumir.</a:t>
            </a: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sz="1500" dirty="0" smtClean="0"/>
          </a:p>
          <a:p>
            <a:pPr algn="just">
              <a:buNone/>
            </a:pPr>
            <a:endParaRPr lang="pt-BR" sz="1500" b="1" dirty="0" smtClean="0"/>
          </a:p>
          <a:p>
            <a:pPr lvl="1" algn="just">
              <a:buNone/>
            </a:pPr>
            <a:endParaRPr lang="pt-BR" sz="900" b="1" dirty="0" smtClean="0"/>
          </a:p>
          <a:p>
            <a:pPr algn="just"/>
            <a:r>
              <a:rPr lang="pt-BR" sz="1600" dirty="0" smtClean="0"/>
              <a:t>Um exemplo de chamada da função:</a:t>
            </a:r>
          </a:p>
          <a:p>
            <a:pPr lvl="1" algn="just"/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glDrawPixel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(largura, altura, GL_RGB, GL_UNSIGNED_BYTE, imagem);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85786" y="2622242"/>
          <a:ext cx="7572428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849"/>
                <a:gridCol w="480557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Valor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Semântica</a:t>
                      </a:r>
                      <a:endParaRPr lang="pt-BR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GL_INT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Cada componente ocupa um valor inteiro</a:t>
                      </a:r>
                      <a:endParaRPr lang="pt-BR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GL_FLOAT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Cada componente ocupa um valor de vírgula flutuante de precisão simples</a:t>
                      </a:r>
                      <a:endParaRPr lang="pt-BR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GL_UNSIGNED_BYTE 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Cada componente ocupa um byte</a:t>
                      </a:r>
                      <a:endParaRPr lang="pt-BR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GL_UNSIGNED_BYTE_3_3_2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As componentes R, G e B estão condensadas num único byte, sendo 3 bits ocupados por cada uma das componentes R e G e 2 bits pela componente B.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2D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pt-BR" dirty="0" smtClean="0"/>
              <a:t>O OpenGL apresenta apenas 10 tipos de primitivas distintas.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820375" cy="400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Desenhando</a:t>
            </a:r>
            <a:r>
              <a:rPr lang="pt-BR" b="1" dirty="0" smtClean="0"/>
              <a:t> </a:t>
            </a:r>
            <a:r>
              <a:rPr lang="pt-BR" dirty="0" smtClean="0"/>
              <a:t>Primitivas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pt-BR" dirty="0" smtClean="0"/>
              <a:t>No OpenGL todos objetos geométricos são descritos como um jogo ordenado de vértices.</a:t>
            </a:r>
          </a:p>
          <a:p>
            <a:r>
              <a:rPr lang="pt-BR" dirty="0" smtClean="0"/>
              <a:t>Utilizada a função </a:t>
            </a:r>
            <a:r>
              <a:rPr lang="pt-BR" dirty="0" err="1" smtClean="0"/>
              <a:t>glVertex</a:t>
            </a:r>
            <a:r>
              <a:rPr lang="pt-BR" dirty="0" smtClean="0"/>
              <a:t>*().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2428868"/>
          <a:ext cx="8501122" cy="403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092"/>
                <a:gridCol w="2032626"/>
                <a:gridCol w="1857388"/>
                <a:gridCol w="2286016"/>
              </a:tblGrid>
              <a:tr h="503206">
                <a:tc>
                  <a:txBody>
                    <a:bodyPr/>
                    <a:lstStyle/>
                    <a:p>
                      <a:r>
                        <a:rPr lang="pt-BR" sz="2000" b="1" i="0" dirty="0" err="1" smtClean="0"/>
                        <a:t>GLdouble</a:t>
                      </a:r>
                      <a:endParaRPr lang="pt-BR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i="0" dirty="0" err="1" smtClean="0"/>
                        <a:t>GLfloat</a:t>
                      </a:r>
                      <a:endParaRPr lang="pt-BR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i="0" dirty="0" err="1" smtClean="0"/>
                        <a:t>GLint</a:t>
                      </a:r>
                      <a:endParaRPr lang="pt-BR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i="0" dirty="0" err="1" smtClean="0"/>
                        <a:t>GLshort</a:t>
                      </a:r>
                      <a:endParaRPr lang="pt-BR" sz="2000" b="1" i="0" dirty="0"/>
                    </a:p>
                  </a:txBody>
                  <a:tcPr/>
                </a:tc>
              </a:tr>
              <a:tr h="185424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glVertex2d</a:t>
                      </a:r>
                      <a:r>
                        <a:rPr lang="fr-FR" sz="1400" dirty="0" smtClean="0"/>
                        <a:t>( GLdouble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GLdouble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 )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glVertex3d</a:t>
                      </a:r>
                      <a:r>
                        <a:rPr lang="fr-FR" sz="1400" dirty="0" smtClean="0"/>
                        <a:t>( GLdouble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GLdouble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, GLdouble </a:t>
                      </a:r>
                      <a:r>
                        <a:rPr lang="fr-FR" sz="1400" i="1" dirty="0" smtClean="0"/>
                        <a:t>z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glVertex4d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GLdouble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w</a:t>
                      </a:r>
                      <a:r>
                        <a:rPr lang="pt-BR" sz="1400" dirty="0" smtClean="0"/>
                        <a:t> ) 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glVertex2f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 )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glVertex3f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glVertex4f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w </a:t>
                      </a:r>
                      <a:r>
                        <a:rPr lang="pt-BR" sz="1400" dirty="0" smtClean="0"/>
                        <a:t>) 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glVertex2i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GLint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GLint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glVertex3i</a:t>
                      </a:r>
                      <a:r>
                        <a:rPr lang="fr-FR" sz="1400" dirty="0" smtClean="0"/>
                        <a:t>( GLint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z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glVertex4i</a:t>
                      </a:r>
                      <a:r>
                        <a:rPr lang="fr-FR" sz="1400" dirty="0" smtClean="0"/>
                        <a:t>( GLint </a:t>
                      </a:r>
                      <a:r>
                        <a:rPr lang="fr-FR" sz="1400" i="1" dirty="0" smtClean="0"/>
                        <a:t>x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y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z</a:t>
                      </a:r>
                      <a:r>
                        <a:rPr lang="fr-FR" sz="1400" dirty="0" smtClean="0"/>
                        <a:t>, GLint </a:t>
                      </a:r>
                      <a:r>
                        <a:rPr lang="fr-FR" sz="1400" i="1" dirty="0" smtClean="0"/>
                        <a:t>w</a:t>
                      </a:r>
                      <a:r>
                        <a:rPr lang="fr-F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glVertex2s</a:t>
                      </a:r>
                      <a:r>
                        <a:rPr lang="en-US" sz="1400" dirty="0" smtClean="0"/>
                        <a:t>(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y</a:t>
                      </a:r>
                      <a:r>
                        <a:rPr lang="en-US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glVertex3s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glVertex4s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x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y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z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GLshort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w</a:t>
                      </a:r>
                      <a:r>
                        <a:rPr lang="pt-B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</a:tr>
              <a:tr h="152054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glVertex2dv</a:t>
                      </a:r>
                      <a:r>
                        <a:rPr lang="fr-FR" sz="1400" dirty="0" smtClean="0"/>
                        <a:t>( const GLdouble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glVertex3dv</a:t>
                      </a:r>
                      <a:r>
                        <a:rPr lang="fr-FR" sz="1400" dirty="0" smtClean="0"/>
                        <a:t>( const GLdouble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glVertex4dv</a:t>
                      </a:r>
                      <a:r>
                        <a:rPr lang="fr-FR" sz="1400" dirty="0" smtClean="0"/>
                        <a:t>( const GLdouble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glVertex2fv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const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*v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glVertex3fv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const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*v</a:t>
                      </a:r>
                      <a:r>
                        <a:rPr lang="pt-BR" sz="1400" dirty="0" smtClean="0"/>
                        <a:t> ) </a:t>
                      </a:r>
                    </a:p>
                    <a:p>
                      <a:r>
                        <a:rPr lang="pt-BR" sz="1400" dirty="0" err="1" smtClean="0"/>
                        <a:t>void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b="1" dirty="0" smtClean="0"/>
                        <a:t>glVertex4fv</a:t>
                      </a:r>
                      <a:r>
                        <a:rPr lang="pt-BR" sz="1400" dirty="0" smtClean="0"/>
                        <a:t>( </a:t>
                      </a:r>
                      <a:r>
                        <a:rPr lang="pt-BR" sz="1400" dirty="0" err="1" smtClean="0"/>
                        <a:t>const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GLfloat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i="1" dirty="0" smtClean="0"/>
                        <a:t>*v</a:t>
                      </a:r>
                      <a:r>
                        <a:rPr lang="pt-B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glVertex2iv</a:t>
                      </a:r>
                      <a:r>
                        <a:rPr lang="fr-FR" sz="1400" dirty="0" smtClean="0"/>
                        <a:t>( const GLint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glVertex3iv</a:t>
                      </a:r>
                      <a:r>
                        <a:rPr lang="fr-FR" sz="1400" dirty="0" smtClean="0"/>
                        <a:t>( const GLint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</a:p>
                    <a:p>
                      <a:r>
                        <a:rPr lang="fr-FR" sz="1400" dirty="0" smtClean="0"/>
                        <a:t>void </a:t>
                      </a:r>
                      <a:r>
                        <a:rPr lang="fr-FR" sz="1400" b="1" dirty="0" smtClean="0"/>
                        <a:t>glVertex4iv</a:t>
                      </a:r>
                      <a:r>
                        <a:rPr lang="fr-FR" sz="1400" dirty="0" smtClean="0"/>
                        <a:t>( const GLint </a:t>
                      </a:r>
                      <a:r>
                        <a:rPr lang="fr-FR" sz="1400" i="1" dirty="0" smtClean="0"/>
                        <a:t>*v</a:t>
                      </a:r>
                      <a:r>
                        <a:rPr lang="fr-FR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glVertex2sv</a:t>
                      </a:r>
                      <a:r>
                        <a:rPr lang="en-US" sz="1400" dirty="0" smtClean="0"/>
                        <a:t>( const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*v</a:t>
                      </a:r>
                      <a:r>
                        <a:rPr lang="en-US" sz="1400" dirty="0" smtClean="0"/>
                        <a:t> ) </a:t>
                      </a:r>
                    </a:p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glVertex3sv</a:t>
                      </a:r>
                      <a:r>
                        <a:rPr lang="en-US" sz="1400" dirty="0" smtClean="0"/>
                        <a:t>( const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*v</a:t>
                      </a:r>
                      <a:r>
                        <a:rPr lang="en-US" sz="1400" dirty="0" smtClean="0"/>
                        <a:t> ) </a:t>
                      </a:r>
                    </a:p>
                    <a:p>
                      <a:r>
                        <a:rPr lang="en-US" sz="1400" dirty="0" smtClean="0"/>
                        <a:t>void </a:t>
                      </a:r>
                      <a:r>
                        <a:rPr lang="en-US" sz="1400" b="1" dirty="0" smtClean="0"/>
                        <a:t>glVertex4sv</a:t>
                      </a:r>
                      <a:r>
                        <a:rPr lang="en-US" sz="1400" dirty="0" smtClean="0"/>
                        <a:t>( const </a:t>
                      </a:r>
                      <a:r>
                        <a:rPr lang="en-US" sz="1400" dirty="0" err="1" smtClean="0"/>
                        <a:t>GLshort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*v</a:t>
                      </a:r>
                      <a:r>
                        <a:rPr lang="en-US" sz="1400" dirty="0" smtClean="0"/>
                        <a:t> ) 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Desenhando</a:t>
            </a:r>
            <a:r>
              <a:rPr lang="pt-BR" b="1" dirty="0" smtClean="0"/>
              <a:t> </a:t>
            </a:r>
            <a:r>
              <a:rPr lang="pt-BR" dirty="0" smtClean="0"/>
              <a:t>Primitivas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Comandos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glBegin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pt-BR" dirty="0" smtClean="0"/>
              <a:t>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glEnd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()</a:t>
            </a:r>
            <a:endParaRPr lang="pt-BR" dirty="0" smtClean="0"/>
          </a:p>
          <a:p>
            <a:r>
              <a:rPr lang="pt-BR" dirty="0" smtClean="0"/>
              <a:t>Especificar o tipo de primitiva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643050"/>
          <a:ext cx="821537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93"/>
                <a:gridCol w="5379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do parâmetro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Significado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GL_POINTS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Pontos Individuais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GL_LINES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Pares de vértices interpretados como segmentos de linha individuais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GL_LINE_STRIP 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Série de segmentos de linha conectados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GL_LINE_LOOP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Como o anterior, porém com um segmento adicionado entre último e primeiro vértices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GL_TRIANGLES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Triplos vértices interpretados como triângulos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GL_TRIANGLE_STRIP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Faixas de triângulos unidas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GL_TRIANGLE_FAN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Leque de triângulos unidos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GL_QUADS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Quádruplo de vértices interpretados como polígonos de quatro lados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GL_QUAD_STRIP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Faixa quadrilateral unida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GL_POLYGON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 de um polígono simples, convexo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pic>
        <p:nvPicPr>
          <p:cNvPr id="1026" name="Picture 2" descr="C:\Documents and Settings\fkcs\Desktop\New Folde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59150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fkcs\Desktop\New Folder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251200" cy="3251200"/>
          </a:xfrm>
          <a:prstGeom prst="rect">
            <a:avLst/>
          </a:prstGeom>
          <a:noFill/>
        </p:spPr>
      </p:pic>
      <p:pic>
        <p:nvPicPr>
          <p:cNvPr id="1028" name="Picture 4" descr="C:\Documents and Settings\fkcs\Desktop\New Folder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077631" cy="230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fkcs\Desktop\New Folder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58570"/>
            <a:ext cx="3714776" cy="263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fkcs\Desktop\New Folder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00372"/>
            <a:ext cx="3332267" cy="336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fkcs\Desktop\New Folder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214422"/>
            <a:ext cx="3834404" cy="269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fkcs\Desktop\New Folder\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1714488"/>
            <a:ext cx="28575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Documents and Settings\fkcs\Desktop\New Folder\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314700"/>
            <a:ext cx="6543675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Documents and Settings\fkcs\Desktop\New Folder\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2285992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Documents and Settings\fkcs\Desktop\New Folder\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1357298"/>
            <a:ext cx="6110262" cy="433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Documents and Settings\fkcs\Desktop\New Folder\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1571612"/>
            <a:ext cx="7551958" cy="379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Programa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Execute Praticando.</a:t>
            </a:r>
            <a:r>
              <a:rPr lang="pt-BR" dirty="0" err="1" smtClean="0"/>
              <a:t>cpp</a:t>
            </a:r>
            <a:endParaRPr lang="pt-BR" dirty="0" smtClean="0"/>
          </a:p>
          <a:p>
            <a:r>
              <a:rPr lang="pt-BR" dirty="0" smtClean="0"/>
              <a:t>Localizar </a:t>
            </a:r>
          </a:p>
          <a:p>
            <a:pPr lvl="1"/>
            <a:r>
              <a:rPr lang="pt-BR" dirty="0" err="1" smtClean="0"/>
              <a:t>glBegin</a:t>
            </a:r>
            <a:r>
              <a:rPr lang="pt-BR" dirty="0" smtClean="0"/>
              <a:t>(GL_POLYGON);</a:t>
            </a:r>
          </a:p>
          <a:p>
            <a:pPr lvl="1">
              <a:buNone/>
            </a:pPr>
            <a:r>
              <a:rPr lang="pt-BR" dirty="0" smtClean="0"/>
              <a:t>    glVertex3f (0.25, 0.25, 0.0);</a:t>
            </a:r>
          </a:p>
          <a:p>
            <a:pPr lvl="1">
              <a:buNone/>
            </a:pPr>
            <a:r>
              <a:rPr lang="pt-BR" dirty="0" smtClean="0"/>
              <a:t>    glVertex3f (0.75, 0.25, 0.0);</a:t>
            </a:r>
          </a:p>
          <a:p>
            <a:pPr lvl="1">
              <a:buNone/>
            </a:pPr>
            <a:r>
              <a:rPr lang="pt-BR" dirty="0" smtClean="0"/>
              <a:t>    glVertex3f (0.75, 0.75, 0.0);</a:t>
            </a:r>
          </a:p>
          <a:p>
            <a:pPr lvl="1">
              <a:buNone/>
            </a:pPr>
            <a:r>
              <a:rPr lang="pt-BR" dirty="0" smtClean="0"/>
              <a:t>    glVertex3f (0.25, 0.75, 0.0);</a:t>
            </a:r>
          </a:p>
          <a:p>
            <a:pPr lvl="1">
              <a:buNone/>
            </a:pPr>
            <a:r>
              <a:rPr lang="pt-BR" dirty="0" smtClean="0"/>
              <a:t>    </a:t>
            </a:r>
            <a:r>
              <a:rPr lang="pt-BR" dirty="0" err="1" smtClean="0"/>
              <a:t>glEnd</a:t>
            </a:r>
            <a:r>
              <a:rPr lang="pt-BR" dirty="0" smtClean="0"/>
              <a:t>();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14752"/>
            <a:ext cx="332324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points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GL_POINTS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pPr algn="l"/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(GL_POINTS);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0.25, 0.0);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pPr algn="l"/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0.75, 0.0);</a:t>
                      </a:r>
                    </a:p>
                    <a:p>
                      <a:pPr algn="l"/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1357298"/>
            <a:ext cx="4643470" cy="498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Lines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273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GL_LINES</a:t>
                      </a:r>
                      <a:endParaRPr lang="pt-BR" sz="2800" dirty="0"/>
                    </a:p>
                  </a:txBody>
                  <a:tcPr/>
                </a:tc>
              </a:tr>
              <a:tr h="2048305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(GL_LINES);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443435" cy="477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Lines</a:t>
            </a:r>
            <a:r>
              <a:rPr lang="pt-BR" dirty="0" smtClean="0"/>
              <a:t> </a:t>
            </a:r>
            <a:r>
              <a:rPr lang="pt-BR" dirty="0" err="1" smtClean="0"/>
              <a:t>Strip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29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GL_LINE_STRIP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(GL_LINE_STRIP);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Lines</a:t>
            </a:r>
            <a:r>
              <a:rPr lang="pt-BR" dirty="0" smtClean="0"/>
              <a:t> Loop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29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GL_LINE_LOOP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(GL_LINE_LOOP);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Triangles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GL_TRIANGLES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(GL_TRIANGLES);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514873" cy="484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Triangles</a:t>
            </a:r>
            <a:r>
              <a:rPr lang="pt-BR" dirty="0" smtClean="0"/>
              <a:t> </a:t>
            </a:r>
            <a:r>
              <a:rPr lang="pt-BR" dirty="0" err="1" smtClean="0"/>
              <a:t>Strip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1714480" y="2143116"/>
          <a:ext cx="571504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GL_TRIANGLE_STRIP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(GL_TRIANGLE_STRIP);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(0.45, 0.12,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786346" cy="4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Triangles</a:t>
            </a:r>
            <a:r>
              <a:rPr lang="pt-BR" dirty="0" smtClean="0"/>
              <a:t> </a:t>
            </a:r>
            <a:r>
              <a:rPr lang="pt-BR" dirty="0" err="1" smtClean="0"/>
              <a:t>Fan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1821637" y="2143116"/>
          <a:ext cx="550072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GL_TRIANGLE_FAN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(GL_TRIANGLE_FAN);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(0.30, 0.45,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(0.45, 0.12,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4572032" cy="4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Quads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GL_QUADS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(GL_QUADS);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0.75,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 smtClean="0"/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Quads</a:t>
            </a:r>
            <a:r>
              <a:rPr lang="pt-BR" dirty="0" smtClean="0"/>
              <a:t> </a:t>
            </a:r>
            <a:r>
              <a:rPr lang="pt-BR" dirty="0" err="1" smtClean="0"/>
              <a:t>Strip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GL_QUADS_STRIP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(GL_QUAD_STRIP);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0.25,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(0.75, 0.75, 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 (0.25, 0.75, 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371997" cy="46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OpenGL</a:t>
            </a:r>
            <a:endParaRPr lang="pt-BR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14000"/>
              </a:lnSpc>
            </a:pPr>
            <a:r>
              <a:rPr lang="pt-BR" sz="1500" dirty="0" smtClean="0"/>
              <a:t>Biblioteca de rotinas gráficas de modelagem, manipulação de objetos e exibição tridimensional. Permitem ao usuário criar objetos gráficos com qualidade, de modo rápido, além de incluir recursos avançados de animação, tratamento de imagens e texturas.</a:t>
            </a:r>
          </a:p>
          <a:p>
            <a:pPr lvl="1" algn="just">
              <a:lnSpc>
                <a:spcPct val="114000"/>
              </a:lnSpc>
              <a:buNone/>
            </a:pPr>
            <a:endParaRPr lang="pt-BR" sz="1500" dirty="0" smtClean="0"/>
          </a:p>
          <a:p>
            <a:pPr algn="just">
              <a:lnSpc>
                <a:spcPct val="114000"/>
              </a:lnSpc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Glut</a:t>
            </a:r>
          </a:p>
          <a:p>
            <a:pPr lvl="1" algn="just">
              <a:lnSpc>
                <a:spcPct val="114000"/>
              </a:lnSpc>
            </a:pPr>
            <a:r>
              <a:rPr lang="pt-BR" sz="1500" dirty="0" smtClean="0"/>
              <a:t>É uma biblioteca que fornece um modo para gerenciar janelas e entrada de dados independente de plataforma. Normalmente é utilizada para o desenvolvimento de aplicativos gráficos de pequeno e médio porte.</a:t>
            </a:r>
          </a:p>
          <a:p>
            <a:pPr lvl="1" algn="just">
              <a:lnSpc>
                <a:spcPct val="114000"/>
              </a:lnSpc>
              <a:buNone/>
            </a:pPr>
            <a:endParaRPr lang="pt-BR" sz="1500" dirty="0" smtClean="0"/>
          </a:p>
          <a:p>
            <a:pPr algn="just">
              <a:lnSpc>
                <a:spcPct val="114000"/>
              </a:lnSpc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Porque Glut?</a:t>
            </a:r>
          </a:p>
          <a:p>
            <a:pPr lvl="1" algn="just">
              <a:lnSpc>
                <a:spcPct val="114000"/>
              </a:lnSpc>
            </a:pPr>
            <a:r>
              <a:rPr lang="pt-BR" sz="1500" dirty="0" smtClean="0"/>
              <a:t>A grande vantagem do uso da GLUT é que ela permite o uso de todas as funções gráficas OpenGL e ainda torna padronizado o acesso a características específicas de cada ambiente de janelas como ler o teclado, o mouse, criar menus de opções, suporte a bitmaps e fontes e muitas outras.</a:t>
            </a:r>
          </a:p>
          <a:p>
            <a:pPr lvl="1">
              <a:buNone/>
            </a:pPr>
            <a:endParaRPr lang="pt-B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r>
              <a:rPr lang="pt-BR" dirty="0" err="1" smtClean="0"/>
              <a:t>Polygon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000232" y="2143116"/>
          <a:ext cx="514353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365790"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GL_POLYGON</a:t>
                      </a:r>
                      <a:endParaRPr lang="pt-BR" sz="2800" dirty="0"/>
                    </a:p>
                  </a:txBody>
                  <a:tcPr/>
                </a:tc>
              </a:tr>
              <a:tr h="2391704">
                <a:tc>
                  <a:txBody>
                    <a:bodyPr/>
                    <a:lstStyle/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glBegin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(GL_POLYGON);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glVertex3f( 0.10, 0.10 ,0.0 );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glVertex3f( 0.10, 0.30,0.0);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glVertex3f( 0.40, 0.30,0.0);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glVertex3f( 0.60, 0.30,0.0);</a:t>
                      </a:r>
                    </a:p>
                    <a:p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glVertex3f( 0.40, 0.10,0.0);</a:t>
                      </a:r>
                    </a:p>
                    <a:p>
                      <a:r>
                        <a:rPr kumimoji="0" lang="pt-BR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glEnd</a:t>
                      </a:r>
                      <a:r>
                        <a:rPr kumimoji="0" lang="pt-BR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500594" cy="4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Objetos 3D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428750"/>
          <a:ext cx="4043362" cy="2571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2071702"/>
              </a:tblGrid>
              <a:tr h="45238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Esfera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119374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glutSolidSphere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glutWireSphere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0" y="1428736"/>
          <a:ext cx="4043362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40347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Cubo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096859">
                <a:tc>
                  <a:txBody>
                    <a:bodyPr/>
                    <a:lstStyle/>
                    <a:p>
                      <a:r>
                        <a:rPr kumimoji="0" lang="pt-B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glutSolidCube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  <a:p>
                      <a:endParaRPr kumimoji="0" lang="pt-B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glutWireCube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4071942"/>
          <a:ext cx="4071966" cy="264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285776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</a:t>
                      </a:r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2275245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glutSolidCone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base 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glutWireCone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base 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height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slices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72000" y="4000504"/>
          <a:ext cx="414340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Toróide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glutSolidTorus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nsides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glutWireTorus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outerRadius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nsides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Glint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rings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857364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500570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429132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Objetos 3D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428750"/>
          <a:ext cx="4043362" cy="242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516933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Dodecaedro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11945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glutSolidDodecahedron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glutWireDodecahedron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0" y="1428736"/>
          <a:ext cx="4043362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654277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Tetraedro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774615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glutSolidTetrahedron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glutWireTetrahedron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3929066"/>
          <a:ext cx="4043362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81"/>
                <a:gridCol w="2021681"/>
              </a:tblGrid>
              <a:tr h="73125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Icosaedro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83393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glutSolidIcosahedron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glutWireIcosahedron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00562" y="3929066"/>
          <a:ext cx="4143404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731251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Teapot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FIGURA</a:t>
                      </a:r>
                      <a:endParaRPr lang="pt-BR" dirty="0"/>
                    </a:p>
                  </a:txBody>
                  <a:tcPr/>
                </a:tc>
              </a:tr>
              <a:tr h="1983393">
                <a:tc>
                  <a:txBody>
                    <a:bodyPr/>
                    <a:lstStyle/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glutSolidTeapot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kumimoji="0"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glutWireTeapot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GLdouble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r>
                        <a:rPr kumimoji="0"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0024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143116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714884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71488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Carregue 3D.</a:t>
            </a:r>
            <a:r>
              <a:rPr lang="pt-BR" dirty="0" err="1" smtClean="0"/>
              <a:t>cpp</a:t>
            </a:r>
            <a:r>
              <a:rPr lang="pt-BR" dirty="0" smtClean="0"/>
              <a:t> </a:t>
            </a:r>
          </a:p>
          <a:p>
            <a:endParaRPr lang="pt-BR" dirty="0" smtClean="0"/>
          </a:p>
        </p:txBody>
      </p:sp>
      <p:pic>
        <p:nvPicPr>
          <p:cNvPr id="4" name="Imagem 3" descr="3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71678"/>
            <a:ext cx="685804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Praticando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Altere</a:t>
            </a:r>
            <a:endParaRPr lang="pt-BR" dirty="0"/>
          </a:p>
        </p:txBody>
      </p:sp>
      <p:pic>
        <p:nvPicPr>
          <p:cNvPr id="4" name="Imagem 3" descr="3dres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66915"/>
            <a:ext cx="7286676" cy="447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Transformações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235739">
                <a:tc>
                  <a:txBody>
                    <a:bodyPr/>
                    <a:lstStyle/>
                    <a:p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IMAGEM</a:t>
                      </a:r>
                      <a:endParaRPr lang="pt-BR" dirty="0"/>
                    </a:p>
                  </a:txBody>
                  <a:tcPr/>
                </a:tc>
              </a:tr>
              <a:tr h="235739">
                <a:tc>
                  <a:txBody>
                    <a:bodyPr/>
                    <a:lstStyle/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rotação é feita através da função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glRotatef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(Ângulo, x, y, z), que pode receber quatro números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glRotated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como parâmetro. Neste caso, a matriz atual é multiplicada por uma matriz de rotação de "Ângulo" graus ao redor do eixo definido pelo vetor "x,y,z" no sentido anti-horário</a:t>
                      </a:r>
                    </a:p>
                    <a:p>
                      <a:pPr algn="just"/>
                      <a:endParaRPr kumimoji="0" lang="pt-B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 : </a:t>
                      </a:r>
                      <a:r>
                        <a:rPr kumimoji="0" lang="pt-B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glRotatef</a:t>
                      </a:r>
                      <a:r>
                        <a:rPr kumimoji="0"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(45.0, 0.0, 0.0, 1.0), </a:t>
                      </a:r>
                      <a:r>
                        <a:rPr kumimoji="0" lang="pt-BR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Rotaciona</a:t>
                      </a:r>
                      <a:r>
                        <a:rPr kumimoji="0"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um objeto num ângulo de 45º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071688"/>
            <a:ext cx="3571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Transformações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428625" y="1428750"/>
          <a:ext cx="7929618" cy="266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15794">
                <a:tc>
                  <a:txBody>
                    <a:bodyPr/>
                    <a:lstStyle/>
                    <a:p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Translação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IMAGEM</a:t>
                      </a:r>
                      <a:endParaRPr lang="pt-BR" sz="1600" dirty="0"/>
                    </a:p>
                  </a:txBody>
                  <a:tcPr/>
                </a:tc>
              </a:tr>
              <a:tr h="2327412">
                <a:tc>
                  <a:txBody>
                    <a:bodyPr/>
                    <a:lstStyle/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translação é feita através da função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glTranslatef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Tz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que pode receber três números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glTranslated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como parâmetro. Neste caso, a matriz atual é multiplicada por uma matriz de translação baseada nos valores dados.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625" y="4143375"/>
          <a:ext cx="7929618" cy="264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57906">
                <a:tc>
                  <a:txBody>
                    <a:bodyPr/>
                    <a:lstStyle/>
                    <a:p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Escala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IMAGEM</a:t>
                      </a:r>
                      <a:endParaRPr lang="pt-BR" sz="1600" dirty="0"/>
                    </a:p>
                  </a:txBody>
                  <a:tcPr/>
                </a:tc>
              </a:tr>
              <a:tr h="2285300">
                <a:tc>
                  <a:txBody>
                    <a:bodyPr/>
                    <a:lstStyle/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escala é feita através da função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glScalef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(Ex,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Ey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que pode receber três números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glScaled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como parâmetro. Neste caso, a matriz atual é multiplicada por uma matriz de escala baseada nos valores dados.</a:t>
                      </a:r>
                    </a:p>
                    <a:p>
                      <a:pPr algn="just"/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Ex.: Efeito de </a:t>
                      </a:r>
                      <a:r>
                        <a:rPr kumimoji="0"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glScalef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(2.0, -0.5, 1.0)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57375"/>
            <a:ext cx="3786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572000"/>
            <a:ext cx="3786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8596" y="1428736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1) Construa um plano </a:t>
            </a:r>
            <a:r>
              <a:rPr lang="pt-BR" dirty="0" err="1" smtClean="0"/>
              <a:t>rotacionado</a:t>
            </a:r>
            <a:r>
              <a:rPr lang="pt-BR" dirty="0" smtClean="0"/>
              <a:t> de 60° em relação ao eixo Z.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2) Construa uma esfera deslocada de 100 unidades no eixo X e -50 no eixo Y.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3) Construa uma reflexão no nariz dos bonecos de neve.</a:t>
            </a:r>
          </a:p>
          <a:p>
            <a:r>
              <a:rPr lang="pt-BR" dirty="0" smtClean="0"/>
              <a:t> </a:t>
            </a:r>
            <a:r>
              <a:rPr lang="pt-BR" dirty="0" smtClean="0"/>
              <a:t>   Obs. Tente deslocá-los para que não fiquem dentro da cabeça.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Texturas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/>
              <a:t>Mapeamento de Texturas(</a:t>
            </a:r>
            <a:r>
              <a:rPr lang="pt-BR" sz="2000" dirty="0" err="1" smtClean="0"/>
              <a:t>texture</a:t>
            </a:r>
            <a:r>
              <a:rPr lang="pt-BR" sz="2000" dirty="0" smtClean="0"/>
              <a:t> </a:t>
            </a:r>
            <a:r>
              <a:rPr lang="pt-BR" sz="2000" dirty="0" err="1" smtClean="0"/>
              <a:t>mapping</a:t>
            </a:r>
            <a:r>
              <a:rPr lang="pt-BR" sz="20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/>
              <a:t>Texturas normalmente são 2D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6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sz="1200" dirty="0" smtClean="0">
              <a:solidFill>
                <a:srgbClr val="FF0000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Texturas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14354"/>
          </a:xfrm>
        </p:spPr>
        <p:txBody>
          <a:bodyPr/>
          <a:lstStyle/>
          <a:p>
            <a:r>
              <a:rPr lang="pt-BR" dirty="0" smtClean="0"/>
              <a:t>Unidimensionais</a:t>
            </a:r>
          </a:p>
          <a:p>
            <a:endParaRPr lang="pt-BR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3357563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C:\Users\TEMP.CIN.015\Desktop\image_14.jpg"/>
          <p:cNvPicPr>
            <a:picLocks noChangeAspect="1" noChangeArrowheads="1"/>
          </p:cNvPicPr>
          <p:nvPr/>
        </p:nvPicPr>
        <p:blipFill>
          <a:blip r:embed="rId3"/>
          <a:srcRect r="6646" b="7136"/>
          <a:stretch>
            <a:fillRect/>
          </a:stretch>
        </p:blipFill>
        <p:spPr bwMode="auto">
          <a:xfrm>
            <a:off x="214282" y="1500174"/>
            <a:ext cx="5357849" cy="429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71472" y="3143248"/>
            <a:ext cx="746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Bidimensional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0" name="Picture 4" descr="C:\Users\TEMP.CIN.015\Desktop\JPG\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77576"/>
            <a:ext cx="1643074" cy="218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428736"/>
            <a:ext cx="6194421" cy="462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571472" y="4572008"/>
            <a:ext cx="7467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Tridimensional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3" name="Picture 7" descr="C:\Users\TEMP.CIN.015\Desktop\epsxe-enhance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57161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</a:t>
            </a:r>
            <a:r>
              <a:rPr lang="pt-BR" dirty="0" err="1" smtClean="0"/>
              <a:t>OpenGL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72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6096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42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928802"/>
            <a:ext cx="5734050" cy="479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214422"/>
            <a:ext cx="6025530" cy="4833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Requer Dois Passos</a:t>
            </a:r>
          </a:p>
          <a:p>
            <a:pPr lvl="1"/>
            <a:r>
              <a:rPr lang="pt-BR" dirty="0" smtClean="0"/>
              <a:t>Carregar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2456795"/>
            <a:ext cx="9215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// Habilitar</a:t>
            </a:r>
          </a:p>
          <a:p>
            <a:r>
              <a:rPr lang="pt-BR" sz="1400" dirty="0" smtClean="0"/>
              <a:t> </a:t>
            </a:r>
            <a:r>
              <a:rPr lang="pt-BR" sz="1400" dirty="0" err="1" smtClean="0"/>
              <a:t>glEnable</a:t>
            </a:r>
            <a:r>
              <a:rPr lang="pt-BR" sz="1400" dirty="0" smtClean="0"/>
              <a:t> ( GL_TEXTURE_2D );  </a:t>
            </a:r>
          </a:p>
          <a:p>
            <a:endParaRPr lang="pt-BR" sz="1400" dirty="0"/>
          </a:p>
          <a:p>
            <a:r>
              <a:rPr lang="pt-BR" sz="1400" dirty="0" smtClean="0"/>
              <a:t>// Armazenamento</a:t>
            </a:r>
          </a:p>
          <a:p>
            <a:r>
              <a:rPr lang="pt-BR" sz="1400" dirty="0" err="1" smtClean="0"/>
              <a:t>glPixelStorei</a:t>
            </a:r>
            <a:r>
              <a:rPr lang="pt-BR" sz="1400" dirty="0" smtClean="0"/>
              <a:t> ( GL_UNPACK_ALIGNMENT, 1 ); </a:t>
            </a:r>
          </a:p>
          <a:p>
            <a:endParaRPr lang="pt-BR" sz="1400" dirty="0" smtClean="0"/>
          </a:p>
          <a:p>
            <a:r>
              <a:rPr lang="pt-BR" sz="1400" dirty="0" smtClean="0"/>
              <a:t> // Quantas Texturas</a:t>
            </a:r>
          </a:p>
          <a:p>
            <a:r>
              <a:rPr lang="pt-BR" sz="1400" dirty="0" err="1" smtClean="0"/>
              <a:t>GLuint</a:t>
            </a:r>
            <a:r>
              <a:rPr lang="pt-BR" sz="1400" dirty="0" smtClean="0"/>
              <a:t> 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[MAX_NO_TEXTURES];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glGenTextures</a:t>
            </a:r>
            <a:r>
              <a:rPr lang="pt-BR" sz="1400" dirty="0" smtClean="0"/>
              <a:t> (1, 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);</a:t>
            </a:r>
            <a:br>
              <a:rPr lang="pt-BR" sz="1400" dirty="0" smtClean="0"/>
            </a:br>
            <a:r>
              <a:rPr lang="pt-BR" sz="1400" dirty="0" smtClean="0"/>
              <a:t>                               </a:t>
            </a:r>
          </a:p>
          <a:p>
            <a:r>
              <a:rPr lang="pt-BR" sz="1400" dirty="0" smtClean="0"/>
              <a:t> // </a:t>
            </a:r>
            <a:r>
              <a:rPr lang="pt-BR" sz="1400" dirty="0" err="1" smtClean="0"/>
              <a:t>Definr</a:t>
            </a:r>
            <a:r>
              <a:rPr lang="pt-BR" sz="1400" dirty="0" smtClean="0"/>
              <a:t> o número da textura do objeto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[0] = 1001; </a:t>
            </a:r>
          </a:p>
          <a:p>
            <a:endParaRPr lang="pt-BR" sz="1400" dirty="0" smtClean="0"/>
          </a:p>
          <a:p>
            <a:r>
              <a:rPr lang="pt-BR" sz="1400" dirty="0" smtClean="0"/>
              <a:t> // Define a textura corrente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glBindTexture</a:t>
            </a:r>
            <a:r>
              <a:rPr lang="pt-BR" sz="1400" dirty="0" smtClean="0"/>
              <a:t> ( GL_TEXTURE_2D, </a:t>
            </a:r>
            <a:r>
              <a:rPr lang="pt-BR" sz="1400" dirty="0" err="1" smtClean="0"/>
              <a:t>texture_id</a:t>
            </a:r>
            <a:r>
              <a:rPr lang="pt-BR" sz="1400" dirty="0" smtClean="0"/>
              <a:t>[0] ); </a:t>
            </a:r>
            <a:br>
              <a:rPr lang="pt-BR" sz="1400" dirty="0" smtClean="0"/>
            </a:br>
            <a:r>
              <a:rPr lang="pt-BR" sz="1400" dirty="0" smtClean="0"/>
              <a:t>             </a:t>
            </a:r>
          </a:p>
          <a:p>
            <a:r>
              <a:rPr lang="pt-BR" sz="1400" dirty="0" smtClean="0"/>
              <a:t> // carrega a uma imagem TGA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image_t</a:t>
            </a:r>
            <a:r>
              <a:rPr lang="pt-BR" sz="1400" dirty="0" smtClean="0"/>
              <a:t> </a:t>
            </a:r>
            <a:r>
              <a:rPr lang="pt-BR" sz="1400" dirty="0" err="1" smtClean="0"/>
              <a:t>temp_image</a:t>
            </a:r>
            <a:r>
              <a:rPr lang="pt-BR" sz="1400" dirty="0" smtClean="0"/>
              <a:t>; </a:t>
            </a:r>
            <a:br>
              <a:rPr lang="pt-BR" sz="1400" dirty="0" smtClean="0"/>
            </a:br>
            <a:r>
              <a:rPr lang="pt-BR" sz="1400" dirty="0" smtClean="0"/>
              <a:t> </a:t>
            </a:r>
            <a:r>
              <a:rPr lang="pt-BR" sz="1400" dirty="0" err="1" smtClean="0"/>
              <a:t>tgaLoad</a:t>
            </a:r>
            <a:r>
              <a:rPr lang="pt-BR" sz="1400" dirty="0" smtClean="0"/>
              <a:t>  ( "TCG1.</a:t>
            </a:r>
            <a:r>
              <a:rPr lang="pt-BR" sz="1400" dirty="0" err="1" smtClean="0"/>
              <a:t>tga</a:t>
            </a:r>
            <a:r>
              <a:rPr lang="pt-BR" sz="1400" dirty="0" smtClean="0"/>
              <a:t>", &amp;</a:t>
            </a:r>
            <a:r>
              <a:rPr lang="pt-BR" sz="1400" dirty="0" err="1" smtClean="0"/>
              <a:t>temp_image</a:t>
            </a:r>
            <a:r>
              <a:rPr lang="pt-BR" sz="1400" dirty="0" smtClean="0"/>
              <a:t>, TGA_FREE | TGA_LOW_QUALITY );</a:t>
            </a:r>
          </a:p>
          <a:p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5856393"/>
            <a:ext cx="80010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//Caso a Imagem seja </a:t>
            </a:r>
            <a:r>
              <a:rPr lang="pt-BR" sz="1400" dirty="0" err="1"/>
              <a:t>jpg</a:t>
            </a:r>
            <a:r>
              <a:rPr lang="pt-BR" sz="1400" dirty="0"/>
              <a:t> trocamos as duas ultimas linhas por:</a:t>
            </a:r>
          </a:p>
          <a:p>
            <a:r>
              <a:rPr lang="pt-BR" sz="1400" dirty="0" err="1"/>
              <a:t>char</a:t>
            </a:r>
            <a:r>
              <a:rPr lang="pt-BR" sz="1400" dirty="0"/>
              <a:t> </a:t>
            </a:r>
            <a:r>
              <a:rPr lang="pt-BR" sz="1400" dirty="0" err="1"/>
              <a:t>TextureFile</a:t>
            </a:r>
            <a:r>
              <a:rPr lang="pt-BR" sz="1400" dirty="0"/>
              <a:t>[] = "Texture.jpg";</a:t>
            </a:r>
          </a:p>
          <a:p>
            <a:r>
              <a:rPr lang="pt-BR" sz="1400" dirty="0"/>
              <a:t>BYTE *</a:t>
            </a:r>
            <a:r>
              <a:rPr lang="pt-BR" sz="1400" dirty="0" err="1"/>
              <a:t>img</a:t>
            </a:r>
            <a:r>
              <a:rPr lang="pt-BR" sz="1400" dirty="0"/>
              <a:t> = </a:t>
            </a:r>
            <a:r>
              <a:rPr lang="pt-BR" sz="1400" dirty="0" err="1"/>
              <a:t>JPEGLoad</a:t>
            </a:r>
            <a:r>
              <a:rPr lang="pt-BR" sz="1400" dirty="0"/>
              <a:t>(</a:t>
            </a:r>
            <a:r>
              <a:rPr lang="pt-BR" sz="1400" dirty="0" err="1"/>
              <a:t>TextureFile</a:t>
            </a:r>
            <a:r>
              <a:rPr lang="pt-BR" sz="1400" dirty="0"/>
              <a:t>, &amp;</a:t>
            </a:r>
            <a:r>
              <a:rPr lang="pt-BR" sz="1400" dirty="0" err="1"/>
              <a:t>larg</a:t>
            </a:r>
            <a:r>
              <a:rPr lang="pt-BR" sz="1400" dirty="0"/>
              <a:t>, &amp;</a:t>
            </a:r>
            <a:r>
              <a:rPr lang="pt-BR" sz="1400" dirty="0" err="1"/>
              <a:t>alt</a:t>
            </a:r>
            <a:r>
              <a:rPr lang="pt-BR" sz="1400" dirty="0"/>
              <a:t>);</a:t>
            </a:r>
          </a:p>
          <a:p>
            <a:r>
              <a:rPr lang="pt-BR" sz="1400" dirty="0"/>
              <a:t>gluBuild2DMipmaps (GL_TEXTURE_2D, 3, </a:t>
            </a:r>
            <a:r>
              <a:rPr lang="pt-BR" sz="1400" dirty="0" err="1"/>
              <a:t>larg</a:t>
            </a:r>
            <a:r>
              <a:rPr lang="pt-BR" sz="1400" dirty="0"/>
              <a:t>, </a:t>
            </a:r>
            <a:r>
              <a:rPr lang="pt-BR" sz="1400" dirty="0" err="1"/>
              <a:t>alt</a:t>
            </a:r>
            <a:r>
              <a:rPr lang="pt-BR" sz="1400" dirty="0"/>
              <a:t>, GL_BGR_EXT, GL_UNSIGNED_BYTE, </a:t>
            </a:r>
            <a:r>
              <a:rPr lang="pt-BR" sz="1400" dirty="0" err="1"/>
              <a:t>img</a:t>
            </a:r>
            <a:r>
              <a:rPr lang="pt-BR" sz="1400" dirty="0"/>
              <a:t>);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57290" y="2428868"/>
            <a:ext cx="621510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MAS POR QUE .TGA?</a:t>
            </a:r>
            <a:endParaRPr lang="pt-B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9"/>
          <p:cNvGrpSpPr/>
          <p:nvPr/>
        </p:nvGrpSpPr>
        <p:grpSpPr>
          <a:xfrm>
            <a:off x="4714876" y="2857496"/>
            <a:ext cx="3430730" cy="3226852"/>
            <a:chOff x="4714876" y="2857496"/>
            <a:chExt cx="3430730" cy="3226852"/>
          </a:xfrm>
        </p:grpSpPr>
        <p:sp>
          <p:nvSpPr>
            <p:cNvPr id="14" name="Cubo 13"/>
            <p:cNvSpPr/>
            <p:nvPr/>
          </p:nvSpPr>
          <p:spPr>
            <a:xfrm>
              <a:off x="5143504" y="2857496"/>
              <a:ext cx="3002102" cy="28592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714876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A1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429520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B1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714876" y="557214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D1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429520" y="57150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C1</a:t>
              </a:r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t-BR" dirty="0" smtClean="0"/>
              <a:t>Aplicação da Textura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071678"/>
            <a:ext cx="68487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Criar uma </a:t>
            </a:r>
            <a:r>
              <a:rPr lang="pt-B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correspondencia</a:t>
            </a:r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entre Imagens 2D e 3D</a:t>
            </a:r>
            <a:endParaRPr lang="pt-B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upo 21"/>
          <p:cNvGrpSpPr/>
          <p:nvPr/>
        </p:nvGrpSpPr>
        <p:grpSpPr>
          <a:xfrm>
            <a:off x="571472" y="2928934"/>
            <a:ext cx="3708964" cy="3357562"/>
            <a:chOff x="4429124" y="3500438"/>
            <a:chExt cx="3708964" cy="335756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3500438"/>
              <a:ext cx="2459665" cy="3229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CaixaDeTexto 23"/>
            <p:cNvSpPr txBox="1"/>
            <p:nvPr/>
          </p:nvSpPr>
          <p:spPr>
            <a:xfrm>
              <a:off x="4500562" y="36433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786710" y="35004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786710" y="64886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429124" y="63579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2357422" y="3786190"/>
            <a:ext cx="464347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glTexCoord2f(0.0f, 0.0f);</a:t>
            </a:r>
            <a:r>
              <a:rPr lang="pt-BR" sz="1400" dirty="0" smtClean="0"/>
              <a:t> </a:t>
            </a:r>
            <a:r>
              <a:rPr lang="pt-BR" sz="1400" b="1" dirty="0" smtClean="0"/>
              <a:t>  glVertex3f(1.0f,  -1.0f, 1.0f);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54100"/>
            <a:ext cx="7467600" cy="471478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pt-BR" dirty="0" smtClean="0"/>
              <a:t>Aplicação da Textura</a:t>
            </a:r>
          </a:p>
          <a:p>
            <a:pPr lvl="2"/>
            <a:r>
              <a:rPr lang="pt-BR" dirty="0" smtClean="0"/>
              <a:t>Sistema de Coordenadas da Textura</a:t>
            </a:r>
          </a:p>
          <a:p>
            <a:pPr lvl="3"/>
            <a:r>
              <a:rPr lang="pt-BR" b="1" dirty="0" smtClean="0"/>
              <a:t>(0,0)</a:t>
            </a:r>
            <a:r>
              <a:rPr lang="pt-BR" dirty="0" smtClean="0"/>
              <a:t> o ponto inferior esquerdo da imagem</a:t>
            </a:r>
          </a:p>
          <a:p>
            <a:pPr lvl="3"/>
            <a:r>
              <a:rPr lang="pt-BR" b="1" dirty="0" smtClean="0"/>
              <a:t>(1,1)</a:t>
            </a:r>
            <a:r>
              <a:rPr lang="pt-BR" dirty="0" smtClean="0"/>
              <a:t> o ponto superior direito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85852" y="4143380"/>
          <a:ext cx="3143272" cy="1625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7388"/>
                <a:gridCol w="1285884"/>
              </a:tblGrid>
              <a:tr h="31068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Vértice da </a:t>
                      </a:r>
                      <a:r>
                        <a:rPr lang="pt-BR" sz="1600" dirty="0" smtClean="0"/>
                        <a:t>Textura</a:t>
                      </a:r>
                      <a:endParaRPr lang="pt-BR" sz="1600" dirty="0"/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Coordenada</a:t>
                      </a:r>
                    </a:p>
                  </a:txBody>
                  <a:tcPr marL="81280" marR="81280" marT="40640" marB="40640" anchor="ctr"/>
                </a:tc>
              </a:tr>
              <a:tr h="205219">
                <a:tc>
                  <a:txBody>
                    <a:bodyPr/>
                    <a:lstStyle/>
                    <a:p>
                      <a:r>
                        <a:rPr lang="pt-BR" sz="1600"/>
                        <a:t>A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(0,1)</a:t>
                      </a:r>
                    </a:p>
                  </a:txBody>
                  <a:tcPr marL="81280" marR="81280" marT="40640" marB="40640" anchor="ctr"/>
                </a:tc>
              </a:tr>
              <a:tr h="205219">
                <a:tc>
                  <a:txBody>
                    <a:bodyPr/>
                    <a:lstStyle/>
                    <a:p>
                      <a:r>
                        <a:rPr lang="pt-BR" sz="1600"/>
                        <a:t>B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(1,1)</a:t>
                      </a:r>
                    </a:p>
                  </a:txBody>
                  <a:tcPr marL="81280" marR="81280" marT="40640" marB="40640" anchor="ctr"/>
                </a:tc>
              </a:tr>
              <a:tr h="205219">
                <a:tc>
                  <a:txBody>
                    <a:bodyPr/>
                    <a:lstStyle/>
                    <a:p>
                      <a:r>
                        <a:rPr lang="pt-BR" sz="1600"/>
                        <a:t>C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(1,0)</a:t>
                      </a:r>
                    </a:p>
                  </a:txBody>
                  <a:tcPr marL="81280" marR="81280" marT="40640" marB="40640" anchor="ctr"/>
                </a:tc>
              </a:tr>
              <a:tr h="205219">
                <a:tc>
                  <a:txBody>
                    <a:bodyPr/>
                    <a:lstStyle/>
                    <a:p>
                      <a:r>
                        <a:rPr lang="pt-BR" sz="1600"/>
                        <a:t>D</a:t>
                      </a:r>
                    </a:p>
                  </a:txBody>
                  <a:tcPr marL="81280" marR="81280" marT="40640" marB="40640" anchor="ctr"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(0,0)</a:t>
                      </a:r>
                    </a:p>
                  </a:txBody>
                  <a:tcPr marL="81280" marR="81280" marT="40640" marB="4064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143240" y="2792552"/>
            <a:ext cx="2571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 seja</a:t>
            </a:r>
            <a:endParaRPr lang="pt-B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Grupo 17"/>
          <p:cNvGrpSpPr/>
          <p:nvPr/>
        </p:nvGrpSpPr>
        <p:grpSpPr>
          <a:xfrm>
            <a:off x="5268943" y="3857628"/>
            <a:ext cx="2446329" cy="2214554"/>
            <a:chOff x="4429124" y="3500438"/>
            <a:chExt cx="3708964" cy="335756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3500438"/>
              <a:ext cx="2459665" cy="3229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CaixaDeTexto 13"/>
            <p:cNvSpPr txBox="1"/>
            <p:nvPr/>
          </p:nvSpPr>
          <p:spPr>
            <a:xfrm>
              <a:off x="4500562" y="36433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786710" y="35004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786710" y="64886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429124" y="63579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54100"/>
            <a:ext cx="7467600" cy="47147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pt-BR" dirty="0" smtClean="0"/>
              <a:t>Aplicação da Textura</a:t>
            </a:r>
          </a:p>
          <a:p>
            <a:pPr lvl="2"/>
            <a:r>
              <a:rPr lang="pt-BR" dirty="0" smtClean="0"/>
              <a:t>Supondo que o cubo tenha aresta 2 e centro em (0,0,0)</a:t>
            </a:r>
          </a:p>
          <a:p>
            <a:pPr>
              <a:buNone/>
            </a:pPr>
            <a:endParaRPr lang="pt-BR" dirty="0"/>
          </a:p>
        </p:txBody>
      </p:sp>
      <p:grpSp>
        <p:nvGrpSpPr>
          <p:cNvPr id="2" name="Grupo 10"/>
          <p:cNvGrpSpPr/>
          <p:nvPr/>
        </p:nvGrpSpPr>
        <p:grpSpPr>
          <a:xfrm>
            <a:off x="4572000" y="3059668"/>
            <a:ext cx="3430730" cy="3226852"/>
            <a:chOff x="4714876" y="2857496"/>
            <a:chExt cx="3430730" cy="3226852"/>
          </a:xfrm>
        </p:grpSpPr>
        <p:sp>
          <p:nvSpPr>
            <p:cNvPr id="14" name="Cubo 13"/>
            <p:cNvSpPr/>
            <p:nvPr/>
          </p:nvSpPr>
          <p:spPr>
            <a:xfrm>
              <a:off x="5143504" y="2857496"/>
              <a:ext cx="3002102" cy="2859226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714876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A1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429520" y="34290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B1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714876" y="557214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D1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429520" y="57150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C1</a:t>
              </a:r>
              <a:endParaRPr lang="pt-BR" dirty="0"/>
            </a:p>
          </p:txBody>
        </p:sp>
      </p:grp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666744" y="3663324"/>
          <a:ext cx="3619504" cy="21945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9752"/>
                <a:gridCol w="1809752"/>
              </a:tblGrid>
              <a:tr h="667912">
                <a:tc>
                  <a:txBody>
                    <a:bodyPr/>
                    <a:lstStyle/>
                    <a:p>
                      <a:r>
                        <a:rPr lang="pt-BR" dirty="0"/>
                        <a:t>Vértice do </a:t>
                      </a:r>
                      <a:br>
                        <a:rPr lang="pt-BR" dirty="0"/>
                      </a:br>
                      <a:r>
                        <a:rPr lang="pt-BR" dirty="0"/>
                        <a:t>Polígono 3D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Coordenada</a:t>
                      </a:r>
                    </a:p>
                  </a:txBody>
                  <a:tcPr anchor="ctr"/>
                </a:tc>
              </a:tr>
              <a:tr h="381664">
                <a:tc>
                  <a:txBody>
                    <a:bodyPr/>
                    <a:lstStyle/>
                    <a:p>
                      <a:r>
                        <a:rPr lang="pt-BR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1.0,  1.0,  1.0</a:t>
                      </a:r>
                    </a:p>
                  </a:txBody>
                  <a:tcPr anchor="ctr"/>
                </a:tc>
              </a:tr>
              <a:tr h="381664">
                <a:tc>
                  <a:txBody>
                    <a:bodyPr/>
                    <a:lstStyle/>
                    <a:p>
                      <a:r>
                        <a:rPr lang="pt-BR" dirty="0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1.0,  1.0, -1.0</a:t>
                      </a:r>
                    </a:p>
                  </a:txBody>
                  <a:tcPr anchor="ctr"/>
                </a:tc>
              </a:tr>
              <a:tr h="381664">
                <a:tc>
                  <a:txBody>
                    <a:bodyPr/>
                    <a:lstStyle/>
                    <a:p>
                      <a:r>
                        <a:rPr lang="pt-BR"/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1.0, -1.0, -1.0</a:t>
                      </a:r>
                    </a:p>
                  </a:txBody>
                  <a:tcPr anchor="ctr"/>
                </a:tc>
              </a:tr>
              <a:tr h="381664">
                <a:tc>
                  <a:txBody>
                    <a:bodyPr/>
                    <a:lstStyle/>
                    <a:p>
                      <a:r>
                        <a:rPr lang="pt-BR" dirty="0"/>
                        <a:t>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1.0, -1.0,  1.0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85720" y="2143116"/>
            <a:ext cx="83582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Agora é só fazer a relação</a:t>
            </a:r>
            <a:endParaRPr lang="pt-B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Textura com </a:t>
            </a:r>
            <a:r>
              <a:rPr lang="pt-BR" dirty="0" err="1" smtClean="0"/>
              <a:t>OpenGL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Fazendo a </a:t>
            </a:r>
            <a:r>
              <a:rPr lang="pt-BR" dirty="0" smtClean="0"/>
              <a:t>relação</a:t>
            </a:r>
            <a:endParaRPr lang="pt-BR" dirty="0"/>
          </a:p>
        </p:txBody>
      </p:sp>
      <p:grpSp>
        <p:nvGrpSpPr>
          <p:cNvPr id="4" name="Grupo 9"/>
          <p:cNvGrpSpPr/>
          <p:nvPr/>
        </p:nvGrpSpPr>
        <p:grpSpPr>
          <a:xfrm>
            <a:off x="5786446" y="1714488"/>
            <a:ext cx="2714644" cy="2553321"/>
            <a:chOff x="4714876" y="2857496"/>
            <a:chExt cx="3430730" cy="3226852"/>
          </a:xfrm>
        </p:grpSpPr>
        <p:sp>
          <p:nvSpPr>
            <p:cNvPr id="11" name="Cubo 10"/>
            <p:cNvSpPr/>
            <p:nvPr/>
          </p:nvSpPr>
          <p:spPr>
            <a:xfrm>
              <a:off x="5143504" y="2857496"/>
              <a:ext cx="3002102" cy="285922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714876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A1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429520" y="3214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B1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714876" y="557214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D1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429520" y="571501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C1</a:t>
              </a:r>
              <a:endParaRPr lang="pt-BR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357158" y="4000504"/>
            <a:ext cx="7929618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// Define a textura corrente </a:t>
            </a:r>
            <a:br>
              <a:rPr lang="pt-BR" dirty="0" smtClean="0"/>
            </a:br>
            <a:r>
              <a:rPr lang="pt-BR" dirty="0" err="1" smtClean="0"/>
              <a:t>glBindTexture</a:t>
            </a:r>
            <a:r>
              <a:rPr lang="pt-BR" dirty="0" smtClean="0"/>
              <a:t> ( GL_TEXTURE_2D, </a:t>
            </a:r>
            <a:r>
              <a:rPr lang="pt-BR" dirty="0" err="1" smtClean="0"/>
              <a:t>texture_id</a:t>
            </a:r>
            <a:r>
              <a:rPr lang="pt-BR" dirty="0" smtClean="0"/>
              <a:t>[0] ); </a:t>
            </a:r>
            <a:br>
              <a:rPr lang="pt-BR" dirty="0" smtClean="0"/>
            </a:b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// associa cada vértice do polígono a um ponto da textura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  glTexCoord2f(1.0f, 0.0f); glVertex3f( 1.0f, -1.0f, -1.0f); </a:t>
            </a:r>
            <a:br>
              <a:rPr lang="pt-BR" dirty="0" smtClean="0"/>
            </a:br>
            <a:r>
              <a:rPr lang="pt-BR" dirty="0" smtClean="0"/>
              <a:t>  glTexCoord2f(1.0f, 1.0f); glVertex3f( 1.0f,  1.0f, -1.0f); </a:t>
            </a:r>
            <a:br>
              <a:rPr lang="pt-BR" dirty="0" smtClean="0"/>
            </a:br>
            <a:r>
              <a:rPr lang="pt-BR" dirty="0" smtClean="0"/>
              <a:t>  glTexCoord2f(0.0f, 1.0f); glVertex3f( 1.0f,  1.0f,  1.0f); </a:t>
            </a:r>
            <a:br>
              <a:rPr lang="pt-BR" dirty="0" smtClean="0"/>
            </a:br>
            <a:r>
              <a:rPr lang="pt-BR" dirty="0" smtClean="0"/>
              <a:t>  glTexCoord2f(0.0f, 0.0f); glVertex3f( 1.0f, -1.0f,  1.0f);</a:t>
            </a:r>
          </a:p>
          <a:p>
            <a:endParaRPr lang="pt-BR" sz="2000" dirty="0"/>
          </a:p>
        </p:txBody>
      </p:sp>
      <p:grpSp>
        <p:nvGrpSpPr>
          <p:cNvPr id="5" name="Grupo 16"/>
          <p:cNvGrpSpPr/>
          <p:nvPr/>
        </p:nvGrpSpPr>
        <p:grpSpPr>
          <a:xfrm>
            <a:off x="3143240" y="1785926"/>
            <a:ext cx="2562627" cy="2319834"/>
            <a:chOff x="4429124" y="3500438"/>
            <a:chExt cx="3708964" cy="335756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3500438"/>
              <a:ext cx="2459665" cy="3229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CaixaDeTexto 18"/>
            <p:cNvSpPr txBox="1"/>
            <p:nvPr/>
          </p:nvSpPr>
          <p:spPr>
            <a:xfrm>
              <a:off x="4500562" y="36433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786710" y="35004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786710" y="64886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429124" y="63579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0034" y="1630908"/>
            <a:ext cx="505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Criem um objeto e apliquem uma textura nele.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pic>
        <p:nvPicPr>
          <p:cNvPr id="4" name="Picture 9" descr="C:\Documents and Settings\Administrador\Desktop\snap30s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10" y="1643074"/>
            <a:ext cx="6381762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Ativação e </a:t>
            </a:r>
            <a:r>
              <a:rPr lang="pt-BR" dirty="0" err="1" smtClean="0"/>
              <a:t>Shading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Ativação e Desativação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(GL_LIGHTING);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Ativa </a:t>
            </a:r>
            <a:r>
              <a:rPr lang="pt-BR" sz="1500" dirty="0" err="1" smtClean="0">
                <a:solidFill>
                  <a:schemeClr val="bg1">
                    <a:lumMod val="50000"/>
                  </a:schemeClr>
                </a:solidFill>
              </a:rPr>
              <a:t>Ilumição</a:t>
            </a:r>
            <a:endParaRPr lang="pt-BR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glDisable</a:t>
            </a:r>
            <a:r>
              <a:rPr lang="pt-BR" sz="1500" dirty="0" smtClean="0"/>
              <a:t>(GL_LIGHTING);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Desativa </a:t>
            </a:r>
            <a:r>
              <a:rPr lang="pt-BR" sz="1500" dirty="0" err="1" smtClean="0">
                <a:solidFill>
                  <a:schemeClr val="bg1">
                    <a:lumMod val="50000"/>
                  </a:schemeClr>
                </a:solidFill>
              </a:rPr>
              <a:t>Ilumição</a:t>
            </a:r>
            <a:endParaRPr lang="pt-BR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Modelos de </a:t>
            </a:r>
            <a:r>
              <a:rPr lang="pt-BR" sz="1600" b="1" dirty="0" err="1" smtClean="0">
                <a:solidFill>
                  <a:schemeClr val="accent1">
                    <a:lumMod val="75000"/>
                  </a:schemeClr>
                </a:solidFill>
              </a:rPr>
              <a:t>Shading</a:t>
            </a:r>
            <a:endParaRPr lang="pt-B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i="1" dirty="0" smtClean="0"/>
              <a:t>Flat (GL_FLAT): </a:t>
            </a:r>
            <a:r>
              <a:rPr lang="pt-BR" sz="1500" dirty="0" smtClean="0"/>
              <a:t>a iluminação é calculada apenas para o baricentro do triângulo, sendo este preenchido completamente pela cor calculada.</a:t>
            </a:r>
          </a:p>
          <a:p>
            <a:pPr lvl="1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i="1" dirty="0" err="1" smtClean="0"/>
              <a:t>Goraud</a:t>
            </a:r>
            <a:r>
              <a:rPr lang="pt-BR" sz="1500" i="1" dirty="0" smtClean="0"/>
              <a:t> (GL_SMOOTH): </a:t>
            </a:r>
            <a:r>
              <a:rPr lang="pt-BR" sz="1500" dirty="0" smtClean="0"/>
              <a:t>a iluminação é calculada para cada um dos vértices, sendo o triângulo preenchido com a interpolação linear de suas cores.</a:t>
            </a:r>
            <a:endParaRPr lang="pt-BR" sz="1300" dirty="0" smtClean="0"/>
          </a:p>
          <a:p>
            <a:pPr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Selecionando o Modelo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glShadeModel</a:t>
            </a:r>
            <a:r>
              <a:rPr lang="pt-BR" sz="1500" dirty="0" smtClean="0"/>
              <a:t>(GL_SMOOTH);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1435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Luz VS 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/>
              <a:t>Na </a:t>
            </a:r>
            <a:r>
              <a:rPr lang="en-US" sz="1600" dirty="0" err="1" smtClean="0"/>
              <a:t>prática</a:t>
            </a:r>
            <a:r>
              <a:rPr lang="en-US" sz="1600" dirty="0" smtClean="0"/>
              <a:t>,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duas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propriedades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ser </a:t>
            </a:r>
            <a:r>
              <a:rPr lang="en-US" sz="1600" dirty="0" err="1" smtClean="0"/>
              <a:t>consideradas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utilização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r>
              <a:rPr lang="en-US" sz="1600" dirty="0" smtClean="0"/>
              <a:t> de </a:t>
            </a:r>
            <a:r>
              <a:rPr lang="en-US" sz="1600" dirty="0" err="1" smtClean="0"/>
              <a:t>iluminação</a:t>
            </a:r>
            <a:r>
              <a:rPr lang="en-US" sz="1600" dirty="0" smtClean="0"/>
              <a:t> de OpenGL.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 err="1" smtClean="0">
                <a:solidFill>
                  <a:schemeClr val="accent1">
                    <a:lumMod val="75000"/>
                  </a:schemeClr>
                </a:solidFill>
              </a:rPr>
              <a:t>Fonte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de Luz: </a:t>
            </a:r>
            <a:r>
              <a:rPr lang="en-US" sz="1500" dirty="0" err="1" smtClean="0"/>
              <a:t>descreve</a:t>
            </a:r>
            <a:r>
              <a:rPr lang="en-US" sz="1500" dirty="0" smtClean="0"/>
              <a:t> o </a:t>
            </a:r>
            <a:r>
              <a:rPr lang="en-US" sz="1500" dirty="0" err="1" smtClean="0"/>
              <a:t>comportamento</a:t>
            </a:r>
            <a:r>
              <a:rPr lang="en-US" sz="1500" dirty="0" smtClean="0"/>
              <a:t> de </a:t>
            </a:r>
            <a:r>
              <a:rPr lang="en-US" sz="1500" dirty="0" err="1" smtClean="0"/>
              <a:t>uma</a:t>
            </a:r>
            <a:r>
              <a:rPr lang="en-US" sz="1500" dirty="0" smtClean="0"/>
              <a:t> </a:t>
            </a:r>
            <a:r>
              <a:rPr lang="en-US" sz="1500" dirty="0" err="1" smtClean="0"/>
              <a:t>fonte</a:t>
            </a:r>
            <a:r>
              <a:rPr lang="en-US" sz="1500" dirty="0" smtClean="0"/>
              <a:t> de </a:t>
            </a:r>
            <a:r>
              <a:rPr lang="en-US" sz="1500" dirty="0" err="1" smtClean="0"/>
              <a:t>luz</a:t>
            </a:r>
            <a:r>
              <a:rPr lang="en-US" sz="1500" dirty="0" smtClean="0"/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Material: </a:t>
            </a:r>
            <a:r>
              <a:rPr lang="en-US" sz="1500" dirty="0" err="1" smtClean="0"/>
              <a:t>descreve</a:t>
            </a:r>
            <a:r>
              <a:rPr lang="en-US" sz="1500" dirty="0" smtClean="0"/>
              <a:t> o </a:t>
            </a:r>
            <a:r>
              <a:rPr lang="en-US" sz="1500" dirty="0" err="1" smtClean="0"/>
              <a:t>comportamento</a:t>
            </a:r>
            <a:r>
              <a:rPr lang="en-US" sz="1500" dirty="0" smtClean="0"/>
              <a:t> </a:t>
            </a:r>
            <a:r>
              <a:rPr lang="en-US" sz="1500" dirty="0" err="1" smtClean="0"/>
              <a:t>da</a:t>
            </a:r>
            <a:r>
              <a:rPr lang="en-US" sz="1500" dirty="0" smtClean="0"/>
              <a:t> </a:t>
            </a:r>
            <a:r>
              <a:rPr lang="en-US" sz="1500" dirty="0" err="1" smtClean="0"/>
              <a:t>luz</a:t>
            </a:r>
            <a:r>
              <a:rPr lang="en-US" sz="1500" dirty="0" smtClean="0"/>
              <a:t> </a:t>
            </a:r>
            <a:r>
              <a:rPr lang="en-US" sz="1500" dirty="0" err="1" smtClean="0"/>
              <a:t>refletida</a:t>
            </a:r>
            <a:r>
              <a:rPr lang="en-US" sz="1500" dirty="0" smtClean="0"/>
              <a:t> </a:t>
            </a:r>
            <a:r>
              <a:rPr lang="en-US" sz="1500" dirty="0" err="1" smtClean="0"/>
              <a:t>pela</a:t>
            </a:r>
            <a:r>
              <a:rPr lang="en-US" sz="1500" dirty="0" smtClean="0"/>
              <a:t> </a:t>
            </a:r>
            <a:r>
              <a:rPr lang="en-US" sz="1500" dirty="0" err="1" smtClean="0"/>
              <a:t>superfície</a:t>
            </a:r>
            <a:r>
              <a:rPr lang="en-US" sz="1500" dirty="0" smtClean="0"/>
              <a:t> de um </a:t>
            </a:r>
            <a:r>
              <a:rPr lang="en-US" sz="1500" dirty="0" err="1" smtClean="0"/>
              <a:t>objeto</a:t>
            </a:r>
            <a:r>
              <a:rPr lang="en-US" sz="1500" dirty="0" smtClean="0"/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15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Ativando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Desativando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Fontes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de Luz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(GL_LIGHT0);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Ativa uma Fonte de Luz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err="1" smtClean="0"/>
              <a:t>glDisable</a:t>
            </a:r>
            <a:r>
              <a:rPr lang="pt-BR" sz="1500" dirty="0" smtClean="0"/>
              <a:t>(GL_LIGHT0);		</a:t>
            </a:r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// Desativa uma Fonte de Luz</a:t>
            </a:r>
            <a:endParaRPr lang="en-US" sz="18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sz="1800" dirty="0" smtClean="0"/>
          </a:p>
        </p:txBody>
      </p:sp>
      <p:pic>
        <p:nvPicPr>
          <p:cNvPr id="3074" name="Picture 2" descr="C:\Documents and Settings\Administrador\Desktop\scen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080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7467600" cy="1143000"/>
          </a:xfrm>
        </p:spPr>
        <p:txBody>
          <a:bodyPr/>
          <a:lstStyle/>
          <a:p>
            <a:r>
              <a:rPr lang="pt-BR" dirty="0" smtClean="0"/>
              <a:t>Componentes da Luz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43076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1600" dirty="0" err="1" smtClean="0"/>
              <a:t>OpenGL</a:t>
            </a:r>
            <a:r>
              <a:rPr lang="pt-BR" sz="1600" dirty="0" smtClean="0"/>
              <a:t> define luz como composta de 4 componentes. Quando o modelo de iluminação está ativo, a cor de um ponto é calculada em função de sua cor natural e destas 4 componentes: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Difusa </a:t>
            </a:r>
            <a:r>
              <a:rPr lang="pt-BR" sz="1500" dirty="0" smtClean="0"/>
              <a:t>(GL_DIFFUSE): representa a reflexão da luz em todas as direções.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Ambiental </a:t>
            </a:r>
            <a:r>
              <a:rPr lang="pt-BR" sz="1500" dirty="0" smtClean="0"/>
              <a:t>(GL_AMBIENT): representa a intensidade da luz ambiente, que ilumina por igual todos os objetos da cena.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Especular </a:t>
            </a:r>
            <a:r>
              <a:rPr lang="pt-BR" sz="1500" dirty="0" smtClean="0"/>
              <a:t>(GL_SPECULAR): representa o efeito de focos de luz que ocorre quando a luz é refletida de forma concentrada, como em objetos polidos ou espelhados.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No caso de fontes de luz, devemos decidir também sua localização:</a:t>
            </a:r>
          </a:p>
          <a:p>
            <a:pPr lvl="1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Posição</a:t>
            </a:r>
            <a:r>
              <a:rPr lang="pt-BR" sz="1500" dirty="0" smtClean="0"/>
              <a:t> (GL_POSITION): determina a posição da fonte de luz.</a:t>
            </a:r>
          </a:p>
        </p:txBody>
      </p:sp>
      <p:pic>
        <p:nvPicPr>
          <p:cNvPr id="1032" name="Picture 8" descr="C:\Documents and Settings\Administrador\Desktop\diffuse_sphe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189" y="1711335"/>
            <a:ext cx="40655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Administrador\Desktop\ambient_sphe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92" y="1925649"/>
            <a:ext cx="40782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Administrador\Desktop\specular_sphe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116" y="2136810"/>
            <a:ext cx="40782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Administrador\Desktop\phong_sphe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240" y="2354277"/>
            <a:ext cx="407828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Baixando </a:t>
            </a:r>
            <a:r>
              <a:rPr lang="pt-BR" dirty="0" smtClean="0"/>
              <a:t>os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 smtClean="0"/>
              <a:t>Os exemplos </a:t>
            </a:r>
            <a:r>
              <a:rPr lang="pt-BR" sz="1600" dirty="0" smtClean="0"/>
              <a:t>que utilizaremos no decorrer da aula </a:t>
            </a:r>
            <a:r>
              <a:rPr lang="pt-BR" sz="1600" dirty="0" smtClean="0"/>
              <a:t>encontram-se </a:t>
            </a:r>
            <a:r>
              <a:rPr lang="pt-BR" sz="1600" dirty="0" smtClean="0"/>
              <a:t>em:</a:t>
            </a:r>
          </a:p>
          <a:p>
            <a:pPr lvl="1" algn="just">
              <a:lnSpc>
                <a:spcPct val="114000"/>
              </a:lnSpc>
            </a:pPr>
            <a:r>
              <a:rPr lang="pt-BR" sz="1600" u="sng" dirty="0" smtClean="0">
                <a:solidFill>
                  <a:srgbClr val="0000FF"/>
                </a:solidFill>
              </a:rPr>
              <a:t>\\cin01\scratch_fkcs$</a:t>
            </a:r>
            <a:endParaRPr lang="pt-BR" sz="1600" u="sng" dirty="0">
              <a:solidFill>
                <a:srgbClr val="0000FF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O arquivo compactado AulaOpenGL.zip contém </a:t>
            </a:r>
            <a:r>
              <a:rPr lang="pt-BR" sz="1600" dirty="0" smtClean="0"/>
              <a:t>os</a:t>
            </a:r>
            <a:r>
              <a:rPr lang="pt-BR" sz="1600" dirty="0" smtClean="0"/>
              <a:t> projetos </a:t>
            </a:r>
            <a:r>
              <a:rPr lang="pt-BR" sz="1600" dirty="0" smtClean="0"/>
              <a:t>exemplo, os slides desta apresentação e um conjunto de texturas para utilização nos exercícios.</a:t>
            </a: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Após baixar o arquivo, abram o projeto exemplo “</a:t>
            </a:r>
            <a:r>
              <a:rPr lang="pt-BR" sz="1600" dirty="0" err="1" smtClean="0"/>
              <a:t>glutsnowman</a:t>
            </a:r>
            <a:r>
              <a:rPr lang="pt-BR" sz="1600" dirty="0" smtClean="0"/>
              <a:t>” no </a:t>
            </a:r>
            <a:r>
              <a:rPr lang="pt-BR" sz="1600" dirty="0" err="1" smtClean="0"/>
              <a:t>VisualC</a:t>
            </a:r>
            <a:r>
              <a:rPr lang="pt-BR" sz="1600" dirty="0" smtClean="0"/>
              <a:t>++.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Direção da Luz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Em </a:t>
            </a:r>
            <a:r>
              <a:rPr lang="pt-BR" sz="1600" dirty="0" err="1" smtClean="0"/>
              <a:t>OpenGL</a:t>
            </a:r>
            <a:r>
              <a:rPr lang="pt-BR" sz="1600" dirty="0" smtClean="0"/>
              <a:t> há dois tipos de fontes de luz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Positional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 Light Sources: </a:t>
            </a:r>
            <a:r>
              <a:rPr lang="pt-BR" sz="1500" dirty="0" smtClean="0"/>
              <a:t>a luz se dispersa a partir de um foco. (w &gt; 0)</a:t>
            </a:r>
            <a:endParaRPr lang="pt-BR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>
                <a:solidFill>
                  <a:schemeClr val="accent1">
                    <a:lumMod val="75000"/>
                  </a:schemeClr>
                </a:solidFill>
              </a:rPr>
              <a:t>Directional</a:t>
            </a: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 Light Sources: </a:t>
            </a:r>
            <a:r>
              <a:rPr lang="pt-BR" sz="1500" dirty="0" smtClean="0"/>
              <a:t>o foco está no infinito, e os raios de luz são paralelos. (w = 0)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Em especial, </a:t>
            </a:r>
            <a:r>
              <a:rPr lang="pt-BR" sz="1600" dirty="0" err="1" smtClean="0"/>
              <a:t>Positional</a:t>
            </a:r>
            <a:r>
              <a:rPr lang="pt-BR" sz="1600" dirty="0" smtClean="0"/>
              <a:t> light Sources podem estar focadas em apenas uma direção, formando um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Spot</a:t>
            </a:r>
            <a:r>
              <a:rPr lang="pt-BR" sz="1600" dirty="0" smtClean="0"/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pt-BR" sz="1500" b="1" dirty="0" err="1" smtClean="0"/>
              <a:t>glLightv</a:t>
            </a:r>
            <a:r>
              <a:rPr lang="pt-BR" sz="1500" dirty="0" smtClean="0"/>
              <a:t>(LIGHT0, GL_SPOT_DIRECTION, </a:t>
            </a:r>
            <a:r>
              <a:rPr lang="pt-BR" sz="1500" dirty="0" err="1" smtClean="0"/>
              <a:t>parametros</a:t>
            </a:r>
            <a:r>
              <a:rPr lang="pt-BR" sz="1500" dirty="0" smtClean="0"/>
              <a:t>);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(LIGHT0, GL_SPOT_CUTOFF, angulo);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 Atenuação de Luz em </a:t>
            </a:r>
            <a:r>
              <a:rPr lang="pt-BR" sz="1600" dirty="0" err="1" smtClean="0"/>
              <a:t>OpenGL</a:t>
            </a:r>
            <a:r>
              <a:rPr lang="pt-BR" sz="1600" dirty="0" smtClean="0"/>
              <a:t> pode ser constante, linear ou quadrática: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(GL_LIGHT0, GL_CONSTANT_ATTENUATION, 1.0f)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(GL_LIGHT0, GL_LINEAR_ATTENUATION, 0.2f)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t-BR" sz="1500" b="1" dirty="0" err="1" smtClean="0"/>
              <a:t>glLightf</a:t>
            </a:r>
            <a:r>
              <a:rPr lang="pt-BR" sz="1500" dirty="0" smtClean="0"/>
              <a:t>(GL_LIGHT0, GL_QUADRATIC_ATTENUATION, 0.08f)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pt-BR" sz="1600" dirty="0"/>
          </a:p>
        </p:txBody>
      </p:sp>
      <p:pic>
        <p:nvPicPr>
          <p:cNvPr id="1026" name="Picture 2" descr="C:\Documents and Settings\Administrador\Desktop\Lesson6-Posi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742860" cy="28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istrador\Desktop\Lesson6-Sp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643338" cy="208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7467600" cy="1143000"/>
          </a:xfrm>
        </p:spPr>
        <p:txBody>
          <a:bodyPr/>
          <a:lstStyle/>
          <a:p>
            <a:r>
              <a:rPr lang="pt-BR" dirty="0" smtClean="0"/>
              <a:t>Componentes do Objeto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43076"/>
            <a:ext cx="7467600" cy="48737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600" dirty="0" smtClean="0"/>
              <a:t>Semelhante às fontes de luz, é possível definir as componentes de refletividade da superfície de um objeto.</a:t>
            </a:r>
          </a:p>
          <a:p>
            <a:pPr lvl="1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Difusa </a:t>
            </a:r>
            <a:r>
              <a:rPr lang="pt-BR" sz="1500" dirty="0" smtClean="0"/>
              <a:t>(GL_DIFFUSE)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Ambiental </a:t>
            </a:r>
            <a:r>
              <a:rPr lang="pt-BR" sz="1500" dirty="0" smtClean="0"/>
              <a:t>(GL_AMBIENT)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Especular </a:t>
            </a:r>
            <a:r>
              <a:rPr lang="pt-BR" sz="1500" dirty="0" smtClean="0"/>
              <a:t>(GL_SPECULAR)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Componente de Emissão </a:t>
            </a:r>
            <a:r>
              <a:rPr lang="pt-BR" sz="1500" dirty="0" smtClean="0"/>
              <a:t>(GL_EMISSION): representa o efeito de iluminação própria de alguns objetos.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Coeficiente de Rugosidade </a:t>
            </a:r>
            <a:r>
              <a:rPr lang="pt-BR" sz="1500" dirty="0" smtClean="0"/>
              <a:t>(GL_SHININESS): controla o tamanho e a claridade da reflexão especular.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t-BR" sz="1600" dirty="0" smtClean="0"/>
              <a:t>É importante definir a face do polígono à qual estas componentes serão aplicadas:</a:t>
            </a:r>
          </a:p>
          <a:p>
            <a:pPr lvl="1" algn="just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Frente </a:t>
            </a:r>
            <a:r>
              <a:rPr lang="pt-BR" sz="1500" dirty="0" smtClean="0"/>
              <a:t>(GL_FRONT): </a:t>
            </a:r>
            <a:r>
              <a:rPr lang="pt-BR" sz="1500" dirty="0" err="1" smtClean="0"/>
              <a:t>CounterClockwise</a:t>
            </a:r>
            <a:r>
              <a:rPr lang="pt-BR" sz="1500" dirty="0" smtClean="0"/>
              <a:t> </a:t>
            </a:r>
            <a:r>
              <a:rPr lang="pt-BR" sz="1500" dirty="0" err="1" smtClean="0"/>
              <a:t>Winding</a:t>
            </a:r>
            <a:r>
              <a:rPr lang="pt-BR" sz="1500" dirty="0" smtClean="0"/>
              <a:t>.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</a:pPr>
            <a:r>
              <a:rPr lang="pt-BR" sz="1500" b="1" dirty="0" smtClean="0">
                <a:solidFill>
                  <a:schemeClr val="accent1">
                    <a:lumMod val="75000"/>
                  </a:schemeClr>
                </a:solidFill>
              </a:rPr>
              <a:t>Trás </a:t>
            </a:r>
            <a:r>
              <a:rPr lang="pt-BR" sz="1500" dirty="0" smtClean="0"/>
              <a:t>(GL_BACK): </a:t>
            </a:r>
            <a:r>
              <a:rPr lang="pt-BR" sz="1500" dirty="0" err="1" smtClean="0"/>
              <a:t>Clockwise</a:t>
            </a:r>
            <a:r>
              <a:rPr lang="pt-BR" sz="1500" dirty="0" smtClean="0"/>
              <a:t> </a:t>
            </a:r>
            <a:r>
              <a:rPr lang="pt-BR" sz="1500" dirty="0" err="1" smtClean="0"/>
              <a:t>Winding</a:t>
            </a:r>
            <a:endParaRPr lang="pt-BR" sz="1500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Atribuindo Valores...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99448"/>
            <a:ext cx="7467600" cy="4873752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GLfloat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parametros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[] = {1.0f, 1.0f, 1.0f, 1.0f};</a:t>
            </a: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glLightfv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(GL_LIGHT0, GL_AMBIENT,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parametros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glMaterialfv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(GL_FRONT, GL_EMISSION, </a:t>
            </a:r>
            <a:r>
              <a:rPr lang="pt-BR" sz="1800" b="1" dirty="0" err="1" smtClean="0">
                <a:solidFill>
                  <a:schemeClr val="accent1">
                    <a:lumMod val="75000"/>
                  </a:schemeClr>
                </a:solidFill>
              </a:rPr>
              <a:t>parametros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rot="5400000" flipH="1" flipV="1">
            <a:off x="3679819" y="2260548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 flipH="1" flipV="1">
            <a:off x="4239448" y="2260548"/>
            <a:ext cx="35719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4787202" y="2260548"/>
            <a:ext cx="35719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5346643" y="2260548"/>
            <a:ext cx="357190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690994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38748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G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B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34068" y="243993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α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04856" y="3192830"/>
            <a:ext cx="1643074" cy="20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GL_LIGHT1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GL_LIGHT2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GL_LIGHT3</a:t>
            </a:r>
          </a:p>
          <a:p>
            <a:pPr algn="ctr"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GL_LIGHT7</a:t>
            </a:r>
          </a:p>
          <a:p>
            <a:pPr>
              <a:lnSpc>
                <a:spcPct val="114000"/>
              </a:lnSpc>
            </a:pPr>
            <a:endParaRPr lang="pt-BR" b="1" dirty="0" smtClean="0"/>
          </a:p>
        </p:txBody>
      </p:sp>
      <p:sp>
        <p:nvSpPr>
          <p:cNvPr id="17" name="CaixaDeTexto 16"/>
          <p:cNvSpPr txBox="1"/>
          <p:nvPr/>
        </p:nvSpPr>
        <p:spPr>
          <a:xfrm>
            <a:off x="3452741" y="3192830"/>
            <a:ext cx="304808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GL_DIFFUSE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GL_SPECULAR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GL_SPOT_DIRECTION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GL_POSITION</a:t>
            </a:r>
          </a:p>
        </p:txBody>
      </p:sp>
      <p:grpSp>
        <p:nvGrpSpPr>
          <p:cNvPr id="4" name="Grupo 55"/>
          <p:cNvGrpSpPr/>
          <p:nvPr/>
        </p:nvGrpSpPr>
        <p:grpSpPr>
          <a:xfrm>
            <a:off x="6000760" y="1868433"/>
            <a:ext cx="500860" cy="1088311"/>
            <a:chOff x="6000760" y="2500306"/>
            <a:chExt cx="500860" cy="1571636"/>
          </a:xfrm>
        </p:grpSpPr>
        <p:cxnSp>
          <p:nvCxnSpPr>
            <p:cNvPr id="50" name="Conector reto 49"/>
            <p:cNvCxnSpPr/>
            <p:nvPr/>
          </p:nvCxnSpPr>
          <p:spPr>
            <a:xfrm rot="5400000" flipH="1" flipV="1">
              <a:off x="5715802" y="3286124"/>
              <a:ext cx="1570842" cy="7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 rot="10800000">
              <a:off x="6000760" y="2500306"/>
              <a:ext cx="500066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ixaDeTexto 56"/>
          <p:cNvSpPr txBox="1"/>
          <p:nvPr/>
        </p:nvSpPr>
        <p:spPr>
          <a:xfrm>
            <a:off x="3778370" y="5293220"/>
            <a:ext cx="21789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GL_DIFFUSE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GL_AMBIENT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GL_SPECULAR</a:t>
            </a:r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GL_SHININESS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2285984" y="5290054"/>
            <a:ext cx="1643074" cy="39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GL_BACK</a:t>
            </a:r>
          </a:p>
        </p:txBody>
      </p:sp>
      <p:grpSp>
        <p:nvGrpSpPr>
          <p:cNvPr id="6" name="Grupo 58"/>
          <p:cNvGrpSpPr/>
          <p:nvPr/>
        </p:nvGrpSpPr>
        <p:grpSpPr>
          <a:xfrm>
            <a:off x="6572264" y="1885174"/>
            <a:ext cx="500860" cy="3143272"/>
            <a:chOff x="6000760" y="2500306"/>
            <a:chExt cx="500860" cy="1571636"/>
          </a:xfrm>
        </p:grpSpPr>
        <p:cxnSp>
          <p:nvCxnSpPr>
            <p:cNvPr id="60" name="Conector reto 59"/>
            <p:cNvCxnSpPr/>
            <p:nvPr/>
          </p:nvCxnSpPr>
          <p:spPr>
            <a:xfrm rot="5400000" flipH="1" flipV="1">
              <a:off x="5715802" y="3286124"/>
              <a:ext cx="1570842" cy="7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/>
            <p:cNvCxnSpPr/>
            <p:nvPr/>
          </p:nvCxnSpPr>
          <p:spPr>
            <a:xfrm rot="10800000">
              <a:off x="6000760" y="2500306"/>
              <a:ext cx="500066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57" grpId="0"/>
      <p:bldP spid="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Agora?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Ao ativar iluminação,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glColor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não funciona mais.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Definir características do material de todos os polígonos da aplicação pode ser trabalhoso e repetitivo...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... mas é possível </a:t>
            </a:r>
            <a:r>
              <a:rPr lang="pt-BR" sz="1600" dirty="0" err="1" smtClean="0"/>
              <a:t>setar</a:t>
            </a:r>
            <a:r>
              <a:rPr lang="pt-BR" sz="1600" dirty="0" smtClean="0"/>
              <a:t> a “cor” de um polígono facilmente com </a:t>
            </a:r>
            <a:r>
              <a:rPr lang="pt-BR" sz="1600" b="1" dirty="0" err="1" smtClean="0"/>
              <a:t>color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tracking</a:t>
            </a:r>
            <a:r>
              <a:rPr lang="pt-BR" sz="1600" dirty="0" smtClean="0"/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err="1" smtClean="0"/>
              <a:t>glEnable</a:t>
            </a:r>
            <a:r>
              <a:rPr lang="pt-BR" sz="1600" dirty="0" smtClean="0"/>
              <a:t>(GL_COLOR_MATERIAL);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err="1" smtClean="0"/>
              <a:t>glColorMaterial</a:t>
            </a:r>
            <a:r>
              <a:rPr lang="pt-BR" sz="1600" dirty="0" smtClean="0"/>
              <a:t>(GL_FRONT, GL_AMBIENT_AND_DIFFUSE);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Agora é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possivel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novamente definir a cor de um polígono chamando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glColor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antes de desenhá-lo:</a:t>
            </a:r>
            <a:endParaRPr lang="pt-BR" sz="1900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b="1" dirty="0" smtClean="0"/>
              <a:t>glColor3f</a:t>
            </a:r>
            <a:r>
              <a:rPr lang="pt-BR" sz="1600" dirty="0" smtClean="0"/>
              <a:t>(0.0f, 0.0f, 1.0f);</a:t>
            </a:r>
          </a:p>
          <a:p>
            <a:pPr algn="just"/>
            <a:endParaRPr lang="pt-BR" sz="1600" dirty="0" smtClean="0"/>
          </a:p>
          <a:p>
            <a:pPr lvl="1" algn="just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pensou que tivesse acabado?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Em </a:t>
            </a:r>
            <a:r>
              <a:rPr lang="pt-BR" sz="1600" dirty="0" err="1" smtClean="0"/>
              <a:t>OpenGL</a:t>
            </a:r>
            <a:r>
              <a:rPr lang="pt-BR" sz="1600" dirty="0" smtClean="0"/>
              <a:t> não é possível gerar os vetores normais automaticamente...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B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Definindo vetores normais manualmente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smtClean="0"/>
              <a:t>glNormal3f</a:t>
            </a:r>
            <a:r>
              <a:rPr lang="pt-BR" sz="1500" dirty="0" smtClean="0"/>
              <a:t>(</a:t>
            </a:r>
            <a:r>
              <a:rPr lang="pt-BR" sz="1500" dirty="0" err="1" smtClean="0"/>
              <a:t>GLfloat</a:t>
            </a:r>
            <a:r>
              <a:rPr lang="pt-BR" sz="1500" dirty="0" smtClean="0"/>
              <a:t> </a:t>
            </a:r>
            <a:r>
              <a:rPr lang="pt-BR" sz="1500" i="1" dirty="0" err="1" smtClean="0"/>
              <a:t>nx</a:t>
            </a:r>
            <a:r>
              <a:rPr lang="pt-BR" sz="1500" dirty="0" smtClean="0"/>
              <a:t>, </a:t>
            </a:r>
            <a:r>
              <a:rPr lang="pt-BR" sz="1500" dirty="0" err="1" smtClean="0"/>
              <a:t>GLfloat</a:t>
            </a:r>
            <a:r>
              <a:rPr lang="pt-BR" sz="1500" dirty="0" smtClean="0"/>
              <a:t> </a:t>
            </a:r>
            <a:r>
              <a:rPr lang="pt-BR" sz="1500" i="1" dirty="0" err="1" smtClean="0"/>
              <a:t>ny</a:t>
            </a:r>
            <a:r>
              <a:rPr lang="pt-BR" sz="1500" dirty="0" smtClean="0"/>
              <a:t>, </a:t>
            </a:r>
            <a:r>
              <a:rPr lang="pt-BR" sz="1500" dirty="0" err="1" smtClean="0"/>
              <a:t>GLfloat</a:t>
            </a:r>
            <a:r>
              <a:rPr lang="pt-BR" sz="1500" dirty="0" smtClean="0"/>
              <a:t> </a:t>
            </a:r>
            <a:r>
              <a:rPr lang="pt-BR" sz="1500" i="1" dirty="0" err="1" smtClean="0"/>
              <a:t>nz</a:t>
            </a:r>
            <a:r>
              <a:rPr lang="pt-BR" sz="1500" dirty="0" smtClean="0"/>
              <a:t>);</a:t>
            </a:r>
            <a:endParaRPr lang="pt-BR" sz="16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 smtClean="0"/>
              <a:t>...mas pode-se utilizar </a:t>
            </a:r>
            <a:r>
              <a:rPr lang="pt-BR" sz="1600" dirty="0" err="1" smtClean="0"/>
              <a:t>Evaluators</a:t>
            </a:r>
            <a:r>
              <a:rPr lang="pt-BR" sz="1600" dirty="0" smtClean="0"/>
              <a:t> para calculá-los: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(GL_AUTO_NORMAL);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sz="15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Normalização automática de vetores normais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500" b="1" dirty="0" err="1" smtClean="0"/>
              <a:t>glEnable</a:t>
            </a:r>
            <a:r>
              <a:rPr lang="pt-BR" sz="1500" dirty="0" smtClean="0"/>
              <a:t>(GL_NORMALIZE);</a:t>
            </a:r>
            <a:endParaRPr lang="pt-BR" sz="1500" dirty="0"/>
          </a:p>
        </p:txBody>
      </p:sp>
      <p:pic>
        <p:nvPicPr>
          <p:cNvPr id="2051" name="Picture 3" descr="C:\Documents and Settings\Administrador\Desktop\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43182"/>
            <a:ext cx="1778000" cy="12192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dor\Desktop\poly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1346200" cy="14605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dor\Desktop\normal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14290"/>
            <a:ext cx="388208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Administrador\Desktop\normal_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928670"/>
            <a:ext cx="371477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59" y="1473602"/>
            <a:ext cx="3595813" cy="217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50577"/>
            <a:ext cx="3643337" cy="219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572000" y="3658560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Iluminação Ambiente (0.3, 0.3, 0.3, 1.0)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3658560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Sem Iluminação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98" y="4015750"/>
            <a:ext cx="3643338" cy="219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71472" y="6215082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Iluminação Difusa (1.0, 1.0, 1.0, 1.0)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3643338" cy="223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4572000" y="6215082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+ Raios Paralelos (1.0, 0.0, 1.0, 0.0)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b="1" dirty="0" err="1" smtClean="0">
                <a:solidFill>
                  <a:srgbClr val="0000FF"/>
                </a:solidFill>
              </a:rPr>
              <a:t>void</a:t>
            </a:r>
            <a:r>
              <a:rPr lang="pt-BR" dirty="0" smtClean="0"/>
              <a:t> </a:t>
            </a:r>
            <a:r>
              <a:rPr lang="pt-BR" dirty="0" err="1" smtClean="0"/>
              <a:t>initScene</a:t>
            </a:r>
            <a:r>
              <a:rPr lang="pt-BR" dirty="0" smtClean="0"/>
              <a:t>() {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glEnable</a:t>
            </a:r>
            <a:r>
              <a:rPr lang="pt-BR" dirty="0" smtClean="0"/>
              <a:t>(GL_DEPTH_TEST);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snowman_display_list</a:t>
            </a:r>
            <a:r>
              <a:rPr lang="pt-BR" dirty="0" smtClean="0"/>
              <a:t> = </a:t>
            </a:r>
            <a:r>
              <a:rPr lang="pt-BR" dirty="0" err="1" smtClean="0"/>
              <a:t>createDL</a:t>
            </a:r>
            <a:r>
              <a:rPr lang="pt-BR" dirty="0" smtClean="0"/>
              <a:t>();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	</a:t>
            </a:r>
            <a:r>
              <a:rPr lang="pt-BR" b="1" dirty="0" smtClean="0">
                <a:solidFill>
                  <a:srgbClr val="00B050"/>
                </a:solidFill>
              </a:rPr>
              <a:t>// Inicialização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glEnable</a:t>
            </a:r>
            <a:r>
              <a:rPr lang="pt-BR" dirty="0" smtClean="0"/>
              <a:t>(GL_LIGHTING);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glEnable</a:t>
            </a:r>
            <a:r>
              <a:rPr lang="pt-BR" dirty="0" smtClean="0"/>
              <a:t>(GL_COLOR_MATERIAL);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glColorMaterial</a:t>
            </a:r>
            <a:r>
              <a:rPr lang="pt-BR" dirty="0" smtClean="0"/>
              <a:t>(GL_FRONT, GL_AMBIENT_AND_DIFFUSE);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glShadeModel</a:t>
            </a:r>
            <a:r>
              <a:rPr lang="pt-BR" dirty="0" smtClean="0"/>
              <a:t>(GL_SMOOTH);</a:t>
            </a:r>
          </a:p>
          <a:p>
            <a:pPr lvl="2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GLfloat</a:t>
            </a:r>
            <a:r>
              <a:rPr lang="pt-BR" dirty="0" smtClean="0"/>
              <a:t> ambiente[] = {0.3f, 0.3f, 0.3f, 1.0f};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GLfloat</a:t>
            </a:r>
            <a:r>
              <a:rPr lang="pt-BR" dirty="0" smtClean="0"/>
              <a:t> difusa[] = {1.0f, 1.0f, 1.0f, 1.0f};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GLfloat</a:t>
            </a:r>
            <a:r>
              <a:rPr lang="pt-BR" dirty="0" smtClean="0"/>
              <a:t> </a:t>
            </a:r>
            <a:r>
              <a:rPr lang="pt-BR" dirty="0" err="1" smtClean="0"/>
              <a:t>posicao</a:t>
            </a:r>
            <a:r>
              <a:rPr lang="pt-BR" dirty="0" smtClean="0"/>
              <a:t>[] = {1.0f, 0.0f, 1.0f, 0.0f};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		</a:t>
            </a:r>
            <a:r>
              <a:rPr lang="pt-BR" b="1" dirty="0" smtClean="0">
                <a:solidFill>
                  <a:srgbClr val="00B050"/>
                </a:solidFill>
              </a:rPr>
              <a:t>// </a:t>
            </a:r>
            <a:r>
              <a:rPr lang="pt-BR" b="1" dirty="0" err="1" smtClean="0">
                <a:solidFill>
                  <a:srgbClr val="00B050"/>
                </a:solidFill>
              </a:rPr>
              <a:t>glLightfv</a:t>
            </a:r>
            <a:r>
              <a:rPr lang="pt-BR" b="1" dirty="0" smtClean="0">
                <a:solidFill>
                  <a:srgbClr val="00B050"/>
                </a:solidFill>
              </a:rPr>
              <a:t>(GL_LIGHT0, GL_AMBIENT, ambiente);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glLightfv</a:t>
            </a:r>
            <a:r>
              <a:rPr lang="pt-BR" dirty="0" smtClean="0"/>
              <a:t>(GL_LIGHT0, GL_DIFFUSE, difusa);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glLightfv</a:t>
            </a:r>
            <a:r>
              <a:rPr lang="pt-BR" dirty="0" smtClean="0"/>
              <a:t>(GL_LIGHT0, GL_POSITION, </a:t>
            </a:r>
            <a:r>
              <a:rPr lang="pt-BR" dirty="0" err="1" smtClean="0"/>
              <a:t>posicao</a:t>
            </a:r>
            <a:r>
              <a:rPr lang="pt-BR" dirty="0" smtClean="0"/>
              <a:t>);</a:t>
            </a:r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glEnable</a:t>
            </a:r>
            <a:r>
              <a:rPr lang="pt-BR" dirty="0" smtClean="0"/>
              <a:t>(GL_LIGHT0);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}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>
            <a:normAutofit/>
          </a:bodyPr>
          <a:lstStyle/>
          <a:p>
            <a:pPr algn="just"/>
            <a:r>
              <a:rPr lang="pt-BR" sz="1800" i="1" dirty="0" smtClean="0">
                <a:solidFill>
                  <a:schemeClr val="accent1">
                    <a:lumMod val="75000"/>
                  </a:schemeClr>
                </a:solidFill>
              </a:rPr>
              <a:t>Apesar de estar abordando uma grande gama de assuntos referentes à computação gráfica e ao OpenGL, a presente obra não abrange todos os tópicos que a API fornece. Assim a continuidade deste trabalho se faz necessária, para que toda a comunidade, tanto acadêmica quanto profissional possa estar munida de um referencial ainda mais poderoso em nossa língua de origem. Podendo este mesmo tema ser sugerido como trabalho futuro, de forma a abordar temas como : Sombras Volumétricas, Fog, </a:t>
            </a:r>
            <a:r>
              <a:rPr lang="pt-BR" sz="1800" i="1" dirty="0" err="1" smtClean="0">
                <a:solidFill>
                  <a:schemeClr val="accent1">
                    <a:lumMod val="75000"/>
                  </a:schemeClr>
                </a:solidFill>
              </a:rPr>
              <a:t>Antialiasing</a:t>
            </a:r>
            <a:r>
              <a:rPr lang="pt-BR" sz="1800" i="1" dirty="0" smtClean="0">
                <a:solidFill>
                  <a:schemeClr val="accent1">
                    <a:lumMod val="75000"/>
                  </a:schemeClr>
                </a:solidFill>
              </a:rPr>
              <a:t>, dentre outras</a:t>
            </a:r>
            <a:r>
              <a:rPr lang="pt-BR" sz="1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pt-BR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sz="1800" i="1" dirty="0" smtClean="0">
                <a:solidFill>
                  <a:schemeClr val="accent1">
                    <a:lumMod val="75000"/>
                  </a:schemeClr>
                </a:solidFill>
              </a:rPr>
              <a:t>Finalmente, como contribuição acadêmica e profissional, espera-se que este trabalho, como referência sobre OpenGL, possa despertar o interesse pela pesquisa em computação gráfica.</a:t>
            </a:r>
            <a:endParaRPr lang="pt-BR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sz="1800" dirty="0" err="1" smtClean="0"/>
              <a:t>Andresson</a:t>
            </a:r>
            <a:r>
              <a:rPr lang="pt-BR" sz="1800" dirty="0" smtClean="0"/>
              <a:t> Firmino </a:t>
            </a:r>
          </a:p>
          <a:p>
            <a:pPr algn="just">
              <a:lnSpc>
                <a:spcPct val="120000"/>
              </a:lnSpc>
            </a:pPr>
            <a:r>
              <a:rPr lang="pt-BR" sz="1800" dirty="0" smtClean="0"/>
              <a:t>Eduardo </a:t>
            </a:r>
            <a:r>
              <a:rPr lang="pt-BR" sz="1800" dirty="0" err="1" smtClean="0"/>
              <a:t>Gade</a:t>
            </a:r>
            <a:r>
              <a:rPr lang="pt-BR" sz="18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pt-BR" sz="1800" dirty="0" smtClean="0"/>
              <a:t>Felipe </a:t>
            </a:r>
            <a:r>
              <a:rPr lang="pt-BR" sz="1800" dirty="0" err="1" smtClean="0"/>
              <a:t>Kühner</a:t>
            </a:r>
            <a:endParaRPr lang="pt-BR" sz="1800" dirty="0" smtClean="0"/>
          </a:p>
          <a:p>
            <a:pPr algn="just">
              <a:lnSpc>
                <a:spcPct val="120000"/>
              </a:lnSpc>
            </a:pPr>
            <a:r>
              <a:rPr lang="pt-BR" sz="1800" dirty="0" smtClean="0"/>
              <a:t>João Rufino</a:t>
            </a:r>
          </a:p>
          <a:p>
            <a:pPr algn="just">
              <a:lnSpc>
                <a:spcPct val="120000"/>
              </a:lnSpc>
            </a:pPr>
            <a:r>
              <a:rPr lang="pt-BR" sz="1800" dirty="0" smtClean="0"/>
              <a:t>Nelson </a:t>
            </a:r>
            <a:r>
              <a:rPr lang="pt-BR" sz="1800" dirty="0" err="1" smtClean="0"/>
              <a:t>Gutemberg</a:t>
            </a:r>
            <a:endParaRPr lang="pt-BR" sz="1800" dirty="0" smtClean="0"/>
          </a:p>
          <a:p>
            <a:pPr algn="just">
              <a:lnSpc>
                <a:spcPct val="120000"/>
              </a:lnSpc>
            </a:pPr>
            <a:r>
              <a:rPr lang="pt-BR" sz="1800" dirty="0" smtClean="0"/>
              <a:t>Paulo Ricardo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Configurando </a:t>
            </a:r>
            <a:r>
              <a:rPr lang="pt-BR" dirty="0" err="1" smtClean="0"/>
              <a:t>Glut</a:t>
            </a:r>
            <a:r>
              <a:rPr lang="pt-BR" dirty="0" smtClean="0"/>
              <a:t> no </a:t>
            </a:r>
            <a:r>
              <a:rPr lang="pt-BR" dirty="0" err="1" smtClean="0"/>
              <a:t>VisualC</a:t>
            </a:r>
            <a:r>
              <a:rPr lang="pt-BR" dirty="0" smtClean="0"/>
              <a:t>++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/>
              <a:t>Incluir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arquivos</a:t>
            </a:r>
            <a:r>
              <a:rPr lang="en-US" sz="1600" dirty="0" smtClean="0"/>
              <a:t> </a:t>
            </a:r>
            <a:r>
              <a:rPr lang="en-US" sz="1600" dirty="0" err="1" smtClean="0"/>
              <a:t>glut.h</a:t>
            </a:r>
            <a:r>
              <a:rPr lang="en-US" sz="1600" dirty="0" smtClean="0"/>
              <a:t>, glut.lib, glut32.lib, glut32.dll e glut.dll </a:t>
            </a:r>
            <a:r>
              <a:rPr lang="en-US" sz="1600" dirty="0" err="1" smtClean="0"/>
              <a:t>na</a:t>
            </a:r>
            <a:r>
              <a:rPr lang="en-US" sz="1600" dirty="0" smtClean="0"/>
              <a:t> pasta do </a:t>
            </a:r>
            <a:r>
              <a:rPr lang="en-US" sz="1600" dirty="0" err="1" smtClean="0"/>
              <a:t>projeto</a:t>
            </a:r>
            <a:r>
              <a:rPr lang="en-US" sz="1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propriedades</a:t>
            </a:r>
            <a:r>
              <a:rPr lang="en-US" sz="1600" dirty="0" smtClean="0"/>
              <a:t> do </a:t>
            </a:r>
            <a:r>
              <a:rPr lang="en-US" sz="1600" dirty="0" err="1" smtClean="0"/>
              <a:t>projeto</a:t>
            </a:r>
            <a:r>
              <a:rPr lang="en-US" sz="1600" dirty="0" smtClean="0"/>
              <a:t>,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aba</a:t>
            </a:r>
            <a:r>
              <a:rPr lang="en-US" sz="1600" dirty="0" smtClean="0"/>
              <a:t> Linker, no sub-item input,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as </a:t>
            </a:r>
            <a:r>
              <a:rPr lang="en-US" sz="1600" dirty="0" err="1" smtClean="0"/>
              <a:t>referências</a:t>
            </a:r>
            <a:r>
              <a:rPr lang="en-US" sz="1600" dirty="0" smtClean="0"/>
              <a:t> “opengl32.lib glut32.lib glu32.lib” no campo Additional Dependencies.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Para </a:t>
            </a:r>
            <a:r>
              <a:rPr lang="en-US" sz="1600" dirty="0" err="1" smtClean="0"/>
              <a:t>utilizar</a:t>
            </a:r>
            <a:r>
              <a:rPr lang="en-US" sz="1600" dirty="0" smtClean="0"/>
              <a:t> a </a:t>
            </a:r>
            <a:r>
              <a:rPr lang="en-US" sz="1600" dirty="0" err="1" smtClean="0"/>
              <a:t>biblioteca</a:t>
            </a:r>
            <a:r>
              <a:rPr lang="en-US" sz="1600" dirty="0" smtClean="0"/>
              <a:t>, </a:t>
            </a:r>
            <a:r>
              <a:rPr lang="en-US" sz="1600" dirty="0" err="1" smtClean="0"/>
              <a:t>incluir</a:t>
            </a:r>
            <a:r>
              <a:rPr lang="en-US" sz="1600" dirty="0" smtClean="0"/>
              <a:t> o </a:t>
            </a:r>
            <a:r>
              <a:rPr lang="en-US" sz="1600" dirty="0" err="1" smtClean="0"/>
              <a:t>arquivo</a:t>
            </a:r>
            <a:r>
              <a:rPr lang="en-US" sz="1600" dirty="0" smtClean="0"/>
              <a:t> header “</a:t>
            </a:r>
            <a:r>
              <a:rPr lang="en-US" sz="1600" dirty="0" err="1" smtClean="0"/>
              <a:t>glut.h</a:t>
            </a:r>
            <a:r>
              <a:rPr lang="en-US" sz="1600" dirty="0" smtClean="0"/>
              <a:t>”.</a:t>
            </a:r>
          </a:p>
          <a:p>
            <a:pPr lvl="1" algn="just">
              <a:lnSpc>
                <a:spcPct val="15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#include </a:t>
            </a:r>
            <a:r>
              <a:rPr lang="en-US" sz="1200" dirty="0" smtClean="0">
                <a:solidFill>
                  <a:srgbClr val="C00000"/>
                </a:solidFill>
              </a:rPr>
              <a:t>“</a:t>
            </a:r>
            <a:r>
              <a:rPr lang="en-US" sz="1200" dirty="0" err="1" smtClean="0">
                <a:solidFill>
                  <a:srgbClr val="C00000"/>
                </a:solidFill>
              </a:rPr>
              <a:t>glut.h</a:t>
            </a:r>
            <a:r>
              <a:rPr lang="en-US" sz="1200" dirty="0" smtClean="0">
                <a:solidFill>
                  <a:srgbClr val="C00000"/>
                </a:solidFill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OBS: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ocorra</a:t>
            </a:r>
            <a:r>
              <a:rPr lang="en-US" sz="1600" dirty="0" smtClean="0"/>
              <a:t> um </a:t>
            </a:r>
            <a:r>
              <a:rPr lang="en-US" sz="1600" dirty="0" err="1" smtClean="0"/>
              <a:t>erro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compilação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tipo</a:t>
            </a:r>
            <a:r>
              <a:rPr lang="en-US" sz="1600" dirty="0" smtClean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pt-BR" sz="1100" dirty="0" smtClean="0"/>
              <a:t>c:\programas\microsoft visual </a:t>
            </a:r>
            <a:r>
              <a:rPr lang="pt-BR" sz="1100" dirty="0" err="1" smtClean="0"/>
              <a:t>studio</a:t>
            </a:r>
            <a:r>
              <a:rPr lang="pt-BR" sz="1100" dirty="0" smtClean="0"/>
              <a:t> 8\</a:t>
            </a:r>
            <a:r>
              <a:rPr lang="pt-BR" sz="1100" dirty="0" err="1" smtClean="0"/>
              <a:t>vc</a:t>
            </a:r>
            <a:r>
              <a:rPr lang="pt-BR" sz="1100" dirty="0" smtClean="0"/>
              <a:t>\include\</a:t>
            </a:r>
            <a:r>
              <a:rPr lang="pt-BR" sz="1100" dirty="0" err="1" smtClean="0"/>
              <a:t>stdlib</a:t>
            </a:r>
            <a:r>
              <a:rPr lang="pt-BR" sz="1100" dirty="0" smtClean="0"/>
              <a:t>.h(406) : </a:t>
            </a:r>
            <a:r>
              <a:rPr lang="pt-BR" sz="1100" dirty="0" err="1" smtClean="0"/>
              <a:t>error</a:t>
            </a:r>
            <a:r>
              <a:rPr lang="pt-BR" sz="1100" dirty="0" smtClean="0"/>
              <a:t> C2381: '</a:t>
            </a:r>
            <a:r>
              <a:rPr lang="pt-BR" sz="1100" dirty="0" err="1" smtClean="0"/>
              <a:t>exit</a:t>
            </a:r>
            <a:r>
              <a:rPr lang="pt-BR" sz="1100" dirty="0" smtClean="0"/>
              <a:t>' : </a:t>
            </a:r>
            <a:r>
              <a:rPr lang="pt-BR" sz="1100" dirty="0" err="1" smtClean="0"/>
              <a:t>redefinition</a:t>
            </a:r>
            <a:r>
              <a:rPr lang="pt-BR" sz="1100" dirty="0" smtClean="0"/>
              <a:t>; __</a:t>
            </a:r>
            <a:r>
              <a:rPr lang="pt-BR" sz="1100" dirty="0" err="1" smtClean="0"/>
              <a:t>declspec</a:t>
            </a:r>
            <a:r>
              <a:rPr lang="pt-BR" sz="1100" dirty="0" smtClean="0"/>
              <a:t>(</a:t>
            </a:r>
            <a:r>
              <a:rPr lang="pt-BR" sz="1100" dirty="0" err="1" smtClean="0"/>
              <a:t>noreturn</a:t>
            </a:r>
            <a:r>
              <a:rPr lang="pt-BR" sz="1100" dirty="0" smtClean="0"/>
              <a:t>) </a:t>
            </a:r>
            <a:r>
              <a:rPr lang="pt-BR" sz="1100" dirty="0" err="1" smtClean="0"/>
              <a:t>differs</a:t>
            </a:r>
            <a:r>
              <a:rPr lang="pt-BR" sz="1100" dirty="0" smtClean="0"/>
              <a:t> c:\glutsnowman\glut.h(146) : </a:t>
            </a:r>
            <a:r>
              <a:rPr lang="pt-BR" sz="1100" dirty="0" err="1" smtClean="0"/>
              <a:t>see</a:t>
            </a:r>
            <a:r>
              <a:rPr lang="pt-BR" sz="1100" dirty="0" smtClean="0"/>
              <a:t> </a:t>
            </a:r>
            <a:r>
              <a:rPr lang="pt-BR" sz="1100" dirty="0" err="1" smtClean="0"/>
              <a:t>declaration</a:t>
            </a:r>
            <a:r>
              <a:rPr lang="pt-BR" sz="1100" dirty="0" smtClean="0"/>
              <a:t> </a:t>
            </a:r>
            <a:r>
              <a:rPr lang="pt-BR" sz="1100" dirty="0" err="1" smtClean="0"/>
              <a:t>of</a:t>
            </a:r>
            <a:r>
              <a:rPr lang="pt-BR" sz="1100" dirty="0" smtClean="0"/>
              <a:t> '</a:t>
            </a:r>
            <a:r>
              <a:rPr lang="pt-BR" sz="1100" dirty="0" err="1" smtClean="0"/>
              <a:t>exit</a:t>
            </a:r>
            <a:r>
              <a:rPr lang="pt-BR" sz="1100" dirty="0" smtClean="0"/>
              <a:t>'</a:t>
            </a:r>
            <a:endParaRPr lang="en-US" sz="1100" dirty="0" smtClean="0"/>
          </a:p>
          <a:p>
            <a:pPr lvl="1">
              <a:lnSpc>
                <a:spcPct val="150000"/>
              </a:lnSpc>
            </a:pPr>
            <a:r>
              <a:rPr lang="pt-BR" sz="1600" dirty="0" smtClean="0"/>
              <a:t>Incluir a biblioteca &lt;</a:t>
            </a:r>
            <a:r>
              <a:rPr lang="pt-BR" sz="1600" dirty="0" err="1" smtClean="0"/>
              <a:t>stdlib</a:t>
            </a:r>
            <a:r>
              <a:rPr lang="pt-BR" sz="1600" dirty="0" smtClean="0"/>
              <a:t>.h&gt; ANTES de “</a:t>
            </a:r>
            <a:r>
              <a:rPr lang="pt-BR" sz="1600" dirty="0" err="1" smtClean="0"/>
              <a:t>glut</a:t>
            </a:r>
            <a:r>
              <a:rPr lang="pt-BR" sz="1600" dirty="0" smtClean="0"/>
              <a:t>.h”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295064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42"/>
            <a:ext cx="4551838" cy="31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4005"/>
            <a:ext cx="3071834" cy="264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de GLUT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1600" b="1" dirty="0" smtClean="0"/>
              <a:t>Inicialização</a:t>
            </a:r>
          </a:p>
          <a:p>
            <a:pPr lvl="1">
              <a:lnSpc>
                <a:spcPct val="114000"/>
              </a:lnSpc>
            </a:pPr>
            <a:r>
              <a:rPr lang="pt-BR" sz="1600" dirty="0" err="1" smtClean="0"/>
              <a:t>glutInit</a:t>
            </a:r>
            <a:r>
              <a:rPr lang="pt-BR" sz="1600" dirty="0" smtClean="0"/>
              <a:t>( </a:t>
            </a:r>
            <a:r>
              <a:rPr lang="pt-BR" sz="1600" dirty="0" err="1" smtClean="0"/>
              <a:t>int</a:t>
            </a:r>
            <a:r>
              <a:rPr lang="pt-BR" sz="1600" dirty="0" smtClean="0"/>
              <a:t> *</a:t>
            </a:r>
            <a:r>
              <a:rPr lang="pt-BR" sz="1600" dirty="0" err="1" smtClean="0"/>
              <a:t>argc</a:t>
            </a:r>
            <a:r>
              <a:rPr lang="pt-BR" sz="1600" dirty="0" smtClean="0"/>
              <a:t>, </a:t>
            </a:r>
            <a:r>
              <a:rPr lang="pt-BR" sz="1600" dirty="0" err="1" smtClean="0"/>
              <a:t>char</a:t>
            </a:r>
            <a:r>
              <a:rPr lang="pt-BR" sz="1600" dirty="0" smtClean="0"/>
              <a:t> **</a:t>
            </a:r>
            <a:r>
              <a:rPr lang="pt-BR" sz="1600" dirty="0" err="1" smtClean="0"/>
              <a:t>argc</a:t>
            </a:r>
            <a:r>
              <a:rPr lang="pt-BR" sz="1600" dirty="0" smtClean="0"/>
              <a:t>)</a:t>
            </a:r>
          </a:p>
          <a:p>
            <a:pPr lvl="1">
              <a:lnSpc>
                <a:spcPct val="114000"/>
              </a:lnSpc>
            </a:pPr>
            <a:r>
              <a:rPr lang="pt-BR" sz="1600" dirty="0" err="1" smtClean="0"/>
              <a:t>glutInitWindowPosition</a:t>
            </a:r>
            <a:endParaRPr lang="pt-BR" sz="1600" dirty="0" smtClean="0"/>
          </a:p>
          <a:p>
            <a:pPr lvl="1">
              <a:lnSpc>
                <a:spcPct val="114000"/>
              </a:lnSpc>
            </a:pPr>
            <a:r>
              <a:rPr lang="pt-BR" sz="1600" dirty="0" err="1" smtClean="0"/>
              <a:t>glutInitWindowSize</a:t>
            </a: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1600" b="1" dirty="0" smtClean="0"/>
              <a:t>Processamento de Eventos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glutMainLoop</a:t>
            </a:r>
            <a:r>
              <a:rPr lang="pt-BR" sz="1600" dirty="0" smtClean="0"/>
              <a:t>( </a:t>
            </a:r>
            <a:r>
              <a:rPr lang="pt-BR" sz="1600" dirty="0" err="1" smtClean="0"/>
              <a:t>void</a:t>
            </a:r>
            <a:r>
              <a:rPr lang="pt-BR" sz="1600" dirty="0" smtClean="0"/>
              <a:t> )</a:t>
            </a:r>
          </a:p>
          <a:p>
            <a:pPr>
              <a:lnSpc>
                <a:spcPct val="90000"/>
              </a:lnSpc>
            </a:pPr>
            <a:r>
              <a:rPr lang="pt-BR" sz="1600" b="1" dirty="0" smtClean="0"/>
              <a:t>Gerenciamento de janelas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int</a:t>
            </a:r>
            <a:r>
              <a:rPr lang="pt-BR" sz="1600" dirty="0" smtClean="0"/>
              <a:t> </a:t>
            </a:r>
            <a:r>
              <a:rPr lang="pt-BR" sz="1600" dirty="0" err="1" smtClean="0"/>
              <a:t>glutCreateWindow</a:t>
            </a:r>
            <a:r>
              <a:rPr lang="pt-BR" sz="1600" dirty="0" smtClean="0"/>
              <a:t>( </a:t>
            </a:r>
            <a:r>
              <a:rPr lang="pt-BR" sz="1600" dirty="0" err="1" smtClean="0"/>
              <a:t>char</a:t>
            </a:r>
            <a:r>
              <a:rPr lang="pt-BR" sz="1600" dirty="0" smtClean="0"/>
              <a:t> *</a:t>
            </a:r>
            <a:r>
              <a:rPr lang="pt-BR" sz="1600" dirty="0" err="1" smtClean="0"/>
              <a:t>name</a:t>
            </a:r>
            <a:r>
              <a:rPr lang="pt-BR" sz="1600" dirty="0" smtClean="0"/>
              <a:t> )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void</a:t>
            </a:r>
            <a:r>
              <a:rPr lang="pt-BR" sz="1600" dirty="0" smtClean="0"/>
              <a:t> </a:t>
            </a:r>
            <a:r>
              <a:rPr lang="pt-BR" sz="1600" dirty="0" err="1" smtClean="0"/>
              <a:t>glutPostRedisplay</a:t>
            </a:r>
            <a:r>
              <a:rPr lang="pt-BR" sz="1600" dirty="0" smtClean="0"/>
              <a:t>( </a:t>
            </a:r>
            <a:r>
              <a:rPr lang="pt-BR" sz="1600" dirty="0" err="1" smtClean="0"/>
              <a:t>void</a:t>
            </a:r>
            <a:r>
              <a:rPr lang="pt-BR" sz="1600" dirty="0" smtClean="0"/>
              <a:t> )</a:t>
            </a:r>
          </a:p>
          <a:p>
            <a:pPr>
              <a:lnSpc>
                <a:spcPct val="90000"/>
              </a:lnSpc>
            </a:pPr>
            <a:r>
              <a:rPr lang="pt-BR" sz="1600" b="1" dirty="0" smtClean="0"/>
              <a:t>Registro de funções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glutDisplayFunc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glutReshapeFunc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glutKeyboardFunc</a:t>
            </a:r>
            <a:endParaRPr lang="pt-BR" sz="1600" dirty="0" smtClean="0"/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glutMouseFunc</a:t>
            </a:r>
            <a:endParaRPr lang="pt-BR" sz="1600" dirty="0" smtClean="0"/>
          </a:p>
          <a:p>
            <a:pPr>
              <a:lnSpc>
                <a:spcPct val="90000"/>
              </a:lnSpc>
            </a:pPr>
            <a:r>
              <a:rPr lang="pt-BR" sz="1600" b="1" dirty="0" smtClean="0"/>
              <a:t>Objetos Pré-definidos</a:t>
            </a:r>
          </a:p>
          <a:p>
            <a:pPr lvl="1">
              <a:lnSpc>
                <a:spcPct val="90000"/>
              </a:lnSpc>
            </a:pPr>
            <a:r>
              <a:rPr lang="pt-BR" sz="1600" dirty="0" err="1" smtClean="0"/>
              <a:t>glutSolidSphere</a:t>
            </a:r>
            <a:r>
              <a:rPr lang="pt-BR" sz="1600" dirty="0" smtClean="0"/>
              <a:t>, </a:t>
            </a:r>
            <a:r>
              <a:rPr lang="pt-BR" sz="1600" dirty="0" err="1" smtClean="0"/>
              <a:t>glutWireCube</a:t>
            </a:r>
            <a:r>
              <a:rPr lang="pt-BR" sz="1600" dirty="0" smtClean="0"/>
              <a:t>, </a:t>
            </a:r>
            <a:r>
              <a:rPr lang="pt-BR" sz="1600" dirty="0" err="1" smtClean="0"/>
              <a:t>glutSolidTeapot</a:t>
            </a:r>
            <a:endParaRPr lang="pt-BR" sz="1600" dirty="0" smtClean="0"/>
          </a:p>
          <a:p>
            <a:pPr>
              <a:lnSpc>
                <a:spcPct val="114000"/>
              </a:lnSpc>
            </a:pPr>
            <a:endParaRPr lang="pt-BR" sz="1500" dirty="0" smtClean="0"/>
          </a:p>
          <a:p>
            <a:endParaRPr lang="pt-BR" sz="1500" dirty="0" smtClean="0">
              <a:solidFill>
                <a:srgbClr val="FF0000"/>
              </a:solidFill>
            </a:endParaRPr>
          </a:p>
          <a:p>
            <a:pPr lvl="1"/>
            <a:endParaRPr lang="pt-BR" sz="1200" dirty="0" smtClean="0"/>
          </a:p>
          <a:p>
            <a:pPr lvl="1"/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Exemplo </a:t>
            </a:r>
            <a:r>
              <a:rPr lang="pt-BR" dirty="0" err="1" smtClean="0"/>
              <a:t>Glutsnowman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 smtClean="0"/>
              <a:t>O projeto-exemplo “</a:t>
            </a:r>
            <a:r>
              <a:rPr lang="pt-BR" sz="1600" dirty="0" err="1" smtClean="0"/>
              <a:t>glutsnowman</a:t>
            </a:r>
            <a:r>
              <a:rPr lang="pt-BR" sz="1600" dirty="0" smtClean="0"/>
              <a:t>”, proveniente do site </a:t>
            </a:r>
            <a:r>
              <a:rPr lang="pt-BR" sz="1600" dirty="0" err="1" smtClean="0"/>
              <a:t>LightHouse</a:t>
            </a:r>
            <a:r>
              <a:rPr lang="pt-BR" sz="1600" dirty="0" smtClean="0"/>
              <a:t> 3D apresenta exemplos de funções de </a:t>
            </a:r>
            <a:r>
              <a:rPr lang="pt-BR" sz="1600" dirty="0" err="1" smtClean="0"/>
              <a:t>renderização</a:t>
            </a:r>
            <a:r>
              <a:rPr lang="pt-BR" sz="1600" dirty="0" smtClean="0"/>
              <a:t> de Objetos 3D com navegação em tempo real por meio das setas direcionais do teclado.</a:t>
            </a: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No decorrer da apresentação serão feitas modificações à este projeto de modo a acrescentar texturas, iluminação e outros objetos ao mundo virtual.</a:t>
            </a:r>
          </a:p>
          <a:p>
            <a:pPr algn="just">
              <a:lnSpc>
                <a:spcPct val="114000"/>
              </a:lnSpc>
            </a:pPr>
            <a:r>
              <a:rPr lang="pt-BR" sz="1600" dirty="0" smtClean="0"/>
              <a:t>Estas modificações devem ser acompanhadas e implementadas durante a aula.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2484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629</TotalTime>
  <Words>2830</Words>
  <Application>Microsoft Office PowerPoint</Application>
  <PresentationFormat>Apresentação na tela (4:3)</PresentationFormat>
  <Paragraphs>579</Paragraphs>
  <Slides>58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Balcão Envidraçado</vt:lpstr>
      <vt:lpstr>OpenGL</vt:lpstr>
      <vt:lpstr>Sumário</vt:lpstr>
      <vt:lpstr>Introdução</vt:lpstr>
      <vt:lpstr>Porque OpenGL?</vt:lpstr>
      <vt:lpstr>Baixando os Exemplo</vt:lpstr>
      <vt:lpstr>Configurando Glut no VisualC++</vt:lpstr>
      <vt:lpstr>Slide 7</vt:lpstr>
      <vt:lpstr>Funções de GLUT</vt:lpstr>
      <vt:lpstr>O Exemplo Glutsnowman</vt:lpstr>
      <vt:lpstr>Inicializações</vt:lpstr>
      <vt:lpstr>Funções</vt:lpstr>
      <vt:lpstr>Exercício</vt:lpstr>
      <vt:lpstr>Resposta</vt:lpstr>
      <vt:lpstr>Primitivas Geométricas de OpenGL</vt:lpstr>
      <vt:lpstr>Pixels</vt:lpstr>
      <vt:lpstr>Pixels</vt:lpstr>
      <vt:lpstr>Formas 2D</vt:lpstr>
      <vt:lpstr>Desenhando Primitivas</vt:lpstr>
      <vt:lpstr>Desenhando Primitivas</vt:lpstr>
      <vt:lpstr>Programa exemplo</vt:lpstr>
      <vt:lpstr>Praticando points</vt:lpstr>
      <vt:lpstr>Praticando Lines</vt:lpstr>
      <vt:lpstr>Praticando Lines Strip</vt:lpstr>
      <vt:lpstr>Praticando Lines Loop</vt:lpstr>
      <vt:lpstr>Praticando Triangles</vt:lpstr>
      <vt:lpstr>Praticando Triangles Strip</vt:lpstr>
      <vt:lpstr>Praticando Triangles Fan</vt:lpstr>
      <vt:lpstr>Praticando Quads</vt:lpstr>
      <vt:lpstr>Praticando Quads Strip</vt:lpstr>
      <vt:lpstr>Praticando Polygon</vt:lpstr>
      <vt:lpstr>Objetos 3D</vt:lpstr>
      <vt:lpstr>Objetos 3D</vt:lpstr>
      <vt:lpstr>Praticando </vt:lpstr>
      <vt:lpstr>Praticando </vt:lpstr>
      <vt:lpstr>Transformações</vt:lpstr>
      <vt:lpstr>Transformações</vt:lpstr>
      <vt:lpstr>Exercício</vt:lpstr>
      <vt:lpstr>Texturas</vt:lpstr>
      <vt:lpstr>Tipos de Texturas</vt:lpstr>
      <vt:lpstr>Uso de Textura com OpenGL</vt:lpstr>
      <vt:lpstr>Uso de Textura com OpenGL</vt:lpstr>
      <vt:lpstr>Uso de Textura com OpenGL</vt:lpstr>
      <vt:lpstr>Uso de Textura com OpenGL</vt:lpstr>
      <vt:lpstr>Uso de Textura com OpenGL</vt:lpstr>
      <vt:lpstr>Exercício</vt:lpstr>
      <vt:lpstr>Iluminação</vt:lpstr>
      <vt:lpstr>Ativação e Shading</vt:lpstr>
      <vt:lpstr>Fontes de Luz VS Material</vt:lpstr>
      <vt:lpstr>Componentes da Luz</vt:lpstr>
      <vt:lpstr>Direção da Luz</vt:lpstr>
      <vt:lpstr>Componentes do Objeto</vt:lpstr>
      <vt:lpstr>Atribuindo Valores...</vt:lpstr>
      <vt:lpstr>E Agora?</vt:lpstr>
      <vt:lpstr>pensou que tivesse acabado?</vt:lpstr>
      <vt:lpstr>Exercício</vt:lpstr>
      <vt:lpstr>Solução</vt:lpstr>
      <vt:lpstr>Conclusão</vt:lpstr>
      <vt:lpstr>Equipe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OpenGL</dc:title>
  <dc:creator>fkcs</dc:creator>
  <cp:lastModifiedBy>fkcs</cp:lastModifiedBy>
  <cp:revision>72</cp:revision>
  <dcterms:created xsi:type="dcterms:W3CDTF">2008-09-23T10:15:05Z</dcterms:created>
  <dcterms:modified xsi:type="dcterms:W3CDTF">2008-09-30T21:03:30Z</dcterms:modified>
</cp:coreProperties>
</file>