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1" r:id="rId36"/>
    <p:sldId id="293" r:id="rId37"/>
    <p:sldId id="294" r:id="rId38"/>
    <p:sldId id="296" r:id="rId39"/>
    <p:sldId id="295" r:id="rId40"/>
    <p:sldId id="292" r:id="rId41"/>
    <p:sldId id="297" r:id="rId42"/>
    <p:sldId id="299" r:id="rId4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6400800" y="6355080"/>
            <a:ext cx="2286000" cy="365760"/>
          </a:xfrm>
        </p:spPr>
        <p:txBody>
          <a:bodyPr/>
          <a:lstStyle>
            <a:lvl1pPr>
              <a:defRPr sz="1400"/>
            </a:lvl1pPr>
          </a:lstStyle>
          <a:p>
            <a:fld id="{78A6E75A-AD01-4642-AECE-1935C3AF32AA}" type="datetimeFigureOut">
              <a:rPr lang="pt-BR" smtClean="0"/>
              <a:t>15/09/2011</a:t>
            </a:fld>
            <a:endParaRPr lang="pt-BR"/>
          </a:p>
        </p:txBody>
      </p:sp>
      <p:sp>
        <p:nvSpPr>
          <p:cNvPr id="17" name="Espaço Reservado para Rodapé 16"/>
          <p:cNvSpPr>
            <a:spLocks noGrp="1"/>
          </p:cNvSpPr>
          <p:nvPr>
            <p:ph type="ftr" sz="quarter" idx="11"/>
          </p:nvPr>
        </p:nvSpPr>
        <p:spPr>
          <a:xfrm>
            <a:off x="2898648" y="6355080"/>
            <a:ext cx="3474720" cy="365760"/>
          </a:xfrm>
        </p:spPr>
        <p:txBody>
          <a:bodyPr/>
          <a:lstStyle/>
          <a:p>
            <a:endParaRPr lang="pt-BR"/>
          </a:p>
        </p:txBody>
      </p:sp>
      <p:sp>
        <p:nvSpPr>
          <p:cNvPr id="29" name="Espaço Reservado para Número de Slide 28"/>
          <p:cNvSpPr>
            <a:spLocks noGrp="1"/>
          </p:cNvSpPr>
          <p:nvPr>
            <p:ph type="sldNum" sz="quarter" idx="12"/>
          </p:nvPr>
        </p:nvSpPr>
        <p:spPr>
          <a:xfrm>
            <a:off x="1216152" y="6355080"/>
            <a:ext cx="1219200" cy="365760"/>
          </a:xfrm>
        </p:spPr>
        <p:txBody>
          <a:bodyPr/>
          <a:lstStyle/>
          <a:p>
            <a:fld id="{0DA6FE22-D393-4D5F-B2B3-3C15C33044D6}" type="slidenum">
              <a:rPr lang="pt-BR" smtClean="0"/>
              <a:t>‹nº›</a:t>
            </a:fld>
            <a:endParaRPr lang="pt-BR"/>
          </a:p>
        </p:txBody>
      </p:sp>
      <p:sp>
        <p:nvSpPr>
          <p:cNvPr id="21" name="Retângu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ângu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ângu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ângu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78A6E75A-AD01-4642-AECE-1935C3AF32AA}" type="datetimeFigureOut">
              <a:rPr lang="pt-BR" smtClean="0"/>
              <a:t>15/09/2011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A6FE22-D393-4D5F-B2B3-3C15C33044D6}"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78A6E75A-AD01-4642-AECE-1935C3AF32AA}" type="datetimeFigureOut">
              <a:rPr lang="pt-BR" smtClean="0"/>
              <a:t>15/09/2011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A6FE22-D393-4D5F-B2B3-3C15C33044D6}" type="slidenum">
              <a:rPr lang="pt-BR" smtClean="0"/>
              <a:t>‹nº›</a:t>
            </a:fld>
            <a:endParaRPr lang="pt-BR"/>
          </a:p>
        </p:txBody>
      </p:sp>
      <p:sp>
        <p:nvSpPr>
          <p:cNvPr id="7" name="Conector reto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ângulo isósceles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ector reto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78A6E75A-AD01-4642-AECE-1935C3AF32AA}" type="datetimeFigureOut">
              <a:rPr lang="pt-BR" smtClean="0"/>
              <a:t>15/09/2011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A6FE22-D393-4D5F-B2B3-3C15C33044D6}" type="slidenum">
              <a:rPr lang="pt-BR" smtClean="0"/>
              <a:t>‹nº›</a:t>
            </a:fld>
            <a:endParaRPr lang="pt-BR"/>
          </a:p>
        </p:txBody>
      </p:sp>
      <p:sp>
        <p:nvSpPr>
          <p:cNvPr id="8" name="Espaço Reservado para Conteúdo 7"/>
          <p:cNvSpPr>
            <a:spLocks noGrp="1"/>
          </p:cNvSpPr>
          <p:nvPr>
            <p:ph sz="quarter" idx="1"/>
          </p:nvPr>
        </p:nvSpPr>
        <p:spPr>
          <a:xfrm>
            <a:off x="457200" y="1219200"/>
            <a:ext cx="8229600" cy="493776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a:xfrm>
            <a:off x="6400800" y="6355080"/>
            <a:ext cx="2286000" cy="365760"/>
          </a:xfrm>
        </p:spPr>
        <p:txBody>
          <a:bodyPr/>
          <a:lstStyle/>
          <a:p>
            <a:fld id="{78A6E75A-AD01-4642-AECE-1935C3AF32AA}" type="datetimeFigureOut">
              <a:rPr lang="pt-BR" smtClean="0"/>
              <a:t>15/09/2011</a:t>
            </a:fld>
            <a:endParaRPr lang="pt-BR"/>
          </a:p>
        </p:txBody>
      </p:sp>
      <p:sp>
        <p:nvSpPr>
          <p:cNvPr id="5" name="Espaço Reservado para Rodapé 4"/>
          <p:cNvSpPr>
            <a:spLocks noGrp="1"/>
          </p:cNvSpPr>
          <p:nvPr>
            <p:ph type="ftr" sz="quarter" idx="11"/>
          </p:nvPr>
        </p:nvSpPr>
        <p:spPr>
          <a:xfrm>
            <a:off x="2898648" y="6355080"/>
            <a:ext cx="3474720" cy="365760"/>
          </a:xfrm>
        </p:spPr>
        <p:txBody>
          <a:bodyPr/>
          <a:lstStyle/>
          <a:p>
            <a:endParaRPr lang="pt-BR"/>
          </a:p>
        </p:txBody>
      </p:sp>
      <p:sp>
        <p:nvSpPr>
          <p:cNvPr id="6" name="Espaço Reservado para Número de Slide 5"/>
          <p:cNvSpPr>
            <a:spLocks noGrp="1"/>
          </p:cNvSpPr>
          <p:nvPr>
            <p:ph type="sldNum" sz="quarter" idx="12"/>
          </p:nvPr>
        </p:nvSpPr>
        <p:spPr>
          <a:xfrm>
            <a:off x="1069848" y="6355080"/>
            <a:ext cx="1520952" cy="365760"/>
          </a:xfrm>
        </p:spPr>
        <p:txBody>
          <a:bodyPr/>
          <a:lstStyle/>
          <a:p>
            <a:fld id="{0DA6FE22-D393-4D5F-B2B3-3C15C33044D6}" type="slidenum">
              <a:rPr lang="pt-BR" smtClean="0"/>
              <a:t>‹nº›</a:t>
            </a:fld>
            <a:endParaRPr lang="pt-BR"/>
          </a:p>
        </p:txBody>
      </p:sp>
      <p:sp>
        <p:nvSpPr>
          <p:cNvPr id="7" name="Retângu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78A6E75A-AD01-4642-AECE-1935C3AF32AA}" type="datetimeFigureOut">
              <a:rPr lang="pt-BR" smtClean="0"/>
              <a:t>15/09/2011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A6FE22-D393-4D5F-B2B3-3C15C33044D6}" type="slidenum">
              <a:rPr lang="pt-BR" smtClean="0"/>
              <a:t>‹nº›</a:t>
            </a:fld>
            <a:endParaRPr lang="pt-BR"/>
          </a:p>
        </p:txBody>
      </p:sp>
      <p:sp>
        <p:nvSpPr>
          <p:cNvPr id="9" name="Espaço Reservado para Conteúdo 8"/>
          <p:cNvSpPr>
            <a:spLocks noGrp="1"/>
          </p:cNvSpPr>
          <p:nvPr>
            <p:ph sz="quarter" idx="1"/>
          </p:nvPr>
        </p:nvSpPr>
        <p:spPr>
          <a:xfrm>
            <a:off x="457200" y="1219200"/>
            <a:ext cx="4041648" cy="493776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632198" y="1216152"/>
            <a:ext cx="4041648" cy="493776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7" name="Espaço Reservado para Data 6"/>
          <p:cNvSpPr>
            <a:spLocks noGrp="1"/>
          </p:cNvSpPr>
          <p:nvPr>
            <p:ph type="dt" sz="half" idx="10"/>
          </p:nvPr>
        </p:nvSpPr>
        <p:spPr/>
        <p:txBody>
          <a:bodyPr/>
          <a:lstStyle/>
          <a:p>
            <a:fld id="{78A6E75A-AD01-4642-AECE-1935C3AF32AA}" type="datetimeFigureOut">
              <a:rPr lang="pt-BR" smtClean="0"/>
              <a:t>15/09/2011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DA6FE22-D393-4D5F-B2B3-3C15C33044D6}" type="slidenum">
              <a:rPr lang="pt-BR" smtClean="0"/>
              <a:t>‹nº›</a:t>
            </a:fld>
            <a:endParaRPr lang="pt-BR"/>
          </a:p>
        </p:txBody>
      </p:sp>
      <p:sp>
        <p:nvSpPr>
          <p:cNvPr id="11" name="Espaço Reservado para Conteúdo 10"/>
          <p:cNvSpPr>
            <a:spLocks noGrp="1"/>
          </p:cNvSpPr>
          <p:nvPr>
            <p:ph sz="quarter" idx="2"/>
          </p:nvPr>
        </p:nvSpPr>
        <p:spPr>
          <a:xfrm>
            <a:off x="457200" y="2133600"/>
            <a:ext cx="4038600" cy="40386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648200" y="2133600"/>
            <a:ext cx="4038600" cy="40386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78A6E75A-AD01-4642-AECE-1935C3AF32AA}" type="datetimeFigureOut">
              <a:rPr lang="pt-BR" smtClean="0"/>
              <a:t>15/09/2011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DA6FE22-D393-4D5F-B2B3-3C15C33044D6}" type="slidenum">
              <a:rPr lang="pt-BR" smtClean="0"/>
              <a:t>‹nº›</a:t>
            </a:fld>
            <a:endParaRPr lang="pt-BR"/>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8A6E75A-AD01-4642-AECE-1935C3AF32AA}" type="datetimeFigureOut">
              <a:rPr lang="pt-BR" smtClean="0"/>
              <a:t>15/09/2011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DA6FE22-D393-4D5F-B2B3-3C15C33044D6}" type="slidenum">
              <a:rPr lang="pt-BR" smtClean="0"/>
              <a:t>‹nº›</a:t>
            </a:fld>
            <a:endParaRPr lang="pt-BR"/>
          </a:p>
        </p:txBody>
      </p:sp>
      <p:sp>
        <p:nvSpPr>
          <p:cNvPr id="5" name="Conector reto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78A6E75A-AD01-4642-AECE-1935C3AF32AA}" type="datetimeFigureOut">
              <a:rPr lang="pt-BR" smtClean="0"/>
              <a:t>15/09/2011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A6FE22-D393-4D5F-B2B3-3C15C33044D6}" type="slidenum">
              <a:rPr lang="pt-BR" smtClean="0"/>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ector reto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Conteúdo 11"/>
          <p:cNvSpPr>
            <a:spLocks noGrp="1"/>
          </p:cNvSpPr>
          <p:nvPr>
            <p:ph sz="quarter" idx="1"/>
          </p:nvPr>
        </p:nvSpPr>
        <p:spPr>
          <a:xfrm>
            <a:off x="304800" y="304800"/>
            <a:ext cx="5715000" cy="5715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78A6E75A-AD01-4642-AECE-1935C3AF32AA}" type="datetimeFigureOut">
              <a:rPr lang="pt-BR" smtClean="0"/>
              <a:t>15/09/2011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A6FE22-D393-4D5F-B2B3-3C15C33044D6}" type="slidenum">
              <a:rPr lang="pt-BR" smtClean="0"/>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457200" y="152400"/>
            <a:ext cx="8229600" cy="990600"/>
          </a:xfrm>
          <a:prstGeom prst="rect">
            <a:avLst/>
          </a:prstGeom>
        </p:spPr>
        <p:txBody>
          <a:bodyPr vert="horz" anchor="b" anchorCtr="0">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8A6E75A-AD01-4642-AECE-1935C3AF32AA}" type="datetimeFigureOut">
              <a:rPr lang="pt-BR" smtClean="0"/>
              <a:t>15/09/2011</a:t>
            </a:fld>
            <a:endParaRPr lang="pt-BR"/>
          </a:p>
        </p:txBody>
      </p:sp>
      <p:sp>
        <p:nvSpPr>
          <p:cNvPr id="3" name="Espaço Reservado para Rodapé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pt-BR"/>
          </a:p>
        </p:txBody>
      </p:sp>
      <p:sp>
        <p:nvSpPr>
          <p:cNvPr id="23" name="Espaço Reservado para Número de Slid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DA6FE22-D393-4D5F-B2B3-3C15C33044D6}" type="slidenum">
              <a:rPr lang="pt-BR" smtClean="0"/>
              <a:t>‹nº›</a:t>
            </a:fld>
            <a:endParaRPr lang="pt-BR"/>
          </a:p>
        </p:txBody>
      </p:sp>
      <p:sp>
        <p:nvSpPr>
          <p:cNvPr id="28" name="Conector reto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ector reto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isósceles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US" dirty="0" err="1" smtClean="0"/>
              <a:t>Análise</a:t>
            </a:r>
            <a:r>
              <a:rPr lang="en-US" dirty="0" smtClean="0"/>
              <a:t> de </a:t>
            </a:r>
            <a:r>
              <a:rPr lang="en-US" dirty="0" err="1" smtClean="0"/>
              <a:t>Projeto</a:t>
            </a:r>
            <a:r>
              <a:rPr lang="en-US" dirty="0" smtClean="0"/>
              <a:t> RUP + SOA</a:t>
            </a:r>
            <a:endParaRPr lang="pt-BR" dirty="0"/>
          </a:p>
        </p:txBody>
      </p:sp>
      <p:sp>
        <p:nvSpPr>
          <p:cNvPr id="3" name="Subtítulo 2"/>
          <p:cNvSpPr>
            <a:spLocks noGrp="1"/>
          </p:cNvSpPr>
          <p:nvPr>
            <p:ph type="subTitle" idx="1"/>
          </p:nvPr>
        </p:nvSpPr>
        <p:spPr/>
        <p:txBody>
          <a:bodyPr/>
          <a:lstStyle/>
          <a:p>
            <a:r>
              <a:rPr lang="en-US" dirty="0" smtClean="0"/>
              <a:t>M.O.P.I</a:t>
            </a:r>
            <a:r>
              <a:rPr lang="en-US" dirty="0" smtClean="0"/>
              <a:t>. </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err="1" smtClean="0"/>
              <a:t>Análise</a:t>
            </a:r>
            <a:r>
              <a:rPr lang="en-US" dirty="0" smtClean="0"/>
              <a:t> </a:t>
            </a:r>
            <a:r>
              <a:rPr lang="en-US" dirty="0" err="1" smtClean="0"/>
              <a:t>em</a:t>
            </a:r>
            <a:r>
              <a:rPr lang="en-US" dirty="0" smtClean="0"/>
              <a:t> RUP</a:t>
            </a:r>
            <a:endParaRPr lang="pt-BR" dirty="0"/>
          </a:p>
        </p:txBody>
      </p:sp>
      <p:sp>
        <p:nvSpPr>
          <p:cNvPr id="5" name="Espaço Reservado para Texto 4"/>
          <p:cNvSpPr>
            <a:spLocks noGrp="1"/>
          </p:cNvSpPr>
          <p:nvPr>
            <p:ph type="body" idx="1"/>
          </p:nvPr>
        </p:nvSpPr>
        <p:spPr/>
        <p:txBody>
          <a:bodyPr/>
          <a:lstStyle/>
          <a:p>
            <a:endParaRPr lang="pt-B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smtClean="0"/>
              <a:t>Análise de Casos de Uso</a:t>
            </a:r>
            <a:endParaRPr lang="pt-BR" dirty="0"/>
          </a:p>
        </p:txBody>
      </p:sp>
      <p:sp>
        <p:nvSpPr>
          <p:cNvPr id="5" name="Espaço Reservado para Conteúdo 4"/>
          <p:cNvSpPr>
            <a:spLocks noGrp="1"/>
          </p:cNvSpPr>
          <p:nvPr>
            <p:ph sz="quarter" idx="1"/>
          </p:nvPr>
        </p:nvSpPr>
        <p:spPr/>
        <p:txBody>
          <a:bodyPr/>
          <a:lstStyle/>
          <a:p>
            <a:r>
              <a:rPr lang="en-US" smtClean="0"/>
              <a:t>Acompanhar Tratamento</a:t>
            </a:r>
            <a:r>
              <a:rPr lang="pt-BR" smtClean="0"/>
              <a:t>	</a:t>
            </a:r>
          </a:p>
          <a:p>
            <a:pPr lvl="1"/>
            <a:r>
              <a:rPr lang="pt-BR" smtClean="0"/>
              <a:t>Este caso de uso é responsável por administrar o tratamento de um paciente. O tratamento pode conter a solicitação de novos exames e a marcação de novas consultas. O paciente deve cumprir com essas etapas e informar na página de suas consultas/exames os resultados obtidos. O paciente deve utilizar a medicação contida na receita médica e informar se está utilizando-a devidamente. O paciente poderá escrever comentários e resultados, para que o médico possa ter acesso a essa informação e possa ter um acompanhamento mais detalhado da evolução do paciente. O paciente pode optar por receber informativos via e-mail, ou celular.</a:t>
            </a:r>
            <a:endParaRPr lang="pt-B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smtClean="0"/>
              <a:t>Análise de Casos de Uso</a:t>
            </a:r>
            <a:endParaRPr lang="pt-BR" dirty="0"/>
          </a:p>
        </p:txBody>
      </p:sp>
      <p:sp>
        <p:nvSpPr>
          <p:cNvPr id="5" name="Espaço Reservado para Conteúdo 4"/>
          <p:cNvSpPr>
            <a:spLocks noGrp="1"/>
          </p:cNvSpPr>
          <p:nvPr>
            <p:ph sz="quarter" idx="1"/>
          </p:nvPr>
        </p:nvSpPr>
        <p:spPr/>
        <p:txBody>
          <a:bodyPr>
            <a:normAutofit fontScale="85000" lnSpcReduction="10000"/>
          </a:bodyPr>
          <a:lstStyle/>
          <a:p>
            <a:r>
              <a:rPr lang="en-US" smtClean="0"/>
              <a:t>Acompanhar Tratamento</a:t>
            </a:r>
          </a:p>
          <a:p>
            <a:pPr lvl="1"/>
            <a:endParaRPr lang="pt-BR" smtClean="0"/>
          </a:p>
          <a:p>
            <a:pPr lvl="1"/>
            <a:r>
              <a:rPr lang="pt-BR" smtClean="0"/>
              <a:t>Pré-condição: O paciente deve estar logado no sistema e possuir uma receita médica</a:t>
            </a:r>
          </a:p>
          <a:p>
            <a:pPr lvl="1"/>
            <a:r>
              <a:rPr lang="pt-BR" smtClean="0"/>
              <a:t>Pós-condição: Os resultados do exame são registrados no sistema.</a:t>
            </a:r>
          </a:p>
          <a:p>
            <a:pPr lvl="1"/>
            <a:r>
              <a:rPr lang="pt-BR" smtClean="0"/>
              <a:t>	</a:t>
            </a:r>
          </a:p>
          <a:p>
            <a:pPr lvl="1"/>
            <a:r>
              <a:rPr lang="pt-BR" smtClean="0"/>
              <a:t>Fluxo principal de eventos:</a:t>
            </a:r>
          </a:p>
          <a:p>
            <a:pPr lvl="2"/>
            <a:r>
              <a:rPr lang="pt-BR" smtClean="0"/>
              <a:t>1- O Paciente escolhe algum tratamento não finalizado que está em seu perfil;</a:t>
            </a:r>
          </a:p>
          <a:p>
            <a:pPr lvl="2"/>
            <a:r>
              <a:rPr lang="pt-BR" smtClean="0"/>
              <a:t>2- O sistema mostra o tratamento com a sequência de medicamentos a seremtomados e futuros exames e consultas;</a:t>
            </a:r>
          </a:p>
          <a:p>
            <a:pPr lvl="2"/>
            <a:r>
              <a:rPr lang="pt-BR" smtClean="0"/>
              <a:t>3- O paciente deve informar os dias que os medicamentos estão sendo tomados e quando os exames serão feitos;</a:t>
            </a:r>
          </a:p>
          <a:p>
            <a:pPr lvl="2"/>
            <a:r>
              <a:rPr lang="pt-BR" smtClean="0"/>
              <a:t>4- Ao final do tratamento real o Paciente deve finalizar o tratamento online.</a:t>
            </a:r>
          </a:p>
          <a:p>
            <a:pPr lvl="1"/>
            <a:r>
              <a:rPr lang="pt-BR" smtClean="0"/>
              <a:t>Fluxo secundário</a:t>
            </a:r>
          </a:p>
          <a:p>
            <a:pPr lvl="2"/>
            <a:r>
              <a:rPr lang="pt-BR" smtClean="0"/>
              <a:t>No passo 1, caso o Paciente não possua tratamento em aberto, será enviada uma mensagem de alerta.</a:t>
            </a:r>
            <a:endParaRPr lang="pt-B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Acompanhar</a:t>
            </a:r>
            <a:r>
              <a:rPr lang="en-US" dirty="0" smtClean="0"/>
              <a:t> </a:t>
            </a:r>
            <a:r>
              <a:rPr lang="en-US" dirty="0" err="1" smtClean="0"/>
              <a:t>Tratamento</a:t>
            </a:r>
            <a:endParaRPr lang="pt-BR" dirty="0"/>
          </a:p>
        </p:txBody>
      </p:sp>
      <p:pic>
        <p:nvPicPr>
          <p:cNvPr id="3074" name="Picture 2" descr="C:\Users\Filipe\Desktop\APS\Acompanhar Tratamento\RUP - Sequencia Acompanhar Tratamento.jpg"/>
          <p:cNvPicPr>
            <a:picLocks noChangeAspect="1" noChangeArrowheads="1"/>
          </p:cNvPicPr>
          <p:nvPr/>
        </p:nvPicPr>
        <p:blipFill>
          <a:blip r:embed="rId2" cstate="print"/>
          <a:srcRect/>
          <a:stretch>
            <a:fillRect/>
          </a:stretch>
        </p:blipFill>
        <p:spPr bwMode="auto">
          <a:xfrm>
            <a:off x="323528" y="1772816"/>
            <a:ext cx="13125451"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E-6 -4.81481E-6 L -0.50504 -4.81481E-6 " pathEditMode="relative" rAng="0" ptsTypes="AA">
                                      <p:cBhvr>
                                        <p:cTn id="6" dur="1000" fill="hold"/>
                                        <p:tgtEl>
                                          <p:spTgt spid="3074"/>
                                        </p:tgtEl>
                                        <p:attrNameLst>
                                          <p:attrName>ppt_x</p:attrName>
                                          <p:attrName>ppt_y</p:attrName>
                                        </p:attrNameLst>
                                      </p:cBhvr>
                                      <p:rCtr x="-2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Acompanhar</a:t>
            </a:r>
            <a:r>
              <a:rPr lang="en-US" dirty="0" smtClean="0"/>
              <a:t> </a:t>
            </a:r>
            <a:r>
              <a:rPr lang="en-US" dirty="0" err="1" smtClean="0"/>
              <a:t>Tratamento</a:t>
            </a:r>
            <a:endParaRPr lang="pt-BR" dirty="0"/>
          </a:p>
        </p:txBody>
      </p:sp>
      <p:pic>
        <p:nvPicPr>
          <p:cNvPr id="4098" name="Picture 2" descr="C:\Users\Filipe\Desktop\APS\Acompanhar Tratamento\RUP - Classes Acompanhar Tratamento.jpg"/>
          <p:cNvPicPr>
            <a:picLocks noChangeAspect="1" noChangeArrowheads="1"/>
          </p:cNvPicPr>
          <p:nvPr/>
        </p:nvPicPr>
        <p:blipFill>
          <a:blip r:embed="rId2" cstate="print"/>
          <a:srcRect/>
          <a:stretch>
            <a:fillRect/>
          </a:stretch>
        </p:blipFill>
        <p:spPr bwMode="auto">
          <a:xfrm>
            <a:off x="1259632" y="1772816"/>
            <a:ext cx="6840760" cy="7867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44444E-6 3.89454E-6 L 4.44444E-6 -0.49977 " pathEditMode="relative" rAng="0" ptsTypes="AA">
                                      <p:cBhvr>
                                        <p:cTn id="6" dur="2000" fill="hold"/>
                                        <p:tgtEl>
                                          <p:spTgt spid="4098"/>
                                        </p:tgtEl>
                                        <p:attrNameLst>
                                          <p:attrName>ppt_x</p:attrName>
                                          <p:attrName>ppt_y</p:attrName>
                                        </p:attrNameLst>
                                      </p:cBhvr>
                                      <p:rCtr x="0" y="-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Análise de Casos de Uso</a:t>
            </a:r>
            <a:endParaRPr lang="pt-BR" dirty="0"/>
          </a:p>
        </p:txBody>
      </p:sp>
      <p:sp>
        <p:nvSpPr>
          <p:cNvPr id="3" name="Espaço Reservado para Conteúdo 2"/>
          <p:cNvSpPr>
            <a:spLocks noGrp="1"/>
          </p:cNvSpPr>
          <p:nvPr>
            <p:ph sz="quarter" idx="1"/>
          </p:nvPr>
        </p:nvSpPr>
        <p:spPr/>
        <p:txBody>
          <a:bodyPr/>
          <a:lstStyle/>
          <a:p>
            <a:r>
              <a:rPr lang="en-US" smtClean="0"/>
              <a:t>Receitar Paciente</a:t>
            </a:r>
            <a:endParaRPr lang="pt-BR" smtClean="0"/>
          </a:p>
          <a:p>
            <a:pPr lvl="1"/>
            <a:r>
              <a:rPr lang="pt-BR" smtClean="0"/>
              <a:t>Este caso de uso é responsável por realizar a receita de um Médico a um Paciente. Um paciente pode receber mais de uma receita por médico. E um médico pode receitar mais de um paciente. As receitas devem conter uma assinatura eletrônica do médico e os remédios receitados devem constar no cadastro da Anvisa. A receita deve estar disponível para impressão. O tratamento do paciente é criado no sistema, baseado na receita.</a:t>
            </a:r>
            <a:endParaRPr lang="pt-B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Análise de Casos de Uso</a:t>
            </a:r>
            <a:endParaRPr lang="pt-BR" dirty="0"/>
          </a:p>
        </p:txBody>
      </p:sp>
      <p:sp>
        <p:nvSpPr>
          <p:cNvPr id="3" name="Espaço Reservado para Conteúdo 2"/>
          <p:cNvSpPr>
            <a:spLocks noGrp="1"/>
          </p:cNvSpPr>
          <p:nvPr>
            <p:ph sz="quarter" idx="1"/>
          </p:nvPr>
        </p:nvSpPr>
        <p:spPr/>
        <p:txBody>
          <a:bodyPr>
            <a:normAutofit fontScale="85000" lnSpcReduction="20000"/>
          </a:bodyPr>
          <a:lstStyle/>
          <a:p>
            <a:r>
              <a:rPr lang="pt-BR" dirty="0" smtClean="0"/>
              <a:t>Receitar Paciente	</a:t>
            </a:r>
          </a:p>
          <a:p>
            <a:pPr lvl="1"/>
            <a:r>
              <a:rPr lang="pt-BR" dirty="0" smtClean="0"/>
              <a:t>Pré-condição: O médico deve estar </a:t>
            </a:r>
            <a:r>
              <a:rPr lang="pt-BR" dirty="0" err="1" smtClean="0"/>
              <a:t>logado</a:t>
            </a:r>
            <a:r>
              <a:rPr lang="pt-BR" dirty="0" smtClean="0"/>
              <a:t> no sistema e ter o perfil do paciente aberto, retornado por uma busca.</a:t>
            </a:r>
          </a:p>
          <a:p>
            <a:pPr lvl="1"/>
            <a:r>
              <a:rPr lang="pt-BR" dirty="0" smtClean="0"/>
              <a:t>Pós-condição: O paciente </a:t>
            </a:r>
            <a:r>
              <a:rPr lang="pt-BR" dirty="0" err="1" smtClean="0"/>
              <a:t>loga</a:t>
            </a:r>
            <a:r>
              <a:rPr lang="pt-BR" dirty="0" smtClean="0"/>
              <a:t> no sistema e aceita a receita, o tratamento do paciente é salvo no sistema</a:t>
            </a:r>
          </a:p>
          <a:p>
            <a:endParaRPr lang="pt-BR" dirty="0" smtClean="0"/>
          </a:p>
          <a:p>
            <a:pPr lvl="1"/>
            <a:r>
              <a:rPr lang="pt-BR" dirty="0" smtClean="0"/>
              <a:t>Fluxo principal de eventos:</a:t>
            </a:r>
          </a:p>
          <a:p>
            <a:pPr lvl="2"/>
            <a:r>
              <a:rPr lang="pt-BR" dirty="0" smtClean="0"/>
              <a:t>1- O médico escolhe a opção de criar a receita:</a:t>
            </a:r>
          </a:p>
          <a:p>
            <a:pPr lvl="2"/>
            <a:r>
              <a:rPr lang="pt-BR" dirty="0" smtClean="0"/>
              <a:t>2- O médico adiciona os remédios, com a quantidade tomada por dia de cada remédio, e por quantos dias o paciente deve utilizá-los.</a:t>
            </a:r>
          </a:p>
          <a:p>
            <a:pPr lvl="2"/>
            <a:r>
              <a:rPr lang="pt-BR" dirty="0" smtClean="0"/>
              <a:t>3- O médico encerra a receita e o tratamento do paciente é gerado, baseado nessa receita.</a:t>
            </a:r>
          </a:p>
          <a:p>
            <a:pPr lvl="1"/>
            <a:r>
              <a:rPr lang="pt-BR" dirty="0" smtClean="0"/>
              <a:t>Fluxo secundário:</a:t>
            </a:r>
          </a:p>
          <a:p>
            <a:pPr lvl="2"/>
            <a:r>
              <a:rPr lang="pt-BR" dirty="0" smtClean="0"/>
              <a:t>No passo 2, os remédios serão validados, segundo a classificação do remédio na </a:t>
            </a:r>
            <a:r>
              <a:rPr lang="pt-BR" dirty="0" err="1" smtClean="0"/>
              <a:t>Anvisa</a:t>
            </a:r>
            <a:r>
              <a:rPr lang="pt-BR" dirty="0" smtClean="0"/>
              <a:t>.  Se o remédio não for aceito pela </a:t>
            </a:r>
            <a:r>
              <a:rPr lang="pt-BR" dirty="0" err="1" smtClean="0"/>
              <a:t>Anvisa</a:t>
            </a:r>
            <a:r>
              <a:rPr lang="pt-BR" dirty="0" smtClean="0"/>
              <a:t>, ou o paciente tiver alergia a algum composto do mesmo. O médico recebe um aviso e o mesmo não é adicionado ao paciente.</a:t>
            </a:r>
          </a:p>
          <a:p>
            <a:pPr lvl="2"/>
            <a:r>
              <a:rPr lang="pt-BR" dirty="0" smtClean="0"/>
              <a:t>Em qualquer momento o médico pode encerrar a criação. </a:t>
            </a:r>
          </a:p>
          <a:p>
            <a:endParaRPr lang="pt-B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Receitar</a:t>
            </a:r>
            <a:r>
              <a:rPr lang="en-US" dirty="0" smtClean="0"/>
              <a:t> </a:t>
            </a:r>
            <a:r>
              <a:rPr lang="en-US" dirty="0" err="1" smtClean="0"/>
              <a:t>Paciente</a:t>
            </a:r>
            <a:endParaRPr lang="pt-BR" dirty="0"/>
          </a:p>
        </p:txBody>
      </p:sp>
      <p:pic>
        <p:nvPicPr>
          <p:cNvPr id="4" name="Picture 2" descr="C:\Users\Filipe\Desktop\APS\Receitar Paciente\RUP - Sequencia Receitar Paciente.jpg"/>
          <p:cNvPicPr>
            <a:picLocks noChangeAspect="1" noChangeArrowheads="1"/>
          </p:cNvPicPr>
          <p:nvPr/>
        </p:nvPicPr>
        <p:blipFill>
          <a:blip r:embed="rId2" cstate="print"/>
          <a:srcRect/>
          <a:stretch>
            <a:fillRect/>
          </a:stretch>
        </p:blipFill>
        <p:spPr bwMode="auto">
          <a:xfrm>
            <a:off x="107504" y="1676400"/>
            <a:ext cx="18278476"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72222E-6 -2.22222E-6 L -0.99166 -2.22222E-6 " pathEditMode="relative" rAng="0" ptsTypes="AA">
                                      <p:cBhvr>
                                        <p:cTn id="6" dur="2000" fill="hold"/>
                                        <p:tgtEl>
                                          <p:spTgt spid="4"/>
                                        </p:tgtEl>
                                        <p:attrNameLst>
                                          <p:attrName>ppt_x</p:attrName>
                                          <p:attrName>ppt_y</p:attrName>
                                        </p:attrNameLst>
                                      </p:cBhvr>
                                      <p:rCtr x="-49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Receitar</a:t>
            </a:r>
            <a:r>
              <a:rPr lang="en-US" dirty="0" smtClean="0"/>
              <a:t> </a:t>
            </a:r>
            <a:r>
              <a:rPr lang="en-US" dirty="0" err="1" smtClean="0"/>
              <a:t>Paciente</a:t>
            </a:r>
            <a:endParaRPr lang="pt-BR" dirty="0"/>
          </a:p>
        </p:txBody>
      </p:sp>
      <p:pic>
        <p:nvPicPr>
          <p:cNvPr id="6146" name="Picture 2" descr="C:\Users\Filipe\Desktop\APS\Receitar Paciente\RUP - Classes Receitar Paciente.jpg"/>
          <p:cNvPicPr>
            <a:picLocks noChangeAspect="1" noChangeArrowheads="1"/>
          </p:cNvPicPr>
          <p:nvPr/>
        </p:nvPicPr>
        <p:blipFill>
          <a:blip r:embed="rId2" cstate="print"/>
          <a:srcRect/>
          <a:stretch>
            <a:fillRect/>
          </a:stretch>
        </p:blipFill>
        <p:spPr bwMode="auto">
          <a:xfrm>
            <a:off x="899592" y="1699567"/>
            <a:ext cx="7334251" cy="7058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8.33333E-7 -4.6346E-6 L 8.33333E-7 -0.27266 " pathEditMode="relative" rAng="0" ptsTypes="AA">
                                      <p:cBhvr>
                                        <p:cTn id="6" dur="2000" fill="hold"/>
                                        <p:tgtEl>
                                          <p:spTgt spid="6146"/>
                                        </p:tgtEl>
                                        <p:attrNameLst>
                                          <p:attrName>ppt_x</p:attrName>
                                          <p:attrName>ppt_y</p:attrName>
                                        </p:attrNameLst>
                                      </p:cBhvr>
                                      <p:rCtr x="0" y="-1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Análise de Casos de Uso</a:t>
            </a:r>
            <a:endParaRPr lang="pt-BR" dirty="0"/>
          </a:p>
        </p:txBody>
      </p:sp>
      <p:sp>
        <p:nvSpPr>
          <p:cNvPr id="3" name="Espaço Reservado para Conteúdo 2"/>
          <p:cNvSpPr>
            <a:spLocks noGrp="1"/>
          </p:cNvSpPr>
          <p:nvPr>
            <p:ph sz="quarter" idx="1"/>
          </p:nvPr>
        </p:nvSpPr>
        <p:spPr/>
        <p:txBody>
          <a:bodyPr/>
          <a:lstStyle/>
          <a:p>
            <a:r>
              <a:rPr lang="en-US" smtClean="0"/>
              <a:t>Marcar Consulta</a:t>
            </a:r>
          </a:p>
          <a:p>
            <a:pPr lvl="1"/>
            <a:r>
              <a:rPr lang="pt-BR" smtClean="0"/>
              <a:t>Este caso de uso é responsável por marcar Consultas com o Médico que o Paciente deseja. As consultas deverão ser aceitas pelos médicos. Um Paciente pode marcar mais de uma Consulta com um mesmo Médico, ou com médicos diferentes. Um Médico pode receber propostas de Consultas de qualquer Paciente.  </a:t>
            </a:r>
          </a:p>
          <a:p>
            <a:pPr lvl="1"/>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Médicos</a:t>
            </a:r>
            <a:r>
              <a:rPr lang="en-US" dirty="0" smtClean="0"/>
              <a:t> Online &amp; </a:t>
            </a:r>
            <a:r>
              <a:rPr lang="en-US" dirty="0" err="1" smtClean="0"/>
              <a:t>Pacientes</a:t>
            </a:r>
            <a:r>
              <a:rPr lang="en-US" dirty="0" smtClean="0"/>
              <a:t> </a:t>
            </a:r>
            <a:r>
              <a:rPr lang="en-US" dirty="0" err="1" smtClean="0"/>
              <a:t>Interconectados</a:t>
            </a:r>
            <a:endParaRPr lang="pt-BR" dirty="0"/>
          </a:p>
        </p:txBody>
      </p:sp>
      <p:sp>
        <p:nvSpPr>
          <p:cNvPr id="3" name="Subtítulo 2"/>
          <p:cNvSpPr>
            <a:spLocks noGrp="1"/>
          </p:cNvSpPr>
          <p:nvPr>
            <p:ph type="body" idx="1"/>
          </p:nvPr>
        </p:nvSpPr>
        <p:spPr/>
        <p:txBody>
          <a:bodyPr>
            <a:noAutofit/>
          </a:bodyPr>
          <a:lstStyle/>
          <a:p>
            <a:r>
              <a:rPr lang="en-US" dirty="0" smtClean="0"/>
              <a:t>Filipe </a:t>
            </a:r>
            <a:r>
              <a:rPr lang="en-US" dirty="0" err="1" smtClean="0"/>
              <a:t>Magalhães</a:t>
            </a:r>
            <a:endParaRPr lang="pt-BR" dirty="0" smtClean="0"/>
          </a:p>
          <a:p>
            <a:r>
              <a:rPr lang="en-US" dirty="0" smtClean="0"/>
              <a:t>Francisco Pimentel</a:t>
            </a:r>
          </a:p>
          <a:p>
            <a:r>
              <a:rPr lang="en-US" dirty="0" smtClean="0"/>
              <a:t>Gabriel </a:t>
            </a:r>
            <a:r>
              <a:rPr lang="en-US" dirty="0" err="1" smtClean="0"/>
              <a:t>Gazineu</a:t>
            </a:r>
            <a:endParaRPr lang="en-US" dirty="0" smtClean="0"/>
          </a:p>
          <a:p>
            <a:r>
              <a:rPr lang="en-US" dirty="0" smtClean="0"/>
              <a:t>Luan Duarte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Análise de Casos de Uso</a:t>
            </a:r>
            <a:endParaRPr lang="pt-BR" dirty="0"/>
          </a:p>
        </p:txBody>
      </p:sp>
      <p:sp>
        <p:nvSpPr>
          <p:cNvPr id="3" name="Espaço Reservado para Conteúdo 2"/>
          <p:cNvSpPr>
            <a:spLocks noGrp="1"/>
          </p:cNvSpPr>
          <p:nvPr>
            <p:ph sz="quarter" idx="1"/>
          </p:nvPr>
        </p:nvSpPr>
        <p:spPr/>
        <p:txBody>
          <a:bodyPr>
            <a:normAutofit fontScale="92500" lnSpcReduction="20000"/>
          </a:bodyPr>
          <a:lstStyle/>
          <a:p>
            <a:r>
              <a:rPr lang="en-US" dirty="0" err="1" smtClean="0"/>
              <a:t>Marcar</a:t>
            </a:r>
            <a:r>
              <a:rPr lang="en-US" dirty="0" smtClean="0"/>
              <a:t> </a:t>
            </a:r>
            <a:r>
              <a:rPr lang="en-US" dirty="0" err="1" smtClean="0"/>
              <a:t>Consulta</a:t>
            </a:r>
            <a:endParaRPr lang="en-US" dirty="0" smtClean="0"/>
          </a:p>
          <a:p>
            <a:pPr lvl="1"/>
            <a:r>
              <a:rPr lang="pt-BR" dirty="0" smtClean="0"/>
              <a:t>Pré-condições: O Paciente deve estar </a:t>
            </a:r>
            <a:r>
              <a:rPr lang="pt-BR" dirty="0" err="1" smtClean="0"/>
              <a:t>logado</a:t>
            </a:r>
            <a:r>
              <a:rPr lang="pt-BR" dirty="0" smtClean="0"/>
              <a:t> no sistema e deve estar no perfil do médico retornado por uma Busca. </a:t>
            </a:r>
          </a:p>
          <a:p>
            <a:pPr lvl="1"/>
            <a:r>
              <a:rPr lang="pt-BR" dirty="0" smtClean="0"/>
              <a:t>Pós-condições: A Consulta deve ser confirmada pelo Médico.</a:t>
            </a:r>
          </a:p>
          <a:p>
            <a:pPr lvl="1"/>
            <a:r>
              <a:rPr lang="pt-BR" dirty="0" smtClean="0"/>
              <a:t>Fluxo Principal de eventos: </a:t>
            </a:r>
          </a:p>
          <a:p>
            <a:pPr lvl="2"/>
            <a:r>
              <a:rPr lang="pt-BR" dirty="0" smtClean="0"/>
              <a:t>1. O Paciente escolhe a opção de marcar consulta;</a:t>
            </a:r>
          </a:p>
          <a:p>
            <a:pPr lvl="2"/>
            <a:r>
              <a:rPr lang="pt-BR" dirty="0" smtClean="0"/>
              <a:t>2. O Paciente põe dados como Data, Hora e Local (Consultório ou Hospital);</a:t>
            </a:r>
          </a:p>
          <a:p>
            <a:pPr lvl="2"/>
            <a:r>
              <a:rPr lang="pt-BR" dirty="0" smtClean="0"/>
              <a:t>3. O sistema faz a requisição ao Médico;</a:t>
            </a:r>
          </a:p>
          <a:p>
            <a:pPr lvl="2"/>
            <a:r>
              <a:rPr lang="pt-BR" dirty="0" smtClean="0"/>
              <a:t>4. O Paciente aguarda a resposta do Médico;</a:t>
            </a:r>
          </a:p>
          <a:p>
            <a:pPr lvl="1"/>
            <a:r>
              <a:rPr lang="pt-BR" dirty="0" smtClean="0"/>
              <a:t>Fluxo Secundário:</a:t>
            </a:r>
          </a:p>
          <a:p>
            <a:pPr lvl="2"/>
            <a:r>
              <a:rPr lang="pt-BR" dirty="0" smtClean="0"/>
              <a:t>No passo 2, o sistema fará uma busca interna para mostrar ao Paciente apenas os Consultórios e Hospitais que o Médico esteja cadastrado.</a:t>
            </a:r>
          </a:p>
          <a:p>
            <a:pPr lvl="2"/>
            <a:r>
              <a:rPr lang="pt-BR" dirty="0" smtClean="0"/>
              <a:t>No passo 4, caso o médico aceite, a consulta será salva no sistema. Caso o médico rejeite, o paciente recebe o motivo da recusa, e um informativo para a requisição de uma nova consulta.</a:t>
            </a:r>
          </a:p>
          <a:p>
            <a:pPr lvl="1"/>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Marcar</a:t>
            </a:r>
            <a:r>
              <a:rPr lang="en-US" dirty="0" smtClean="0"/>
              <a:t> </a:t>
            </a:r>
            <a:r>
              <a:rPr lang="en-US" dirty="0" err="1" smtClean="0"/>
              <a:t>Consulta</a:t>
            </a:r>
            <a:endParaRPr lang="en-US" dirty="0" smtClean="0"/>
          </a:p>
          <a:p>
            <a:endParaRPr lang="pt-BR" dirty="0"/>
          </a:p>
        </p:txBody>
      </p:sp>
      <p:pic>
        <p:nvPicPr>
          <p:cNvPr id="7170" name="Picture 2" descr="C:\Users\Filipe\Desktop\APS\Consulta\RUP - Sequencia Marcar Consulta.jpg"/>
          <p:cNvPicPr>
            <a:picLocks noChangeAspect="1" noChangeArrowheads="1"/>
          </p:cNvPicPr>
          <p:nvPr/>
        </p:nvPicPr>
        <p:blipFill>
          <a:blip r:embed="rId2" cstate="print"/>
          <a:srcRect/>
          <a:stretch>
            <a:fillRect/>
          </a:stretch>
        </p:blipFill>
        <p:spPr bwMode="auto">
          <a:xfrm>
            <a:off x="251520" y="1844824"/>
            <a:ext cx="10401300" cy="3857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71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Marcar</a:t>
            </a:r>
            <a:r>
              <a:rPr lang="en-US" dirty="0" smtClean="0"/>
              <a:t> </a:t>
            </a:r>
            <a:r>
              <a:rPr lang="en-US" dirty="0" err="1" smtClean="0"/>
              <a:t>Consulta</a:t>
            </a:r>
            <a:endParaRPr lang="en-US" dirty="0" smtClean="0"/>
          </a:p>
          <a:p>
            <a:endParaRPr lang="pt-BR" dirty="0"/>
          </a:p>
        </p:txBody>
      </p:sp>
      <p:pic>
        <p:nvPicPr>
          <p:cNvPr id="8194" name="Picture 2" descr="C:\Users\Filipe\Desktop\APS\Consulta\RUP - Classes Marcar Consulta.jpg"/>
          <p:cNvPicPr>
            <a:picLocks noChangeAspect="1" noChangeArrowheads="1"/>
          </p:cNvPicPr>
          <p:nvPr/>
        </p:nvPicPr>
        <p:blipFill>
          <a:blip r:embed="rId2" cstate="print"/>
          <a:srcRect/>
          <a:stretch>
            <a:fillRect/>
          </a:stretch>
        </p:blipFill>
        <p:spPr bwMode="auto">
          <a:xfrm>
            <a:off x="1835696" y="1700808"/>
            <a:ext cx="5610225" cy="617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72222E-6 -1.04533E-6 L 4.72222E-6 -0.16628 " pathEditMode="relative" rAng="0" ptsTypes="AA">
                                      <p:cBhvr>
                                        <p:cTn id="6" dur="2000" fill="hold"/>
                                        <p:tgtEl>
                                          <p:spTgt spid="8194"/>
                                        </p:tgtEl>
                                        <p:attrNameLst>
                                          <p:attrName>ppt_x</p:attrName>
                                          <p:attrName>ppt_y</p:attrName>
                                        </p:attrNameLst>
                                      </p:cBhvr>
                                      <p:rCtr x="0" y="-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Análise de Casos de Uso</a:t>
            </a:r>
            <a:endParaRPr lang="pt-BR" dirty="0"/>
          </a:p>
        </p:txBody>
      </p:sp>
      <p:sp>
        <p:nvSpPr>
          <p:cNvPr id="3" name="Espaço Reservado para Conteúdo 2"/>
          <p:cNvSpPr>
            <a:spLocks noGrp="1"/>
          </p:cNvSpPr>
          <p:nvPr>
            <p:ph sz="quarter" idx="1"/>
          </p:nvPr>
        </p:nvSpPr>
        <p:spPr/>
        <p:txBody>
          <a:bodyPr/>
          <a:lstStyle/>
          <a:p>
            <a:r>
              <a:rPr lang="en-US" dirty="0" err="1" smtClean="0"/>
              <a:t>Avaliar</a:t>
            </a:r>
            <a:r>
              <a:rPr lang="en-US" dirty="0" smtClean="0"/>
              <a:t> </a:t>
            </a:r>
            <a:r>
              <a:rPr lang="en-US" dirty="0" err="1" smtClean="0"/>
              <a:t>Consulta</a:t>
            </a:r>
            <a:endParaRPr lang="en-US" dirty="0" smtClean="0"/>
          </a:p>
          <a:p>
            <a:pPr lvl="1"/>
            <a:r>
              <a:rPr lang="pt-BR" dirty="0" smtClean="0"/>
              <a:t>Este caso de uso é responsável por realizar a avaliação da consulta do Médico pelo Paciente. O Paciente só pode realizar uma avaliação por consulta. Após ser consultado o paciente pode avaliar a consulta preenchendo os dados sobre ela. O médico recebe o resultado da avaliação. </a:t>
            </a:r>
          </a:p>
          <a:p>
            <a:pPr lvl="1"/>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Avaliar</a:t>
            </a:r>
            <a:r>
              <a:rPr lang="en-US" dirty="0" smtClean="0"/>
              <a:t> </a:t>
            </a:r>
            <a:r>
              <a:rPr lang="en-US" dirty="0" err="1" smtClean="0"/>
              <a:t>Consulta</a:t>
            </a:r>
            <a:endParaRPr lang="en-US" dirty="0" smtClean="0"/>
          </a:p>
          <a:p>
            <a:pPr lvl="1"/>
            <a:r>
              <a:rPr lang="pt-BR" dirty="0" smtClean="0"/>
              <a:t>Pré-condição: O Paciente deve ter feito uma consulta com um Médico. </a:t>
            </a:r>
          </a:p>
          <a:p>
            <a:pPr lvl="1"/>
            <a:r>
              <a:rPr lang="pt-BR" dirty="0" smtClean="0"/>
              <a:t>Pós-condição: A avaliação é salva no sistema e a nota do médico será recalculada.</a:t>
            </a:r>
          </a:p>
          <a:p>
            <a:pPr lvl="1"/>
            <a:r>
              <a:rPr lang="pt-BR" dirty="0" smtClean="0"/>
              <a:t>Fluxo principal de eventos:</a:t>
            </a:r>
          </a:p>
          <a:p>
            <a:pPr lvl="2"/>
            <a:r>
              <a:rPr lang="pt-BR" dirty="0" smtClean="0"/>
              <a:t>1- O Paciente abre a avaliação e a preenche de forma devida.</a:t>
            </a:r>
          </a:p>
          <a:p>
            <a:pPr lvl="2"/>
            <a:r>
              <a:rPr lang="pt-BR" dirty="0" smtClean="0"/>
              <a:t>2- O médico recebe o resultado da avaliação. </a:t>
            </a:r>
          </a:p>
          <a:p>
            <a:pPr lvl="2"/>
            <a:r>
              <a:rPr lang="pt-BR" dirty="0" smtClean="0"/>
              <a:t>3- O sistema recalcula a nota do médico, fazendo com que o seu conceito melhore ou piore.</a:t>
            </a:r>
          </a:p>
          <a:p>
            <a:pPr lvl="1"/>
            <a:r>
              <a:rPr lang="pt-BR" dirty="0" smtClean="0"/>
              <a:t>Fluxo secundário</a:t>
            </a:r>
          </a:p>
          <a:p>
            <a:pPr lvl="2"/>
            <a:r>
              <a:rPr lang="pt-BR" dirty="0" smtClean="0"/>
              <a:t>No passo 1, o sistema verificará após dez dias se a requisição de avaliação foi realizada, caso não tenha sido, será apagada do sistema.</a:t>
            </a:r>
          </a:p>
          <a:p>
            <a:pPr lvl="1"/>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Avaliar</a:t>
            </a:r>
            <a:r>
              <a:rPr lang="en-US" dirty="0" smtClean="0"/>
              <a:t> </a:t>
            </a:r>
            <a:r>
              <a:rPr lang="en-US" dirty="0" err="1" smtClean="0"/>
              <a:t>Consulta</a:t>
            </a:r>
            <a:endParaRPr lang="en-US" dirty="0" smtClean="0"/>
          </a:p>
          <a:p>
            <a:endParaRPr lang="pt-BR" dirty="0"/>
          </a:p>
        </p:txBody>
      </p:sp>
      <p:pic>
        <p:nvPicPr>
          <p:cNvPr id="9218" name="Picture 2" descr="C:\Users\Filipe\Desktop\APS\Consulta\RUP - Sequencia Avaliar Consulta.jpg"/>
          <p:cNvPicPr>
            <a:picLocks noChangeAspect="1" noChangeArrowheads="1"/>
          </p:cNvPicPr>
          <p:nvPr/>
        </p:nvPicPr>
        <p:blipFill>
          <a:blip r:embed="rId2" cstate="print"/>
          <a:srcRect/>
          <a:stretch>
            <a:fillRect/>
          </a:stretch>
        </p:blipFill>
        <p:spPr bwMode="auto">
          <a:xfrm>
            <a:off x="0" y="1916832"/>
            <a:ext cx="15078075" cy="3895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11024 4.07407E-6 L -0.63941 4.07407E-6 " pathEditMode="relative" rAng="0" ptsTypes="AA">
                                      <p:cBhvr>
                                        <p:cTn id="6" dur="2000" fill="hold"/>
                                        <p:tgtEl>
                                          <p:spTgt spid="9218"/>
                                        </p:tgtEl>
                                        <p:attrNameLst>
                                          <p:attrName>ppt_x</p:attrName>
                                          <p:attrName>ppt_y</p:attrName>
                                        </p:attrNameLst>
                                      </p:cBhvr>
                                      <p:rCtr x="-2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Avaliar</a:t>
            </a:r>
            <a:r>
              <a:rPr lang="en-US" dirty="0" smtClean="0"/>
              <a:t> </a:t>
            </a:r>
            <a:r>
              <a:rPr lang="en-US" dirty="0" err="1" smtClean="0"/>
              <a:t>Consulta</a:t>
            </a:r>
            <a:endParaRPr lang="en-US" dirty="0" smtClean="0"/>
          </a:p>
          <a:p>
            <a:endParaRPr lang="pt-BR" dirty="0"/>
          </a:p>
        </p:txBody>
      </p:sp>
      <p:pic>
        <p:nvPicPr>
          <p:cNvPr id="10242" name="Picture 2" descr="C:\Users\Filipe\Desktop\APS\Consulta\RUP - Classes Avaliar Consulta.jpg"/>
          <p:cNvPicPr>
            <a:picLocks noChangeAspect="1" noChangeArrowheads="1"/>
          </p:cNvPicPr>
          <p:nvPr/>
        </p:nvPicPr>
        <p:blipFill>
          <a:blip r:embed="rId2" cstate="print"/>
          <a:srcRect/>
          <a:stretch>
            <a:fillRect/>
          </a:stretch>
        </p:blipFill>
        <p:spPr bwMode="auto">
          <a:xfrm>
            <a:off x="1043608" y="1700808"/>
            <a:ext cx="7257553" cy="61683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2.22017E-7 L 2.5E-6 -0.145 " pathEditMode="relative" rAng="0" ptsTypes="AA">
                                      <p:cBhvr>
                                        <p:cTn id="6" dur="2000" fill="hold"/>
                                        <p:tgtEl>
                                          <p:spTgt spid="10242"/>
                                        </p:tgtEl>
                                        <p:attrNameLst>
                                          <p:attrName>ppt_x</p:attrName>
                                          <p:attrName>ppt_y</p:attrName>
                                        </p:attrNameLst>
                                      </p:cBhvr>
                                      <p:rCtr x="0" y="-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Consultar</a:t>
            </a:r>
            <a:r>
              <a:rPr lang="en-US" dirty="0" smtClean="0"/>
              <a:t> Plano de </a:t>
            </a:r>
            <a:r>
              <a:rPr lang="en-US" dirty="0" err="1" smtClean="0"/>
              <a:t>Saúde</a:t>
            </a:r>
            <a:endParaRPr lang="en-US" dirty="0" smtClean="0"/>
          </a:p>
          <a:p>
            <a:pPr lvl="1"/>
            <a:r>
              <a:rPr lang="pt-BR" dirty="0" smtClean="0"/>
              <a:t>Este caso de uso é responsável por uma consulta externa ao sistema para confirmar se o número do Plano de Saúde fornecido pelo Paciente é válido e retornará os Médicos, Consultórios ou Hospitais com convênio.</a:t>
            </a:r>
          </a:p>
          <a:p>
            <a:pPr lvl="1"/>
            <a:r>
              <a:rPr lang="pt-BR" dirty="0" smtClean="0"/>
              <a:t>Pré-condição: O Paciente deve estar </a:t>
            </a:r>
            <a:r>
              <a:rPr lang="pt-BR" dirty="0" err="1" smtClean="0"/>
              <a:t>logado</a:t>
            </a:r>
            <a:r>
              <a:rPr lang="pt-BR" dirty="0" smtClean="0"/>
              <a:t>. </a:t>
            </a:r>
          </a:p>
          <a:p>
            <a:pPr lvl="1"/>
            <a:r>
              <a:rPr lang="pt-BR" dirty="0" smtClean="0"/>
              <a:t>Fluxo principal de eventos:</a:t>
            </a:r>
          </a:p>
          <a:p>
            <a:pPr lvl="2"/>
            <a:r>
              <a:rPr lang="pt-BR" dirty="0" smtClean="0"/>
              <a:t>1- O Paciente fornece ao sistema o número do Plano de Saúde;</a:t>
            </a:r>
          </a:p>
          <a:p>
            <a:pPr lvl="2"/>
            <a:r>
              <a:rPr lang="pt-BR" dirty="0" smtClean="0"/>
              <a:t>2- O sistema faz uma requisição a um subsistema externo;</a:t>
            </a:r>
          </a:p>
          <a:p>
            <a:pPr lvl="2"/>
            <a:r>
              <a:rPr lang="pt-BR" dirty="0" smtClean="0"/>
              <a:t>3- O sistema aguarda a resposta do subsistema;</a:t>
            </a:r>
          </a:p>
          <a:p>
            <a:pPr lvl="3"/>
            <a:r>
              <a:rPr lang="pt-BR" dirty="0" smtClean="0"/>
              <a:t>3.1- Caso haja resposta, é mostrada ao Paciente;</a:t>
            </a:r>
          </a:p>
          <a:p>
            <a:pPr lvl="3"/>
            <a:r>
              <a:rPr lang="pt-BR" dirty="0" smtClean="0"/>
              <a:t>3.2- Caso contrário, é mostrada uma mensagem de erro.</a:t>
            </a:r>
          </a:p>
          <a:p>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Consultar</a:t>
            </a:r>
            <a:r>
              <a:rPr lang="en-US" dirty="0" smtClean="0"/>
              <a:t> Plano de </a:t>
            </a:r>
            <a:r>
              <a:rPr lang="en-US" dirty="0" err="1" smtClean="0"/>
              <a:t>Saúde</a:t>
            </a:r>
            <a:endParaRPr lang="pt-BR" dirty="0"/>
          </a:p>
        </p:txBody>
      </p:sp>
      <p:pic>
        <p:nvPicPr>
          <p:cNvPr id="11266" name="Picture 2" descr="C:\Users\Filipe\Desktop\APS\Consultar Plano\RUP - Sequencia Consultar Plano.jpg"/>
          <p:cNvPicPr>
            <a:picLocks noChangeAspect="1" noChangeArrowheads="1"/>
          </p:cNvPicPr>
          <p:nvPr/>
        </p:nvPicPr>
        <p:blipFill>
          <a:blip r:embed="rId2" cstate="print"/>
          <a:srcRect/>
          <a:stretch>
            <a:fillRect/>
          </a:stretch>
        </p:blipFill>
        <p:spPr bwMode="auto">
          <a:xfrm>
            <a:off x="412566" y="1844824"/>
            <a:ext cx="8318869" cy="432048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Análise</a:t>
            </a:r>
            <a:r>
              <a:rPr lang="en-US" dirty="0" smtClean="0"/>
              <a:t> de </a:t>
            </a:r>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Consultar</a:t>
            </a:r>
            <a:r>
              <a:rPr lang="en-US" dirty="0" smtClean="0"/>
              <a:t> Plano de </a:t>
            </a:r>
            <a:r>
              <a:rPr lang="en-US" dirty="0" err="1" smtClean="0"/>
              <a:t>Saúde</a:t>
            </a:r>
            <a:endParaRPr lang="pt-BR" dirty="0"/>
          </a:p>
        </p:txBody>
      </p:sp>
      <p:pic>
        <p:nvPicPr>
          <p:cNvPr id="12290" name="Picture 2" descr="C:\Users\Filipe\Desktop\APS\Consultar Plano\RUP - Classes ConsultarPlano.jpg"/>
          <p:cNvPicPr>
            <a:picLocks noChangeAspect="1" noChangeArrowheads="1"/>
          </p:cNvPicPr>
          <p:nvPr/>
        </p:nvPicPr>
        <p:blipFill>
          <a:blip r:embed="rId2" cstate="print"/>
          <a:srcRect/>
          <a:stretch>
            <a:fillRect/>
          </a:stretch>
        </p:blipFill>
        <p:spPr bwMode="auto">
          <a:xfrm>
            <a:off x="1151620" y="1916832"/>
            <a:ext cx="6840760" cy="391646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err="1" smtClean="0"/>
              <a:t>Roteiro</a:t>
            </a:r>
            <a:endParaRPr lang="pt-BR" dirty="0"/>
          </a:p>
        </p:txBody>
      </p:sp>
      <p:sp>
        <p:nvSpPr>
          <p:cNvPr id="3" name="Espaço Reservado para Conteúdo 2"/>
          <p:cNvSpPr>
            <a:spLocks noGrp="1"/>
          </p:cNvSpPr>
          <p:nvPr>
            <p:ph sz="quarter" idx="1"/>
          </p:nvPr>
        </p:nvSpPr>
        <p:spPr/>
        <p:txBody>
          <a:bodyPr/>
          <a:lstStyle/>
          <a:p>
            <a:r>
              <a:rPr lang="en-US" dirty="0" err="1" smtClean="0"/>
              <a:t>Introdução</a:t>
            </a:r>
            <a:endParaRPr lang="en-US" dirty="0" smtClean="0"/>
          </a:p>
          <a:p>
            <a:r>
              <a:rPr lang="en-US" dirty="0" err="1" smtClean="0"/>
              <a:t>Casos</a:t>
            </a:r>
            <a:r>
              <a:rPr lang="en-US" dirty="0" smtClean="0"/>
              <a:t> de </a:t>
            </a:r>
            <a:r>
              <a:rPr lang="en-US" dirty="0" err="1" smtClean="0"/>
              <a:t>Uso</a:t>
            </a:r>
            <a:endParaRPr lang="en-US" dirty="0" smtClean="0"/>
          </a:p>
          <a:p>
            <a:pPr lvl="1"/>
            <a:r>
              <a:rPr lang="en-US" dirty="0" err="1" smtClean="0"/>
              <a:t>Acompanhar</a:t>
            </a:r>
            <a:r>
              <a:rPr lang="en-US" dirty="0" smtClean="0"/>
              <a:t> </a:t>
            </a:r>
            <a:r>
              <a:rPr lang="en-US" dirty="0" err="1" smtClean="0"/>
              <a:t>Tratamento</a:t>
            </a:r>
            <a:endParaRPr lang="en-US" dirty="0" smtClean="0"/>
          </a:p>
          <a:p>
            <a:pPr lvl="1"/>
            <a:r>
              <a:rPr lang="en-US" dirty="0" err="1" smtClean="0"/>
              <a:t>Marcar</a:t>
            </a:r>
            <a:r>
              <a:rPr lang="en-US" dirty="0" smtClean="0"/>
              <a:t> </a:t>
            </a:r>
            <a:r>
              <a:rPr lang="en-US" dirty="0" err="1" smtClean="0"/>
              <a:t>Consulta</a:t>
            </a:r>
            <a:endParaRPr lang="en-US" dirty="0" smtClean="0"/>
          </a:p>
          <a:p>
            <a:pPr lvl="1"/>
            <a:r>
              <a:rPr lang="en-US" dirty="0" err="1" smtClean="0"/>
              <a:t>Avaliar</a:t>
            </a:r>
            <a:r>
              <a:rPr lang="en-US" dirty="0" smtClean="0"/>
              <a:t> </a:t>
            </a:r>
            <a:r>
              <a:rPr lang="en-US" dirty="0" err="1" smtClean="0"/>
              <a:t>Consulta</a:t>
            </a:r>
            <a:endParaRPr lang="en-US" dirty="0" smtClean="0"/>
          </a:p>
          <a:p>
            <a:pPr lvl="1"/>
            <a:r>
              <a:rPr lang="en-US" dirty="0" err="1" smtClean="0"/>
              <a:t>Receitar</a:t>
            </a:r>
            <a:r>
              <a:rPr lang="en-US" dirty="0" smtClean="0"/>
              <a:t> </a:t>
            </a:r>
            <a:r>
              <a:rPr lang="en-US" dirty="0" err="1" smtClean="0"/>
              <a:t>Paciente</a:t>
            </a:r>
            <a:endParaRPr lang="en-US" dirty="0" smtClean="0"/>
          </a:p>
          <a:p>
            <a:pPr lvl="1"/>
            <a:r>
              <a:rPr lang="en-US" dirty="0" err="1" smtClean="0"/>
              <a:t>Consultar</a:t>
            </a:r>
            <a:r>
              <a:rPr lang="en-US" dirty="0" smtClean="0"/>
              <a:t> Plano de </a:t>
            </a:r>
            <a:r>
              <a:rPr lang="en-US" dirty="0" err="1" smtClean="0"/>
              <a:t>Saúde</a:t>
            </a:r>
            <a:endParaRPr lang="en-US" dirty="0" smtClean="0"/>
          </a:p>
          <a:p>
            <a:r>
              <a:rPr lang="en-US" dirty="0" err="1" smtClean="0"/>
              <a:t>Análise</a:t>
            </a:r>
            <a:r>
              <a:rPr lang="en-US" dirty="0" smtClean="0"/>
              <a:t> RUP</a:t>
            </a:r>
          </a:p>
          <a:p>
            <a:r>
              <a:rPr lang="en-US" dirty="0" err="1" smtClean="0"/>
              <a:t>Análise</a:t>
            </a:r>
            <a:r>
              <a:rPr lang="en-US" dirty="0" smtClean="0"/>
              <a:t> SOA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n-US" dirty="0" err="1" smtClean="0"/>
              <a:t>Arquitetura</a:t>
            </a:r>
            <a:r>
              <a:rPr lang="en-US" dirty="0" smtClean="0"/>
              <a:t> de Classes</a:t>
            </a:r>
            <a:endParaRPr lang="pt-BR" dirty="0"/>
          </a:p>
        </p:txBody>
      </p:sp>
      <p:sp>
        <p:nvSpPr>
          <p:cNvPr id="7" name="Espaço Reservado para Texto 6"/>
          <p:cNvSpPr>
            <a:spLocks noGrp="1"/>
          </p:cNvSpPr>
          <p:nvPr>
            <p:ph type="body" idx="1"/>
          </p:nvPr>
        </p:nvSpPr>
        <p:spPr/>
        <p:txBody>
          <a:bodyPr/>
          <a:lstStyle/>
          <a:p>
            <a:endParaRPr lang="pt-B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err="1" smtClean="0"/>
              <a:t>Arquitetura</a:t>
            </a:r>
            <a:endParaRPr lang="pt-BR" dirty="0"/>
          </a:p>
        </p:txBody>
      </p:sp>
      <p:sp>
        <p:nvSpPr>
          <p:cNvPr id="5" name="Espaço Reservado para Conteúdo 4"/>
          <p:cNvSpPr>
            <a:spLocks noGrp="1"/>
          </p:cNvSpPr>
          <p:nvPr>
            <p:ph sz="quarter" idx="1"/>
          </p:nvPr>
        </p:nvSpPr>
        <p:spPr/>
        <p:txBody>
          <a:bodyPr/>
          <a:lstStyle/>
          <a:p>
            <a:endParaRPr lang="pt-BR"/>
          </a:p>
        </p:txBody>
      </p:sp>
      <p:pic>
        <p:nvPicPr>
          <p:cNvPr id="13314" name="Picture 2" descr="C:\Users\Filipe\Desktop\APS\Arquiteturas\Arquitetura de Classes.jpg"/>
          <p:cNvPicPr>
            <a:picLocks noChangeAspect="1" noChangeArrowheads="1"/>
          </p:cNvPicPr>
          <p:nvPr/>
        </p:nvPicPr>
        <p:blipFill>
          <a:blip r:embed="rId2" cstate="print"/>
          <a:srcRect/>
          <a:stretch>
            <a:fillRect/>
          </a:stretch>
        </p:blipFill>
        <p:spPr bwMode="auto">
          <a:xfrm>
            <a:off x="827584" y="1196752"/>
            <a:ext cx="7632848" cy="540680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err="1" smtClean="0"/>
              <a:t>Arquitetura</a:t>
            </a:r>
            <a:r>
              <a:rPr lang="en-US" dirty="0" smtClean="0"/>
              <a:t> </a:t>
            </a:r>
            <a:r>
              <a:rPr lang="en-US" dirty="0" err="1" smtClean="0"/>
              <a:t>Refinada</a:t>
            </a:r>
            <a:endParaRPr lang="pt-BR" dirty="0"/>
          </a:p>
        </p:txBody>
      </p:sp>
      <p:sp>
        <p:nvSpPr>
          <p:cNvPr id="5" name="Espaço Reservado para Conteúdo 4"/>
          <p:cNvSpPr>
            <a:spLocks noGrp="1"/>
          </p:cNvSpPr>
          <p:nvPr>
            <p:ph sz="quarter" idx="1"/>
          </p:nvPr>
        </p:nvSpPr>
        <p:spPr/>
        <p:txBody>
          <a:bodyPr/>
          <a:lstStyle/>
          <a:p>
            <a:endParaRPr lang="pt-BR"/>
          </a:p>
        </p:txBody>
      </p:sp>
      <p:pic>
        <p:nvPicPr>
          <p:cNvPr id="15362" name="Picture 2" descr="C:\Users\Filipe\Desktop\APS\Arquiteturas\Arquitetura de Classes Refinada.jpg"/>
          <p:cNvPicPr>
            <a:picLocks noChangeAspect="1" noChangeArrowheads="1"/>
          </p:cNvPicPr>
          <p:nvPr/>
        </p:nvPicPr>
        <p:blipFill>
          <a:blip r:embed="rId2" cstate="print"/>
          <a:srcRect/>
          <a:stretch>
            <a:fillRect/>
          </a:stretch>
        </p:blipFill>
        <p:spPr bwMode="auto">
          <a:xfrm>
            <a:off x="63474" y="1268760"/>
            <a:ext cx="8973022" cy="482453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err="1" smtClean="0"/>
              <a:t>Diagrama</a:t>
            </a:r>
            <a:r>
              <a:rPr lang="en-US" dirty="0" smtClean="0"/>
              <a:t> de </a:t>
            </a:r>
            <a:r>
              <a:rPr lang="en-US" dirty="0" err="1" smtClean="0"/>
              <a:t>Pacotes</a:t>
            </a:r>
            <a:endParaRPr lang="pt-BR" dirty="0"/>
          </a:p>
        </p:txBody>
      </p:sp>
      <p:sp>
        <p:nvSpPr>
          <p:cNvPr id="5" name="Espaço Reservado para Conteúdo 4"/>
          <p:cNvSpPr>
            <a:spLocks noGrp="1"/>
          </p:cNvSpPr>
          <p:nvPr>
            <p:ph sz="quarter" idx="1"/>
          </p:nvPr>
        </p:nvSpPr>
        <p:spPr/>
        <p:txBody>
          <a:bodyPr/>
          <a:lstStyle/>
          <a:p>
            <a:endParaRPr lang="pt-BR"/>
          </a:p>
        </p:txBody>
      </p:sp>
      <p:pic>
        <p:nvPicPr>
          <p:cNvPr id="16386" name="Picture 2" descr="C:\Users\Filipe\Desktop\APS\Arquiteturas\Diagrama de Pacotes.jpg"/>
          <p:cNvPicPr>
            <a:picLocks noChangeAspect="1" noChangeArrowheads="1"/>
          </p:cNvPicPr>
          <p:nvPr/>
        </p:nvPicPr>
        <p:blipFill>
          <a:blip r:embed="rId2" cstate="print"/>
          <a:srcRect/>
          <a:stretch>
            <a:fillRect/>
          </a:stretch>
        </p:blipFill>
        <p:spPr bwMode="auto">
          <a:xfrm>
            <a:off x="501987" y="1484784"/>
            <a:ext cx="8140026" cy="424847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n-US" dirty="0" err="1" smtClean="0"/>
              <a:t>Análise</a:t>
            </a:r>
            <a:r>
              <a:rPr lang="en-US" dirty="0" smtClean="0"/>
              <a:t> </a:t>
            </a:r>
            <a:r>
              <a:rPr lang="en-US" dirty="0" err="1" smtClean="0"/>
              <a:t>em</a:t>
            </a:r>
            <a:r>
              <a:rPr lang="en-US" dirty="0" smtClean="0"/>
              <a:t> SOA</a:t>
            </a:r>
            <a:endParaRPr lang="pt-BR" dirty="0"/>
          </a:p>
        </p:txBody>
      </p:sp>
      <p:sp>
        <p:nvSpPr>
          <p:cNvPr id="7" name="Espaço Reservado para Texto 6"/>
          <p:cNvSpPr>
            <a:spLocks noGrp="1"/>
          </p:cNvSpPr>
          <p:nvPr>
            <p:ph type="body" idx="1"/>
          </p:nvPr>
        </p:nvSpPr>
        <p:spPr/>
        <p:txBody>
          <a:bodyPr/>
          <a:lstStyle/>
          <a:p>
            <a:endParaRPr lang="pt-B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err="1" smtClean="0"/>
              <a:t>Arquiterura</a:t>
            </a:r>
            <a:r>
              <a:rPr lang="en-US" dirty="0" smtClean="0"/>
              <a:t> de </a:t>
            </a:r>
            <a:r>
              <a:rPr lang="en-US" dirty="0" err="1" smtClean="0"/>
              <a:t>Serviços</a:t>
            </a:r>
            <a:r>
              <a:rPr lang="en-US" dirty="0" smtClean="0"/>
              <a:t> - </a:t>
            </a:r>
            <a:r>
              <a:rPr lang="en-US" dirty="0" err="1" smtClean="0"/>
              <a:t>Pacotes</a:t>
            </a:r>
            <a:endParaRPr lang="pt-BR" dirty="0"/>
          </a:p>
        </p:txBody>
      </p:sp>
      <p:sp>
        <p:nvSpPr>
          <p:cNvPr id="5" name="Espaço Reservado para Conteúdo 4"/>
          <p:cNvSpPr>
            <a:spLocks noGrp="1"/>
          </p:cNvSpPr>
          <p:nvPr>
            <p:ph sz="quarter" idx="1"/>
          </p:nvPr>
        </p:nvSpPr>
        <p:spPr/>
        <p:txBody>
          <a:bodyPr/>
          <a:lstStyle/>
          <a:p>
            <a:endParaRPr lang="pt-BR"/>
          </a:p>
        </p:txBody>
      </p:sp>
      <p:pic>
        <p:nvPicPr>
          <p:cNvPr id="17410" name="Picture 2" descr="C:\Users\Filipe\Desktop\APS\Arquiteturas\Analise de Servicos em Pacotes.jpg"/>
          <p:cNvPicPr>
            <a:picLocks noChangeAspect="1" noChangeArrowheads="1"/>
          </p:cNvPicPr>
          <p:nvPr/>
        </p:nvPicPr>
        <p:blipFill>
          <a:blip r:embed="rId2" cstate="print"/>
          <a:srcRect/>
          <a:stretch>
            <a:fillRect/>
          </a:stretch>
        </p:blipFill>
        <p:spPr bwMode="auto">
          <a:xfrm>
            <a:off x="863866" y="1340768"/>
            <a:ext cx="7416269" cy="460851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err="1" smtClean="0"/>
              <a:t>Casos</a:t>
            </a:r>
            <a:r>
              <a:rPr lang="en-US" dirty="0" smtClean="0"/>
              <a:t> de </a:t>
            </a:r>
            <a:r>
              <a:rPr lang="en-US" dirty="0" err="1" smtClean="0"/>
              <a:t>Uso</a:t>
            </a:r>
            <a:r>
              <a:rPr lang="en-US" dirty="0" smtClean="0"/>
              <a:t> – </a:t>
            </a:r>
            <a:r>
              <a:rPr lang="en-US" dirty="0" err="1" smtClean="0"/>
              <a:t>Diagramas</a:t>
            </a:r>
            <a:r>
              <a:rPr lang="en-US" dirty="0" smtClean="0"/>
              <a:t> de </a:t>
            </a:r>
            <a:r>
              <a:rPr lang="en-US" dirty="0" err="1" smtClean="0"/>
              <a:t>Interação</a:t>
            </a:r>
            <a:endParaRPr lang="pt-BR" dirty="0"/>
          </a:p>
        </p:txBody>
      </p:sp>
      <p:sp>
        <p:nvSpPr>
          <p:cNvPr id="3" name="Espaço Reservado para Conteúdo 2"/>
          <p:cNvSpPr>
            <a:spLocks noGrp="1"/>
          </p:cNvSpPr>
          <p:nvPr>
            <p:ph sz="quarter" idx="1"/>
          </p:nvPr>
        </p:nvSpPr>
        <p:spPr/>
        <p:txBody>
          <a:bodyPr/>
          <a:lstStyle/>
          <a:p>
            <a:r>
              <a:rPr lang="en-US" dirty="0" err="1" smtClean="0"/>
              <a:t>Acompanhar</a:t>
            </a:r>
            <a:r>
              <a:rPr lang="en-US" dirty="0" smtClean="0"/>
              <a:t> </a:t>
            </a:r>
            <a:r>
              <a:rPr lang="en-US" dirty="0" err="1" smtClean="0"/>
              <a:t>Tratamento</a:t>
            </a:r>
            <a:endParaRPr lang="pt-BR" dirty="0"/>
          </a:p>
        </p:txBody>
      </p:sp>
      <p:pic>
        <p:nvPicPr>
          <p:cNvPr id="19458" name="Picture 2" descr="C:\Users\Filipe\Desktop\APS\Acompanhar Tratamento\SOA - Interacao Acompanhar Tratamento.jpg"/>
          <p:cNvPicPr>
            <a:picLocks noChangeAspect="1" noChangeArrowheads="1"/>
          </p:cNvPicPr>
          <p:nvPr/>
        </p:nvPicPr>
        <p:blipFill>
          <a:blip r:embed="rId2" cstate="print"/>
          <a:srcRect/>
          <a:stretch>
            <a:fillRect/>
          </a:stretch>
        </p:blipFill>
        <p:spPr bwMode="auto">
          <a:xfrm>
            <a:off x="323527" y="1700808"/>
            <a:ext cx="8629967" cy="432048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err="1" smtClean="0"/>
              <a:t>Casos</a:t>
            </a:r>
            <a:r>
              <a:rPr lang="en-US" dirty="0" smtClean="0"/>
              <a:t> de </a:t>
            </a:r>
            <a:r>
              <a:rPr lang="en-US" dirty="0" err="1" smtClean="0"/>
              <a:t>Uso</a:t>
            </a:r>
            <a:r>
              <a:rPr lang="en-US" dirty="0" smtClean="0"/>
              <a:t> – </a:t>
            </a:r>
            <a:r>
              <a:rPr lang="en-US" dirty="0" err="1" smtClean="0"/>
              <a:t>Diagramas</a:t>
            </a:r>
            <a:r>
              <a:rPr lang="en-US" dirty="0" smtClean="0"/>
              <a:t> de </a:t>
            </a:r>
            <a:r>
              <a:rPr lang="en-US" dirty="0" err="1" smtClean="0"/>
              <a:t>Interação</a:t>
            </a:r>
            <a:endParaRPr lang="pt-BR" dirty="0"/>
          </a:p>
        </p:txBody>
      </p:sp>
      <p:sp>
        <p:nvSpPr>
          <p:cNvPr id="3" name="Espaço Reservado para Conteúdo 2"/>
          <p:cNvSpPr>
            <a:spLocks noGrp="1"/>
          </p:cNvSpPr>
          <p:nvPr>
            <p:ph sz="quarter" idx="1"/>
          </p:nvPr>
        </p:nvSpPr>
        <p:spPr/>
        <p:txBody>
          <a:bodyPr/>
          <a:lstStyle/>
          <a:p>
            <a:r>
              <a:rPr lang="en-US" dirty="0" err="1" smtClean="0"/>
              <a:t>Controle</a:t>
            </a:r>
            <a:r>
              <a:rPr lang="en-US" dirty="0" smtClean="0"/>
              <a:t> de </a:t>
            </a:r>
            <a:r>
              <a:rPr lang="en-US" dirty="0" err="1" smtClean="0"/>
              <a:t>Consultas</a:t>
            </a:r>
            <a:endParaRPr lang="pt-BR" dirty="0"/>
          </a:p>
        </p:txBody>
      </p:sp>
      <p:pic>
        <p:nvPicPr>
          <p:cNvPr id="20482" name="Picture 2" descr="C:\Users\Filipe\Desktop\APS\Consulta\SOA - Interacao Controle Consulta.jpg"/>
          <p:cNvPicPr>
            <a:picLocks noChangeAspect="1" noChangeArrowheads="1"/>
          </p:cNvPicPr>
          <p:nvPr/>
        </p:nvPicPr>
        <p:blipFill>
          <a:blip r:embed="rId2" cstate="print"/>
          <a:srcRect/>
          <a:stretch>
            <a:fillRect/>
          </a:stretch>
        </p:blipFill>
        <p:spPr bwMode="auto">
          <a:xfrm>
            <a:off x="249762" y="1772816"/>
            <a:ext cx="8644477" cy="482453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err="1" smtClean="0"/>
              <a:t>Casos</a:t>
            </a:r>
            <a:r>
              <a:rPr lang="en-US" dirty="0" smtClean="0"/>
              <a:t> de </a:t>
            </a:r>
            <a:r>
              <a:rPr lang="en-US" dirty="0" err="1" smtClean="0"/>
              <a:t>Uso</a:t>
            </a:r>
            <a:r>
              <a:rPr lang="en-US" dirty="0" smtClean="0"/>
              <a:t> – </a:t>
            </a:r>
            <a:r>
              <a:rPr lang="en-US" dirty="0" err="1" smtClean="0"/>
              <a:t>Diagramas</a:t>
            </a:r>
            <a:r>
              <a:rPr lang="en-US" dirty="0" smtClean="0"/>
              <a:t> de </a:t>
            </a:r>
            <a:r>
              <a:rPr lang="en-US" dirty="0" err="1" smtClean="0"/>
              <a:t>Interação</a:t>
            </a:r>
            <a:endParaRPr lang="pt-BR" dirty="0"/>
          </a:p>
        </p:txBody>
      </p:sp>
      <p:sp>
        <p:nvSpPr>
          <p:cNvPr id="3" name="Espaço Reservado para Conteúdo 2"/>
          <p:cNvSpPr>
            <a:spLocks noGrp="1"/>
          </p:cNvSpPr>
          <p:nvPr>
            <p:ph sz="quarter" idx="1"/>
          </p:nvPr>
        </p:nvSpPr>
        <p:spPr/>
        <p:txBody>
          <a:bodyPr/>
          <a:lstStyle/>
          <a:p>
            <a:r>
              <a:rPr lang="en-US" dirty="0" err="1" smtClean="0"/>
              <a:t>Receitar</a:t>
            </a:r>
            <a:r>
              <a:rPr lang="en-US" dirty="0" smtClean="0"/>
              <a:t> </a:t>
            </a:r>
            <a:r>
              <a:rPr lang="en-US" dirty="0" err="1" smtClean="0"/>
              <a:t>Paciente</a:t>
            </a:r>
            <a:endParaRPr lang="pt-BR" dirty="0"/>
          </a:p>
        </p:txBody>
      </p:sp>
      <p:pic>
        <p:nvPicPr>
          <p:cNvPr id="22530" name="Picture 2" descr="C:\Users\Filipe\Desktop\APS\Receitar Paciente\SOA - Interacao Receitar Paciente.jpg"/>
          <p:cNvPicPr>
            <a:picLocks noChangeAspect="1" noChangeArrowheads="1"/>
          </p:cNvPicPr>
          <p:nvPr/>
        </p:nvPicPr>
        <p:blipFill>
          <a:blip r:embed="rId2" cstate="print"/>
          <a:srcRect/>
          <a:stretch>
            <a:fillRect/>
          </a:stretch>
        </p:blipFill>
        <p:spPr bwMode="auto">
          <a:xfrm>
            <a:off x="161764" y="1700808"/>
            <a:ext cx="8820472" cy="424649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err="1" smtClean="0"/>
              <a:t>Casos</a:t>
            </a:r>
            <a:r>
              <a:rPr lang="en-US" dirty="0" smtClean="0"/>
              <a:t> de </a:t>
            </a:r>
            <a:r>
              <a:rPr lang="en-US" dirty="0" err="1" smtClean="0"/>
              <a:t>Uso</a:t>
            </a:r>
            <a:r>
              <a:rPr lang="en-US" dirty="0" smtClean="0"/>
              <a:t> – </a:t>
            </a:r>
            <a:r>
              <a:rPr lang="en-US" dirty="0" err="1" smtClean="0"/>
              <a:t>Diagramas</a:t>
            </a:r>
            <a:r>
              <a:rPr lang="en-US" dirty="0" smtClean="0"/>
              <a:t> de </a:t>
            </a:r>
            <a:r>
              <a:rPr lang="en-US" dirty="0" err="1" smtClean="0"/>
              <a:t>Interação</a:t>
            </a:r>
            <a:endParaRPr lang="pt-BR" dirty="0"/>
          </a:p>
        </p:txBody>
      </p:sp>
      <p:sp>
        <p:nvSpPr>
          <p:cNvPr id="3" name="Espaço Reservado para Conteúdo 2"/>
          <p:cNvSpPr>
            <a:spLocks noGrp="1"/>
          </p:cNvSpPr>
          <p:nvPr>
            <p:ph sz="quarter" idx="1"/>
          </p:nvPr>
        </p:nvSpPr>
        <p:spPr/>
        <p:txBody>
          <a:bodyPr/>
          <a:lstStyle/>
          <a:p>
            <a:r>
              <a:rPr lang="en-US" dirty="0" err="1" smtClean="0"/>
              <a:t>Consultar</a:t>
            </a:r>
            <a:r>
              <a:rPr lang="en-US" dirty="0" smtClean="0"/>
              <a:t> Plano de </a:t>
            </a:r>
            <a:r>
              <a:rPr lang="en-US" dirty="0" err="1" smtClean="0"/>
              <a:t>Saúde</a:t>
            </a:r>
            <a:endParaRPr lang="pt-BR" dirty="0"/>
          </a:p>
        </p:txBody>
      </p:sp>
      <p:pic>
        <p:nvPicPr>
          <p:cNvPr id="21506" name="Picture 2" descr="C:\Users\Filipe\Desktop\APS\Consultar Plano\SOA - Interacao Consultar Plano.jpg"/>
          <p:cNvPicPr>
            <a:picLocks noChangeAspect="1" noChangeArrowheads="1"/>
          </p:cNvPicPr>
          <p:nvPr/>
        </p:nvPicPr>
        <p:blipFill>
          <a:blip r:embed="rId2" cstate="print"/>
          <a:srcRect/>
          <a:stretch>
            <a:fillRect/>
          </a:stretch>
        </p:blipFill>
        <p:spPr bwMode="auto">
          <a:xfrm>
            <a:off x="467544" y="1700808"/>
            <a:ext cx="8280920" cy="449799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Introdução</a:t>
            </a:r>
            <a:endParaRPr lang="pt-BR" dirty="0"/>
          </a:p>
        </p:txBody>
      </p:sp>
      <p:sp>
        <p:nvSpPr>
          <p:cNvPr id="3" name="Espaço Reservado para Conteúdo 2"/>
          <p:cNvSpPr>
            <a:spLocks noGrp="1"/>
          </p:cNvSpPr>
          <p:nvPr>
            <p:ph sz="quarter" idx="1"/>
          </p:nvPr>
        </p:nvSpPr>
        <p:spPr/>
        <p:txBody>
          <a:bodyPr/>
          <a:lstStyle/>
          <a:p>
            <a:r>
              <a:rPr lang="en-US" dirty="0" smtClean="0"/>
              <a:t>O </a:t>
            </a:r>
            <a:r>
              <a:rPr lang="en-US" dirty="0" err="1" smtClean="0"/>
              <a:t>que</a:t>
            </a:r>
            <a:r>
              <a:rPr lang="en-US" dirty="0" smtClean="0"/>
              <a:t> é M.O.P.I.?</a:t>
            </a:r>
          </a:p>
          <a:p>
            <a:pPr lvl="1"/>
            <a:r>
              <a:rPr lang="en-US" dirty="0" err="1" smtClean="0"/>
              <a:t>Médicos</a:t>
            </a:r>
            <a:r>
              <a:rPr lang="en-US" dirty="0" smtClean="0"/>
              <a:t> Online &amp; </a:t>
            </a:r>
            <a:r>
              <a:rPr lang="en-US" dirty="0" err="1" smtClean="0"/>
              <a:t>Pacientes</a:t>
            </a:r>
            <a:r>
              <a:rPr lang="en-US" dirty="0" smtClean="0"/>
              <a:t> </a:t>
            </a:r>
            <a:r>
              <a:rPr lang="en-US" dirty="0" err="1" smtClean="0"/>
              <a:t>Interconectados</a:t>
            </a:r>
            <a:endParaRPr lang="en-US" dirty="0" smtClean="0"/>
          </a:p>
          <a:p>
            <a:pPr lvl="1"/>
            <a:r>
              <a:rPr lang="pt-BR" dirty="0" smtClean="0"/>
              <a:t>Rede </a:t>
            </a:r>
            <a:r>
              <a:rPr lang="pt-BR" dirty="0" smtClean="0"/>
              <a:t>social para consultas </a:t>
            </a:r>
            <a:r>
              <a:rPr lang="pt-BR" dirty="0" smtClean="0"/>
              <a:t>hospitalares</a:t>
            </a:r>
          </a:p>
          <a:p>
            <a:r>
              <a:rPr lang="en-US" dirty="0" smtClean="0"/>
              <a:t>O </a:t>
            </a:r>
            <a:r>
              <a:rPr lang="en-US" dirty="0" err="1" smtClean="0"/>
              <a:t>que</a:t>
            </a:r>
            <a:r>
              <a:rPr lang="en-US" dirty="0" smtClean="0"/>
              <a:t> </a:t>
            </a:r>
            <a:r>
              <a:rPr lang="en-US" dirty="0" err="1" smtClean="0"/>
              <a:t>faz</a:t>
            </a:r>
            <a:r>
              <a:rPr lang="en-US" dirty="0" smtClean="0"/>
              <a:t>?</a:t>
            </a:r>
          </a:p>
          <a:p>
            <a:pPr lvl="1"/>
            <a:r>
              <a:rPr lang="en-US" dirty="0" err="1" smtClean="0"/>
              <a:t>União</a:t>
            </a:r>
            <a:r>
              <a:rPr lang="en-US" dirty="0" smtClean="0"/>
              <a:t> de </a:t>
            </a:r>
            <a:r>
              <a:rPr lang="en-US" dirty="0" err="1" smtClean="0"/>
              <a:t>Médicos</a:t>
            </a:r>
            <a:r>
              <a:rPr lang="en-US" dirty="0" smtClean="0"/>
              <a:t>, </a:t>
            </a:r>
            <a:r>
              <a:rPr lang="en-US" dirty="0" err="1" smtClean="0"/>
              <a:t>Hospitais</a:t>
            </a:r>
            <a:r>
              <a:rPr lang="en-US" dirty="0" smtClean="0"/>
              <a:t>, </a:t>
            </a:r>
            <a:r>
              <a:rPr lang="en-US" dirty="0" err="1" smtClean="0"/>
              <a:t>Consultórios</a:t>
            </a:r>
            <a:r>
              <a:rPr lang="en-US" dirty="0" smtClean="0"/>
              <a:t> e </a:t>
            </a:r>
            <a:r>
              <a:rPr lang="en-US" dirty="0" err="1" smtClean="0"/>
              <a:t>Pacientes</a:t>
            </a:r>
            <a:endParaRPr lang="en-US" dirty="0" smtClean="0"/>
          </a:p>
          <a:p>
            <a:pPr lvl="1"/>
            <a:r>
              <a:rPr lang="en-US" dirty="0" err="1" smtClean="0"/>
              <a:t>Marcação</a:t>
            </a:r>
            <a:r>
              <a:rPr lang="en-US" dirty="0" smtClean="0"/>
              <a:t> e </a:t>
            </a:r>
            <a:r>
              <a:rPr lang="en-US" dirty="0" err="1" smtClean="0"/>
              <a:t>avaliação</a:t>
            </a:r>
            <a:r>
              <a:rPr lang="en-US" dirty="0" smtClean="0"/>
              <a:t> de </a:t>
            </a:r>
            <a:r>
              <a:rPr lang="en-US" dirty="0" err="1" smtClean="0"/>
              <a:t>consultas</a:t>
            </a:r>
            <a:endParaRPr lang="en-US" dirty="0" smtClean="0"/>
          </a:p>
          <a:p>
            <a:pPr lvl="1"/>
            <a:r>
              <a:rPr lang="en-US" dirty="0" err="1" smtClean="0"/>
              <a:t>Criação</a:t>
            </a:r>
            <a:r>
              <a:rPr lang="en-US" dirty="0" smtClean="0"/>
              <a:t> e </a:t>
            </a:r>
            <a:r>
              <a:rPr lang="en-US" dirty="0" err="1" smtClean="0"/>
              <a:t>acompanhamento</a:t>
            </a:r>
            <a:r>
              <a:rPr lang="en-US" dirty="0" smtClean="0"/>
              <a:t> de </a:t>
            </a:r>
            <a:r>
              <a:rPr lang="en-US" dirty="0" err="1" smtClean="0"/>
              <a:t>tratamentos</a:t>
            </a:r>
            <a:endParaRPr lang="en-US" dirty="0" smtClean="0"/>
          </a:p>
          <a:p>
            <a:pPr lvl="1"/>
            <a:r>
              <a:rPr lang="en-US" dirty="0" err="1" smtClean="0"/>
              <a:t>Indicação</a:t>
            </a:r>
            <a:r>
              <a:rPr lang="en-US" dirty="0" smtClean="0"/>
              <a:t> de </a:t>
            </a:r>
            <a:r>
              <a:rPr lang="en-US" dirty="0" err="1" smtClean="0"/>
              <a:t>Especialistas</a:t>
            </a:r>
            <a:endParaRPr lang="en-US" dirty="0" smtClean="0"/>
          </a:p>
          <a:p>
            <a:pPr lvl="1"/>
            <a:r>
              <a:rPr lang="en-US" dirty="0" err="1" smtClean="0"/>
              <a:t>Integração</a:t>
            </a:r>
            <a:r>
              <a:rPr lang="en-US" dirty="0" smtClean="0"/>
              <a:t> com </a:t>
            </a:r>
            <a:r>
              <a:rPr lang="en-US" dirty="0" err="1" smtClean="0"/>
              <a:t>planos</a:t>
            </a:r>
            <a:r>
              <a:rPr lang="en-US" dirty="0" smtClean="0"/>
              <a:t> de </a:t>
            </a:r>
            <a:r>
              <a:rPr lang="en-US" dirty="0" err="1" smtClean="0"/>
              <a:t>saúde</a:t>
            </a:r>
            <a:endParaRPr lang="en-US" dirty="0" smtClean="0"/>
          </a:p>
          <a:p>
            <a:pPr lvl="1"/>
            <a:r>
              <a:rPr lang="en-US" dirty="0" err="1" smtClean="0"/>
              <a:t>Centralização</a:t>
            </a:r>
            <a:r>
              <a:rPr lang="en-US" dirty="0" smtClean="0"/>
              <a:t> de </a:t>
            </a:r>
            <a:r>
              <a:rPr lang="en-US" dirty="0" err="1" smtClean="0"/>
              <a:t>pagamentos</a:t>
            </a:r>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Arquitetura</a:t>
            </a:r>
            <a:r>
              <a:rPr lang="en-US" dirty="0" smtClean="0"/>
              <a:t> de </a:t>
            </a:r>
            <a:r>
              <a:rPr lang="en-US" dirty="0" err="1" smtClean="0"/>
              <a:t>Serviços</a:t>
            </a:r>
            <a:endParaRPr lang="pt-BR" dirty="0"/>
          </a:p>
        </p:txBody>
      </p:sp>
      <p:sp>
        <p:nvSpPr>
          <p:cNvPr id="3" name="Espaço Reservado para Conteúdo 2"/>
          <p:cNvSpPr>
            <a:spLocks noGrp="1"/>
          </p:cNvSpPr>
          <p:nvPr>
            <p:ph sz="quarter" idx="1"/>
          </p:nvPr>
        </p:nvSpPr>
        <p:spPr/>
        <p:txBody>
          <a:bodyPr/>
          <a:lstStyle/>
          <a:p>
            <a:endParaRPr lang="pt-BR"/>
          </a:p>
        </p:txBody>
      </p:sp>
      <p:pic>
        <p:nvPicPr>
          <p:cNvPr id="18434" name="Picture 2" descr="C:\Users\Filipe\Desktop\APS\Arquiteturas\Arquitetura de Servicos.jpg"/>
          <p:cNvPicPr>
            <a:picLocks noChangeAspect="1" noChangeArrowheads="1"/>
          </p:cNvPicPr>
          <p:nvPr/>
        </p:nvPicPr>
        <p:blipFill>
          <a:blip r:embed="rId2" cstate="print"/>
          <a:srcRect/>
          <a:stretch>
            <a:fillRect/>
          </a:stretch>
        </p:blipFill>
        <p:spPr bwMode="auto">
          <a:xfrm>
            <a:off x="395536" y="1628800"/>
            <a:ext cx="11410950" cy="4010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5E-6 -1.11111E-6 L -0.32466 -1.11111E-6 " pathEditMode="relative" rAng="0" ptsTypes="AA">
                                      <p:cBhvr>
                                        <p:cTn id="6" dur="2000" fill="hold"/>
                                        <p:tgtEl>
                                          <p:spTgt spid="18434"/>
                                        </p:tgtEl>
                                        <p:attrNameLst>
                                          <p:attrName>ppt_x</p:attrName>
                                          <p:attrName>ppt_y</p:attrName>
                                        </p:attrNameLst>
                                      </p:cBhvr>
                                      <p:rCtr x="-16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Arquitetura</a:t>
            </a:r>
            <a:r>
              <a:rPr lang="en-US" dirty="0" smtClean="0"/>
              <a:t> </a:t>
            </a:r>
            <a:r>
              <a:rPr lang="en-US" dirty="0" err="1" smtClean="0"/>
              <a:t>Componentizada</a:t>
            </a:r>
            <a:endParaRPr lang="pt-BR" dirty="0"/>
          </a:p>
        </p:txBody>
      </p:sp>
      <p:sp>
        <p:nvSpPr>
          <p:cNvPr id="3" name="Espaço Reservado para Conteúdo 2"/>
          <p:cNvSpPr>
            <a:spLocks noGrp="1"/>
          </p:cNvSpPr>
          <p:nvPr>
            <p:ph sz="quarter" idx="1"/>
          </p:nvPr>
        </p:nvSpPr>
        <p:spPr/>
        <p:txBody>
          <a:bodyPr/>
          <a:lstStyle/>
          <a:p>
            <a:endParaRPr lang="pt-BR"/>
          </a:p>
        </p:txBody>
      </p:sp>
      <p:pic>
        <p:nvPicPr>
          <p:cNvPr id="23554" name="Picture 2" descr="C:\Users\Filipe\Desktop\APS\Arquiteturas\Arquitetura Componentizada.jpg"/>
          <p:cNvPicPr>
            <a:picLocks noChangeAspect="1" noChangeArrowheads="1"/>
          </p:cNvPicPr>
          <p:nvPr/>
        </p:nvPicPr>
        <p:blipFill>
          <a:blip r:embed="rId2" cstate="print"/>
          <a:srcRect/>
          <a:stretch>
            <a:fillRect/>
          </a:stretch>
        </p:blipFill>
        <p:spPr bwMode="auto">
          <a:xfrm>
            <a:off x="467544" y="1484784"/>
            <a:ext cx="14535151"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05556E-6 2.59259E-6 L -0.66893 2.59259E-6 " pathEditMode="relative" rAng="0" ptsTypes="AA">
                                      <p:cBhvr>
                                        <p:cTn id="6" dur="2000" fill="hold"/>
                                        <p:tgtEl>
                                          <p:spTgt spid="23554"/>
                                        </p:tgtEl>
                                        <p:attrNameLst>
                                          <p:attrName>ppt_x</p:attrName>
                                          <p:attrName>ppt_y</p:attrName>
                                        </p:attrNameLst>
                                      </p:cBhvr>
                                      <p:rCtr x="-33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US" dirty="0" err="1" smtClean="0"/>
              <a:t>Análise</a:t>
            </a:r>
            <a:r>
              <a:rPr lang="en-US" dirty="0" smtClean="0"/>
              <a:t> de </a:t>
            </a:r>
            <a:r>
              <a:rPr lang="en-US" dirty="0" err="1" smtClean="0"/>
              <a:t>Projeto</a:t>
            </a:r>
            <a:r>
              <a:rPr lang="en-US" dirty="0" smtClean="0"/>
              <a:t> RUP + SOA</a:t>
            </a:r>
            <a:endParaRPr lang="pt-BR" dirty="0"/>
          </a:p>
        </p:txBody>
      </p:sp>
      <p:sp>
        <p:nvSpPr>
          <p:cNvPr id="3" name="Subtítulo 2"/>
          <p:cNvSpPr>
            <a:spLocks noGrp="1"/>
          </p:cNvSpPr>
          <p:nvPr>
            <p:ph type="subTitle" idx="1"/>
          </p:nvPr>
        </p:nvSpPr>
        <p:spPr/>
        <p:txBody>
          <a:bodyPr/>
          <a:lstStyle/>
          <a:p>
            <a:r>
              <a:rPr lang="en-US" dirty="0" smtClean="0"/>
              <a:t>M.O.P.I</a:t>
            </a:r>
            <a:r>
              <a:rPr lang="en-US" dirty="0" smtClean="0"/>
              <a:t>. </a:t>
            </a:r>
            <a:endParaRPr lang="pt-BR" dirty="0"/>
          </a:p>
        </p:txBody>
      </p:sp>
      <p:sp>
        <p:nvSpPr>
          <p:cNvPr id="4" name="CaixaDeTexto 3"/>
          <p:cNvSpPr txBox="1"/>
          <p:nvPr/>
        </p:nvSpPr>
        <p:spPr>
          <a:xfrm>
            <a:off x="3959932" y="404664"/>
            <a:ext cx="1224136" cy="3170099"/>
          </a:xfrm>
          <a:prstGeom prst="rect">
            <a:avLst/>
          </a:prstGeom>
          <a:noFill/>
        </p:spPr>
        <p:txBody>
          <a:bodyPr wrap="square" rtlCol="0">
            <a:spAutoFit/>
          </a:bodyPr>
          <a:lstStyle/>
          <a:p>
            <a:r>
              <a:rPr lang="en-US" sz="20000" dirty="0" smtClean="0"/>
              <a:t>?</a:t>
            </a:r>
            <a:endParaRPr lang="pt-BR" sz="20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Ator</a:t>
            </a:r>
            <a:r>
              <a:rPr lang="en-US" dirty="0" smtClean="0"/>
              <a:t>: </a:t>
            </a:r>
            <a:r>
              <a:rPr lang="en-US" dirty="0" err="1" smtClean="0"/>
              <a:t>Paciente</a:t>
            </a:r>
            <a:endParaRPr lang="pt-BR" dirty="0"/>
          </a:p>
        </p:txBody>
      </p:sp>
      <p:pic>
        <p:nvPicPr>
          <p:cNvPr id="1026" name="Picture 2" descr="C:\Users\Filipe\Desktop\APS\Arquiteturas\Casos de Uso - completo.jpg"/>
          <p:cNvPicPr>
            <a:picLocks noChangeAspect="1" noChangeArrowheads="1"/>
          </p:cNvPicPr>
          <p:nvPr/>
        </p:nvPicPr>
        <p:blipFill>
          <a:blip r:embed="rId2" cstate="print"/>
          <a:srcRect b="68057"/>
          <a:stretch>
            <a:fillRect/>
          </a:stretch>
        </p:blipFill>
        <p:spPr bwMode="auto">
          <a:xfrm>
            <a:off x="652462" y="1700808"/>
            <a:ext cx="7839076" cy="43204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Ator</a:t>
            </a:r>
            <a:r>
              <a:rPr lang="en-US" dirty="0" smtClean="0"/>
              <a:t>: </a:t>
            </a:r>
            <a:r>
              <a:rPr lang="en-US" dirty="0" err="1" smtClean="0"/>
              <a:t>Médico</a:t>
            </a:r>
            <a:endParaRPr lang="pt-BR" dirty="0"/>
          </a:p>
        </p:txBody>
      </p:sp>
      <p:pic>
        <p:nvPicPr>
          <p:cNvPr id="1026" name="Picture 2" descr="C:\Users\Filipe\Desktop\APS\Arquiteturas\Casos de Uso - completo.jpg"/>
          <p:cNvPicPr>
            <a:picLocks noChangeAspect="1" noChangeArrowheads="1"/>
          </p:cNvPicPr>
          <p:nvPr/>
        </p:nvPicPr>
        <p:blipFill>
          <a:blip r:embed="rId2" cstate="print"/>
          <a:srcRect t="31943" b="45697"/>
          <a:stretch>
            <a:fillRect/>
          </a:stretch>
        </p:blipFill>
        <p:spPr bwMode="auto">
          <a:xfrm>
            <a:off x="652462" y="2276872"/>
            <a:ext cx="7839076" cy="302433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Ator</a:t>
            </a:r>
            <a:r>
              <a:rPr lang="en-US" dirty="0" smtClean="0"/>
              <a:t>: </a:t>
            </a:r>
            <a:r>
              <a:rPr lang="en-US" dirty="0" err="1" smtClean="0"/>
              <a:t>Administrador</a:t>
            </a:r>
            <a:r>
              <a:rPr lang="en-US" dirty="0" smtClean="0"/>
              <a:t> de </a:t>
            </a:r>
            <a:r>
              <a:rPr lang="en-US" dirty="0" err="1" smtClean="0"/>
              <a:t>Consultório</a:t>
            </a:r>
            <a:endParaRPr lang="pt-BR" dirty="0"/>
          </a:p>
        </p:txBody>
      </p:sp>
      <p:pic>
        <p:nvPicPr>
          <p:cNvPr id="1026" name="Picture 2" descr="C:\Users\Filipe\Desktop\APS\Arquiteturas\Casos de Uso - completo.jpg"/>
          <p:cNvPicPr>
            <a:picLocks noChangeAspect="1" noChangeArrowheads="1"/>
          </p:cNvPicPr>
          <p:nvPr/>
        </p:nvPicPr>
        <p:blipFill>
          <a:blip r:embed="rId2" cstate="print"/>
          <a:srcRect t="56965" b="19609"/>
          <a:stretch>
            <a:fillRect/>
          </a:stretch>
        </p:blipFill>
        <p:spPr bwMode="auto">
          <a:xfrm>
            <a:off x="652462" y="2204864"/>
            <a:ext cx="7839076" cy="316835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Ator</a:t>
            </a:r>
            <a:r>
              <a:rPr lang="en-US" dirty="0" smtClean="0"/>
              <a:t>: </a:t>
            </a:r>
            <a:r>
              <a:rPr lang="en-US" dirty="0" err="1" smtClean="0"/>
              <a:t>Administrador</a:t>
            </a:r>
            <a:r>
              <a:rPr lang="en-US" dirty="0" smtClean="0"/>
              <a:t> de Hospital</a:t>
            </a:r>
            <a:endParaRPr lang="pt-BR" dirty="0"/>
          </a:p>
        </p:txBody>
      </p:sp>
      <p:pic>
        <p:nvPicPr>
          <p:cNvPr id="1026" name="Picture 2" descr="C:\Users\Filipe\Desktop\APS\Arquiteturas\Casos de Uso - completo.jpg"/>
          <p:cNvPicPr>
            <a:picLocks noChangeAspect="1" noChangeArrowheads="1"/>
          </p:cNvPicPr>
          <p:nvPr/>
        </p:nvPicPr>
        <p:blipFill>
          <a:blip r:embed="rId2" cstate="print"/>
          <a:srcRect t="81988" b="-1688"/>
          <a:stretch>
            <a:fillRect/>
          </a:stretch>
        </p:blipFill>
        <p:spPr bwMode="auto">
          <a:xfrm>
            <a:off x="652462" y="2420888"/>
            <a:ext cx="7839076" cy="266429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Casos</a:t>
            </a:r>
            <a:r>
              <a:rPr lang="en-US" dirty="0" smtClean="0"/>
              <a:t> de </a:t>
            </a:r>
            <a:r>
              <a:rPr lang="en-US" dirty="0" err="1" smtClean="0"/>
              <a:t>Uso</a:t>
            </a:r>
            <a:endParaRPr lang="pt-BR" dirty="0"/>
          </a:p>
        </p:txBody>
      </p:sp>
      <p:sp>
        <p:nvSpPr>
          <p:cNvPr id="3" name="Espaço Reservado para Conteúdo 2"/>
          <p:cNvSpPr>
            <a:spLocks noGrp="1"/>
          </p:cNvSpPr>
          <p:nvPr>
            <p:ph sz="quarter" idx="1"/>
          </p:nvPr>
        </p:nvSpPr>
        <p:spPr/>
        <p:txBody>
          <a:bodyPr/>
          <a:lstStyle/>
          <a:p>
            <a:r>
              <a:rPr lang="en-US" dirty="0" err="1" smtClean="0"/>
              <a:t>Analisados</a:t>
            </a:r>
            <a:endParaRPr lang="pt-BR" dirty="0"/>
          </a:p>
        </p:txBody>
      </p:sp>
      <p:pic>
        <p:nvPicPr>
          <p:cNvPr id="2050" name="Picture 2" descr="C:\Users\Filipe\Desktop\APS\Arquiteturas\Casos de Uso - Documentados.jpg"/>
          <p:cNvPicPr>
            <a:picLocks noChangeAspect="1" noChangeArrowheads="1"/>
          </p:cNvPicPr>
          <p:nvPr/>
        </p:nvPicPr>
        <p:blipFill>
          <a:blip r:embed="rId2" cstate="print"/>
          <a:srcRect/>
          <a:stretch>
            <a:fillRect/>
          </a:stretch>
        </p:blipFill>
        <p:spPr bwMode="auto">
          <a:xfrm>
            <a:off x="1259632" y="1991187"/>
            <a:ext cx="6624736" cy="410210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m">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97</TotalTime>
  <Words>905</Words>
  <Application>Microsoft Office PowerPoint</Application>
  <PresentationFormat>Apresentação na tela (4:3)</PresentationFormat>
  <Paragraphs>147</Paragraphs>
  <Slides>42</Slides>
  <Notes>0</Notes>
  <HiddenSlides>0</HiddenSlides>
  <MMClips>0</MMClips>
  <ScaleCrop>false</ScaleCrop>
  <HeadingPairs>
    <vt:vector size="4" baseType="variant">
      <vt:variant>
        <vt:lpstr>Tema</vt:lpstr>
      </vt:variant>
      <vt:variant>
        <vt:i4>1</vt:i4>
      </vt:variant>
      <vt:variant>
        <vt:lpstr>Títulos de slides</vt:lpstr>
      </vt:variant>
      <vt:variant>
        <vt:i4>42</vt:i4>
      </vt:variant>
    </vt:vector>
  </HeadingPairs>
  <TitlesOfParts>
    <vt:vector size="43" baseType="lpstr">
      <vt:lpstr>Origem</vt:lpstr>
      <vt:lpstr>Análise de Projeto RUP + SOA</vt:lpstr>
      <vt:lpstr>Médicos Online &amp; Pacientes Interconectados</vt:lpstr>
      <vt:lpstr>Roteiro</vt:lpstr>
      <vt:lpstr>Introdução</vt:lpstr>
      <vt:lpstr>Casos de Uso</vt:lpstr>
      <vt:lpstr>Casos de Uso</vt:lpstr>
      <vt:lpstr>Casos de Uso</vt:lpstr>
      <vt:lpstr>Casos de Uso</vt:lpstr>
      <vt:lpstr>Casos de Uso</vt:lpstr>
      <vt:lpstr>Análise em RUP</vt:lpstr>
      <vt:lpstr>Análise de Casos de Uso</vt:lpstr>
      <vt:lpstr>Análise de Casos de Uso</vt:lpstr>
      <vt:lpstr>Análise de Casos de Uso</vt:lpstr>
      <vt:lpstr>Análise de Casos de Uso</vt:lpstr>
      <vt:lpstr>Análise de Casos de Uso</vt:lpstr>
      <vt:lpstr>Análise de Casos de Uso</vt:lpstr>
      <vt:lpstr>Análise de Casos de Uso</vt:lpstr>
      <vt:lpstr>Análise de Casos de Uso</vt:lpstr>
      <vt:lpstr>Análise de Casos de Uso</vt:lpstr>
      <vt:lpstr>Análise de Casos de Uso</vt:lpstr>
      <vt:lpstr>Análise de Casos de Uso</vt:lpstr>
      <vt:lpstr>Análise de Casos de Uso</vt:lpstr>
      <vt:lpstr>Análise de Casos de Uso</vt:lpstr>
      <vt:lpstr>Análise de Casos de Uso</vt:lpstr>
      <vt:lpstr>Análise de Casos de Uso</vt:lpstr>
      <vt:lpstr>Análise de Casos de Uso</vt:lpstr>
      <vt:lpstr>Análise de Casos de Uso</vt:lpstr>
      <vt:lpstr>Análise de Casos de Uso</vt:lpstr>
      <vt:lpstr>Análise de Casos de Uso</vt:lpstr>
      <vt:lpstr>Arquitetura de Classes</vt:lpstr>
      <vt:lpstr>Arquitetura</vt:lpstr>
      <vt:lpstr>Arquitetura Refinada</vt:lpstr>
      <vt:lpstr>Diagrama de Pacotes</vt:lpstr>
      <vt:lpstr>Análise em SOA</vt:lpstr>
      <vt:lpstr>Arquiterura de Serviços - Pacotes</vt:lpstr>
      <vt:lpstr>Casos de Uso – Diagramas de Interação</vt:lpstr>
      <vt:lpstr>Casos de Uso – Diagramas de Interação</vt:lpstr>
      <vt:lpstr>Casos de Uso – Diagramas de Interação</vt:lpstr>
      <vt:lpstr>Casos de Uso – Diagramas de Interação</vt:lpstr>
      <vt:lpstr>Arquitetura de Serviços</vt:lpstr>
      <vt:lpstr>Arquitetura Componentizada</vt:lpstr>
      <vt:lpstr>Análise de Projeto RUP + SOA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Análise de Projeto RUP + SOA</dc:title>
  <dc:creator>Filipe</dc:creator>
  <cp:lastModifiedBy>Filipe</cp:lastModifiedBy>
  <cp:revision>1</cp:revision>
  <dcterms:created xsi:type="dcterms:W3CDTF">2011-09-15T16:01:15Z</dcterms:created>
  <dcterms:modified xsi:type="dcterms:W3CDTF">2011-09-15T17:39:11Z</dcterms:modified>
</cp:coreProperties>
</file>