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8" r:id="rId3"/>
    <p:sldId id="257" r:id="rId4"/>
    <p:sldId id="259" r:id="rId5"/>
    <p:sldId id="260" r:id="rId6"/>
    <p:sldId id="261" r:id="rId7"/>
    <p:sldId id="262" r:id="rId8"/>
    <p:sldId id="263" r:id="rId9"/>
    <p:sldId id="264" r:id="rId10"/>
    <p:sldId id="266" r:id="rId11"/>
    <p:sldId id="267" r:id="rId12"/>
    <p:sldId id="269" r:id="rId13"/>
    <p:sldId id="268" r:id="rId14"/>
    <p:sldId id="270" r:id="rId15"/>
    <p:sldId id="271" r:id="rId16"/>
    <p:sldId id="273" r:id="rId17"/>
    <p:sldId id="272" r:id="rId18"/>
    <p:sldId id="278" r:id="rId19"/>
    <p:sldId id="279" r:id="rId20"/>
    <p:sldId id="281" r:id="rId21"/>
    <p:sldId id="280" r:id="rId22"/>
    <p:sldId id="282" r:id="rId23"/>
    <p:sldId id="284" r:id="rId24"/>
    <p:sldId id="283" r:id="rId25"/>
    <p:sldId id="274" r:id="rId26"/>
    <p:sldId id="275" r:id="rId27"/>
    <p:sldId id="331" r:id="rId28"/>
    <p:sldId id="277" r:id="rId29"/>
    <p:sldId id="276" r:id="rId30"/>
    <p:sldId id="301" r:id="rId31"/>
    <p:sldId id="313" r:id="rId32"/>
    <p:sldId id="286" r:id="rId33"/>
    <p:sldId id="288" r:id="rId34"/>
    <p:sldId id="289" r:id="rId35"/>
    <p:sldId id="290" r:id="rId36"/>
    <p:sldId id="291" r:id="rId37"/>
    <p:sldId id="292" r:id="rId38"/>
    <p:sldId id="312" r:id="rId39"/>
    <p:sldId id="297" r:id="rId40"/>
    <p:sldId id="303" r:id="rId41"/>
    <p:sldId id="328" r:id="rId42"/>
    <p:sldId id="302" r:id="rId43"/>
    <p:sldId id="293" r:id="rId44"/>
    <p:sldId id="304" r:id="rId45"/>
    <p:sldId id="305" r:id="rId46"/>
    <p:sldId id="306" r:id="rId47"/>
    <p:sldId id="309" r:id="rId48"/>
    <p:sldId id="307" r:id="rId49"/>
    <p:sldId id="311" r:id="rId50"/>
    <p:sldId id="308" r:id="rId51"/>
    <p:sldId id="310" r:id="rId52"/>
    <p:sldId id="327" r:id="rId53"/>
    <p:sldId id="300" r:id="rId54"/>
    <p:sldId id="326" r:id="rId55"/>
    <p:sldId id="337" r:id="rId56"/>
    <p:sldId id="324" r:id="rId57"/>
    <p:sldId id="325" r:id="rId58"/>
    <p:sldId id="314" r:id="rId59"/>
    <p:sldId id="319" r:id="rId60"/>
    <p:sldId id="316" r:id="rId61"/>
    <p:sldId id="321" r:id="rId62"/>
    <p:sldId id="317" r:id="rId63"/>
    <p:sldId id="322" r:id="rId64"/>
    <p:sldId id="318" r:id="rId65"/>
    <p:sldId id="323" r:id="rId66"/>
    <p:sldId id="315" r:id="rId67"/>
    <p:sldId id="320" r:id="rId68"/>
    <p:sldId id="332" r:id="rId69"/>
    <p:sldId id="333" r:id="rId70"/>
    <p:sldId id="334" r:id="rId71"/>
    <p:sldId id="335" r:id="rId72"/>
    <p:sldId id="336" r:id="rId73"/>
    <p:sldId id="329" r:id="rId74"/>
    <p:sldId id="330" r:id="rId75"/>
    <p:sldId id="299" r:id="rId7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7" autoAdjust="0"/>
  </p:normalViewPr>
  <p:slideViewPr>
    <p:cSldViewPr>
      <p:cViewPr>
        <p:scale>
          <a:sx n="80" d="100"/>
          <a:sy n="80" d="100"/>
        </p:scale>
        <p:origin x="-780"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E2231-43D1-4EA0-A680-8088C32E6CA8}" type="datetimeFigureOut">
              <a:rPr lang="pt-BR" smtClean="0"/>
              <a:pPr/>
              <a:t>24/11/2011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79A52-2BBB-4ED5-A02D-E92023BDE734}"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Ajeitou</a:t>
            </a:r>
            <a:r>
              <a:rPr lang="en-US" dirty="0" smtClean="0"/>
              <a:t>: </a:t>
            </a:r>
          </a:p>
          <a:p>
            <a:r>
              <a:rPr lang="en-US" dirty="0" smtClean="0"/>
              <a:t>	*</a:t>
            </a:r>
            <a:r>
              <a:rPr lang="en-US" baseline="0" dirty="0" smtClean="0"/>
              <a:t> </a:t>
            </a:r>
            <a:r>
              <a:rPr lang="en-US" dirty="0" err="1" smtClean="0"/>
              <a:t>Direcao</a:t>
            </a:r>
            <a:r>
              <a:rPr lang="en-US" dirty="0" smtClean="0"/>
              <a:t> de </a:t>
            </a:r>
            <a:r>
              <a:rPr lang="en-US" dirty="0" err="1" smtClean="0"/>
              <a:t>setas</a:t>
            </a:r>
            <a:endParaRPr lang="en-US" dirty="0" smtClean="0"/>
          </a:p>
          <a:p>
            <a:r>
              <a:rPr lang="en-US" dirty="0" smtClean="0"/>
              <a:t>	* </a:t>
            </a:r>
            <a:r>
              <a:rPr lang="en-US" dirty="0" err="1" smtClean="0"/>
              <a:t>cardinalidade</a:t>
            </a:r>
            <a:endParaRPr lang="en-US" dirty="0" smtClean="0"/>
          </a:p>
          <a:p>
            <a:r>
              <a:rPr lang="en-US" dirty="0" smtClean="0"/>
              <a:t>	* </a:t>
            </a:r>
            <a:r>
              <a:rPr lang="en-US" dirty="0" err="1" smtClean="0"/>
              <a:t>entidades</a:t>
            </a:r>
            <a:r>
              <a:rPr lang="en-US" baseline="0" dirty="0" smtClean="0"/>
              <a:t> </a:t>
            </a:r>
            <a:r>
              <a:rPr lang="en-US" baseline="0" dirty="0" err="1" smtClean="0"/>
              <a:t>basicas</a:t>
            </a:r>
            <a:endParaRPr lang="en-US" dirty="0" smtClean="0"/>
          </a:p>
          <a:p>
            <a:r>
              <a:rPr lang="en-US" dirty="0" err="1" smtClean="0"/>
              <a:t>Trocou</a:t>
            </a:r>
            <a:r>
              <a:rPr lang="en-US" baseline="0" dirty="0" smtClean="0"/>
              <a:t> </a:t>
            </a:r>
            <a:r>
              <a:rPr lang="en-US" baseline="0" dirty="0" err="1" smtClean="0"/>
              <a:t>metodos</a:t>
            </a:r>
            <a:r>
              <a:rPr lang="en-US" baseline="0" dirty="0" smtClean="0"/>
              <a:t> de </a:t>
            </a:r>
            <a:r>
              <a:rPr lang="en-US" baseline="0" dirty="0" err="1" smtClean="0"/>
              <a:t>tela</a:t>
            </a:r>
            <a:r>
              <a:rPr lang="en-US" baseline="0" dirty="0" smtClean="0"/>
              <a:t> </a:t>
            </a:r>
            <a:r>
              <a:rPr lang="en-US" baseline="0" dirty="0" err="1" smtClean="0"/>
              <a:t>paciente</a:t>
            </a:r>
            <a:r>
              <a:rPr lang="en-US" baseline="0" dirty="0" smtClean="0"/>
              <a:t> </a:t>
            </a:r>
            <a:r>
              <a:rPr lang="en-US" baseline="0" dirty="0" err="1" smtClean="0"/>
              <a:t>para</a:t>
            </a:r>
            <a:r>
              <a:rPr lang="en-US" baseline="0" dirty="0" smtClean="0"/>
              <a:t> </a:t>
            </a:r>
            <a:r>
              <a:rPr lang="en-US" baseline="0" dirty="0" err="1" smtClean="0"/>
              <a:t>tela</a:t>
            </a:r>
            <a:r>
              <a:rPr lang="en-US" baseline="0" dirty="0" smtClean="0"/>
              <a:t> </a:t>
            </a:r>
            <a:r>
              <a:rPr lang="en-US" baseline="0" dirty="0" err="1" smtClean="0"/>
              <a:t>tratamento</a:t>
            </a:r>
            <a:endParaRPr lang="en-US" baseline="0" dirty="0" smtClean="0"/>
          </a:p>
          <a:p>
            <a:r>
              <a:rPr lang="en-US" baseline="0" dirty="0" err="1" smtClean="0"/>
              <a:t>Colocou</a:t>
            </a:r>
            <a:r>
              <a:rPr lang="en-US" baseline="0" dirty="0" smtClean="0"/>
              <a:t> a </a:t>
            </a:r>
            <a:r>
              <a:rPr lang="en-US" baseline="0" dirty="0" err="1" smtClean="0"/>
              <a:t>criacao</a:t>
            </a:r>
            <a:r>
              <a:rPr lang="en-US" baseline="0" dirty="0" smtClean="0"/>
              <a:t> do </a:t>
            </a:r>
            <a:r>
              <a:rPr lang="en-US" baseline="0" dirty="0" err="1" smtClean="0"/>
              <a:t>objeto</a:t>
            </a:r>
            <a:r>
              <a:rPr lang="en-US" baseline="0" dirty="0" smtClean="0"/>
              <a:t> </a:t>
            </a:r>
            <a:r>
              <a:rPr lang="en-US" baseline="0" dirty="0" err="1" smtClean="0"/>
              <a:t>na</a:t>
            </a:r>
            <a:r>
              <a:rPr lang="en-US" baseline="0" dirty="0" smtClean="0"/>
              <a:t> </a:t>
            </a:r>
            <a:r>
              <a:rPr lang="en-US" baseline="0" dirty="0" err="1" smtClean="0"/>
              <a:t>tela</a:t>
            </a:r>
            <a:endParaRPr lang="pt-BR" dirty="0"/>
          </a:p>
        </p:txBody>
      </p:sp>
      <p:sp>
        <p:nvSpPr>
          <p:cNvPr id="4" name="Espaço Reservado para Número de Slide 3"/>
          <p:cNvSpPr>
            <a:spLocks noGrp="1"/>
          </p:cNvSpPr>
          <p:nvPr>
            <p:ph type="sldNum" sz="quarter" idx="10"/>
          </p:nvPr>
        </p:nvSpPr>
        <p:spPr/>
        <p:txBody>
          <a:bodyPr/>
          <a:lstStyle/>
          <a:p>
            <a:fld id="{99079A52-2BBB-4ED5-A02D-E92023BDE734}" type="slidenum">
              <a:rPr lang="pt-BR" smtClean="0"/>
              <a:pPr/>
              <a:t>12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Colocou</a:t>
            </a:r>
            <a:r>
              <a:rPr lang="en-US" dirty="0" smtClean="0"/>
              <a:t> </a:t>
            </a:r>
            <a:r>
              <a:rPr lang="en-US" dirty="0" err="1" smtClean="0"/>
              <a:t>tudo</a:t>
            </a:r>
            <a:r>
              <a:rPr lang="en-US" dirty="0" smtClean="0"/>
              <a:t> </a:t>
            </a:r>
            <a:r>
              <a:rPr lang="en-US" dirty="0" err="1" smtClean="0"/>
              <a:t>em</a:t>
            </a:r>
            <a:r>
              <a:rPr lang="en-US" dirty="0" smtClean="0"/>
              <a:t> um </a:t>
            </a:r>
            <a:r>
              <a:rPr lang="en-US" dirty="0" err="1" smtClean="0"/>
              <a:t>controlador</a:t>
            </a:r>
            <a:r>
              <a:rPr lang="en-US" dirty="0" smtClean="0"/>
              <a:t> so</a:t>
            </a:r>
          </a:p>
          <a:p>
            <a:r>
              <a:rPr lang="en-US" dirty="0" err="1" smtClean="0"/>
              <a:t>Viu</a:t>
            </a:r>
            <a:r>
              <a:rPr lang="en-US" dirty="0" smtClean="0"/>
              <a:t> a </a:t>
            </a:r>
            <a:r>
              <a:rPr lang="en-US" dirty="0" err="1" smtClean="0"/>
              <a:t>necessidade</a:t>
            </a:r>
            <a:r>
              <a:rPr lang="en-US" dirty="0" smtClean="0"/>
              <a:t> </a:t>
            </a:r>
            <a:r>
              <a:rPr lang="en-US" dirty="0" err="1" smtClean="0"/>
              <a:t>da</a:t>
            </a:r>
            <a:r>
              <a:rPr lang="en-US" dirty="0" smtClean="0"/>
              <a:t> </a:t>
            </a:r>
            <a:r>
              <a:rPr lang="en-US" dirty="0" err="1" smtClean="0"/>
              <a:t>comunicacao</a:t>
            </a:r>
            <a:r>
              <a:rPr lang="en-US" baseline="0" dirty="0" smtClean="0"/>
              <a:t> </a:t>
            </a:r>
            <a:r>
              <a:rPr lang="en-US" baseline="0" dirty="0" err="1" smtClean="0"/>
              <a:t>externa</a:t>
            </a:r>
            <a:r>
              <a:rPr lang="en-US" baseline="0" dirty="0" smtClean="0"/>
              <a:t> com a </a:t>
            </a:r>
            <a:r>
              <a:rPr lang="en-US" baseline="0" dirty="0" err="1" smtClean="0"/>
              <a:t>Anvisa</a:t>
            </a:r>
            <a:endParaRPr lang="pt-BR" dirty="0"/>
          </a:p>
        </p:txBody>
      </p:sp>
      <p:sp>
        <p:nvSpPr>
          <p:cNvPr id="4" name="Espaço Reservado para Número de Slide 3"/>
          <p:cNvSpPr>
            <a:spLocks noGrp="1"/>
          </p:cNvSpPr>
          <p:nvPr>
            <p:ph type="sldNum" sz="quarter" idx="10"/>
          </p:nvPr>
        </p:nvSpPr>
        <p:spPr/>
        <p:txBody>
          <a:bodyPr/>
          <a:lstStyle/>
          <a:p>
            <a:fld id="{99079A52-2BBB-4ED5-A02D-E92023BDE734}" type="slidenum">
              <a:rPr lang="pt-BR" smtClean="0"/>
              <a:pPr/>
              <a:t>16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9079A52-2BBB-4ED5-A02D-E92023BDE734}" type="slidenum">
              <a:rPr lang="pt-BR" smtClean="0"/>
              <a:pPr/>
              <a:t>21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Adicionou</a:t>
            </a:r>
            <a:r>
              <a:rPr lang="en-US" baseline="0" dirty="0" smtClean="0"/>
              <a:t> a </a:t>
            </a:r>
            <a:r>
              <a:rPr lang="en-US" baseline="0" dirty="0" err="1" smtClean="0"/>
              <a:t>especialidade</a:t>
            </a:r>
            <a:r>
              <a:rPr lang="en-US" baseline="0" dirty="0" smtClean="0"/>
              <a:t> do medico </a:t>
            </a:r>
            <a:r>
              <a:rPr lang="en-US" baseline="0" dirty="0" err="1" smtClean="0"/>
              <a:t>aa</a:t>
            </a:r>
            <a:r>
              <a:rPr lang="en-US" baseline="0" dirty="0" smtClean="0"/>
              <a:t> </a:t>
            </a:r>
            <a:r>
              <a:rPr lang="en-US" baseline="0" dirty="0" err="1" smtClean="0"/>
              <a:t>busca</a:t>
            </a:r>
            <a:endParaRPr lang="pt-BR" dirty="0"/>
          </a:p>
        </p:txBody>
      </p:sp>
      <p:sp>
        <p:nvSpPr>
          <p:cNvPr id="4" name="Espaço Reservado para Número de Slide 3"/>
          <p:cNvSpPr>
            <a:spLocks noGrp="1"/>
          </p:cNvSpPr>
          <p:nvPr>
            <p:ph type="sldNum" sz="quarter" idx="10"/>
          </p:nvPr>
        </p:nvSpPr>
        <p:spPr/>
        <p:txBody>
          <a:bodyPr/>
          <a:lstStyle/>
          <a:p>
            <a:fld id="{99079A52-2BBB-4ED5-A02D-E92023BDE734}" type="slidenum">
              <a:rPr lang="pt-BR" smtClean="0"/>
              <a:pPr/>
              <a:t>23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78A6E75A-AD01-4642-AECE-1935C3AF32AA}" type="datetimeFigureOut">
              <a:rPr lang="pt-BR" smtClean="0"/>
              <a:pPr/>
              <a:t>24/11/2011</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0DA6FE22-D393-4D5F-B2B3-3C15C33044D6}"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6400800" y="6355080"/>
            <a:ext cx="2286000" cy="365760"/>
          </a:xfrm>
        </p:spPr>
        <p:txBody>
          <a:bodyPr/>
          <a:lstStyle/>
          <a:p>
            <a:fld id="{78A6E75A-AD01-4642-AECE-1935C3AF32AA}" type="datetimeFigureOut">
              <a:rPr lang="pt-BR" smtClean="0"/>
              <a:pPr/>
              <a:t>24/11/2011</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0DA6FE22-D393-4D5F-B2B3-3C15C33044D6}"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A6FE22-D393-4D5F-B2B3-3C15C33044D6}"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A6FE22-D393-4D5F-B2B3-3C15C33044D6}"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A6FE22-D393-4D5F-B2B3-3C15C33044D6}"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8A6E75A-AD01-4642-AECE-1935C3AF32AA}" type="datetimeFigureOut">
              <a:rPr lang="pt-BR" smtClean="0"/>
              <a:pPr/>
              <a:t>24/11/2011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8A6E75A-AD01-4642-AECE-1935C3AF32AA}" type="datetimeFigureOut">
              <a:rPr lang="pt-BR" smtClean="0"/>
              <a:pPr/>
              <a:t>24/11/2011</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DA6FE22-D393-4D5F-B2B3-3C15C33044D6}"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err="1" smtClean="0"/>
              <a:t>Projeto</a:t>
            </a:r>
            <a:r>
              <a:rPr lang="en-US" dirty="0" smtClean="0"/>
              <a:t> de </a:t>
            </a:r>
            <a:r>
              <a:rPr lang="en-US" dirty="0" err="1" smtClean="0"/>
              <a:t>casos</a:t>
            </a:r>
            <a:r>
              <a:rPr lang="en-US" dirty="0" smtClean="0"/>
              <a:t> de </a:t>
            </a:r>
            <a:r>
              <a:rPr lang="en-US" dirty="0" err="1" smtClean="0"/>
              <a:t>uso</a:t>
            </a:r>
            <a:r>
              <a:rPr lang="en-US" dirty="0" smtClean="0"/>
              <a:t> RUP + </a:t>
            </a:r>
            <a:r>
              <a:rPr lang="en-US" dirty="0" err="1" smtClean="0"/>
              <a:t>Projeto</a:t>
            </a:r>
            <a:r>
              <a:rPr lang="en-US" dirty="0" smtClean="0"/>
              <a:t> de </a:t>
            </a:r>
            <a:r>
              <a:rPr lang="en-US" dirty="0" err="1" smtClean="0"/>
              <a:t>serviços</a:t>
            </a:r>
            <a:r>
              <a:rPr lang="en-US" dirty="0" smtClean="0"/>
              <a:t> SOA</a:t>
            </a:r>
            <a:endParaRPr lang="pt-BR" dirty="0"/>
          </a:p>
        </p:txBody>
      </p:sp>
      <p:sp>
        <p:nvSpPr>
          <p:cNvPr id="3" name="Subtítulo 2"/>
          <p:cNvSpPr>
            <a:spLocks noGrp="1"/>
          </p:cNvSpPr>
          <p:nvPr>
            <p:ph type="subTitle" idx="1"/>
          </p:nvPr>
        </p:nvSpPr>
        <p:spPr/>
        <p:txBody>
          <a:bodyPr/>
          <a:lstStyle/>
          <a:p>
            <a:r>
              <a:rPr lang="en-US" dirty="0" smtClean="0"/>
              <a:t>M.O.P.I. </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smtClean="0"/>
              <a:t>Análise de Casos de Uso</a:t>
            </a:r>
            <a:endParaRPr lang="pt-BR" dirty="0"/>
          </a:p>
        </p:txBody>
      </p:sp>
      <p:sp>
        <p:nvSpPr>
          <p:cNvPr id="5" name="Espaço Reservado para Conteúdo 4"/>
          <p:cNvSpPr>
            <a:spLocks noGrp="1"/>
          </p:cNvSpPr>
          <p:nvPr>
            <p:ph sz="quarter" idx="1"/>
          </p:nvPr>
        </p:nvSpPr>
        <p:spPr/>
        <p:txBody>
          <a:bodyPr/>
          <a:lstStyle/>
          <a:p>
            <a:r>
              <a:rPr lang="en-US" smtClean="0"/>
              <a:t>Acompanhar Tratamento</a:t>
            </a:r>
            <a:r>
              <a:rPr lang="pt-BR" smtClean="0"/>
              <a:t>	</a:t>
            </a:r>
          </a:p>
          <a:p>
            <a:pPr lvl="1"/>
            <a:r>
              <a:rPr lang="pt-BR" smtClean="0"/>
              <a:t>Este caso de uso é responsável por administrar o tratamento de um paciente. O tratamento pode conter a solicitação de novos exames e a marcação de novas consultas. O paciente deve cumprir com essas etapas e informar na página de suas consultas/exames os resultados obtidos. O paciente deve utilizar a medicação contida na receita médica e informar se está utilizando-a devidamente. O paciente poderá escrever comentários e resultados, para que o médico possa ter acesso a essa informação e possa ter um acompanhamento mais detalhado da evolução do paciente. O paciente pode optar por receber informativos via e-mail, ou celular.</a:t>
            </a:r>
            <a:endParaRPr lang="pt-BR"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smtClean="0"/>
              <a:t>Análise de Casos de Uso</a:t>
            </a:r>
            <a:endParaRPr lang="pt-BR" dirty="0"/>
          </a:p>
        </p:txBody>
      </p:sp>
      <p:sp>
        <p:nvSpPr>
          <p:cNvPr id="5" name="Espaço Reservado para Conteúdo 4"/>
          <p:cNvSpPr>
            <a:spLocks noGrp="1"/>
          </p:cNvSpPr>
          <p:nvPr>
            <p:ph sz="quarter" idx="1"/>
          </p:nvPr>
        </p:nvSpPr>
        <p:spPr/>
        <p:txBody>
          <a:bodyPr>
            <a:normAutofit fontScale="85000" lnSpcReduction="10000"/>
          </a:bodyPr>
          <a:lstStyle/>
          <a:p>
            <a:r>
              <a:rPr lang="en-US" smtClean="0"/>
              <a:t>Acompanhar Tratamento</a:t>
            </a:r>
          </a:p>
          <a:p>
            <a:pPr lvl="1"/>
            <a:endParaRPr lang="pt-BR" smtClean="0"/>
          </a:p>
          <a:p>
            <a:pPr lvl="1"/>
            <a:r>
              <a:rPr lang="pt-BR" smtClean="0"/>
              <a:t>Pré-condição: O paciente deve estar logado no sistema e possuir uma receita médica</a:t>
            </a:r>
          </a:p>
          <a:p>
            <a:pPr lvl="1"/>
            <a:r>
              <a:rPr lang="pt-BR" smtClean="0"/>
              <a:t>Pós-condição: Os resultados do exame são registrados no sistema.</a:t>
            </a:r>
          </a:p>
          <a:p>
            <a:pPr lvl="1"/>
            <a:r>
              <a:rPr lang="pt-BR" smtClean="0"/>
              <a:t>	</a:t>
            </a:r>
          </a:p>
          <a:p>
            <a:pPr lvl="1"/>
            <a:r>
              <a:rPr lang="pt-BR" smtClean="0"/>
              <a:t>Fluxo principal de eventos:</a:t>
            </a:r>
          </a:p>
          <a:p>
            <a:pPr lvl="2"/>
            <a:r>
              <a:rPr lang="pt-BR" smtClean="0"/>
              <a:t>1- O Paciente escolhe algum tratamento não finalizado que está em seu perfil;</a:t>
            </a:r>
          </a:p>
          <a:p>
            <a:pPr lvl="2"/>
            <a:r>
              <a:rPr lang="pt-BR" smtClean="0"/>
              <a:t>2- O sistema mostra o tratamento com a sequência de medicamentos a seremtomados e futuros exames e consultas;</a:t>
            </a:r>
          </a:p>
          <a:p>
            <a:pPr lvl="2"/>
            <a:r>
              <a:rPr lang="pt-BR" smtClean="0"/>
              <a:t>3- O paciente deve informar os dias que os medicamentos estão sendo tomados e quando os exames serão feitos;</a:t>
            </a:r>
          </a:p>
          <a:p>
            <a:pPr lvl="2"/>
            <a:r>
              <a:rPr lang="pt-BR" smtClean="0"/>
              <a:t>4- Ao final do tratamento real o Paciente deve finalizar o tratamento online.</a:t>
            </a:r>
          </a:p>
          <a:p>
            <a:pPr lvl="1"/>
            <a:r>
              <a:rPr lang="pt-BR" smtClean="0"/>
              <a:t>Fluxo secundário</a:t>
            </a:r>
          </a:p>
          <a:p>
            <a:pPr lvl="2"/>
            <a:r>
              <a:rPr lang="pt-BR" smtClean="0"/>
              <a:t>No passo 1, caso o Paciente não possua tratamento em aberto, será enviada uma mensagem de alerta.</a:t>
            </a:r>
            <a:endParaRPr lang="pt-BR"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Acompanhar</a:t>
            </a:r>
            <a:r>
              <a:rPr lang="en-US" dirty="0" smtClean="0"/>
              <a:t> </a:t>
            </a:r>
            <a:r>
              <a:rPr lang="en-US" dirty="0" err="1" smtClean="0"/>
              <a:t>Tratamento</a:t>
            </a:r>
            <a:endParaRPr lang="pt-BR" dirty="0"/>
          </a:p>
        </p:txBody>
      </p:sp>
      <p:pic>
        <p:nvPicPr>
          <p:cNvPr id="4098" name="Picture 2" descr="C:\Users\Filipe\Desktop\APS\Acompanhar Tratamento\RUP - Classes Acompanhar Tratamento.jpg"/>
          <p:cNvPicPr>
            <a:picLocks noChangeAspect="1" noChangeArrowheads="1"/>
          </p:cNvPicPr>
          <p:nvPr/>
        </p:nvPicPr>
        <p:blipFill>
          <a:blip r:embed="rId3" cstate="print"/>
          <a:srcRect/>
          <a:stretch>
            <a:fillRect/>
          </a:stretch>
        </p:blipFill>
        <p:spPr bwMode="auto">
          <a:xfrm>
            <a:off x="1979712" y="1772816"/>
            <a:ext cx="4248472" cy="4886380"/>
          </a:xfrm>
          <a:prstGeom prst="rect">
            <a:avLst/>
          </a:prstGeom>
          <a:noFill/>
        </p:spPr>
      </p:pic>
      <p:pic>
        <p:nvPicPr>
          <p:cNvPr id="6" name="Picture 2" descr="C:\Users\Filipe\Desktop\APS\Acompanhar Tratamento\RUP - Classes Acompanhar Tratamento.jpg"/>
          <p:cNvPicPr>
            <a:picLocks noChangeAspect="1" noChangeArrowheads="1"/>
          </p:cNvPicPr>
          <p:nvPr/>
        </p:nvPicPr>
        <p:blipFill>
          <a:blip r:embed="rId4" cstate="print"/>
          <a:stretch>
            <a:fillRect/>
          </a:stretch>
        </p:blipFill>
        <p:spPr bwMode="auto">
          <a:xfrm>
            <a:off x="1151620" y="1772816"/>
            <a:ext cx="6840760" cy="69369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 -3.50601E-6 L 0 -0.26387 " pathEditMode="relative" rAng="0" ptsTypes="AA">
                                      <p:cBhvr>
                                        <p:cTn id="11" dur="2000" fill="hold"/>
                                        <p:tgtEl>
                                          <p:spTgt spid="6"/>
                                        </p:tgtEl>
                                        <p:attrNameLst>
                                          <p:attrName>ppt_x</p:attrName>
                                          <p:attrName>ppt_y</p:attrName>
                                        </p:attrNameLst>
                                      </p:cBhvr>
                                      <p:rCtr x="0" y="-1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Acompanhar</a:t>
            </a:r>
            <a:r>
              <a:rPr lang="en-US" dirty="0" smtClean="0"/>
              <a:t> </a:t>
            </a:r>
            <a:r>
              <a:rPr lang="en-US" dirty="0" err="1" smtClean="0"/>
              <a:t>Tratamento</a:t>
            </a:r>
            <a:endParaRPr lang="pt-BR" dirty="0"/>
          </a:p>
        </p:txBody>
      </p:sp>
      <p:pic>
        <p:nvPicPr>
          <p:cNvPr id="3074" name="Picture 2" descr="C:\Users\Filipe\Desktop\APS\Acompanhar Tratamento\RUP - Sequencia Acompanhar Tratamento.jpg"/>
          <p:cNvPicPr>
            <a:picLocks noChangeAspect="1" noChangeArrowheads="1"/>
          </p:cNvPicPr>
          <p:nvPr/>
        </p:nvPicPr>
        <p:blipFill>
          <a:blip r:embed="rId2" cstate="print"/>
          <a:srcRect/>
          <a:stretch>
            <a:fillRect/>
          </a:stretch>
        </p:blipFill>
        <p:spPr bwMode="auto">
          <a:xfrm>
            <a:off x="186004" y="2204864"/>
            <a:ext cx="8957996" cy="2808312"/>
          </a:xfrm>
          <a:prstGeom prst="rect">
            <a:avLst/>
          </a:prstGeom>
          <a:noFill/>
        </p:spPr>
      </p:pic>
      <p:pic>
        <p:nvPicPr>
          <p:cNvPr id="5" name="Picture 2" descr="C:\Users\Filipe\Desktop\APS\Acompanhar Tratamento\RUP - Sequencia Acompanhar Tratamento.jpg"/>
          <p:cNvPicPr>
            <a:picLocks noChangeAspect="1" noChangeArrowheads="1"/>
          </p:cNvPicPr>
          <p:nvPr/>
        </p:nvPicPr>
        <p:blipFill>
          <a:blip r:embed="rId3" cstate="print"/>
          <a:stretch>
            <a:fillRect/>
          </a:stretch>
        </p:blipFill>
        <p:spPr bwMode="auto">
          <a:xfrm>
            <a:off x="301088" y="1628800"/>
            <a:ext cx="8842912" cy="4690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smtClean="0"/>
              <a:t>Receitar Paciente</a:t>
            </a:r>
            <a:endParaRPr lang="pt-BR" smtClean="0"/>
          </a:p>
          <a:p>
            <a:pPr lvl="1"/>
            <a:r>
              <a:rPr lang="pt-BR" smtClean="0"/>
              <a:t>Este caso de uso é responsável por realizar a receita de um Médico a um Paciente. Um paciente pode receber mais de uma receita por médico. E um médico pode receitar mais de um paciente. As receitas devem conter uma assinatura eletrônica do médico e os remédios receitados devem constar no cadastro da Anvisa. A receita deve estar disponível para impressão. O tratamento do paciente é criado no sistema, baseado na receita.</a:t>
            </a:r>
            <a:endParaRPr lang="pt-BR"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pt-BR" dirty="0" smtClean="0"/>
              <a:t>Receitar Paciente	</a:t>
            </a:r>
          </a:p>
          <a:p>
            <a:pPr lvl="1"/>
            <a:r>
              <a:rPr lang="pt-BR" dirty="0" smtClean="0"/>
              <a:t>Pré-condição: O médico deve estar </a:t>
            </a:r>
            <a:r>
              <a:rPr lang="pt-BR" dirty="0" err="1" smtClean="0"/>
              <a:t>logado</a:t>
            </a:r>
            <a:r>
              <a:rPr lang="pt-BR" dirty="0" smtClean="0"/>
              <a:t> no sistema e ter o perfil do paciente aberto, retornado por uma busca.</a:t>
            </a:r>
          </a:p>
          <a:p>
            <a:pPr lvl="1"/>
            <a:r>
              <a:rPr lang="pt-BR" dirty="0" smtClean="0"/>
              <a:t>Pós-condição: O paciente </a:t>
            </a:r>
            <a:r>
              <a:rPr lang="pt-BR" dirty="0" err="1" smtClean="0"/>
              <a:t>loga</a:t>
            </a:r>
            <a:r>
              <a:rPr lang="pt-BR" dirty="0" smtClean="0"/>
              <a:t> no sistema e aceita a receita, o tratamento do paciente é salvo no sistema</a:t>
            </a:r>
          </a:p>
          <a:p>
            <a:endParaRPr lang="pt-BR" dirty="0" smtClean="0"/>
          </a:p>
          <a:p>
            <a:pPr lvl="1"/>
            <a:r>
              <a:rPr lang="pt-BR" dirty="0" smtClean="0"/>
              <a:t>Fluxo principal de eventos:</a:t>
            </a:r>
          </a:p>
          <a:p>
            <a:pPr lvl="2"/>
            <a:r>
              <a:rPr lang="pt-BR" dirty="0" smtClean="0"/>
              <a:t>1- O médico escolhe a opção de criar a receita:</a:t>
            </a:r>
          </a:p>
          <a:p>
            <a:pPr lvl="2"/>
            <a:r>
              <a:rPr lang="pt-BR" dirty="0" smtClean="0"/>
              <a:t>2- O médico adiciona os remédios, com a quantidade tomada por dia de cada remédio, e por quantos dias o paciente deve utilizá-los.</a:t>
            </a:r>
          </a:p>
          <a:p>
            <a:pPr lvl="2"/>
            <a:r>
              <a:rPr lang="pt-BR" dirty="0" smtClean="0"/>
              <a:t>3- O médico encerra a receita e o tratamento do paciente é gerado, baseado nessa receita.</a:t>
            </a:r>
          </a:p>
          <a:p>
            <a:pPr lvl="1"/>
            <a:r>
              <a:rPr lang="pt-BR" dirty="0" smtClean="0"/>
              <a:t>Fluxo secundário:</a:t>
            </a:r>
          </a:p>
          <a:p>
            <a:pPr lvl="2"/>
            <a:r>
              <a:rPr lang="pt-BR" dirty="0" smtClean="0"/>
              <a:t>No passo 2, os remédios serão validados, segundo a classificação do remédio na </a:t>
            </a:r>
            <a:r>
              <a:rPr lang="pt-BR" dirty="0" err="1" smtClean="0"/>
              <a:t>Anvisa</a:t>
            </a:r>
            <a:r>
              <a:rPr lang="pt-BR" dirty="0" smtClean="0"/>
              <a:t>.  Se o remédio não for aceito pela </a:t>
            </a:r>
            <a:r>
              <a:rPr lang="pt-BR" dirty="0" err="1" smtClean="0"/>
              <a:t>Anvisa</a:t>
            </a:r>
            <a:r>
              <a:rPr lang="pt-BR" dirty="0" smtClean="0"/>
              <a:t>, ou o paciente tiver alergia a algum composto do mesmo. O médico recebe um aviso e o mesmo não é adicionado ao paciente.</a:t>
            </a:r>
          </a:p>
          <a:p>
            <a:pPr lvl="2"/>
            <a:r>
              <a:rPr lang="pt-BR" dirty="0" smtClean="0"/>
              <a:t>Em qualquer momento o médico pode encerrar a criação. </a:t>
            </a:r>
          </a:p>
          <a:p>
            <a:endParaRPr lang="pt-B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Receitar</a:t>
            </a:r>
            <a:r>
              <a:rPr lang="en-US" dirty="0" smtClean="0"/>
              <a:t> </a:t>
            </a:r>
            <a:r>
              <a:rPr lang="en-US" dirty="0" err="1" smtClean="0"/>
              <a:t>Paciente</a:t>
            </a:r>
            <a:endParaRPr lang="pt-BR" dirty="0"/>
          </a:p>
        </p:txBody>
      </p:sp>
      <p:pic>
        <p:nvPicPr>
          <p:cNvPr id="6146" name="Picture 2" descr="C:\Users\Filipe\Desktop\APS\Receitar Paciente\RUP - Classes Receitar Paciente.jpg"/>
          <p:cNvPicPr>
            <a:picLocks noChangeAspect="1" noChangeArrowheads="1"/>
          </p:cNvPicPr>
          <p:nvPr/>
        </p:nvPicPr>
        <p:blipFill>
          <a:blip r:embed="rId3" cstate="print"/>
          <a:srcRect/>
          <a:stretch>
            <a:fillRect/>
          </a:stretch>
        </p:blipFill>
        <p:spPr bwMode="auto">
          <a:xfrm>
            <a:off x="1953085" y="1817440"/>
            <a:ext cx="5237830" cy="5040560"/>
          </a:xfrm>
          <a:prstGeom prst="rect">
            <a:avLst/>
          </a:prstGeom>
          <a:noFill/>
        </p:spPr>
      </p:pic>
      <p:pic>
        <p:nvPicPr>
          <p:cNvPr id="5" name="Picture 2" descr="C:\Users\Filipe\Desktop\APS\Receitar Paciente\RUP - Classes Receitar Paciente.jpg"/>
          <p:cNvPicPr>
            <a:picLocks noChangeAspect="1" noChangeArrowheads="1"/>
          </p:cNvPicPr>
          <p:nvPr/>
        </p:nvPicPr>
        <p:blipFill>
          <a:blip r:embed="rId4" cstate="print"/>
          <a:stretch>
            <a:fillRect/>
          </a:stretch>
        </p:blipFill>
        <p:spPr bwMode="auto">
          <a:xfrm>
            <a:off x="1207226" y="1844824"/>
            <a:ext cx="6729548" cy="7058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 3.70028E-8 L 0 -0.26226 " pathEditMode="relative" rAng="0" ptsTypes="AA">
                                      <p:cBhvr>
                                        <p:cTn id="11" dur="2000" fill="hold"/>
                                        <p:tgtEl>
                                          <p:spTgt spid="5"/>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Receitar</a:t>
            </a:r>
            <a:r>
              <a:rPr lang="en-US" dirty="0" smtClean="0"/>
              <a:t> </a:t>
            </a:r>
            <a:r>
              <a:rPr lang="en-US" dirty="0" err="1" smtClean="0"/>
              <a:t>Paciente</a:t>
            </a:r>
            <a:endParaRPr lang="pt-BR" dirty="0"/>
          </a:p>
        </p:txBody>
      </p:sp>
      <p:pic>
        <p:nvPicPr>
          <p:cNvPr id="4" name="Picture 2" descr="C:\Users\Filipe\Desktop\APS\Receitar Paciente\RUP - Sequencia Receitar Paciente.jpg"/>
          <p:cNvPicPr>
            <a:picLocks noChangeAspect="1" noChangeArrowheads="1"/>
          </p:cNvPicPr>
          <p:nvPr/>
        </p:nvPicPr>
        <p:blipFill>
          <a:blip r:embed="rId2" cstate="print"/>
          <a:srcRect/>
          <a:stretch>
            <a:fillRect/>
          </a:stretch>
        </p:blipFill>
        <p:spPr bwMode="auto">
          <a:xfrm>
            <a:off x="0" y="2276872"/>
            <a:ext cx="9047888" cy="2564904"/>
          </a:xfrm>
          <a:prstGeom prst="rect">
            <a:avLst/>
          </a:prstGeom>
          <a:noFill/>
        </p:spPr>
      </p:pic>
      <p:pic>
        <p:nvPicPr>
          <p:cNvPr id="5" name="Picture 2" descr="C:\Users\Filipe\Desktop\APS\Receitar Paciente\RUP - Sequencia Receitar Paciente.jpg"/>
          <p:cNvPicPr>
            <a:picLocks noChangeAspect="1" noChangeArrowheads="1"/>
          </p:cNvPicPr>
          <p:nvPr/>
        </p:nvPicPr>
        <p:blipFill>
          <a:blip r:embed="rId3" cstate="print"/>
          <a:stretch>
            <a:fillRect/>
          </a:stretch>
        </p:blipFill>
        <p:spPr bwMode="auto">
          <a:xfrm>
            <a:off x="0" y="1676400"/>
            <a:ext cx="11341862"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11111E-6 3.3765E-6 L -0.26181 3.3765E-6 " pathEditMode="relative" rAng="0" ptsTypes="AA">
                                      <p:cBhvr>
                                        <p:cTn id="11" dur="2000" fill="hold"/>
                                        <p:tgtEl>
                                          <p:spTgt spid="5"/>
                                        </p:tgtEl>
                                        <p:attrNameLst>
                                          <p:attrName>ppt_x</p:attrName>
                                          <p:attrName>ppt_y</p:attrName>
                                        </p:attrNameLst>
                                      </p:cBhvr>
                                      <p:rCtr x="-1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pPr lvl="1"/>
            <a:r>
              <a:rPr lang="pt-BR" dirty="0" smtClean="0"/>
              <a:t>Este caso de uso é responsável por realizar a avaliação da consulta do Médico pelo Paciente. O Paciente só pode realizar uma avaliação por consulta. Após ser consultado o paciente pode avaliar a consulta preenchendo os dados sobre ela. O médico recebe o resultado da avaliação. </a:t>
            </a:r>
          </a:p>
          <a:p>
            <a:pPr lvl="1"/>
            <a:endParaRPr lang="pt-B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pPr lvl="1"/>
            <a:r>
              <a:rPr lang="pt-BR" dirty="0" smtClean="0"/>
              <a:t>Pré-condição: O Paciente deve ter feito uma consulta com um Médico. </a:t>
            </a:r>
          </a:p>
          <a:p>
            <a:pPr lvl="1"/>
            <a:r>
              <a:rPr lang="pt-BR" dirty="0" smtClean="0"/>
              <a:t>Pós-condição: A avaliação é salva no sistema e a nota do médico será recalculada.</a:t>
            </a:r>
          </a:p>
          <a:p>
            <a:pPr lvl="1"/>
            <a:r>
              <a:rPr lang="pt-BR" dirty="0" smtClean="0"/>
              <a:t>Fluxo principal de eventos:</a:t>
            </a:r>
          </a:p>
          <a:p>
            <a:pPr lvl="2"/>
            <a:r>
              <a:rPr lang="pt-BR" dirty="0" smtClean="0"/>
              <a:t>1- O Paciente abre a avaliação e a preenche de forma devida.</a:t>
            </a:r>
          </a:p>
          <a:p>
            <a:pPr lvl="2"/>
            <a:r>
              <a:rPr lang="pt-BR" dirty="0" smtClean="0"/>
              <a:t>2- O médico recebe o resultado da avaliação. </a:t>
            </a:r>
          </a:p>
          <a:p>
            <a:pPr lvl="2"/>
            <a:r>
              <a:rPr lang="pt-BR" dirty="0" smtClean="0"/>
              <a:t>3- O sistema recalcula a nota do médico, fazendo com que o seu conceito melhore ou piore.</a:t>
            </a:r>
          </a:p>
          <a:p>
            <a:pPr lvl="1"/>
            <a:r>
              <a:rPr lang="pt-BR" dirty="0" smtClean="0"/>
              <a:t>Fluxo secundário</a:t>
            </a:r>
          </a:p>
          <a:p>
            <a:pPr lvl="2"/>
            <a:r>
              <a:rPr lang="pt-BR" dirty="0" smtClean="0"/>
              <a:t>No passo 1, o sistema verificará após dez dias se a requisição de avaliação foi realizada, caso não tenha sido, será apagada do sistema.</a:t>
            </a:r>
          </a:p>
          <a:p>
            <a:pPr lvl="1"/>
            <a:endParaRPr lang="pt-B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Médicos</a:t>
            </a:r>
            <a:r>
              <a:rPr lang="en-US" dirty="0" smtClean="0"/>
              <a:t> Online &amp; </a:t>
            </a:r>
            <a:r>
              <a:rPr lang="en-US" dirty="0" err="1" smtClean="0"/>
              <a:t>Pacientes</a:t>
            </a:r>
            <a:r>
              <a:rPr lang="en-US" dirty="0" smtClean="0"/>
              <a:t> </a:t>
            </a:r>
            <a:r>
              <a:rPr lang="en-US" dirty="0" err="1" smtClean="0"/>
              <a:t>Interconectados</a:t>
            </a:r>
            <a:endParaRPr lang="pt-BR" dirty="0"/>
          </a:p>
        </p:txBody>
      </p:sp>
      <p:sp>
        <p:nvSpPr>
          <p:cNvPr id="3" name="Subtítulo 2"/>
          <p:cNvSpPr>
            <a:spLocks noGrp="1"/>
          </p:cNvSpPr>
          <p:nvPr>
            <p:ph type="body" idx="1"/>
          </p:nvPr>
        </p:nvSpPr>
        <p:spPr/>
        <p:txBody>
          <a:bodyPr>
            <a:noAutofit/>
          </a:bodyPr>
          <a:lstStyle/>
          <a:p>
            <a:r>
              <a:rPr lang="en-US" dirty="0" smtClean="0"/>
              <a:t>Filipe </a:t>
            </a:r>
            <a:r>
              <a:rPr lang="en-US" dirty="0" err="1" smtClean="0"/>
              <a:t>Magalhães</a:t>
            </a:r>
            <a:endParaRPr lang="pt-BR" dirty="0" smtClean="0"/>
          </a:p>
          <a:p>
            <a:r>
              <a:rPr lang="en-US" dirty="0" smtClean="0"/>
              <a:t>Francisco Pimentel</a:t>
            </a:r>
          </a:p>
          <a:p>
            <a:r>
              <a:rPr lang="en-US" dirty="0" smtClean="0"/>
              <a:t>Gabriel </a:t>
            </a:r>
            <a:r>
              <a:rPr lang="en-US" dirty="0" err="1" smtClean="0"/>
              <a:t>Gazineu</a:t>
            </a:r>
            <a:endParaRPr lang="en-US" dirty="0" smtClean="0"/>
          </a:p>
          <a:p>
            <a:r>
              <a:rPr lang="en-US" dirty="0" smtClean="0"/>
              <a:t>Luan Duarte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endParaRPr lang="pt-BR" dirty="0"/>
          </a:p>
        </p:txBody>
      </p:sp>
      <p:pic>
        <p:nvPicPr>
          <p:cNvPr id="10242" name="Picture 2" descr="C:\Users\Filipe\Desktop\APS\Consulta\RUP - Classes Avaliar Consulta.jpg"/>
          <p:cNvPicPr>
            <a:picLocks noChangeAspect="1" noChangeArrowheads="1"/>
          </p:cNvPicPr>
          <p:nvPr/>
        </p:nvPicPr>
        <p:blipFill>
          <a:blip r:embed="rId2" cstate="print"/>
          <a:srcRect/>
          <a:stretch>
            <a:fillRect/>
          </a:stretch>
        </p:blipFill>
        <p:spPr bwMode="auto">
          <a:xfrm>
            <a:off x="1691680" y="1791246"/>
            <a:ext cx="5961409" cy="5066754"/>
          </a:xfrm>
          <a:prstGeom prst="rect">
            <a:avLst/>
          </a:prstGeom>
          <a:noFill/>
        </p:spPr>
      </p:pic>
      <p:pic>
        <p:nvPicPr>
          <p:cNvPr id="5" name="Picture 2" descr="C:\Users\Filipe\Desktop\APS\Consulta\RUP - Classes Avaliar Consulta.jpg"/>
          <p:cNvPicPr>
            <a:picLocks noChangeAspect="1" noChangeArrowheads="1"/>
          </p:cNvPicPr>
          <p:nvPr/>
        </p:nvPicPr>
        <p:blipFill>
          <a:blip r:embed="rId3" cstate="print"/>
          <a:stretch>
            <a:fillRect/>
          </a:stretch>
        </p:blipFill>
        <p:spPr bwMode="auto">
          <a:xfrm>
            <a:off x="1835696" y="1666474"/>
            <a:ext cx="5666086" cy="6717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2.77778E-7 -1.14709E-6 L -2.77778E-7 -0.21138 " pathEditMode="relative" rAng="0" ptsTypes="AA">
                                      <p:cBhvr>
                                        <p:cTn id="11" dur="2000" fill="hold"/>
                                        <p:tgtEl>
                                          <p:spTgt spid="5"/>
                                        </p:tgtEl>
                                        <p:attrNameLst>
                                          <p:attrName>ppt_x</p:attrName>
                                          <p:attrName>ppt_y</p:attrName>
                                        </p:attrNameLst>
                                      </p:cBhvr>
                                      <p:rCtr x="0" y="-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endParaRPr lang="pt-BR" dirty="0"/>
          </a:p>
        </p:txBody>
      </p:sp>
      <p:pic>
        <p:nvPicPr>
          <p:cNvPr id="9218" name="Picture 2" descr="C:\Users\Filipe\Desktop\APS\Consulta\RUP - Sequencia Avaliar Consulta.jpg"/>
          <p:cNvPicPr>
            <a:picLocks noChangeAspect="1" noChangeArrowheads="1"/>
          </p:cNvPicPr>
          <p:nvPr/>
        </p:nvPicPr>
        <p:blipFill>
          <a:blip r:embed="rId3" cstate="print"/>
          <a:srcRect/>
          <a:stretch>
            <a:fillRect/>
          </a:stretch>
        </p:blipFill>
        <p:spPr bwMode="auto">
          <a:xfrm>
            <a:off x="107504" y="2132856"/>
            <a:ext cx="9011720" cy="2328360"/>
          </a:xfrm>
          <a:prstGeom prst="rect">
            <a:avLst/>
          </a:prstGeom>
          <a:noFill/>
        </p:spPr>
      </p:pic>
      <p:pic>
        <p:nvPicPr>
          <p:cNvPr id="5" name="Picture 2" descr="C:\Users\Filipe\Desktop\APS\Consulta\RUP - Sequencia Avaliar Consulta.jpg"/>
          <p:cNvPicPr>
            <a:picLocks noChangeAspect="1" noChangeArrowheads="1"/>
          </p:cNvPicPr>
          <p:nvPr/>
        </p:nvPicPr>
        <p:blipFill>
          <a:blip r:embed="rId4" cstate="print"/>
          <a:stretch>
            <a:fillRect/>
          </a:stretch>
        </p:blipFill>
        <p:spPr bwMode="auto">
          <a:xfrm>
            <a:off x="148945" y="1700808"/>
            <a:ext cx="8995055"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en-US" dirty="0" smtClean="0"/>
          </a:p>
          <a:p>
            <a:pPr lvl="1"/>
            <a:r>
              <a:rPr lang="pt-BR" dirty="0" smtClean="0"/>
              <a:t>Este caso de uso é responsável por uma consulta externa ao sistema para confirmar se o número do Plano de Saúde fornecido pelo Paciente é válido e retornará os Médicos, Consultórios ou Hospitais com convênio.</a:t>
            </a:r>
          </a:p>
          <a:p>
            <a:pPr lvl="1"/>
            <a:r>
              <a:rPr lang="pt-BR" dirty="0" smtClean="0"/>
              <a:t>Pré-condição: O Paciente deve estar </a:t>
            </a:r>
            <a:r>
              <a:rPr lang="pt-BR" dirty="0" err="1" smtClean="0"/>
              <a:t>logado</a:t>
            </a:r>
            <a:r>
              <a:rPr lang="pt-BR" dirty="0" smtClean="0"/>
              <a:t>. </a:t>
            </a:r>
          </a:p>
          <a:p>
            <a:pPr lvl="1"/>
            <a:r>
              <a:rPr lang="pt-BR" dirty="0" smtClean="0"/>
              <a:t>Fluxo principal de eventos:</a:t>
            </a:r>
          </a:p>
          <a:p>
            <a:pPr lvl="2"/>
            <a:r>
              <a:rPr lang="pt-BR" dirty="0" smtClean="0"/>
              <a:t>1- O Paciente fornece ao sistema o número do Plano de Saúde;</a:t>
            </a:r>
          </a:p>
          <a:p>
            <a:pPr lvl="2"/>
            <a:r>
              <a:rPr lang="pt-BR" dirty="0" smtClean="0"/>
              <a:t>2- O sistema faz uma requisição a um subsistema externo;</a:t>
            </a:r>
          </a:p>
          <a:p>
            <a:pPr lvl="2"/>
            <a:r>
              <a:rPr lang="pt-BR" dirty="0" smtClean="0"/>
              <a:t>3- O sistema aguarda a resposta do subsistema;</a:t>
            </a:r>
          </a:p>
          <a:p>
            <a:pPr lvl="3"/>
            <a:r>
              <a:rPr lang="pt-BR" dirty="0" smtClean="0"/>
              <a:t>3.1- Caso haja resposta, é mostrada ao Paciente;</a:t>
            </a:r>
          </a:p>
          <a:p>
            <a:pPr lvl="3"/>
            <a:r>
              <a:rPr lang="pt-BR" dirty="0" smtClean="0"/>
              <a:t>3.2- Caso contrário, é mostrada uma mensagem de erro.</a:t>
            </a:r>
          </a:p>
          <a:p>
            <a:endParaRPr lang="pt-B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12290" name="Picture 2" descr="C:\Users\Filipe\Desktop\APS\Consultar Plano\RUP - Classes ConsultarPlano.jpg"/>
          <p:cNvPicPr>
            <a:picLocks noChangeAspect="1" noChangeArrowheads="1"/>
          </p:cNvPicPr>
          <p:nvPr/>
        </p:nvPicPr>
        <p:blipFill>
          <a:blip r:embed="rId3" cstate="print"/>
          <a:srcRect/>
          <a:stretch>
            <a:fillRect/>
          </a:stretch>
        </p:blipFill>
        <p:spPr bwMode="auto">
          <a:xfrm>
            <a:off x="1151620" y="1916832"/>
            <a:ext cx="6840760" cy="3916466"/>
          </a:xfrm>
          <a:prstGeom prst="rect">
            <a:avLst/>
          </a:prstGeom>
          <a:noFill/>
        </p:spPr>
      </p:pic>
      <p:pic>
        <p:nvPicPr>
          <p:cNvPr id="5" name="Picture 2" descr="C:\Users\Filipe\Desktop\APS\Consultar Plano\RUP - Classes ConsultarPlano.jpg"/>
          <p:cNvPicPr>
            <a:picLocks noChangeAspect="1" noChangeArrowheads="1"/>
          </p:cNvPicPr>
          <p:nvPr/>
        </p:nvPicPr>
        <p:blipFill>
          <a:blip r:embed="rId4" cstate="print"/>
          <a:stretch>
            <a:fillRect/>
          </a:stretch>
        </p:blipFill>
        <p:spPr bwMode="auto">
          <a:xfrm>
            <a:off x="1304020" y="2168563"/>
            <a:ext cx="6840760" cy="37178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Correção</a:t>
            </a:r>
            <a:r>
              <a:rPr lang="en-US" dirty="0" smtClean="0"/>
              <a:t> - </a:t>
            </a:r>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11266" name="Picture 2" descr="C:\Users\Filipe\Desktop\APS\Consultar Plano\RUP - Sequencia Consultar Plano.jpg"/>
          <p:cNvPicPr>
            <a:picLocks noChangeAspect="1" noChangeArrowheads="1"/>
          </p:cNvPicPr>
          <p:nvPr/>
        </p:nvPicPr>
        <p:blipFill>
          <a:blip r:embed="rId2" cstate="print"/>
          <a:srcRect/>
          <a:stretch>
            <a:fillRect/>
          </a:stretch>
        </p:blipFill>
        <p:spPr bwMode="auto">
          <a:xfrm>
            <a:off x="412566" y="1844824"/>
            <a:ext cx="8318869" cy="4320480"/>
          </a:xfrm>
          <a:prstGeom prst="rect">
            <a:avLst/>
          </a:prstGeom>
          <a:noFill/>
        </p:spPr>
      </p:pic>
      <p:pic>
        <p:nvPicPr>
          <p:cNvPr id="5" name="Picture 2" descr="C:\Users\Filipe\Desktop\APS\Consultar Plano\RUP - Sequencia Consultar Plano.jpg"/>
          <p:cNvPicPr>
            <a:picLocks noChangeAspect="1" noChangeArrowheads="1"/>
          </p:cNvPicPr>
          <p:nvPr/>
        </p:nvPicPr>
        <p:blipFill>
          <a:blip r:embed="rId3" cstate="print"/>
          <a:stretch>
            <a:fillRect/>
          </a:stretch>
        </p:blipFill>
        <p:spPr bwMode="auto">
          <a:xfrm>
            <a:off x="539552" y="1844824"/>
            <a:ext cx="8318869" cy="42736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smtClean="0"/>
              <a:t>Marcar Consulta</a:t>
            </a:r>
          </a:p>
          <a:p>
            <a:pPr lvl="1"/>
            <a:r>
              <a:rPr lang="pt-BR" smtClean="0"/>
              <a:t>Este caso de uso é responsável por marcar Consultas com o Médico que o Paciente deseja. As consultas deverão ser aceitas pelos médicos. Um Paciente pode marcar mais de uma Consulta com um mesmo Médico, ou com médicos diferentes. Um Médico pode receber propostas de Consultas de qualquer Paciente.  </a:t>
            </a:r>
          </a:p>
          <a:p>
            <a:pPr lvl="1"/>
            <a:endParaRPr lang="pt-B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en-US" dirty="0" err="1" smtClean="0"/>
              <a:t>Marcar</a:t>
            </a:r>
            <a:r>
              <a:rPr lang="en-US" dirty="0" smtClean="0"/>
              <a:t> </a:t>
            </a:r>
            <a:r>
              <a:rPr lang="en-US" dirty="0" err="1" smtClean="0"/>
              <a:t>Consulta</a:t>
            </a:r>
            <a:endParaRPr lang="en-US" dirty="0" smtClean="0"/>
          </a:p>
          <a:p>
            <a:pPr lvl="1"/>
            <a:r>
              <a:rPr lang="pt-BR" dirty="0" smtClean="0"/>
              <a:t>Pré-condições: O Paciente deve estar </a:t>
            </a:r>
            <a:r>
              <a:rPr lang="pt-BR" dirty="0" err="1" smtClean="0"/>
              <a:t>logado</a:t>
            </a:r>
            <a:r>
              <a:rPr lang="pt-BR" dirty="0" smtClean="0"/>
              <a:t> no sistema e deve estar no perfil do médico retornado por uma Busca. </a:t>
            </a:r>
          </a:p>
          <a:p>
            <a:pPr lvl="1"/>
            <a:r>
              <a:rPr lang="pt-BR" dirty="0" smtClean="0"/>
              <a:t>Pós-condições: A Consulta deve ser confirmada pelo Médico.</a:t>
            </a:r>
          </a:p>
          <a:p>
            <a:pPr lvl="1"/>
            <a:r>
              <a:rPr lang="pt-BR" dirty="0" smtClean="0"/>
              <a:t>Fluxo Principal de eventos: </a:t>
            </a:r>
          </a:p>
          <a:p>
            <a:pPr lvl="2"/>
            <a:r>
              <a:rPr lang="pt-BR" dirty="0" smtClean="0"/>
              <a:t>1. O Paciente escolhe a opção de marcar consulta;</a:t>
            </a:r>
          </a:p>
          <a:p>
            <a:pPr lvl="2"/>
            <a:r>
              <a:rPr lang="pt-BR" dirty="0" smtClean="0"/>
              <a:t>2. O Paciente põe dados como Data, Hora e Local (Consultório ou Hospital);</a:t>
            </a:r>
          </a:p>
          <a:p>
            <a:pPr lvl="2"/>
            <a:r>
              <a:rPr lang="pt-BR" dirty="0" smtClean="0"/>
              <a:t>3. O sistema faz a requisição ao Médico;</a:t>
            </a:r>
          </a:p>
          <a:p>
            <a:pPr lvl="2"/>
            <a:r>
              <a:rPr lang="pt-BR" dirty="0" smtClean="0"/>
              <a:t>4. O Paciente aguarda a resposta do Médico;</a:t>
            </a:r>
          </a:p>
          <a:p>
            <a:pPr lvl="1"/>
            <a:r>
              <a:rPr lang="pt-BR" dirty="0" smtClean="0"/>
              <a:t>Fluxo Secundário:</a:t>
            </a:r>
          </a:p>
          <a:p>
            <a:pPr lvl="2"/>
            <a:r>
              <a:rPr lang="pt-BR" dirty="0" smtClean="0"/>
              <a:t>No passo 2, o sistema fará uma busca interna para mostrar ao Paciente apenas os Consultórios e Hospitais que o Médico esteja cadastrado.</a:t>
            </a:r>
          </a:p>
          <a:p>
            <a:pPr lvl="2"/>
            <a:r>
              <a:rPr lang="pt-BR" dirty="0" smtClean="0"/>
              <a:t>No passo 4, caso o médico aceite, a consulta será salva no sistema. Caso o médico rejeite, o paciente recebe o motivo da recusa, e um informativo para a requisição de uma nova consulta.</a:t>
            </a:r>
          </a:p>
          <a:p>
            <a:pPr lvl="1"/>
            <a:endParaRPr lang="pt-B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Projeto</a:t>
            </a:r>
            <a:r>
              <a:rPr lang="en-US" dirty="0" smtClean="0"/>
              <a:t> de </a:t>
            </a:r>
            <a:r>
              <a:rPr lang="en-US" dirty="0" err="1" smtClean="0"/>
              <a:t>Caso</a:t>
            </a:r>
            <a:r>
              <a:rPr lang="en-US" dirty="0" smtClean="0"/>
              <a:t> de </a:t>
            </a:r>
            <a:r>
              <a:rPr lang="en-US" dirty="0" err="1" smtClean="0"/>
              <a:t>Uso</a:t>
            </a:r>
            <a:r>
              <a:rPr lang="en-US" dirty="0" smtClean="0"/>
              <a:t> + </a:t>
            </a:r>
            <a:r>
              <a:rPr lang="en-US" dirty="0" err="1" smtClean="0"/>
              <a:t>Subsistema</a:t>
            </a:r>
            <a:r>
              <a:rPr lang="en-US" dirty="0" smtClean="0"/>
              <a:t> + </a:t>
            </a:r>
            <a:r>
              <a:rPr lang="en-US" dirty="0" err="1" smtClean="0"/>
              <a:t>Arquiteturas</a:t>
            </a:r>
            <a:r>
              <a:rPr lang="en-US" dirty="0" smtClean="0"/>
              <a:t> RUP</a:t>
            </a:r>
            <a:endParaRPr lang="pt-BR" dirty="0"/>
          </a:p>
        </p:txBody>
      </p:sp>
      <p:sp>
        <p:nvSpPr>
          <p:cNvPr id="5" name="Espaço Reservado para Texto 4"/>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lstStyle/>
          <a:p>
            <a:r>
              <a:rPr lang="en-US" dirty="0" err="1" smtClean="0"/>
              <a:t>Marcar</a:t>
            </a:r>
            <a:r>
              <a:rPr lang="en-US" dirty="0" smtClean="0"/>
              <a:t> </a:t>
            </a:r>
            <a:r>
              <a:rPr lang="en-US" dirty="0" err="1" smtClean="0"/>
              <a:t>Consulta</a:t>
            </a:r>
            <a:endParaRPr lang="en-US" dirty="0" smtClean="0"/>
          </a:p>
          <a:p>
            <a:endParaRPr lang="en-US" dirty="0" smtClean="0"/>
          </a:p>
          <a:p>
            <a:endParaRPr lang="pt-BR" dirty="0"/>
          </a:p>
        </p:txBody>
      </p:sp>
      <p:sp>
        <p:nvSpPr>
          <p:cNvPr id="2" name="Título 1"/>
          <p:cNvSpPr>
            <a:spLocks noGrp="1"/>
          </p:cNvSpPr>
          <p:nvPr>
            <p:ph type="title"/>
          </p:nvPr>
        </p:nvSpPr>
        <p:spPr/>
        <p:txBody>
          <a:bodyPr/>
          <a:lstStyle/>
          <a:p>
            <a:r>
              <a:rPr lang="en-US" dirty="0" err="1" smtClean="0"/>
              <a:t>Projeto</a:t>
            </a:r>
            <a:r>
              <a:rPr lang="en-US" dirty="0" smtClean="0"/>
              <a:t> de </a:t>
            </a:r>
            <a:r>
              <a:rPr lang="en-US" dirty="0" err="1" smtClean="0"/>
              <a:t>Casos</a:t>
            </a:r>
            <a:r>
              <a:rPr lang="en-US" dirty="0" smtClean="0"/>
              <a:t> de </a:t>
            </a:r>
            <a:r>
              <a:rPr lang="en-US" dirty="0" err="1" smtClean="0"/>
              <a:t>Uso</a:t>
            </a:r>
            <a:endParaRPr lang="pt-BR" dirty="0"/>
          </a:p>
        </p:txBody>
      </p:sp>
      <p:sp>
        <p:nvSpPr>
          <p:cNvPr id="6" name="CaixaDeTexto 5"/>
          <p:cNvSpPr txBox="1"/>
          <p:nvPr/>
        </p:nvSpPr>
        <p:spPr>
          <a:xfrm>
            <a:off x="1475656" y="2564904"/>
            <a:ext cx="184731" cy="369332"/>
          </a:xfrm>
          <a:prstGeom prst="rect">
            <a:avLst/>
          </a:prstGeom>
          <a:noFill/>
        </p:spPr>
        <p:txBody>
          <a:bodyPr wrap="none" rtlCol="0">
            <a:spAutoFit/>
          </a:bodyPr>
          <a:lstStyle/>
          <a:p>
            <a:endParaRPr lang="pt-BR" dirty="0"/>
          </a:p>
        </p:txBody>
      </p:sp>
      <p:pic>
        <p:nvPicPr>
          <p:cNvPr id="9" name="Picture 2" descr="C:\Users\Filipe\Desktop\APS\Consulta\RUP - Classes Marcar Consulta.jpg"/>
          <p:cNvPicPr>
            <a:picLocks noChangeAspect="1" noChangeArrowheads="1"/>
          </p:cNvPicPr>
          <p:nvPr/>
        </p:nvPicPr>
        <p:blipFill>
          <a:blip r:embed="rId2" cstate="print"/>
          <a:stretch>
            <a:fillRect/>
          </a:stretch>
        </p:blipFill>
        <p:spPr bwMode="auto">
          <a:xfrm>
            <a:off x="936104" y="1637475"/>
            <a:ext cx="7596336" cy="8920316"/>
          </a:xfrm>
          <a:prstGeom prst="rect">
            <a:avLst/>
          </a:prstGeom>
          <a:noFill/>
        </p:spPr>
      </p:pic>
      <p:sp>
        <p:nvSpPr>
          <p:cNvPr id="8" name="Retângulo 7"/>
          <p:cNvSpPr/>
          <p:nvPr/>
        </p:nvSpPr>
        <p:spPr>
          <a:xfrm>
            <a:off x="576064" y="1628800"/>
            <a:ext cx="4572000" cy="1933863"/>
          </a:xfrm>
          <a:prstGeom prst="rect">
            <a:avLst/>
          </a:prstGeom>
        </p:spPr>
        <p:txBody>
          <a:bodyPr>
            <a:spAutoFit/>
          </a:bodyPr>
          <a:lstStyle/>
          <a:p>
            <a:pPr marL="548640" lvl="1" indent="-274320">
              <a:spcBef>
                <a:spcPts val="500"/>
              </a:spcBef>
              <a:buClr>
                <a:srgbClr val="DD8047"/>
              </a:buClr>
              <a:buSzPct val="76000"/>
              <a:buFont typeface="Wingdings 3"/>
              <a:buChar char=""/>
            </a:pPr>
            <a:r>
              <a:rPr lang="en-US" sz="2300" dirty="0" err="1" smtClean="0">
                <a:solidFill>
                  <a:srgbClr val="775F55"/>
                </a:solidFill>
              </a:rPr>
              <a:t>Padrões</a:t>
            </a:r>
            <a:r>
              <a:rPr lang="en-US" sz="2300" dirty="0" smtClean="0">
                <a:solidFill>
                  <a:srgbClr val="775F55"/>
                </a:solidFill>
              </a:rPr>
              <a:t>:</a:t>
            </a:r>
          </a:p>
          <a:p>
            <a:pPr marL="822960" lvl="2" indent="-228600">
              <a:spcBef>
                <a:spcPts val="500"/>
              </a:spcBef>
              <a:buClr>
                <a:prstClr val="white">
                  <a:shade val="50000"/>
                </a:prstClr>
              </a:buClr>
              <a:buSzPct val="76000"/>
              <a:buFont typeface="Wingdings 3"/>
              <a:buChar char=""/>
            </a:pPr>
            <a:r>
              <a:rPr lang="en-US" sz="2000" dirty="0" err="1" smtClean="0">
                <a:solidFill>
                  <a:prstClr val="black"/>
                </a:solidFill>
              </a:rPr>
              <a:t>Fachada</a:t>
            </a:r>
            <a:endParaRPr lang="en-US" sz="2000" dirty="0" smtClean="0">
              <a:solidFill>
                <a:prstClr val="black"/>
              </a:solidFill>
            </a:endParaRPr>
          </a:p>
          <a:p>
            <a:pPr marL="822960" lvl="2" indent="-228600">
              <a:spcBef>
                <a:spcPts val="500"/>
              </a:spcBef>
              <a:buClr>
                <a:prstClr val="white">
                  <a:shade val="50000"/>
                </a:prstClr>
              </a:buClr>
              <a:buSzPct val="76000"/>
              <a:buFont typeface="Wingdings 3"/>
              <a:buChar char=""/>
            </a:pPr>
            <a:r>
              <a:rPr lang="en-US" sz="2000" dirty="0" smtClean="0">
                <a:solidFill>
                  <a:prstClr val="black"/>
                </a:solidFill>
              </a:rPr>
              <a:t>Singleton</a:t>
            </a:r>
          </a:p>
          <a:p>
            <a:pPr marL="822960" lvl="2" indent="-228600">
              <a:spcBef>
                <a:spcPts val="500"/>
              </a:spcBef>
              <a:buClr>
                <a:prstClr val="white">
                  <a:shade val="50000"/>
                </a:prstClr>
              </a:buClr>
              <a:buSzPct val="76000"/>
              <a:buFont typeface="Wingdings 3"/>
              <a:buChar char=""/>
            </a:pPr>
            <a:r>
              <a:rPr lang="en-US" sz="2000" dirty="0" smtClean="0">
                <a:solidFill>
                  <a:prstClr val="black"/>
                </a:solidFill>
              </a:rPr>
              <a:t>Abstract Factory</a:t>
            </a:r>
          </a:p>
          <a:p>
            <a:pPr marL="822960" lvl="2" indent="-228600">
              <a:spcBef>
                <a:spcPts val="500"/>
              </a:spcBef>
              <a:buClr>
                <a:prstClr val="white">
                  <a:shade val="50000"/>
                </a:prstClr>
              </a:buClr>
              <a:buSzPct val="76000"/>
              <a:buFont typeface="Wingdings 3"/>
              <a:buChar char=""/>
            </a:pPr>
            <a:r>
              <a:rPr lang="en-US" sz="2000" dirty="0" smtClean="0">
                <a:solidFill>
                  <a:prstClr val="black"/>
                </a:solidFill>
              </a:rPr>
              <a:t>Observer</a:t>
            </a:r>
            <a:endParaRPr lang="pt-BR" sz="2000"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2.6827E-7 L 8.33333E-7 -0.53423 " pathEditMode="relative" rAng="0" ptsTypes="AA">
                                      <p:cBhvr>
                                        <p:cTn id="6" dur="2000" fill="hold"/>
                                        <p:tgtEl>
                                          <p:spTgt spid="9"/>
                                        </p:tgtEl>
                                        <p:attrNameLst>
                                          <p:attrName>ppt_x</p:attrName>
                                          <p:attrName>ppt_y</p:attrName>
                                        </p:attrNameLst>
                                      </p:cBhvr>
                                      <p:rCtr x="0" y="-267"/>
                                    </p:animMotion>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Marcar</a:t>
            </a:r>
            <a:r>
              <a:rPr lang="en-US" dirty="0" smtClean="0"/>
              <a:t> </a:t>
            </a:r>
            <a:r>
              <a:rPr lang="en-US" dirty="0" err="1" smtClean="0"/>
              <a:t>Consulta</a:t>
            </a:r>
            <a:endParaRPr lang="en-US" dirty="0" smtClean="0"/>
          </a:p>
          <a:p>
            <a:endParaRPr lang="pt-BR" dirty="0"/>
          </a:p>
        </p:txBody>
      </p:sp>
      <p:pic>
        <p:nvPicPr>
          <p:cNvPr id="6" name="Picture 2" descr="C:\Users\Filipe\Desktop\APS\Consulta\RUP - Sequencia Marcar Consulta.jpg"/>
          <p:cNvPicPr>
            <a:picLocks noChangeAspect="1" noChangeArrowheads="1"/>
          </p:cNvPicPr>
          <p:nvPr/>
        </p:nvPicPr>
        <p:blipFill>
          <a:blip r:embed="rId2" cstate="print"/>
          <a:stretch>
            <a:fillRect/>
          </a:stretch>
        </p:blipFill>
        <p:spPr bwMode="auto">
          <a:xfrm>
            <a:off x="0" y="1700808"/>
            <a:ext cx="9144000" cy="45191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Roteiro</a:t>
            </a:r>
            <a:endParaRPr lang="pt-BR" dirty="0"/>
          </a:p>
        </p:txBody>
      </p:sp>
      <p:sp>
        <p:nvSpPr>
          <p:cNvPr id="3" name="Espaço Reservado para Conteúdo 2"/>
          <p:cNvSpPr>
            <a:spLocks noGrp="1"/>
          </p:cNvSpPr>
          <p:nvPr>
            <p:ph sz="quarter" idx="1"/>
          </p:nvPr>
        </p:nvSpPr>
        <p:spPr/>
        <p:txBody>
          <a:bodyPr/>
          <a:lstStyle/>
          <a:p>
            <a:r>
              <a:rPr lang="en-US" dirty="0" err="1" smtClean="0"/>
              <a:t>Casos</a:t>
            </a:r>
            <a:r>
              <a:rPr lang="en-US" dirty="0" smtClean="0"/>
              <a:t> de </a:t>
            </a:r>
            <a:r>
              <a:rPr lang="en-US" dirty="0" err="1" smtClean="0"/>
              <a:t>Uso</a:t>
            </a:r>
            <a:r>
              <a:rPr lang="en-US" dirty="0" smtClean="0"/>
              <a:t> (com </a:t>
            </a:r>
            <a:r>
              <a:rPr lang="en-US" dirty="0" err="1" smtClean="0"/>
              <a:t>correções</a:t>
            </a:r>
            <a:r>
              <a:rPr lang="en-US" dirty="0" smtClean="0"/>
              <a:t>)</a:t>
            </a:r>
          </a:p>
          <a:p>
            <a:r>
              <a:rPr lang="en-US" dirty="0" err="1" smtClean="0"/>
              <a:t>Projeto</a:t>
            </a:r>
            <a:r>
              <a:rPr lang="en-US" dirty="0" smtClean="0"/>
              <a:t> de </a:t>
            </a:r>
            <a:r>
              <a:rPr lang="en-US" dirty="0" err="1" smtClean="0"/>
              <a:t>Caso</a:t>
            </a:r>
            <a:r>
              <a:rPr lang="en-US" dirty="0" smtClean="0"/>
              <a:t> de </a:t>
            </a:r>
            <a:r>
              <a:rPr lang="en-US" dirty="0" err="1" smtClean="0"/>
              <a:t>Uso</a:t>
            </a:r>
            <a:endParaRPr lang="en-US" dirty="0" smtClean="0"/>
          </a:p>
          <a:p>
            <a:r>
              <a:rPr lang="en-US" dirty="0" err="1" smtClean="0"/>
              <a:t>Projeto</a:t>
            </a:r>
            <a:r>
              <a:rPr lang="en-US" dirty="0" smtClean="0"/>
              <a:t> de </a:t>
            </a:r>
            <a:r>
              <a:rPr lang="en-US" dirty="0" err="1" smtClean="0"/>
              <a:t>Subsistema</a:t>
            </a:r>
            <a:endParaRPr lang="en-US" dirty="0" smtClean="0"/>
          </a:p>
          <a:p>
            <a:r>
              <a:rPr lang="en-US" dirty="0" err="1" smtClean="0"/>
              <a:t>Arquiteturas</a:t>
            </a:r>
            <a:r>
              <a:rPr lang="en-US" dirty="0" smtClean="0"/>
              <a:t> RUP (com </a:t>
            </a:r>
            <a:r>
              <a:rPr lang="en-US" dirty="0" err="1" smtClean="0"/>
              <a:t>correções</a:t>
            </a:r>
            <a:r>
              <a:rPr lang="en-US" dirty="0" smtClean="0"/>
              <a:t>)</a:t>
            </a:r>
          </a:p>
          <a:p>
            <a:r>
              <a:rPr lang="en-US" dirty="0" err="1" smtClean="0"/>
              <a:t>Arquiteturas</a:t>
            </a:r>
            <a:r>
              <a:rPr lang="en-US" dirty="0" smtClean="0"/>
              <a:t> SOA (com </a:t>
            </a:r>
            <a:r>
              <a:rPr lang="en-US" dirty="0" err="1" smtClean="0"/>
              <a:t>correções</a:t>
            </a:r>
            <a:r>
              <a:rPr lang="en-US" dirty="0" smtClean="0"/>
              <a:t>)</a:t>
            </a:r>
          </a:p>
          <a:p>
            <a:r>
              <a:rPr lang="en-US" dirty="0" err="1" smtClean="0"/>
              <a:t>Projeto</a:t>
            </a:r>
            <a:r>
              <a:rPr lang="en-US" dirty="0" smtClean="0"/>
              <a:t> de Backend</a:t>
            </a:r>
          </a:p>
          <a:p>
            <a:r>
              <a:rPr lang="en-US" dirty="0" err="1" smtClean="0"/>
              <a:t>Projeto</a:t>
            </a:r>
            <a:r>
              <a:rPr lang="en-US" dirty="0" smtClean="0"/>
              <a:t> de Frontend</a:t>
            </a:r>
          </a:p>
          <a:p>
            <a:r>
              <a:rPr lang="en-US" dirty="0" err="1" smtClean="0"/>
              <a:t>Projeto</a:t>
            </a:r>
            <a:r>
              <a:rPr lang="en-US" dirty="0" smtClean="0"/>
              <a:t> de BD</a:t>
            </a:r>
          </a:p>
          <a:p>
            <a:r>
              <a:rPr lang="en-US" dirty="0" err="1" smtClean="0"/>
              <a:t>Análise</a:t>
            </a:r>
            <a:r>
              <a:rPr lang="en-US" dirty="0" smtClean="0"/>
              <a:t> RUP x SOA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a:t>
            </a:r>
            <a:r>
              <a:rPr lang="en-US" dirty="0" err="1" smtClean="0"/>
              <a:t>Subsistema</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4" name="Imagem 3" descr="Subsistema Plano de Saude.jpg"/>
          <p:cNvPicPr>
            <a:picLocks noChangeAspect="1"/>
          </p:cNvPicPr>
          <p:nvPr/>
        </p:nvPicPr>
        <p:blipFill>
          <a:blip r:embed="rId2" cstate="print"/>
          <a:stretch>
            <a:fillRect/>
          </a:stretch>
        </p:blipFill>
        <p:spPr>
          <a:xfrm>
            <a:off x="1403648" y="1766760"/>
            <a:ext cx="6560900" cy="8168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66512E-7 L -2.77778E-6 -0.43663 " pathEditMode="relative" rAng="0" ptsTypes="AA">
                                      <p:cBhvr>
                                        <p:cTn id="6" dur="2000" fill="hold"/>
                                        <p:tgtEl>
                                          <p:spTgt spid="4"/>
                                        </p:tgtEl>
                                        <p:attrNameLst>
                                          <p:attrName>ppt_x</p:attrName>
                                          <p:attrName>ppt_y</p:attrName>
                                        </p:attrNameLst>
                                      </p:cBhvr>
                                      <p:rCtr x="0" y="-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a:t>
            </a:r>
            <a:r>
              <a:rPr lang="en-US" dirty="0" err="1" smtClean="0"/>
              <a:t>Subsistema</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smtClean="0"/>
          </a:p>
          <a:p>
            <a:endParaRPr lang="pt-BR" dirty="0"/>
          </a:p>
        </p:txBody>
      </p:sp>
      <p:pic>
        <p:nvPicPr>
          <p:cNvPr id="4" name="Imagem 3" descr="seq. Subsistema PlanoSaude.jpg"/>
          <p:cNvPicPr>
            <a:picLocks noChangeAspect="1"/>
          </p:cNvPicPr>
          <p:nvPr/>
        </p:nvPicPr>
        <p:blipFill>
          <a:blip r:embed="rId2" cstate="print"/>
          <a:stretch>
            <a:fillRect/>
          </a:stretch>
        </p:blipFill>
        <p:spPr>
          <a:xfrm>
            <a:off x="1" y="1967600"/>
            <a:ext cx="9143998" cy="36216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Arquitetura</a:t>
            </a:r>
            <a:r>
              <a:rPr lang="en-US" dirty="0" smtClean="0"/>
              <a:t> RUP</a:t>
            </a:r>
            <a:endParaRPr lang="pt-BR" dirty="0"/>
          </a:p>
        </p:txBody>
      </p:sp>
      <p:sp>
        <p:nvSpPr>
          <p:cNvPr id="5" name="Espaço Reservado para Conteúdo 4"/>
          <p:cNvSpPr>
            <a:spLocks noGrp="1"/>
          </p:cNvSpPr>
          <p:nvPr>
            <p:ph sz="quarter" idx="1"/>
          </p:nvPr>
        </p:nvSpPr>
        <p:spPr/>
        <p:txBody>
          <a:bodyPr/>
          <a:lstStyle/>
          <a:p>
            <a:endParaRPr lang="pt-BR"/>
          </a:p>
        </p:txBody>
      </p:sp>
      <p:pic>
        <p:nvPicPr>
          <p:cNvPr id="7" name="Picture 2" descr="C:\Users\Filipe\Desktop\APS\Arquiteturas\Arquitetura de Classes.jpg"/>
          <p:cNvPicPr>
            <a:picLocks noChangeAspect="1" noChangeArrowheads="1"/>
          </p:cNvPicPr>
          <p:nvPr/>
        </p:nvPicPr>
        <p:blipFill>
          <a:blip r:embed="rId2" cstate="print"/>
          <a:stretch>
            <a:fillRect/>
          </a:stretch>
        </p:blipFill>
        <p:spPr bwMode="auto">
          <a:xfrm>
            <a:off x="301954" y="1224135"/>
            <a:ext cx="8518518" cy="573325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n-US" dirty="0" err="1" smtClean="0"/>
              <a:t>Arquitetura</a:t>
            </a:r>
            <a:r>
              <a:rPr lang="en-US" dirty="0" smtClean="0"/>
              <a:t> com </a:t>
            </a:r>
            <a:r>
              <a:rPr lang="en-US" dirty="0" err="1" smtClean="0"/>
              <a:t>Padrões</a:t>
            </a:r>
            <a:r>
              <a:rPr lang="en-US" dirty="0" smtClean="0"/>
              <a:t> de </a:t>
            </a:r>
            <a:r>
              <a:rPr lang="en-US" dirty="0" err="1" smtClean="0"/>
              <a:t>Projeto</a:t>
            </a:r>
            <a:endParaRPr lang="pt-BR" dirty="0"/>
          </a:p>
        </p:txBody>
      </p:sp>
      <p:sp>
        <p:nvSpPr>
          <p:cNvPr id="5" name="Espaço Reservado para Conteúdo 4"/>
          <p:cNvSpPr>
            <a:spLocks noGrp="1"/>
          </p:cNvSpPr>
          <p:nvPr>
            <p:ph sz="quarter" idx="1"/>
          </p:nvPr>
        </p:nvSpPr>
        <p:spPr/>
        <p:txBody>
          <a:bodyPr/>
          <a:lstStyle/>
          <a:p>
            <a:endParaRPr lang="pt-BR"/>
          </a:p>
        </p:txBody>
      </p:sp>
      <p:pic>
        <p:nvPicPr>
          <p:cNvPr id="15362" name="Picture 2" descr="C:\Users\Filipe\Desktop\APS\Arquiteturas\Arquitetura de Classes Refinada.jpg"/>
          <p:cNvPicPr>
            <a:picLocks noChangeAspect="1" noChangeArrowheads="1"/>
          </p:cNvPicPr>
          <p:nvPr/>
        </p:nvPicPr>
        <p:blipFill>
          <a:blip r:embed="rId2" cstate="print"/>
          <a:stretch>
            <a:fillRect/>
          </a:stretch>
        </p:blipFill>
        <p:spPr bwMode="auto">
          <a:xfrm>
            <a:off x="863588" y="1114119"/>
            <a:ext cx="7416824" cy="583571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Diagrama</a:t>
            </a:r>
            <a:r>
              <a:rPr lang="en-US" dirty="0" smtClean="0"/>
              <a:t> de </a:t>
            </a:r>
            <a:r>
              <a:rPr lang="en-US" dirty="0" err="1" smtClean="0"/>
              <a:t>Pacotes</a:t>
            </a:r>
            <a:endParaRPr lang="pt-BR" dirty="0"/>
          </a:p>
        </p:txBody>
      </p:sp>
      <p:sp>
        <p:nvSpPr>
          <p:cNvPr id="5" name="Espaço Reservado para Conteúdo 4"/>
          <p:cNvSpPr>
            <a:spLocks noGrp="1"/>
          </p:cNvSpPr>
          <p:nvPr>
            <p:ph sz="quarter" idx="1"/>
          </p:nvPr>
        </p:nvSpPr>
        <p:spPr/>
        <p:txBody>
          <a:bodyPr/>
          <a:lstStyle/>
          <a:p>
            <a:endParaRPr lang="pt-BR"/>
          </a:p>
        </p:txBody>
      </p:sp>
      <p:pic>
        <p:nvPicPr>
          <p:cNvPr id="16386" name="Picture 2" descr="C:\Users\Filipe\Desktop\APS\Arquiteturas\Diagrama de Pacotes.jpg"/>
          <p:cNvPicPr>
            <a:picLocks noChangeAspect="1" noChangeArrowheads="1"/>
          </p:cNvPicPr>
          <p:nvPr/>
        </p:nvPicPr>
        <p:blipFill>
          <a:blip r:embed="rId2" cstate="print"/>
          <a:srcRect/>
          <a:stretch>
            <a:fillRect/>
          </a:stretch>
        </p:blipFill>
        <p:spPr bwMode="auto">
          <a:xfrm>
            <a:off x="501987" y="1484784"/>
            <a:ext cx="8140026" cy="4248472"/>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US" dirty="0" err="1" smtClean="0"/>
              <a:t>Projeto</a:t>
            </a:r>
            <a:r>
              <a:rPr lang="en-US" dirty="0" smtClean="0"/>
              <a:t> </a:t>
            </a:r>
            <a:r>
              <a:rPr lang="en-US" dirty="0" err="1" smtClean="0"/>
              <a:t>em</a:t>
            </a:r>
            <a:r>
              <a:rPr lang="en-US" dirty="0" smtClean="0"/>
              <a:t> SOA</a:t>
            </a:r>
            <a:endParaRPr lang="pt-BR" dirty="0"/>
          </a:p>
        </p:txBody>
      </p:sp>
      <p:sp>
        <p:nvSpPr>
          <p:cNvPr id="7" name="Espaço Reservado para Texto 6"/>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Projeto</a:t>
            </a:r>
            <a:r>
              <a:rPr lang="en-US" dirty="0" smtClean="0"/>
              <a:t> de </a:t>
            </a:r>
            <a:r>
              <a:rPr lang="en-US" dirty="0" err="1" smtClean="0"/>
              <a:t>Serviços</a:t>
            </a:r>
            <a:endParaRPr lang="pt-BR" dirty="0"/>
          </a:p>
        </p:txBody>
      </p:sp>
      <p:sp>
        <p:nvSpPr>
          <p:cNvPr id="5" name="Espaço Reservado para Conteúdo 4"/>
          <p:cNvSpPr>
            <a:spLocks noGrp="1"/>
          </p:cNvSpPr>
          <p:nvPr>
            <p:ph sz="quarter" idx="1"/>
          </p:nvPr>
        </p:nvSpPr>
        <p:spPr/>
        <p:txBody>
          <a:bodyPr/>
          <a:lstStyle/>
          <a:p>
            <a:endParaRPr lang="pt-BR"/>
          </a:p>
        </p:txBody>
      </p:sp>
      <p:pic>
        <p:nvPicPr>
          <p:cNvPr id="17410" name="Picture 2" descr="C:\Users\Filipe\Desktop\APS\Arquiteturas\Analise de Servicos em Pacotes.jpg"/>
          <p:cNvPicPr>
            <a:picLocks noChangeAspect="1" noChangeArrowheads="1"/>
          </p:cNvPicPr>
          <p:nvPr/>
        </p:nvPicPr>
        <p:blipFill>
          <a:blip r:embed="rId2" cstate="print"/>
          <a:srcRect/>
          <a:stretch>
            <a:fillRect/>
          </a:stretch>
        </p:blipFill>
        <p:spPr bwMode="auto">
          <a:xfrm>
            <a:off x="863866" y="1340768"/>
            <a:ext cx="7416269" cy="4608512"/>
          </a:xfrm>
          <a:prstGeom prst="rect">
            <a:avLst/>
          </a:prstGeom>
          <a:noFill/>
        </p:spPr>
      </p:pic>
      <p:pic>
        <p:nvPicPr>
          <p:cNvPr id="6" name="Picture 2" descr="C:\Users\Filipe\Desktop\APS\Arquiteturas\Analise de Servicos em Pacotes.jpg"/>
          <p:cNvPicPr>
            <a:picLocks noChangeAspect="1" noChangeArrowheads="1"/>
          </p:cNvPicPr>
          <p:nvPr/>
        </p:nvPicPr>
        <p:blipFill>
          <a:blip r:embed="rId3" cstate="print"/>
          <a:stretch>
            <a:fillRect/>
          </a:stretch>
        </p:blipFill>
        <p:spPr bwMode="auto">
          <a:xfrm>
            <a:off x="755576" y="1504922"/>
            <a:ext cx="7632848" cy="4302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Arquitetura</a:t>
            </a:r>
            <a:r>
              <a:rPr lang="en-US" dirty="0" smtClean="0"/>
              <a:t> de </a:t>
            </a:r>
            <a:r>
              <a:rPr lang="en-US" dirty="0" err="1" smtClean="0"/>
              <a:t>Serviços</a:t>
            </a:r>
            <a:endParaRPr lang="pt-BR" dirty="0"/>
          </a:p>
        </p:txBody>
      </p:sp>
      <p:sp>
        <p:nvSpPr>
          <p:cNvPr id="3" name="Espaço Reservado para Conteúdo 2"/>
          <p:cNvSpPr>
            <a:spLocks noGrp="1"/>
          </p:cNvSpPr>
          <p:nvPr>
            <p:ph sz="quarter" idx="1"/>
          </p:nvPr>
        </p:nvSpPr>
        <p:spPr/>
        <p:txBody>
          <a:bodyPr/>
          <a:lstStyle/>
          <a:p>
            <a:endParaRPr lang="pt-BR"/>
          </a:p>
        </p:txBody>
      </p:sp>
      <p:pic>
        <p:nvPicPr>
          <p:cNvPr id="18434" name="Picture 2" descr="C:\Users\Filipe\Desktop\APS\Arquiteturas\Arquitetura de Servicos.jpg"/>
          <p:cNvPicPr>
            <a:picLocks noChangeAspect="1" noChangeArrowheads="1"/>
          </p:cNvPicPr>
          <p:nvPr/>
        </p:nvPicPr>
        <p:blipFill>
          <a:blip r:embed="rId2" cstate="print"/>
          <a:stretch>
            <a:fillRect/>
          </a:stretch>
        </p:blipFill>
        <p:spPr bwMode="auto">
          <a:xfrm>
            <a:off x="449734" y="1628800"/>
            <a:ext cx="11302554" cy="4010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9.52821E-7 L -0.27743 -9.52821E-7 " pathEditMode="relative" rAng="0" ptsTypes="AA">
                                      <p:cBhvr>
                                        <p:cTn id="6" dur="2000" fill="hold"/>
                                        <p:tgtEl>
                                          <p:spTgt spid="18434"/>
                                        </p:tgtEl>
                                        <p:attrNameLst>
                                          <p:attrName>ppt_x</p:attrName>
                                          <p:attrName>ppt_y</p:attrName>
                                        </p:attrNameLst>
                                      </p:cBhvr>
                                      <p:rCtr x="-1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Modelo</a:t>
            </a:r>
            <a:r>
              <a:rPr lang="en-US" dirty="0" smtClean="0"/>
              <a:t> de </a:t>
            </a:r>
            <a:r>
              <a:rPr lang="en-US" dirty="0" err="1" smtClean="0"/>
              <a:t>Informação</a:t>
            </a:r>
            <a:r>
              <a:rPr lang="en-US" dirty="0" smtClean="0"/>
              <a:t> de </a:t>
            </a:r>
            <a:r>
              <a:rPr lang="en-US" dirty="0" err="1" smtClean="0"/>
              <a:t>Negócio</a:t>
            </a:r>
            <a:r>
              <a:rPr lang="en-US" dirty="0" smtClean="0"/>
              <a:t> </a:t>
            </a:r>
            <a:r>
              <a:rPr lang="en-US" dirty="0" err="1" smtClean="0"/>
              <a:t>Refinado</a:t>
            </a:r>
            <a:endParaRPr lang="pt-BR" dirty="0"/>
          </a:p>
        </p:txBody>
      </p:sp>
      <p:pic>
        <p:nvPicPr>
          <p:cNvPr id="4" name="Espaço Reservado para Conteúdo 3" descr="ModeloDeInformacaoRefinado.jpg"/>
          <p:cNvPicPr>
            <a:picLocks noGrp="1" noChangeAspect="1"/>
          </p:cNvPicPr>
          <p:nvPr>
            <p:ph sz="quarter" idx="1"/>
          </p:nvPr>
        </p:nvPicPr>
        <p:blipFill>
          <a:blip r:embed="rId2" cstate="print"/>
          <a:stretch>
            <a:fillRect/>
          </a:stretch>
        </p:blipFill>
        <p:spPr>
          <a:xfrm>
            <a:off x="457200" y="1530444"/>
            <a:ext cx="8229600" cy="431463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Arquitetura</a:t>
            </a:r>
            <a:r>
              <a:rPr lang="en-US" dirty="0" smtClean="0"/>
              <a:t> </a:t>
            </a:r>
            <a:r>
              <a:rPr lang="en-US" dirty="0" err="1" smtClean="0"/>
              <a:t>Componentizada</a:t>
            </a:r>
            <a:endParaRPr lang="pt-BR" dirty="0"/>
          </a:p>
        </p:txBody>
      </p:sp>
      <p:sp>
        <p:nvSpPr>
          <p:cNvPr id="3" name="Espaço Reservado para Conteúdo 2"/>
          <p:cNvSpPr>
            <a:spLocks noGrp="1"/>
          </p:cNvSpPr>
          <p:nvPr>
            <p:ph sz="quarter" idx="1"/>
          </p:nvPr>
        </p:nvSpPr>
        <p:spPr/>
        <p:txBody>
          <a:bodyPr/>
          <a:lstStyle/>
          <a:p>
            <a:endParaRPr lang="pt-BR"/>
          </a:p>
        </p:txBody>
      </p:sp>
      <p:pic>
        <p:nvPicPr>
          <p:cNvPr id="23554" name="Picture 2" descr="C:\Users\Filipe\Desktop\APS\Arquiteturas\Arquitetura Componentizada.jpg"/>
          <p:cNvPicPr>
            <a:picLocks noChangeAspect="1" noChangeArrowheads="1"/>
          </p:cNvPicPr>
          <p:nvPr/>
        </p:nvPicPr>
        <p:blipFill>
          <a:blip r:embed="rId2" cstate="print"/>
          <a:stretch>
            <a:fillRect/>
          </a:stretch>
        </p:blipFill>
        <p:spPr bwMode="auto">
          <a:xfrm>
            <a:off x="395536" y="1340768"/>
            <a:ext cx="10529295" cy="4837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1.07308E-6 L -0.19774 -1.07308E-6 " pathEditMode="relative" rAng="0" ptsTypes="AA">
                                      <p:cBhvr>
                                        <p:cTn id="6" dur="2000" fill="hold"/>
                                        <p:tgtEl>
                                          <p:spTgt spid="23554"/>
                                        </p:tgtEl>
                                        <p:attrNameLst>
                                          <p:attrName>ppt_x</p:attrName>
                                          <p:attrName>ppt_y</p:attrName>
                                        </p:attrNameLst>
                                      </p:cBhvr>
                                      <p:rCtr x="-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sz="quarter" idx="1"/>
          </p:nvPr>
        </p:nvSpPr>
        <p:spPr/>
        <p:txBody>
          <a:bodyPr/>
          <a:lstStyle/>
          <a:p>
            <a:r>
              <a:rPr lang="en-US" dirty="0" smtClean="0"/>
              <a:t>O </a:t>
            </a:r>
            <a:r>
              <a:rPr lang="en-US" dirty="0" err="1" smtClean="0"/>
              <a:t>que</a:t>
            </a:r>
            <a:r>
              <a:rPr lang="en-US" dirty="0" smtClean="0"/>
              <a:t> é M.O.P.I.?</a:t>
            </a:r>
          </a:p>
          <a:p>
            <a:pPr lvl="1"/>
            <a:r>
              <a:rPr lang="en-US" dirty="0" err="1" smtClean="0"/>
              <a:t>Médicos</a:t>
            </a:r>
            <a:r>
              <a:rPr lang="en-US" dirty="0" smtClean="0"/>
              <a:t> Online &amp; </a:t>
            </a:r>
            <a:r>
              <a:rPr lang="en-US" dirty="0" err="1" smtClean="0"/>
              <a:t>Pacientes</a:t>
            </a:r>
            <a:r>
              <a:rPr lang="en-US" dirty="0" smtClean="0"/>
              <a:t> </a:t>
            </a:r>
            <a:r>
              <a:rPr lang="en-US" dirty="0" err="1" smtClean="0"/>
              <a:t>Interconectados</a:t>
            </a:r>
            <a:endParaRPr lang="en-US" dirty="0" smtClean="0"/>
          </a:p>
          <a:p>
            <a:pPr lvl="1"/>
            <a:r>
              <a:rPr lang="pt-BR" dirty="0" smtClean="0"/>
              <a:t>Rede social para consultas hospitalares</a:t>
            </a:r>
          </a:p>
          <a:p>
            <a:r>
              <a:rPr lang="en-US" dirty="0" smtClean="0"/>
              <a:t>O </a:t>
            </a:r>
            <a:r>
              <a:rPr lang="en-US" dirty="0" err="1" smtClean="0"/>
              <a:t>que</a:t>
            </a:r>
            <a:r>
              <a:rPr lang="en-US" dirty="0" smtClean="0"/>
              <a:t> </a:t>
            </a:r>
            <a:r>
              <a:rPr lang="en-US" dirty="0" err="1" smtClean="0"/>
              <a:t>faz</a:t>
            </a:r>
            <a:r>
              <a:rPr lang="en-US" dirty="0" smtClean="0"/>
              <a:t>?</a:t>
            </a:r>
          </a:p>
          <a:p>
            <a:pPr lvl="1"/>
            <a:r>
              <a:rPr lang="en-US" dirty="0" err="1" smtClean="0"/>
              <a:t>União</a:t>
            </a:r>
            <a:r>
              <a:rPr lang="en-US" dirty="0" smtClean="0"/>
              <a:t> de </a:t>
            </a:r>
            <a:r>
              <a:rPr lang="en-US" dirty="0" err="1" smtClean="0"/>
              <a:t>Médicos</a:t>
            </a:r>
            <a:r>
              <a:rPr lang="en-US" dirty="0" smtClean="0"/>
              <a:t>, </a:t>
            </a:r>
            <a:r>
              <a:rPr lang="en-US" dirty="0" err="1" smtClean="0"/>
              <a:t>Hospitais</a:t>
            </a:r>
            <a:r>
              <a:rPr lang="en-US" dirty="0" smtClean="0"/>
              <a:t>, </a:t>
            </a:r>
            <a:r>
              <a:rPr lang="en-US" dirty="0" err="1" smtClean="0"/>
              <a:t>Consultórios</a:t>
            </a:r>
            <a:r>
              <a:rPr lang="en-US" dirty="0" smtClean="0"/>
              <a:t> e </a:t>
            </a:r>
            <a:r>
              <a:rPr lang="en-US" dirty="0" err="1" smtClean="0"/>
              <a:t>Pacientes</a:t>
            </a:r>
            <a:endParaRPr lang="en-US" dirty="0" smtClean="0"/>
          </a:p>
          <a:p>
            <a:pPr lvl="1"/>
            <a:r>
              <a:rPr lang="en-US" dirty="0" err="1" smtClean="0"/>
              <a:t>Marcação</a:t>
            </a:r>
            <a:r>
              <a:rPr lang="en-US" dirty="0" smtClean="0"/>
              <a:t> e </a:t>
            </a:r>
            <a:r>
              <a:rPr lang="en-US" dirty="0" err="1" smtClean="0"/>
              <a:t>avaliação</a:t>
            </a:r>
            <a:r>
              <a:rPr lang="en-US" dirty="0" smtClean="0"/>
              <a:t> de </a:t>
            </a:r>
            <a:r>
              <a:rPr lang="en-US" dirty="0" err="1" smtClean="0"/>
              <a:t>consultas</a:t>
            </a:r>
            <a:endParaRPr lang="en-US" dirty="0" smtClean="0"/>
          </a:p>
          <a:p>
            <a:pPr lvl="1"/>
            <a:r>
              <a:rPr lang="en-US" dirty="0" err="1" smtClean="0"/>
              <a:t>Criação</a:t>
            </a:r>
            <a:r>
              <a:rPr lang="en-US" dirty="0" smtClean="0"/>
              <a:t> e </a:t>
            </a:r>
            <a:r>
              <a:rPr lang="en-US" dirty="0" err="1" smtClean="0"/>
              <a:t>acompanhamento</a:t>
            </a:r>
            <a:r>
              <a:rPr lang="en-US" dirty="0" smtClean="0"/>
              <a:t> de </a:t>
            </a:r>
            <a:r>
              <a:rPr lang="en-US" dirty="0" err="1" smtClean="0"/>
              <a:t>tratamentos</a:t>
            </a:r>
            <a:endParaRPr lang="en-US" dirty="0" smtClean="0"/>
          </a:p>
          <a:p>
            <a:pPr lvl="1"/>
            <a:r>
              <a:rPr lang="en-US" dirty="0" err="1" smtClean="0"/>
              <a:t>Indicação</a:t>
            </a:r>
            <a:r>
              <a:rPr lang="en-US" dirty="0" smtClean="0"/>
              <a:t> de </a:t>
            </a:r>
            <a:r>
              <a:rPr lang="en-US" dirty="0" err="1" smtClean="0"/>
              <a:t>Especialistas</a:t>
            </a:r>
            <a:endParaRPr lang="en-US" dirty="0" smtClean="0"/>
          </a:p>
          <a:p>
            <a:pPr lvl="1"/>
            <a:r>
              <a:rPr lang="en-US" dirty="0" err="1" smtClean="0"/>
              <a:t>Integração</a:t>
            </a:r>
            <a:r>
              <a:rPr lang="en-US" dirty="0" smtClean="0"/>
              <a:t> com </a:t>
            </a:r>
            <a:r>
              <a:rPr lang="en-US" dirty="0" err="1" smtClean="0"/>
              <a:t>planos</a:t>
            </a:r>
            <a:r>
              <a:rPr lang="en-US" dirty="0" smtClean="0"/>
              <a:t> de </a:t>
            </a:r>
            <a:r>
              <a:rPr lang="en-US" dirty="0" err="1" smtClean="0"/>
              <a:t>saúde</a:t>
            </a:r>
            <a:endParaRPr lang="en-US" dirty="0" smtClean="0"/>
          </a:p>
          <a:p>
            <a:pPr lvl="1"/>
            <a:r>
              <a:rPr lang="en-US" dirty="0" err="1" smtClean="0"/>
              <a:t>Centralização</a:t>
            </a:r>
            <a:r>
              <a:rPr lang="en-US" dirty="0" smtClean="0"/>
              <a:t> de </a:t>
            </a:r>
            <a:r>
              <a:rPr lang="en-US" dirty="0" err="1" smtClean="0"/>
              <a:t>pagamentos</a:t>
            </a:r>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Arquitetura</a:t>
            </a:r>
            <a:r>
              <a:rPr lang="en-US" dirty="0" smtClean="0"/>
              <a:t> </a:t>
            </a:r>
            <a:r>
              <a:rPr lang="en-US" dirty="0" err="1" smtClean="0"/>
              <a:t>Componentizada</a:t>
            </a:r>
            <a:r>
              <a:rPr lang="en-US" dirty="0" smtClean="0"/>
              <a:t> com </a:t>
            </a:r>
            <a:r>
              <a:rPr lang="en-US" dirty="0" err="1" smtClean="0"/>
              <a:t>Padrões</a:t>
            </a:r>
            <a:endParaRPr lang="pt-BR" dirty="0"/>
          </a:p>
        </p:txBody>
      </p:sp>
      <p:pic>
        <p:nvPicPr>
          <p:cNvPr id="4" name="Espaço Reservado para Conteúdo 3" descr="Arquitetura Componentizada com Padroes.jpg"/>
          <p:cNvPicPr>
            <a:picLocks noGrp="1" noChangeAspect="1"/>
          </p:cNvPicPr>
          <p:nvPr>
            <p:ph sz="quarter" idx="1"/>
          </p:nvPr>
        </p:nvPicPr>
        <p:blipFill>
          <a:blip r:embed="rId2" cstate="print"/>
          <a:stretch>
            <a:fillRect/>
          </a:stretch>
        </p:blipFill>
        <p:spPr>
          <a:xfrm>
            <a:off x="804013" y="1219200"/>
            <a:ext cx="7535973" cy="493712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n-US" dirty="0" err="1" smtClean="0"/>
              <a:t>Projeto</a:t>
            </a:r>
            <a:r>
              <a:rPr lang="en-US" dirty="0" smtClean="0"/>
              <a:t> de Backend</a:t>
            </a:r>
            <a:endParaRPr lang="pt-BR" dirty="0"/>
          </a:p>
        </p:txBody>
      </p:sp>
      <p:sp>
        <p:nvSpPr>
          <p:cNvPr id="9" name="Espaço Reservado para Texto 8"/>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FachadaWebservice</a:t>
            </a:r>
            <a:endParaRPr lang="pt-BR" dirty="0"/>
          </a:p>
        </p:txBody>
      </p:sp>
      <p:pic>
        <p:nvPicPr>
          <p:cNvPr id="4" name="Imagem 3" descr="FachadaWebservice.jpg"/>
          <p:cNvPicPr>
            <a:picLocks noChangeAspect="1"/>
          </p:cNvPicPr>
          <p:nvPr/>
        </p:nvPicPr>
        <p:blipFill>
          <a:blip r:embed="rId2" cstate="print"/>
          <a:srcRect t="1513"/>
          <a:stretch>
            <a:fillRect/>
          </a:stretch>
        </p:blipFill>
        <p:spPr>
          <a:xfrm>
            <a:off x="971600" y="1661362"/>
            <a:ext cx="7360492" cy="464795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FachadaWebservice</a:t>
            </a:r>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tretch>
            <a:fillRect/>
          </a:stretch>
        </p:blipFill>
        <p:spPr bwMode="auto">
          <a:xfrm>
            <a:off x="323527" y="1722820"/>
            <a:ext cx="8629967" cy="42764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a:t>
            </a:r>
            <a:r>
              <a:rPr lang="en-US" dirty="0" err="1" smtClean="0"/>
              <a:t>Controlador</a:t>
            </a:r>
            <a:r>
              <a:rPr lang="en-US" dirty="0" smtClean="0"/>
              <a:t> </a:t>
            </a:r>
            <a:r>
              <a:rPr lang="en-US" dirty="0" err="1" smtClean="0"/>
              <a:t>Tratamento</a:t>
            </a:r>
            <a:endParaRPr lang="pt-BR" dirty="0"/>
          </a:p>
        </p:txBody>
      </p:sp>
      <p:pic>
        <p:nvPicPr>
          <p:cNvPr id="4" name="Imagem 3" descr="FachadaWebservice.jpg"/>
          <p:cNvPicPr>
            <a:picLocks noChangeAspect="1"/>
          </p:cNvPicPr>
          <p:nvPr/>
        </p:nvPicPr>
        <p:blipFill>
          <a:blip r:embed="rId2" cstate="print"/>
          <a:stretch>
            <a:fillRect/>
          </a:stretch>
        </p:blipFill>
        <p:spPr>
          <a:xfrm>
            <a:off x="1396294" y="1661362"/>
            <a:ext cx="6511103" cy="464795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a:t>
            </a:r>
            <a:r>
              <a:rPr lang="en-US" dirty="0" err="1" smtClean="0"/>
              <a:t>Controlador</a:t>
            </a:r>
            <a:r>
              <a:rPr lang="en-US" dirty="0" smtClean="0"/>
              <a:t> </a:t>
            </a:r>
            <a:r>
              <a:rPr lang="en-US" dirty="0" err="1" smtClean="0"/>
              <a:t>Tratamento</a:t>
            </a:r>
            <a:endParaRPr lang="pt-BR" dirty="0" smtClean="0"/>
          </a:p>
          <a:p>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tretch>
            <a:fillRect/>
          </a:stretch>
        </p:blipFill>
        <p:spPr bwMode="auto">
          <a:xfrm>
            <a:off x="603767" y="1700808"/>
            <a:ext cx="8069486" cy="427645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a:t>
            </a:r>
            <a:r>
              <a:rPr lang="en-US" dirty="0" err="1" smtClean="0"/>
              <a:t>Controlador</a:t>
            </a:r>
            <a:r>
              <a:rPr lang="en-US" dirty="0" smtClean="0"/>
              <a:t> </a:t>
            </a:r>
            <a:r>
              <a:rPr lang="en-US" dirty="0" err="1" smtClean="0"/>
              <a:t>Consulta</a:t>
            </a:r>
            <a:endParaRPr lang="pt-BR" dirty="0"/>
          </a:p>
        </p:txBody>
      </p:sp>
      <p:pic>
        <p:nvPicPr>
          <p:cNvPr id="4" name="Imagem 3" descr="FachadaWebservice.jpg"/>
          <p:cNvPicPr>
            <a:picLocks noChangeAspect="1"/>
          </p:cNvPicPr>
          <p:nvPr/>
        </p:nvPicPr>
        <p:blipFill>
          <a:blip r:embed="rId2" cstate="print"/>
          <a:stretch>
            <a:fillRect/>
          </a:stretch>
        </p:blipFill>
        <p:spPr>
          <a:xfrm>
            <a:off x="1016116" y="1844823"/>
            <a:ext cx="7372308" cy="43404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a:t>
            </a:r>
            <a:r>
              <a:rPr lang="en-US" dirty="0" err="1" smtClean="0"/>
              <a:t>Controlador</a:t>
            </a:r>
            <a:r>
              <a:rPr lang="en-US" dirty="0" smtClean="0"/>
              <a:t> </a:t>
            </a:r>
            <a:r>
              <a:rPr lang="en-US" dirty="0" err="1" smtClean="0"/>
              <a:t>Consulta</a:t>
            </a:r>
            <a:endParaRPr lang="pt-BR" dirty="0" smtClean="0"/>
          </a:p>
          <a:p>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tretch>
            <a:fillRect/>
          </a:stretch>
        </p:blipFill>
        <p:spPr bwMode="auto">
          <a:xfrm>
            <a:off x="372434" y="1722820"/>
            <a:ext cx="8532152" cy="427645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Plano de </a:t>
            </a:r>
            <a:r>
              <a:rPr lang="en-US" dirty="0" err="1" smtClean="0"/>
              <a:t>Saúde</a:t>
            </a:r>
            <a:endParaRPr lang="pt-BR" dirty="0"/>
          </a:p>
        </p:txBody>
      </p:sp>
      <p:pic>
        <p:nvPicPr>
          <p:cNvPr id="4" name="Imagem 3" descr="FachadaWebservice.jpg"/>
          <p:cNvPicPr>
            <a:picLocks noChangeAspect="1"/>
          </p:cNvPicPr>
          <p:nvPr/>
        </p:nvPicPr>
        <p:blipFill>
          <a:blip r:embed="rId2" cstate="print"/>
          <a:stretch>
            <a:fillRect/>
          </a:stretch>
        </p:blipFill>
        <p:spPr>
          <a:xfrm>
            <a:off x="2201626" y="1661362"/>
            <a:ext cx="4900438" cy="464795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Componente</a:t>
            </a:r>
            <a:r>
              <a:rPr lang="en-US" dirty="0" smtClean="0"/>
              <a:t> Plano de </a:t>
            </a:r>
            <a:r>
              <a:rPr lang="en-US" dirty="0" err="1" smtClean="0"/>
              <a:t>Saúde</a:t>
            </a:r>
            <a:endParaRPr lang="pt-BR" dirty="0" smtClean="0"/>
          </a:p>
          <a:p>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tretch>
            <a:fillRect/>
          </a:stretch>
        </p:blipFill>
        <p:spPr bwMode="auto">
          <a:xfrm>
            <a:off x="1587825" y="1722820"/>
            <a:ext cx="6101370" cy="42764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Paciente</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b="68057"/>
          <a:stretch>
            <a:fillRect/>
          </a:stretch>
        </p:blipFill>
        <p:spPr bwMode="auto">
          <a:xfrm>
            <a:off x="652462" y="1700808"/>
            <a:ext cx="7839076" cy="4320480"/>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Cadastro</a:t>
            </a:r>
            <a:r>
              <a:rPr lang="en-US" dirty="0" smtClean="0"/>
              <a:t> </a:t>
            </a:r>
            <a:r>
              <a:rPr lang="en-US" dirty="0" err="1" smtClean="0"/>
              <a:t>Medicamento</a:t>
            </a:r>
            <a:r>
              <a:rPr lang="en-US" dirty="0" smtClean="0"/>
              <a:t> </a:t>
            </a:r>
            <a:r>
              <a:rPr lang="en-US" dirty="0" err="1" smtClean="0"/>
              <a:t>Receitado</a:t>
            </a:r>
            <a:endParaRPr lang="pt-BR" dirty="0"/>
          </a:p>
        </p:txBody>
      </p:sp>
      <p:pic>
        <p:nvPicPr>
          <p:cNvPr id="4" name="Imagem 3" descr="FachadaWebservice.jpg"/>
          <p:cNvPicPr>
            <a:picLocks noChangeAspect="1"/>
          </p:cNvPicPr>
          <p:nvPr/>
        </p:nvPicPr>
        <p:blipFill>
          <a:blip r:embed="rId2" cstate="print"/>
          <a:srcRect b="3059"/>
          <a:stretch>
            <a:fillRect/>
          </a:stretch>
        </p:blipFill>
        <p:spPr>
          <a:xfrm>
            <a:off x="1250491" y="1700808"/>
            <a:ext cx="7298355" cy="456320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Backend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Cadastro</a:t>
            </a:r>
            <a:r>
              <a:rPr lang="en-US" dirty="0" smtClean="0"/>
              <a:t> </a:t>
            </a:r>
            <a:r>
              <a:rPr lang="en-US" dirty="0" err="1" smtClean="0"/>
              <a:t>Medicamento</a:t>
            </a:r>
            <a:r>
              <a:rPr lang="en-US" dirty="0" smtClean="0"/>
              <a:t> </a:t>
            </a:r>
            <a:r>
              <a:rPr lang="en-US" dirty="0" err="1" smtClean="0"/>
              <a:t>Receitado</a:t>
            </a:r>
            <a:endParaRPr lang="pt-BR" dirty="0" smtClean="0"/>
          </a:p>
          <a:p>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tretch>
            <a:fillRect/>
          </a:stretch>
        </p:blipFill>
        <p:spPr bwMode="auto">
          <a:xfrm>
            <a:off x="1675773" y="1722820"/>
            <a:ext cx="5925475" cy="427645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Frontend</a:t>
            </a:r>
            <a:endParaRPr lang="pt-BR" dirty="0"/>
          </a:p>
        </p:txBody>
      </p:sp>
      <p:sp>
        <p:nvSpPr>
          <p:cNvPr id="3" name="Espaço Reservado para Texto 2"/>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Modelo</a:t>
            </a:r>
            <a:r>
              <a:rPr lang="en-US" dirty="0" smtClean="0"/>
              <a:t> </a:t>
            </a:r>
            <a:r>
              <a:rPr lang="en-US" dirty="0" err="1" smtClean="0"/>
              <a:t>Navegacional</a:t>
            </a:r>
            <a:endParaRPr lang="pt-BR" dirty="0"/>
          </a:p>
        </p:txBody>
      </p:sp>
      <p:sp>
        <p:nvSpPr>
          <p:cNvPr id="4" name="Retângulo de cantos arredondados 3"/>
          <p:cNvSpPr/>
          <p:nvPr/>
        </p:nvSpPr>
        <p:spPr>
          <a:xfrm>
            <a:off x="2747797" y="2532762"/>
            <a:ext cx="840094" cy="536198"/>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Home</a:t>
            </a:r>
            <a:endParaRPr lang="pt-BR" sz="1200" dirty="0"/>
          </a:p>
        </p:txBody>
      </p:sp>
      <p:sp>
        <p:nvSpPr>
          <p:cNvPr id="5" name="Retângulo de cantos arredondados 4"/>
          <p:cNvSpPr/>
          <p:nvPr/>
        </p:nvSpPr>
        <p:spPr>
          <a:xfrm>
            <a:off x="2043719" y="3661026"/>
            <a:ext cx="952106" cy="56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Marcar</a:t>
            </a:r>
            <a:r>
              <a:rPr lang="en-US" sz="1200" dirty="0" smtClean="0"/>
              <a:t> </a:t>
            </a:r>
            <a:r>
              <a:rPr lang="en-US" sz="1200" dirty="0" err="1" smtClean="0"/>
              <a:t>Consulta</a:t>
            </a:r>
            <a:endParaRPr lang="pt-BR" sz="1200" dirty="0"/>
          </a:p>
        </p:txBody>
      </p:sp>
      <p:sp>
        <p:nvSpPr>
          <p:cNvPr id="6" name="Retângulo de cantos arredondados 5"/>
          <p:cNvSpPr/>
          <p:nvPr/>
        </p:nvSpPr>
        <p:spPr>
          <a:xfrm>
            <a:off x="7160287" y="2636912"/>
            <a:ext cx="72808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Home</a:t>
            </a:r>
            <a:endParaRPr lang="pt-BR" sz="1200" dirty="0"/>
          </a:p>
        </p:txBody>
      </p:sp>
      <p:sp>
        <p:nvSpPr>
          <p:cNvPr id="7" name="Retângulo de cantos arredondados 6"/>
          <p:cNvSpPr/>
          <p:nvPr/>
        </p:nvSpPr>
        <p:spPr>
          <a:xfrm>
            <a:off x="4778119" y="3661026"/>
            <a:ext cx="1176130" cy="56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Acompanhar</a:t>
            </a:r>
            <a:r>
              <a:rPr lang="en-US" sz="1200" dirty="0" smtClean="0"/>
              <a:t> </a:t>
            </a:r>
            <a:r>
              <a:rPr lang="en-US" sz="1200" dirty="0" err="1" smtClean="0"/>
              <a:t>Tratamento</a:t>
            </a:r>
            <a:endParaRPr lang="pt-BR" sz="1200" dirty="0"/>
          </a:p>
        </p:txBody>
      </p:sp>
      <p:sp>
        <p:nvSpPr>
          <p:cNvPr id="8" name="Retângulo de cantos arredondados 7"/>
          <p:cNvSpPr/>
          <p:nvPr/>
        </p:nvSpPr>
        <p:spPr>
          <a:xfrm>
            <a:off x="7020272" y="3661025"/>
            <a:ext cx="1008112" cy="560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Receitar</a:t>
            </a:r>
            <a:r>
              <a:rPr lang="en-US" sz="1200" dirty="0" smtClean="0"/>
              <a:t> </a:t>
            </a:r>
            <a:r>
              <a:rPr lang="en-US" sz="1200" dirty="0" err="1" smtClean="0"/>
              <a:t>Paciente</a:t>
            </a:r>
            <a:endParaRPr lang="pt-BR" sz="1200" dirty="0"/>
          </a:p>
        </p:txBody>
      </p:sp>
      <p:sp>
        <p:nvSpPr>
          <p:cNvPr id="9" name="Retângulo de cantos arredondados 8"/>
          <p:cNvSpPr/>
          <p:nvPr/>
        </p:nvSpPr>
        <p:spPr>
          <a:xfrm>
            <a:off x="3403870" y="3661026"/>
            <a:ext cx="896100" cy="56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Avaliar</a:t>
            </a:r>
            <a:r>
              <a:rPr lang="en-US" sz="1200" dirty="0" smtClean="0"/>
              <a:t> </a:t>
            </a:r>
            <a:r>
              <a:rPr lang="en-US" sz="1200" dirty="0" err="1" smtClean="0"/>
              <a:t>Consulta</a:t>
            </a:r>
            <a:endParaRPr lang="pt-BR" sz="1200" dirty="0"/>
          </a:p>
        </p:txBody>
      </p:sp>
      <p:sp>
        <p:nvSpPr>
          <p:cNvPr id="10" name="Retângulo de cantos arredondados 9"/>
          <p:cNvSpPr/>
          <p:nvPr/>
        </p:nvSpPr>
        <p:spPr>
          <a:xfrm>
            <a:off x="493451" y="3661026"/>
            <a:ext cx="952106" cy="56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Consultar</a:t>
            </a:r>
            <a:r>
              <a:rPr lang="en-US" sz="1200" dirty="0" smtClean="0"/>
              <a:t> Plano</a:t>
            </a:r>
          </a:p>
        </p:txBody>
      </p:sp>
      <p:cxnSp>
        <p:nvCxnSpPr>
          <p:cNvPr id="12" name="Forma 11"/>
          <p:cNvCxnSpPr>
            <a:stCxn id="4" idx="2"/>
            <a:endCxn id="10" idx="0"/>
          </p:cNvCxnSpPr>
          <p:nvPr/>
        </p:nvCxnSpPr>
        <p:spPr>
          <a:xfrm rot="5400000">
            <a:off x="1772641" y="2265823"/>
            <a:ext cx="592066" cy="2198340"/>
          </a:xfrm>
          <a:prstGeom prst="bentConnector3">
            <a:avLst>
              <a:gd name="adj1" fmla="val 50000"/>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Forma 11"/>
          <p:cNvCxnSpPr>
            <a:stCxn id="4" idx="2"/>
            <a:endCxn id="5" idx="0"/>
          </p:cNvCxnSpPr>
          <p:nvPr/>
        </p:nvCxnSpPr>
        <p:spPr>
          <a:xfrm rot="5400000">
            <a:off x="2547775" y="3040957"/>
            <a:ext cx="592066" cy="648072"/>
          </a:xfrm>
          <a:prstGeom prst="bentConnector3">
            <a:avLst>
              <a:gd name="adj1" fmla="val 50000"/>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Forma 11"/>
          <p:cNvCxnSpPr>
            <a:stCxn id="4" idx="2"/>
            <a:endCxn id="9" idx="0"/>
          </p:cNvCxnSpPr>
          <p:nvPr/>
        </p:nvCxnSpPr>
        <p:spPr>
          <a:xfrm rot="16200000" flipH="1">
            <a:off x="3213849" y="3022955"/>
            <a:ext cx="592066" cy="684076"/>
          </a:xfrm>
          <a:prstGeom prst="bentConnector3">
            <a:avLst>
              <a:gd name="adj1" fmla="val 50000"/>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Forma 11"/>
          <p:cNvCxnSpPr>
            <a:stCxn id="4" idx="2"/>
            <a:endCxn id="7" idx="0"/>
          </p:cNvCxnSpPr>
          <p:nvPr/>
        </p:nvCxnSpPr>
        <p:spPr>
          <a:xfrm rot="16200000" flipH="1">
            <a:off x="3970981" y="2265823"/>
            <a:ext cx="592066" cy="2198340"/>
          </a:xfrm>
          <a:prstGeom prst="bentConnector3">
            <a:avLst>
              <a:gd name="adj1" fmla="val 50000"/>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Conector de seta reta 24"/>
          <p:cNvCxnSpPr>
            <a:stCxn id="6" idx="2"/>
            <a:endCxn id="8" idx="0"/>
          </p:cNvCxnSpPr>
          <p:nvPr/>
        </p:nvCxnSpPr>
        <p:spPr>
          <a:xfrm>
            <a:off x="7524328" y="3140968"/>
            <a:ext cx="0" cy="520057"/>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Elipse 41"/>
          <p:cNvSpPr/>
          <p:nvPr/>
        </p:nvSpPr>
        <p:spPr>
          <a:xfrm>
            <a:off x="194026" y="4813154"/>
            <a:ext cx="1531598" cy="704078"/>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t>Médicos</a:t>
            </a:r>
            <a:r>
              <a:rPr lang="en-US" sz="1200" dirty="0" smtClean="0"/>
              <a:t> </a:t>
            </a:r>
            <a:r>
              <a:rPr lang="en-US" sz="1200" dirty="0" err="1" smtClean="0"/>
              <a:t>Conveniados</a:t>
            </a:r>
            <a:endParaRPr lang="en-US" sz="1200" dirty="0" smtClean="0"/>
          </a:p>
        </p:txBody>
      </p:sp>
      <p:cxnSp>
        <p:nvCxnSpPr>
          <p:cNvPr id="46" name="Conector de seta reta 45"/>
          <p:cNvCxnSpPr>
            <a:stCxn id="10" idx="2"/>
            <a:endCxn id="42" idx="0"/>
          </p:cNvCxnSpPr>
          <p:nvPr/>
        </p:nvCxnSpPr>
        <p:spPr>
          <a:xfrm flipH="1">
            <a:off x="959825" y="4221088"/>
            <a:ext cx="9679" cy="592066"/>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Elipse 63"/>
          <p:cNvSpPr/>
          <p:nvPr/>
        </p:nvSpPr>
        <p:spPr>
          <a:xfrm>
            <a:off x="6957789" y="4869160"/>
            <a:ext cx="1138176" cy="648072"/>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t>Adicionar</a:t>
            </a:r>
            <a:r>
              <a:rPr lang="en-US" sz="1200" dirty="0" smtClean="0"/>
              <a:t> </a:t>
            </a:r>
            <a:r>
              <a:rPr lang="en-US" sz="1200" dirty="0" err="1" smtClean="0"/>
              <a:t>Remédio</a:t>
            </a:r>
            <a:endParaRPr lang="pt-BR" sz="1200" dirty="0"/>
          </a:p>
        </p:txBody>
      </p:sp>
      <p:sp>
        <p:nvSpPr>
          <p:cNvPr id="75" name="Elipse 74"/>
          <p:cNvSpPr/>
          <p:nvPr/>
        </p:nvSpPr>
        <p:spPr>
          <a:xfrm>
            <a:off x="4716016" y="4797151"/>
            <a:ext cx="1296144" cy="720084"/>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t>Atualizar</a:t>
            </a:r>
            <a:r>
              <a:rPr lang="en-US" sz="1200" dirty="0" smtClean="0"/>
              <a:t> </a:t>
            </a:r>
            <a:r>
              <a:rPr lang="en-US" sz="1200" dirty="0" err="1" smtClean="0"/>
              <a:t>Medicação</a:t>
            </a:r>
            <a:endParaRPr lang="pt-BR" sz="1200" dirty="0"/>
          </a:p>
        </p:txBody>
      </p:sp>
      <p:cxnSp>
        <p:nvCxnSpPr>
          <p:cNvPr id="80" name="Conector de seta reta 79"/>
          <p:cNvCxnSpPr>
            <a:stCxn id="7" idx="2"/>
            <a:endCxn id="75" idx="0"/>
          </p:cNvCxnSpPr>
          <p:nvPr/>
        </p:nvCxnSpPr>
        <p:spPr>
          <a:xfrm flipH="1">
            <a:off x="5364088" y="4221088"/>
            <a:ext cx="2096" cy="576063"/>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Forma 11"/>
          <p:cNvCxnSpPr>
            <a:stCxn id="42" idx="6"/>
            <a:endCxn id="5" idx="1"/>
          </p:cNvCxnSpPr>
          <p:nvPr/>
        </p:nvCxnSpPr>
        <p:spPr>
          <a:xfrm flipV="1">
            <a:off x="1725624" y="3941057"/>
            <a:ext cx="318095" cy="1224136"/>
          </a:xfrm>
          <a:prstGeom prst="bentConnector3">
            <a:avLst>
              <a:gd name="adj1" fmla="val 50000"/>
            </a:avLst>
          </a:prstGeom>
          <a:ln>
            <a:solidFill>
              <a:schemeClr val="accent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Retângulo de cantos arredondados 38"/>
          <p:cNvSpPr/>
          <p:nvPr/>
        </p:nvSpPr>
        <p:spPr>
          <a:xfrm>
            <a:off x="2752750" y="1556792"/>
            <a:ext cx="840094" cy="536198"/>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Login </a:t>
            </a:r>
            <a:r>
              <a:rPr lang="en-US" sz="1200" dirty="0" err="1" smtClean="0"/>
              <a:t>Usuário</a:t>
            </a:r>
            <a:endParaRPr lang="pt-BR" sz="1200" dirty="0"/>
          </a:p>
        </p:txBody>
      </p:sp>
      <p:cxnSp>
        <p:nvCxnSpPr>
          <p:cNvPr id="40" name="Conector de seta reta 39"/>
          <p:cNvCxnSpPr>
            <a:stCxn id="39" idx="2"/>
            <a:endCxn id="4" idx="0"/>
          </p:cNvCxnSpPr>
          <p:nvPr/>
        </p:nvCxnSpPr>
        <p:spPr>
          <a:xfrm flipH="1">
            <a:off x="3167844" y="2092990"/>
            <a:ext cx="4953" cy="439772"/>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Retângulo de cantos arredondados 43"/>
          <p:cNvSpPr/>
          <p:nvPr/>
        </p:nvSpPr>
        <p:spPr>
          <a:xfrm>
            <a:off x="7101805" y="1556792"/>
            <a:ext cx="840094" cy="536198"/>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Login </a:t>
            </a:r>
            <a:r>
              <a:rPr lang="en-US" sz="1200" dirty="0" err="1" smtClean="0"/>
              <a:t>Médico</a:t>
            </a:r>
            <a:endParaRPr lang="pt-BR" sz="1200" dirty="0"/>
          </a:p>
        </p:txBody>
      </p:sp>
      <p:cxnSp>
        <p:nvCxnSpPr>
          <p:cNvPr id="45" name="Conector de seta reta 44"/>
          <p:cNvCxnSpPr>
            <a:stCxn id="44" idx="2"/>
            <a:endCxn id="6" idx="0"/>
          </p:cNvCxnSpPr>
          <p:nvPr/>
        </p:nvCxnSpPr>
        <p:spPr>
          <a:xfrm>
            <a:off x="7521852" y="2092990"/>
            <a:ext cx="2476" cy="543922"/>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ector de seta reta 33"/>
          <p:cNvCxnSpPr>
            <a:stCxn id="8" idx="2"/>
            <a:endCxn id="64" idx="0"/>
          </p:cNvCxnSpPr>
          <p:nvPr/>
        </p:nvCxnSpPr>
        <p:spPr>
          <a:xfrm>
            <a:off x="7524328" y="4221089"/>
            <a:ext cx="2549" cy="648071"/>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Frontend - Interfaces</a:t>
            </a:r>
            <a:endParaRPr lang="pt-BR" dirty="0"/>
          </a:p>
        </p:txBody>
      </p:sp>
      <p:sp>
        <p:nvSpPr>
          <p:cNvPr id="3" name="Espaço Reservado para Conteúdo 2"/>
          <p:cNvSpPr>
            <a:spLocks noGrp="1"/>
          </p:cNvSpPr>
          <p:nvPr>
            <p:ph sz="quarter" idx="1"/>
          </p:nvPr>
        </p:nvSpPr>
        <p:spPr/>
        <p:txBody>
          <a:bodyPr/>
          <a:lstStyle/>
          <a:p>
            <a:r>
              <a:rPr lang="en-US" dirty="0" smtClean="0"/>
              <a:t>Design </a:t>
            </a:r>
            <a:r>
              <a:rPr lang="en-US" dirty="0" err="1" smtClean="0"/>
              <a:t>Padrão</a:t>
            </a:r>
            <a:endParaRPr lang="pt-BR" dirty="0"/>
          </a:p>
        </p:txBody>
      </p:sp>
      <p:pic>
        <p:nvPicPr>
          <p:cNvPr id="8" name="Picture 3" descr="C:\Users\Filipe\Desktop\APS\projeto\imagens 2a Parte\prototipo interface\interface_login.png"/>
          <p:cNvPicPr>
            <a:picLocks noChangeAspect="1" noChangeArrowheads="1"/>
          </p:cNvPicPr>
          <p:nvPr/>
        </p:nvPicPr>
        <p:blipFill>
          <a:blip r:embed="rId2" cstate="print"/>
          <a:stretch>
            <a:fillRect/>
          </a:stretch>
        </p:blipFill>
        <p:spPr bwMode="auto">
          <a:xfrm>
            <a:off x="0" y="1690960"/>
            <a:ext cx="9144000" cy="495448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Frontend - Interfaces</a:t>
            </a:r>
            <a:endParaRPr lang="pt-BR" dirty="0"/>
          </a:p>
        </p:txBody>
      </p:sp>
      <p:sp>
        <p:nvSpPr>
          <p:cNvPr id="3" name="Espaço Reservado para Conteúdo 2"/>
          <p:cNvSpPr>
            <a:spLocks noGrp="1"/>
          </p:cNvSpPr>
          <p:nvPr>
            <p:ph sz="quarter" idx="1"/>
          </p:nvPr>
        </p:nvSpPr>
        <p:spPr/>
        <p:txBody>
          <a:bodyPr/>
          <a:lstStyle/>
          <a:p>
            <a:r>
              <a:rPr lang="en-US" dirty="0" smtClean="0"/>
              <a:t>Login</a:t>
            </a:r>
            <a:endParaRPr lang="pt-BR" dirty="0"/>
          </a:p>
        </p:txBody>
      </p:sp>
      <p:pic>
        <p:nvPicPr>
          <p:cNvPr id="8" name="Picture 3" descr="C:\Users\Filipe\Desktop\APS\projeto\imagens 2a Parte\prototipo interface\interface_login.png"/>
          <p:cNvPicPr>
            <a:picLocks noChangeAspect="1" noChangeArrowheads="1"/>
          </p:cNvPicPr>
          <p:nvPr/>
        </p:nvPicPr>
        <p:blipFill>
          <a:blip r:embed="rId2" cstate="print"/>
          <a:srcRect/>
          <a:stretch>
            <a:fillRect/>
          </a:stretch>
        </p:blipFill>
        <p:spPr bwMode="auto">
          <a:xfrm>
            <a:off x="0" y="1690960"/>
            <a:ext cx="9144000" cy="495449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Frontend - Interfaces</a:t>
            </a:r>
            <a:endParaRPr lang="pt-BR" dirty="0"/>
          </a:p>
        </p:txBody>
      </p:sp>
      <p:sp>
        <p:nvSpPr>
          <p:cNvPr id="3" name="Espaço Reservado para Conteúdo 2"/>
          <p:cNvSpPr>
            <a:spLocks noGrp="1"/>
          </p:cNvSpPr>
          <p:nvPr>
            <p:ph sz="quarter" idx="1"/>
          </p:nvPr>
        </p:nvSpPr>
        <p:spPr/>
        <p:txBody>
          <a:bodyPr/>
          <a:lstStyle/>
          <a:p>
            <a:r>
              <a:rPr lang="en-US" dirty="0" smtClean="0"/>
              <a:t>Home – </a:t>
            </a:r>
            <a:r>
              <a:rPr lang="en-US" dirty="0" err="1" smtClean="0"/>
              <a:t>Paciente</a:t>
            </a:r>
            <a:endParaRPr lang="en-US" dirty="0" smtClean="0"/>
          </a:p>
          <a:p>
            <a:endParaRPr lang="pt-BR" dirty="0"/>
          </a:p>
        </p:txBody>
      </p:sp>
      <p:pic>
        <p:nvPicPr>
          <p:cNvPr id="8" name="Picture 5" descr="C:\Users\Filipe\Desktop\APS\projeto\imagens 2a Parte\prototipo interface\interface_home.png"/>
          <p:cNvPicPr>
            <a:picLocks noChangeAspect="1" noChangeArrowheads="1"/>
          </p:cNvPicPr>
          <p:nvPr/>
        </p:nvPicPr>
        <p:blipFill>
          <a:blip r:embed="rId2" cstate="print"/>
          <a:srcRect/>
          <a:stretch>
            <a:fillRect/>
          </a:stretch>
        </p:blipFill>
        <p:spPr bwMode="auto">
          <a:xfrm>
            <a:off x="0" y="1690960"/>
            <a:ext cx="9144000" cy="495449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Projeto</a:t>
            </a:r>
            <a:r>
              <a:rPr lang="en-US" dirty="0" smtClean="0"/>
              <a:t> de Frontend - Interfaces</a:t>
            </a:r>
            <a:endParaRPr lang="pt-BR" dirty="0"/>
          </a:p>
        </p:txBody>
      </p:sp>
      <p:sp>
        <p:nvSpPr>
          <p:cNvPr id="3" name="Espaço Reservado para Conteúdo 2"/>
          <p:cNvSpPr>
            <a:spLocks noGrp="1"/>
          </p:cNvSpPr>
          <p:nvPr>
            <p:ph sz="quarter" idx="1"/>
          </p:nvPr>
        </p:nvSpPr>
        <p:spPr/>
        <p:txBody>
          <a:bodyPr/>
          <a:lstStyle/>
          <a:p>
            <a:r>
              <a:rPr lang="en-US" dirty="0" smtClean="0"/>
              <a:t>Home – </a:t>
            </a:r>
            <a:r>
              <a:rPr lang="en-US" dirty="0" err="1" smtClean="0"/>
              <a:t>Médico</a:t>
            </a:r>
            <a:endParaRPr lang="en-US" dirty="0" smtClean="0"/>
          </a:p>
          <a:p>
            <a:endParaRPr lang="pt-BR" dirty="0"/>
          </a:p>
        </p:txBody>
      </p:sp>
      <p:pic>
        <p:nvPicPr>
          <p:cNvPr id="10242" name="Picture 2" descr="C:\Users\Filipe\Desktop\APS\projeto\imagens 2a Parte\prototipo interface\interface_home_medico.png"/>
          <p:cNvPicPr>
            <a:picLocks noChangeAspect="1" noChangeArrowheads="1"/>
          </p:cNvPicPr>
          <p:nvPr/>
        </p:nvPicPr>
        <p:blipFill>
          <a:blip r:embed="rId2" cstate="print"/>
          <a:stretch>
            <a:fillRect/>
          </a:stretch>
        </p:blipFill>
        <p:spPr bwMode="auto">
          <a:xfrm>
            <a:off x="0" y="1690960"/>
            <a:ext cx="9144000" cy="4954489"/>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interface_marcar_consulta.png"/>
          <p:cNvPicPr>
            <a:picLocks noChangeAspect="1"/>
          </p:cNvPicPr>
          <p:nvPr/>
        </p:nvPicPr>
        <p:blipFill>
          <a:blip r:embed="rId2" cstate="print"/>
          <a:stretch>
            <a:fillRect/>
          </a:stretch>
        </p:blipFill>
        <p:spPr>
          <a:xfrm>
            <a:off x="0" y="1714871"/>
            <a:ext cx="9144000" cy="4954489"/>
          </a:xfrm>
          <a:prstGeom prst="rect">
            <a:avLst/>
          </a:prstGeom>
        </p:spPr>
      </p:pic>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Marcar</a:t>
            </a:r>
            <a:r>
              <a:rPr lang="en-US" dirty="0" smtClean="0"/>
              <a:t> </a:t>
            </a:r>
            <a:r>
              <a:rPr lang="en-US" dirty="0" err="1" smtClean="0"/>
              <a:t>Consulta</a:t>
            </a:r>
            <a:endParaRPr lang="pt-BR" dirty="0"/>
          </a:p>
        </p:txBody>
      </p:sp>
      <p:pic>
        <p:nvPicPr>
          <p:cNvPr id="1027" name="Picture 3" descr="C:\Users\Filipe\Desktop\APS\projeto\imagens 2a Parte\SOA\classes front\TelaMarcarConsulta.jpg"/>
          <p:cNvPicPr>
            <a:picLocks noChangeAspect="1" noChangeArrowheads="1"/>
          </p:cNvPicPr>
          <p:nvPr/>
        </p:nvPicPr>
        <p:blipFill>
          <a:blip r:embed="rId3" cstate="print"/>
          <a:stretch>
            <a:fillRect/>
          </a:stretch>
        </p:blipFill>
        <p:spPr bwMode="auto">
          <a:xfrm>
            <a:off x="3995936" y="2925579"/>
            <a:ext cx="4850688" cy="351711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Marcar</a:t>
            </a:r>
            <a:r>
              <a:rPr lang="en-US" dirty="0" smtClean="0"/>
              <a:t> </a:t>
            </a:r>
            <a:r>
              <a:rPr lang="en-US" dirty="0" err="1" smtClean="0"/>
              <a:t>Consulta</a:t>
            </a:r>
            <a:endParaRPr lang="pt-BR" dirty="0"/>
          </a:p>
        </p:txBody>
      </p:sp>
      <p:pic>
        <p:nvPicPr>
          <p:cNvPr id="5122" name="Picture 2" descr="C:\Users\Filipe\Desktop\APS\projeto\imagens 2a Parte\SOA\sequencias front\seq. TelaMarcarConsulta.jpg"/>
          <p:cNvPicPr>
            <a:picLocks noChangeAspect="1" noChangeArrowheads="1"/>
          </p:cNvPicPr>
          <p:nvPr/>
        </p:nvPicPr>
        <p:blipFill>
          <a:blip r:embed="rId2" cstate="print"/>
          <a:srcRect/>
          <a:stretch>
            <a:fillRect/>
          </a:stretch>
        </p:blipFill>
        <p:spPr bwMode="auto">
          <a:xfrm>
            <a:off x="1356723" y="1844824"/>
            <a:ext cx="6430555" cy="44829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Médico</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t="31943" b="45697"/>
          <a:stretch>
            <a:fillRect/>
          </a:stretch>
        </p:blipFill>
        <p:spPr bwMode="auto">
          <a:xfrm>
            <a:off x="652462" y="2276872"/>
            <a:ext cx="7839076" cy="3024336"/>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_tratamento.png"/>
          <p:cNvPicPr>
            <a:picLocks noChangeAspect="1"/>
          </p:cNvPicPr>
          <p:nvPr/>
        </p:nvPicPr>
        <p:blipFill>
          <a:blip r:embed="rId2" cstate="print"/>
          <a:stretch>
            <a:fillRect/>
          </a:stretch>
        </p:blipFill>
        <p:spPr>
          <a:xfrm>
            <a:off x="0" y="1700808"/>
            <a:ext cx="9144000" cy="4954489"/>
          </a:xfrm>
          <a:prstGeom prst="rect">
            <a:avLst/>
          </a:prstGeom>
        </p:spPr>
      </p:pic>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Acompanhar</a:t>
            </a:r>
            <a:r>
              <a:rPr lang="en-US" dirty="0" smtClean="0"/>
              <a:t> </a:t>
            </a:r>
            <a:r>
              <a:rPr lang="en-US" dirty="0" err="1" smtClean="0"/>
              <a:t>Tratamento</a:t>
            </a:r>
            <a:endParaRPr lang="pt-BR" dirty="0"/>
          </a:p>
        </p:txBody>
      </p:sp>
      <p:pic>
        <p:nvPicPr>
          <p:cNvPr id="4" name="Picture 2" descr="C:\Users\Filipe\Desktop\APS\projeto\imagens 2a Parte\SOA\classes front\TelaAcompanharTratamento.jpg"/>
          <p:cNvPicPr>
            <a:picLocks noChangeAspect="1" noChangeArrowheads="1"/>
          </p:cNvPicPr>
          <p:nvPr/>
        </p:nvPicPr>
        <p:blipFill>
          <a:blip r:embed="rId3" cstate="print"/>
          <a:srcRect/>
          <a:stretch>
            <a:fillRect/>
          </a:stretch>
        </p:blipFill>
        <p:spPr bwMode="auto">
          <a:xfrm>
            <a:off x="3486826" y="2132856"/>
            <a:ext cx="5657174" cy="4659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Acompanhar</a:t>
            </a:r>
            <a:r>
              <a:rPr lang="en-US" dirty="0" smtClean="0"/>
              <a:t> </a:t>
            </a:r>
            <a:r>
              <a:rPr lang="en-US" dirty="0" err="1" smtClean="0"/>
              <a:t>Tratamento</a:t>
            </a:r>
            <a:endParaRPr lang="pt-BR" dirty="0"/>
          </a:p>
        </p:txBody>
      </p:sp>
      <p:pic>
        <p:nvPicPr>
          <p:cNvPr id="6146" name="Picture 2" descr="C:\Users\Filipe\Desktop\APS\projeto\imagens 2a Parte\SOA\sequencias front\seq. TelaAcompanharTratamento.jpg"/>
          <p:cNvPicPr>
            <a:picLocks noChangeAspect="1" noChangeArrowheads="1"/>
          </p:cNvPicPr>
          <p:nvPr/>
        </p:nvPicPr>
        <p:blipFill>
          <a:blip r:embed="rId2" cstate="print"/>
          <a:srcRect/>
          <a:stretch>
            <a:fillRect/>
          </a:stretch>
        </p:blipFill>
        <p:spPr bwMode="auto">
          <a:xfrm>
            <a:off x="971601" y="1687610"/>
            <a:ext cx="7200800" cy="454970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_avaliacao.png"/>
          <p:cNvPicPr>
            <a:picLocks noChangeAspect="1"/>
          </p:cNvPicPr>
          <p:nvPr/>
        </p:nvPicPr>
        <p:blipFill>
          <a:blip r:embed="rId2" cstate="print"/>
          <a:stretch>
            <a:fillRect/>
          </a:stretch>
        </p:blipFill>
        <p:spPr>
          <a:xfrm>
            <a:off x="0" y="1786879"/>
            <a:ext cx="9144000" cy="4954489"/>
          </a:xfrm>
          <a:prstGeom prst="rect">
            <a:avLst/>
          </a:prstGeom>
        </p:spPr>
      </p:pic>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Avaliar</a:t>
            </a:r>
            <a:r>
              <a:rPr lang="en-US" dirty="0" smtClean="0"/>
              <a:t> </a:t>
            </a:r>
            <a:r>
              <a:rPr lang="en-US" dirty="0" err="1" smtClean="0"/>
              <a:t>Consulta</a:t>
            </a:r>
            <a:endParaRPr lang="pt-BR" dirty="0"/>
          </a:p>
        </p:txBody>
      </p:sp>
      <p:pic>
        <p:nvPicPr>
          <p:cNvPr id="2050" name="Picture 2" descr="C:\Users\Filipe\Desktop\APS\projeto\imagens 2a Parte\SOA\classes front\TelaAvaliarConsulta.jpg"/>
          <p:cNvPicPr>
            <a:picLocks noChangeAspect="1" noChangeArrowheads="1"/>
          </p:cNvPicPr>
          <p:nvPr/>
        </p:nvPicPr>
        <p:blipFill>
          <a:blip r:embed="rId3" cstate="print"/>
          <a:stretch>
            <a:fillRect/>
          </a:stretch>
        </p:blipFill>
        <p:spPr bwMode="auto">
          <a:xfrm>
            <a:off x="3364876" y="2996952"/>
            <a:ext cx="5779124"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Avaliar</a:t>
            </a:r>
            <a:r>
              <a:rPr lang="en-US" dirty="0" smtClean="0"/>
              <a:t> </a:t>
            </a:r>
            <a:r>
              <a:rPr lang="en-US" dirty="0" err="1" smtClean="0"/>
              <a:t>Consulta</a:t>
            </a:r>
            <a:endParaRPr lang="pt-BR" dirty="0"/>
          </a:p>
        </p:txBody>
      </p:sp>
      <p:pic>
        <p:nvPicPr>
          <p:cNvPr id="7170" name="Picture 2" descr="C:\Users\Filipe\Desktop\APS\projeto\imagens 2a Parte\SOA\sequencias front\seq. TelaAvaliarConsulta.jpg"/>
          <p:cNvPicPr>
            <a:picLocks noChangeAspect="1" noChangeArrowheads="1"/>
          </p:cNvPicPr>
          <p:nvPr/>
        </p:nvPicPr>
        <p:blipFill>
          <a:blip r:embed="rId2" cstate="print"/>
          <a:srcRect/>
          <a:stretch>
            <a:fillRect/>
          </a:stretch>
        </p:blipFill>
        <p:spPr bwMode="auto">
          <a:xfrm>
            <a:off x="1475656" y="1662769"/>
            <a:ext cx="6192688" cy="457976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_planos.png"/>
          <p:cNvPicPr>
            <a:picLocks noChangeAspect="1"/>
          </p:cNvPicPr>
          <p:nvPr/>
        </p:nvPicPr>
        <p:blipFill>
          <a:blip r:embed="rId2" cstate="print"/>
          <a:stretch>
            <a:fillRect/>
          </a:stretch>
        </p:blipFill>
        <p:spPr>
          <a:xfrm>
            <a:off x="0" y="1786879"/>
            <a:ext cx="9144000" cy="4954489"/>
          </a:xfrm>
          <a:prstGeom prst="rect">
            <a:avLst/>
          </a:prstGeom>
        </p:spPr>
      </p:pic>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Consultar</a:t>
            </a:r>
            <a:r>
              <a:rPr lang="en-US" dirty="0" smtClean="0"/>
              <a:t> Plano de </a:t>
            </a:r>
            <a:r>
              <a:rPr lang="en-US" dirty="0" err="1" smtClean="0"/>
              <a:t>Saúde</a:t>
            </a:r>
            <a:endParaRPr lang="pt-BR" dirty="0"/>
          </a:p>
        </p:txBody>
      </p:sp>
      <p:pic>
        <p:nvPicPr>
          <p:cNvPr id="3074" name="Picture 2" descr="C:\Users\Filipe\Desktop\APS\projeto\imagens 2a Parte\SOA\classes front\TelaConsultarPlano.jpg"/>
          <p:cNvPicPr>
            <a:picLocks noChangeAspect="1" noChangeArrowheads="1"/>
          </p:cNvPicPr>
          <p:nvPr/>
        </p:nvPicPr>
        <p:blipFill>
          <a:blip r:embed="rId3" cstate="print"/>
          <a:srcRect/>
          <a:stretch>
            <a:fillRect/>
          </a:stretch>
        </p:blipFill>
        <p:spPr bwMode="auto">
          <a:xfrm>
            <a:off x="3347865" y="3002629"/>
            <a:ext cx="5796136" cy="35227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Consultar</a:t>
            </a:r>
            <a:r>
              <a:rPr lang="en-US" dirty="0" smtClean="0"/>
              <a:t> Plano de </a:t>
            </a:r>
            <a:r>
              <a:rPr lang="en-US" dirty="0" err="1" smtClean="0"/>
              <a:t>Saúde</a:t>
            </a:r>
            <a:endParaRPr lang="pt-BR" dirty="0"/>
          </a:p>
        </p:txBody>
      </p:sp>
      <p:pic>
        <p:nvPicPr>
          <p:cNvPr id="8194" name="Picture 2" descr="C:\Users\Filipe\Desktop\APS\projeto\imagens 2a Parte\SOA\sequencias front\TelaConsultarPlano.jpg"/>
          <p:cNvPicPr>
            <a:picLocks noChangeAspect="1" noChangeArrowheads="1"/>
          </p:cNvPicPr>
          <p:nvPr/>
        </p:nvPicPr>
        <p:blipFill>
          <a:blip r:embed="rId2" cstate="print"/>
          <a:srcRect/>
          <a:stretch>
            <a:fillRect/>
          </a:stretch>
        </p:blipFill>
        <p:spPr bwMode="auto">
          <a:xfrm>
            <a:off x="334735" y="1812006"/>
            <a:ext cx="8474532" cy="428129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Classes</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Receitar</a:t>
            </a:r>
            <a:r>
              <a:rPr lang="en-US" dirty="0" smtClean="0"/>
              <a:t> </a:t>
            </a:r>
            <a:r>
              <a:rPr lang="en-US" dirty="0" err="1" smtClean="0"/>
              <a:t>Paciente</a:t>
            </a:r>
            <a:endParaRPr lang="pt-BR" dirty="0"/>
          </a:p>
        </p:txBody>
      </p:sp>
      <p:pic>
        <p:nvPicPr>
          <p:cNvPr id="5" name="Imagem 4" descr="interface_tratamento_medico.png"/>
          <p:cNvPicPr>
            <a:picLocks noChangeAspect="1"/>
          </p:cNvPicPr>
          <p:nvPr/>
        </p:nvPicPr>
        <p:blipFill>
          <a:blip r:embed="rId2" cstate="print"/>
          <a:stretch>
            <a:fillRect/>
          </a:stretch>
        </p:blipFill>
        <p:spPr>
          <a:xfrm>
            <a:off x="0" y="1714871"/>
            <a:ext cx="9144000" cy="4954489"/>
          </a:xfrm>
          <a:prstGeom prst="rect">
            <a:avLst/>
          </a:prstGeom>
        </p:spPr>
      </p:pic>
      <p:pic>
        <p:nvPicPr>
          <p:cNvPr id="4098" name="Picture 2" descr="C:\Users\Filipe\Desktop\APS\projeto\imagens 2a Parte\SOA\classes front\TelaReceitarPaciente.jpg"/>
          <p:cNvPicPr>
            <a:picLocks noChangeAspect="1" noChangeArrowheads="1"/>
          </p:cNvPicPr>
          <p:nvPr/>
        </p:nvPicPr>
        <p:blipFill>
          <a:blip r:embed="rId3" cstate="print"/>
          <a:stretch>
            <a:fillRect/>
          </a:stretch>
        </p:blipFill>
        <p:spPr bwMode="auto">
          <a:xfrm>
            <a:off x="3948806" y="2948694"/>
            <a:ext cx="5231707" cy="3888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Projeto</a:t>
            </a:r>
            <a:r>
              <a:rPr lang="en-US" dirty="0" smtClean="0"/>
              <a:t> de Frontend – </a:t>
            </a:r>
            <a:r>
              <a:rPr lang="en-US" dirty="0" err="1" smtClean="0"/>
              <a:t>Diagrama</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Tela</a:t>
            </a:r>
            <a:r>
              <a:rPr lang="en-US" dirty="0" smtClean="0"/>
              <a:t> </a:t>
            </a:r>
            <a:r>
              <a:rPr lang="en-US" dirty="0" err="1" smtClean="0"/>
              <a:t>Receitar</a:t>
            </a:r>
            <a:r>
              <a:rPr lang="en-US" dirty="0" smtClean="0"/>
              <a:t> </a:t>
            </a:r>
            <a:r>
              <a:rPr lang="en-US" dirty="0" err="1" smtClean="0"/>
              <a:t>Paciente</a:t>
            </a:r>
            <a:endParaRPr lang="pt-BR" dirty="0"/>
          </a:p>
        </p:txBody>
      </p:sp>
      <p:pic>
        <p:nvPicPr>
          <p:cNvPr id="9218" name="Picture 2" descr="C:\Users\Filipe\Desktop\APS\projeto\imagens 2a Parte\SOA\sequencias front\seq. TelaReceitarPaciente.jpg"/>
          <p:cNvPicPr>
            <a:picLocks noChangeAspect="1" noChangeArrowheads="1"/>
          </p:cNvPicPr>
          <p:nvPr/>
        </p:nvPicPr>
        <p:blipFill>
          <a:blip r:embed="rId2" cstate="print"/>
          <a:srcRect/>
          <a:stretch>
            <a:fillRect/>
          </a:stretch>
        </p:blipFill>
        <p:spPr bwMode="auto">
          <a:xfrm>
            <a:off x="361448" y="1750466"/>
            <a:ext cx="8421104" cy="4414838"/>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US" dirty="0" err="1" smtClean="0"/>
              <a:t>Projeto</a:t>
            </a:r>
            <a:r>
              <a:rPr lang="en-US" dirty="0" smtClean="0"/>
              <a:t> de </a:t>
            </a:r>
            <a:r>
              <a:rPr lang="en-US" dirty="0" err="1" smtClean="0"/>
              <a:t>Banco</a:t>
            </a:r>
            <a:r>
              <a:rPr lang="en-US" dirty="0" smtClean="0"/>
              <a:t> de Dados</a:t>
            </a:r>
            <a:endParaRPr lang="pt-BR" dirty="0"/>
          </a:p>
        </p:txBody>
      </p:sp>
      <p:sp>
        <p:nvSpPr>
          <p:cNvPr id="7" name="Espaço Reservado para Texto 6"/>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Modelo</a:t>
            </a:r>
            <a:r>
              <a:rPr lang="en-US" dirty="0" smtClean="0"/>
              <a:t> </a:t>
            </a:r>
            <a:r>
              <a:rPr lang="en-US" dirty="0" err="1" smtClean="0"/>
              <a:t>Conceitual</a:t>
            </a:r>
            <a:endParaRPr lang="pt-BR" dirty="0"/>
          </a:p>
        </p:txBody>
      </p:sp>
      <p:sp>
        <p:nvSpPr>
          <p:cNvPr id="5" name="Espaço Reservado para Conteúdo 4"/>
          <p:cNvSpPr>
            <a:spLocks noGrp="1"/>
          </p:cNvSpPr>
          <p:nvPr>
            <p:ph sz="quarter" idx="1"/>
          </p:nvPr>
        </p:nvSpPr>
        <p:spPr/>
        <p:txBody>
          <a:bodyPr/>
          <a:lstStyle/>
          <a:p>
            <a:endParaRPr lang="pt-BR"/>
          </a:p>
        </p:txBody>
      </p:sp>
      <p:pic>
        <p:nvPicPr>
          <p:cNvPr id="7" name="Picture 2" descr="C:\Users\Filipe\Desktop\APS\Arquiteturas\Arquitetura de Classes.jpg"/>
          <p:cNvPicPr>
            <a:picLocks noChangeAspect="1" noChangeArrowheads="1"/>
          </p:cNvPicPr>
          <p:nvPr/>
        </p:nvPicPr>
        <p:blipFill>
          <a:blip r:embed="rId2" cstate="print"/>
          <a:srcRect t="63577"/>
          <a:stretch>
            <a:fillRect/>
          </a:stretch>
        </p:blipFill>
        <p:spPr bwMode="auto">
          <a:xfrm>
            <a:off x="179512" y="1268760"/>
            <a:ext cx="6459146" cy="1583396"/>
          </a:xfrm>
          <a:prstGeom prst="rect">
            <a:avLst/>
          </a:prstGeom>
          <a:noFill/>
        </p:spPr>
      </p:pic>
      <p:pic>
        <p:nvPicPr>
          <p:cNvPr id="8" name="Picture 2" descr="C:\Users\Filipe\Desktop\APS\projeto\imagens 2a Parte\bd\conceitual.jpg"/>
          <p:cNvPicPr>
            <a:picLocks noChangeAspect="1" noChangeArrowheads="1"/>
          </p:cNvPicPr>
          <p:nvPr/>
        </p:nvPicPr>
        <p:blipFill>
          <a:blip r:embed="rId3" cstate="print"/>
          <a:srcRect/>
          <a:stretch>
            <a:fillRect/>
          </a:stretch>
        </p:blipFill>
        <p:spPr bwMode="auto">
          <a:xfrm>
            <a:off x="2627784" y="2850749"/>
            <a:ext cx="6336703" cy="389061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r>
              <a:rPr lang="en-US" dirty="0" smtClean="0"/>
              <a:t> - </a:t>
            </a:r>
            <a:r>
              <a:rPr lang="en-US" dirty="0" err="1" smtClean="0"/>
              <a:t>Correção</a:t>
            </a:r>
            <a:endParaRPr lang="pt-BR" dirty="0"/>
          </a:p>
        </p:txBody>
      </p:sp>
      <p:sp>
        <p:nvSpPr>
          <p:cNvPr id="3" name="Espaço Reservado para Conteúdo 2"/>
          <p:cNvSpPr>
            <a:spLocks noGrp="1"/>
          </p:cNvSpPr>
          <p:nvPr>
            <p:ph sz="quarter" idx="1"/>
          </p:nvPr>
        </p:nvSpPr>
        <p:spPr/>
        <p:txBody>
          <a:bodyPr/>
          <a:lstStyle/>
          <a:p>
            <a:r>
              <a:rPr lang="en-US" dirty="0" err="1" smtClean="0"/>
              <a:t>Consultório</a:t>
            </a:r>
            <a:r>
              <a:rPr lang="en-US" dirty="0" smtClean="0"/>
              <a:t> e Hospital = </a:t>
            </a:r>
            <a:r>
              <a:rPr lang="en-US" dirty="0" err="1" smtClean="0"/>
              <a:t>Estabelecimento</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l="13779" t="56965" r="9061" b="19609"/>
          <a:stretch>
            <a:fillRect/>
          </a:stretch>
        </p:blipFill>
        <p:spPr bwMode="auto">
          <a:xfrm>
            <a:off x="0" y="1844824"/>
            <a:ext cx="5580112" cy="2922916"/>
          </a:xfrm>
          <a:prstGeom prst="rect">
            <a:avLst/>
          </a:prstGeom>
          <a:noFill/>
        </p:spPr>
      </p:pic>
      <p:pic>
        <p:nvPicPr>
          <p:cNvPr id="5" name="Picture 2" descr="C:\Users\Filipe\Desktop\APS\Arquiteturas\Casos de Uso - completo.jpg"/>
          <p:cNvPicPr>
            <a:picLocks noChangeAspect="1" noChangeArrowheads="1"/>
          </p:cNvPicPr>
          <p:nvPr/>
        </p:nvPicPr>
        <p:blipFill>
          <a:blip r:embed="rId2" cstate="print"/>
          <a:srcRect l="14697" t="81988" r="15491" b="-1688"/>
          <a:stretch>
            <a:fillRect/>
          </a:stretch>
        </p:blipFill>
        <p:spPr bwMode="auto">
          <a:xfrm>
            <a:off x="3491880" y="4193704"/>
            <a:ext cx="5472608" cy="2664296"/>
          </a:xfrm>
          <a:prstGeom prst="rect">
            <a:avLst/>
          </a:prstGeom>
          <a:noFill/>
        </p:spPr>
      </p:pic>
      <p:pic>
        <p:nvPicPr>
          <p:cNvPr id="4" name="Picture 2" descr="C:\Users\Filipe\Desktop\APS\projeto\imagens 2a Parte\RUP\Casos de Uso.jpg"/>
          <p:cNvPicPr>
            <a:picLocks noChangeAspect="1" noChangeArrowheads="1"/>
          </p:cNvPicPr>
          <p:nvPr/>
        </p:nvPicPr>
        <p:blipFill>
          <a:blip r:embed="rId3" cstate="print"/>
          <a:srcRect l="3570" t="69737" r="18778"/>
          <a:stretch>
            <a:fillRect/>
          </a:stretch>
        </p:blipFill>
        <p:spPr bwMode="auto">
          <a:xfrm>
            <a:off x="1331640" y="2047969"/>
            <a:ext cx="6264696" cy="3009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3876E-6 L 0.18716 0.0599 " pathEditMode="relative" rAng="0" ptsTypes="AA">
                                      <p:cBhvr>
                                        <p:cTn id="6" dur="500" fill="hold"/>
                                        <p:tgtEl>
                                          <p:spTgt spid="1026"/>
                                        </p:tgtEl>
                                        <p:attrNameLst>
                                          <p:attrName>ppt_x</p:attrName>
                                          <p:attrName>ppt_y</p:attrName>
                                        </p:attrNameLst>
                                      </p:cBhvr>
                                      <p:rCtr x="94" y="30"/>
                                    </p:animMotion>
                                  </p:childTnLst>
                                </p:cTn>
                              </p:par>
                              <p:par>
                                <p:cTn id="7" presetID="0" presetClass="path" presetSubtype="0" accel="50000" decel="50000" fill="hold" nodeType="withEffect">
                                  <p:stCondLst>
                                    <p:cond delay="0"/>
                                  </p:stCondLst>
                                  <p:childTnLst>
                                    <p:animMotion origin="layout" path="M 3.61111E-6 -1.62812E-6 L -0.18889 -0.26364 " pathEditMode="relative" rAng="0" ptsTypes="AA">
                                      <p:cBhvr>
                                        <p:cTn id="8" dur="500" fill="hold"/>
                                        <p:tgtEl>
                                          <p:spTgt spid="5"/>
                                        </p:tgtEl>
                                        <p:attrNameLst>
                                          <p:attrName>ppt_x</p:attrName>
                                          <p:attrName>ppt_y</p:attrName>
                                        </p:attrNameLst>
                                      </p:cBhvr>
                                      <p:rCtr x="-94" y="-132"/>
                                    </p:animMotion>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Modelo</a:t>
            </a:r>
            <a:r>
              <a:rPr lang="en-US" dirty="0" smtClean="0"/>
              <a:t> </a:t>
            </a:r>
            <a:r>
              <a:rPr lang="en-US" dirty="0" err="1" smtClean="0"/>
              <a:t>Lógico</a:t>
            </a:r>
            <a:endParaRPr lang="pt-BR" dirty="0"/>
          </a:p>
        </p:txBody>
      </p:sp>
      <p:sp>
        <p:nvSpPr>
          <p:cNvPr id="5" name="Espaço Reservado para Conteúdo 4"/>
          <p:cNvSpPr>
            <a:spLocks noGrp="1"/>
          </p:cNvSpPr>
          <p:nvPr>
            <p:ph sz="quarter" idx="1"/>
          </p:nvPr>
        </p:nvSpPr>
        <p:spPr/>
        <p:txBody>
          <a:bodyPr/>
          <a:lstStyle/>
          <a:p>
            <a:endParaRPr lang="pt-BR"/>
          </a:p>
        </p:txBody>
      </p:sp>
      <p:pic>
        <p:nvPicPr>
          <p:cNvPr id="6" name="Picture 3" descr="C:\Users\Filipe\Desktop\APS\projeto\imagens 2a Parte\bd\logico.jpg"/>
          <p:cNvPicPr>
            <a:picLocks noChangeAspect="1" noChangeArrowheads="1"/>
          </p:cNvPicPr>
          <p:nvPr/>
        </p:nvPicPr>
        <p:blipFill>
          <a:blip r:embed="rId2" cstate="print"/>
          <a:srcRect/>
          <a:stretch>
            <a:fillRect/>
          </a:stretch>
        </p:blipFill>
        <p:spPr bwMode="auto">
          <a:xfrm>
            <a:off x="35496" y="1628800"/>
            <a:ext cx="5940152" cy="422042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Modelo</a:t>
            </a:r>
            <a:r>
              <a:rPr lang="en-US" dirty="0" smtClean="0"/>
              <a:t> </a:t>
            </a:r>
            <a:r>
              <a:rPr lang="en-US" dirty="0" err="1" smtClean="0"/>
              <a:t>Lógico</a:t>
            </a:r>
            <a:endParaRPr lang="pt-BR" dirty="0"/>
          </a:p>
        </p:txBody>
      </p:sp>
      <p:sp>
        <p:nvSpPr>
          <p:cNvPr id="5" name="Espaço Reservado para Conteúdo 4"/>
          <p:cNvSpPr>
            <a:spLocks noGrp="1"/>
          </p:cNvSpPr>
          <p:nvPr>
            <p:ph sz="quarter" idx="1"/>
          </p:nvPr>
        </p:nvSpPr>
        <p:spPr/>
        <p:txBody>
          <a:bodyPr/>
          <a:lstStyle/>
          <a:p>
            <a:endParaRPr lang="pt-BR"/>
          </a:p>
        </p:txBody>
      </p:sp>
      <p:pic>
        <p:nvPicPr>
          <p:cNvPr id="11267" name="Picture 3" descr="C:\Users\Filipe\Desktop\APS\projeto\imagens 2a Parte\bd\logico.jpg"/>
          <p:cNvPicPr>
            <a:picLocks noChangeAspect="1" noChangeArrowheads="1"/>
          </p:cNvPicPr>
          <p:nvPr/>
        </p:nvPicPr>
        <p:blipFill>
          <a:blip r:embed="rId2" cstate="print"/>
          <a:stretch>
            <a:fillRect/>
          </a:stretch>
        </p:blipFill>
        <p:spPr bwMode="auto">
          <a:xfrm>
            <a:off x="21453" y="1628801"/>
            <a:ext cx="9072620" cy="423177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Modelo</a:t>
            </a:r>
            <a:r>
              <a:rPr lang="en-US" dirty="0" smtClean="0"/>
              <a:t> </a:t>
            </a:r>
            <a:r>
              <a:rPr lang="en-US" dirty="0" err="1" smtClean="0"/>
              <a:t>Lógico</a:t>
            </a:r>
            <a:endParaRPr lang="pt-BR" dirty="0"/>
          </a:p>
        </p:txBody>
      </p:sp>
      <p:sp>
        <p:nvSpPr>
          <p:cNvPr id="5" name="Espaço Reservado para Conteúdo 4"/>
          <p:cNvSpPr>
            <a:spLocks noGrp="1"/>
          </p:cNvSpPr>
          <p:nvPr>
            <p:ph sz="quarter" idx="1"/>
          </p:nvPr>
        </p:nvSpPr>
        <p:spPr/>
        <p:txBody>
          <a:bodyPr/>
          <a:lstStyle/>
          <a:p>
            <a:endParaRPr lang="pt-BR"/>
          </a:p>
        </p:txBody>
      </p:sp>
      <p:pic>
        <p:nvPicPr>
          <p:cNvPr id="11267" name="Picture 3" descr="C:\Users\Filipe\Desktop\APS\projeto\imagens 2a Parte\bd\logico.jpg"/>
          <p:cNvPicPr>
            <a:picLocks noChangeAspect="1" noChangeArrowheads="1"/>
          </p:cNvPicPr>
          <p:nvPr/>
        </p:nvPicPr>
        <p:blipFill>
          <a:blip r:embed="rId2" cstate="print"/>
          <a:stretch>
            <a:fillRect/>
          </a:stretch>
        </p:blipFill>
        <p:spPr bwMode="auto">
          <a:xfrm>
            <a:off x="21453" y="1628801"/>
            <a:ext cx="9072620" cy="4231778"/>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Análise</a:t>
            </a:r>
            <a:r>
              <a:rPr lang="en-US" dirty="0" smtClean="0"/>
              <a:t> RUP </a:t>
            </a:r>
            <a:r>
              <a:rPr lang="en-US" dirty="0" err="1" smtClean="0"/>
              <a:t>vs</a:t>
            </a:r>
            <a:r>
              <a:rPr lang="en-US" dirty="0" smtClean="0"/>
              <a:t> SOA</a:t>
            </a:r>
            <a:endParaRPr lang="pt-BR" dirty="0"/>
          </a:p>
        </p:txBody>
      </p:sp>
      <p:sp>
        <p:nvSpPr>
          <p:cNvPr id="5" name="Espaço Reservado para Texto 4"/>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pPr algn="ctr"/>
            <a:r>
              <a:rPr lang="en-US" dirty="0" smtClean="0"/>
              <a:t>RUP </a:t>
            </a:r>
            <a:r>
              <a:rPr lang="en-US" dirty="0" err="1" smtClean="0"/>
              <a:t>vs</a:t>
            </a:r>
            <a:r>
              <a:rPr lang="en-US" dirty="0" smtClean="0"/>
              <a:t> SOA</a:t>
            </a:r>
            <a:endParaRPr lang="pt-BR" dirty="0"/>
          </a:p>
        </p:txBody>
      </p:sp>
      <p:sp>
        <p:nvSpPr>
          <p:cNvPr id="11" name="Espaço Reservado para Conteúdo 10"/>
          <p:cNvSpPr>
            <a:spLocks noGrp="1"/>
          </p:cNvSpPr>
          <p:nvPr>
            <p:ph sz="quarter" idx="1"/>
          </p:nvPr>
        </p:nvSpPr>
        <p:spPr/>
        <p:txBody>
          <a:bodyPr/>
          <a:lstStyle/>
          <a:p>
            <a:r>
              <a:rPr lang="en-US" sz="2800" dirty="0" err="1" smtClean="0"/>
              <a:t>Documentação</a:t>
            </a:r>
            <a:r>
              <a:rPr lang="en-US" sz="2800" dirty="0" smtClean="0"/>
              <a:t> </a:t>
            </a:r>
            <a:r>
              <a:rPr lang="en-US" sz="2800" dirty="0" err="1" smtClean="0"/>
              <a:t>detalhada</a:t>
            </a:r>
            <a:endParaRPr lang="en-US" sz="2800" dirty="0" smtClean="0"/>
          </a:p>
          <a:p>
            <a:r>
              <a:rPr lang="en-US" sz="2800" dirty="0" err="1" smtClean="0"/>
              <a:t>Orientado</a:t>
            </a:r>
            <a:r>
              <a:rPr lang="en-US" sz="2800" dirty="0" smtClean="0"/>
              <a:t> a </a:t>
            </a:r>
            <a:r>
              <a:rPr lang="en-US" sz="2800" dirty="0" err="1" smtClean="0"/>
              <a:t>objetos</a:t>
            </a:r>
            <a:endParaRPr lang="en-US" sz="2800" dirty="0" smtClean="0"/>
          </a:p>
          <a:p>
            <a:r>
              <a:rPr lang="en-US" sz="2800" dirty="0" smtClean="0"/>
              <a:t>Grande </a:t>
            </a:r>
            <a:r>
              <a:rPr lang="en-US" sz="2800" dirty="0" err="1" smtClean="0"/>
              <a:t>equipe</a:t>
            </a:r>
            <a:r>
              <a:rPr lang="en-US" sz="2800" dirty="0" smtClean="0"/>
              <a:t> de </a:t>
            </a:r>
            <a:r>
              <a:rPr lang="en-US" sz="2800" dirty="0" err="1" smtClean="0"/>
              <a:t>desenvolvimento</a:t>
            </a:r>
            <a:endParaRPr lang="en-US" sz="2800" dirty="0" smtClean="0"/>
          </a:p>
          <a:p>
            <a:r>
              <a:rPr lang="en-US" sz="2800" dirty="0" smtClean="0"/>
              <a:t>Alto </a:t>
            </a:r>
            <a:r>
              <a:rPr lang="en-US" sz="2800" dirty="0" err="1" smtClean="0"/>
              <a:t>nível</a:t>
            </a:r>
            <a:r>
              <a:rPr lang="en-US" sz="2800" dirty="0" smtClean="0"/>
              <a:t> de </a:t>
            </a:r>
            <a:r>
              <a:rPr lang="en-US" sz="2800" dirty="0" err="1" smtClean="0"/>
              <a:t>conhecimento</a:t>
            </a:r>
            <a:endParaRPr lang="en-US" sz="2800" dirty="0" smtClean="0"/>
          </a:p>
          <a:p>
            <a:r>
              <a:rPr lang="en-US" sz="2800" dirty="0" smtClean="0"/>
              <a:t>Modular</a:t>
            </a:r>
          </a:p>
          <a:p>
            <a:endParaRPr lang="pt-BR" dirty="0"/>
          </a:p>
        </p:txBody>
      </p:sp>
      <p:sp>
        <p:nvSpPr>
          <p:cNvPr id="12" name="Espaço Reservado para Conteúdo 11"/>
          <p:cNvSpPr>
            <a:spLocks noGrp="1"/>
          </p:cNvSpPr>
          <p:nvPr>
            <p:ph sz="quarter" idx="2"/>
          </p:nvPr>
        </p:nvSpPr>
        <p:spPr/>
        <p:txBody>
          <a:bodyPr/>
          <a:lstStyle/>
          <a:p>
            <a:r>
              <a:rPr lang="en-US" dirty="0" err="1" smtClean="0"/>
              <a:t>Orientado</a:t>
            </a:r>
            <a:r>
              <a:rPr lang="en-US" dirty="0" smtClean="0"/>
              <a:t> a </a:t>
            </a:r>
            <a:r>
              <a:rPr lang="en-US" dirty="0" err="1" smtClean="0"/>
              <a:t>serviços</a:t>
            </a:r>
            <a:endParaRPr lang="en-US" dirty="0" smtClean="0"/>
          </a:p>
          <a:p>
            <a:r>
              <a:rPr lang="en-US" dirty="0" smtClean="0"/>
              <a:t>Os </a:t>
            </a:r>
            <a:r>
              <a:rPr lang="en-US" dirty="0" err="1" smtClean="0"/>
              <a:t>serviços</a:t>
            </a:r>
            <a:r>
              <a:rPr lang="en-US" dirty="0" smtClean="0"/>
              <a:t>  </a:t>
            </a:r>
            <a:r>
              <a:rPr lang="en-US" dirty="0" err="1" smtClean="0"/>
              <a:t>podem</a:t>
            </a:r>
            <a:r>
              <a:rPr lang="en-US" dirty="0" smtClean="0"/>
              <a:t> </a:t>
            </a:r>
            <a:r>
              <a:rPr lang="en-US" dirty="0" err="1" smtClean="0"/>
              <a:t>possuir</a:t>
            </a:r>
            <a:r>
              <a:rPr lang="en-US" dirty="0" smtClean="0"/>
              <a:t> </a:t>
            </a:r>
            <a:r>
              <a:rPr lang="en-US" dirty="0" err="1" smtClean="0"/>
              <a:t>diferentes</a:t>
            </a:r>
            <a:r>
              <a:rPr lang="en-US" dirty="0" smtClean="0"/>
              <a:t> </a:t>
            </a:r>
            <a:r>
              <a:rPr lang="en-US" dirty="0" err="1" smtClean="0"/>
              <a:t>tecnologias</a:t>
            </a:r>
            <a:endParaRPr lang="en-US" dirty="0" smtClean="0"/>
          </a:p>
          <a:p>
            <a:r>
              <a:rPr lang="en-US" dirty="0" smtClean="0"/>
              <a:t>Os </a:t>
            </a:r>
            <a:r>
              <a:rPr lang="en-US" dirty="0" err="1" smtClean="0"/>
              <a:t>serviços</a:t>
            </a:r>
            <a:r>
              <a:rPr lang="en-US" dirty="0" smtClean="0"/>
              <a:t> </a:t>
            </a:r>
            <a:r>
              <a:rPr lang="en-US" dirty="0" err="1" smtClean="0"/>
              <a:t>podem</a:t>
            </a:r>
            <a:r>
              <a:rPr lang="en-US" dirty="0" smtClean="0"/>
              <a:t> ser </a:t>
            </a:r>
            <a:r>
              <a:rPr lang="en-US" dirty="0" err="1" smtClean="0"/>
              <a:t>agrupados</a:t>
            </a:r>
            <a:r>
              <a:rPr lang="en-US" dirty="0" smtClean="0"/>
              <a:t> </a:t>
            </a:r>
            <a:r>
              <a:rPr lang="en-US" dirty="0" err="1" smtClean="0"/>
              <a:t>para</a:t>
            </a:r>
            <a:r>
              <a:rPr lang="en-US" dirty="0" smtClean="0"/>
              <a:t> </a:t>
            </a:r>
            <a:r>
              <a:rPr lang="en-US" dirty="0" err="1" smtClean="0"/>
              <a:t>originar</a:t>
            </a:r>
            <a:r>
              <a:rPr lang="en-US" dirty="0" smtClean="0"/>
              <a:t> </a:t>
            </a:r>
            <a:r>
              <a:rPr lang="en-US" dirty="0" err="1" smtClean="0"/>
              <a:t>outros</a:t>
            </a:r>
            <a:endParaRPr lang="en-US" dirty="0" smtClean="0"/>
          </a:p>
          <a:p>
            <a:r>
              <a:rPr lang="en-US" dirty="0" err="1" smtClean="0"/>
              <a:t>Fácil</a:t>
            </a:r>
            <a:r>
              <a:rPr lang="en-US" dirty="0" smtClean="0"/>
              <a:t> </a:t>
            </a:r>
            <a:r>
              <a:rPr lang="en-US" dirty="0" err="1" smtClean="0"/>
              <a:t>modularização</a:t>
            </a:r>
            <a:r>
              <a:rPr lang="en-US" dirty="0" smtClean="0"/>
              <a:t> e </a:t>
            </a:r>
            <a:r>
              <a:rPr lang="en-US" dirty="0" err="1" smtClean="0"/>
              <a:t>reuso</a:t>
            </a:r>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err="1" smtClean="0"/>
              <a:t>Projeto</a:t>
            </a:r>
            <a:r>
              <a:rPr lang="en-US" dirty="0" smtClean="0"/>
              <a:t> de </a:t>
            </a:r>
            <a:r>
              <a:rPr lang="en-US" dirty="0" err="1" smtClean="0"/>
              <a:t>casos</a:t>
            </a:r>
            <a:r>
              <a:rPr lang="en-US" dirty="0" smtClean="0"/>
              <a:t> de </a:t>
            </a:r>
            <a:r>
              <a:rPr lang="en-US" dirty="0" err="1" smtClean="0"/>
              <a:t>uso</a:t>
            </a:r>
            <a:r>
              <a:rPr lang="en-US" dirty="0" smtClean="0"/>
              <a:t> RUP + </a:t>
            </a:r>
            <a:r>
              <a:rPr lang="en-US" dirty="0" err="1" smtClean="0"/>
              <a:t>Projeto</a:t>
            </a:r>
            <a:r>
              <a:rPr lang="en-US" dirty="0" smtClean="0"/>
              <a:t> de </a:t>
            </a:r>
            <a:r>
              <a:rPr lang="en-US" dirty="0" err="1" smtClean="0"/>
              <a:t>serviços</a:t>
            </a:r>
            <a:r>
              <a:rPr lang="en-US" smtClean="0"/>
              <a:t> SOA</a:t>
            </a:r>
            <a:endParaRPr lang="pt-BR" dirty="0"/>
          </a:p>
        </p:txBody>
      </p:sp>
      <p:sp>
        <p:nvSpPr>
          <p:cNvPr id="3" name="Subtítulo 2"/>
          <p:cNvSpPr>
            <a:spLocks noGrp="1"/>
          </p:cNvSpPr>
          <p:nvPr>
            <p:ph type="subTitle" idx="1"/>
          </p:nvPr>
        </p:nvSpPr>
        <p:spPr/>
        <p:txBody>
          <a:bodyPr/>
          <a:lstStyle/>
          <a:p>
            <a:r>
              <a:rPr lang="en-US" dirty="0" smtClean="0"/>
              <a:t>M.O.P.I. </a:t>
            </a:r>
            <a:endParaRPr lang="pt-BR" dirty="0"/>
          </a:p>
        </p:txBody>
      </p:sp>
      <p:sp>
        <p:nvSpPr>
          <p:cNvPr id="4" name="CaixaDeTexto 3"/>
          <p:cNvSpPr txBox="1"/>
          <p:nvPr/>
        </p:nvSpPr>
        <p:spPr>
          <a:xfrm>
            <a:off x="3959932" y="404664"/>
            <a:ext cx="1224136" cy="3170099"/>
          </a:xfrm>
          <a:prstGeom prst="rect">
            <a:avLst/>
          </a:prstGeom>
          <a:noFill/>
        </p:spPr>
        <p:txBody>
          <a:bodyPr wrap="square" rtlCol="0">
            <a:spAutoFit/>
          </a:bodyPr>
          <a:lstStyle/>
          <a:p>
            <a:r>
              <a:rPr lang="en-US" sz="20000" dirty="0" smtClean="0"/>
              <a:t>?</a:t>
            </a:r>
            <a:endParaRPr lang="pt-BR" sz="20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Administrador</a:t>
            </a:r>
            <a:r>
              <a:rPr lang="en-US" dirty="0" smtClean="0"/>
              <a:t> de Hospital</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t="81988" b="-1688"/>
          <a:stretch>
            <a:fillRect/>
          </a:stretch>
        </p:blipFill>
        <p:spPr bwMode="auto">
          <a:xfrm>
            <a:off x="652462" y="2420888"/>
            <a:ext cx="7839076" cy="266429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Analisados</a:t>
            </a:r>
            <a:endParaRPr lang="pt-BR" dirty="0"/>
          </a:p>
        </p:txBody>
      </p:sp>
      <p:pic>
        <p:nvPicPr>
          <p:cNvPr id="2050" name="Picture 2" descr="C:\Users\Filipe\Desktop\APS\Arquiteturas\Casos de Uso - Documentados.jpg"/>
          <p:cNvPicPr>
            <a:picLocks noChangeAspect="1" noChangeArrowheads="1"/>
          </p:cNvPicPr>
          <p:nvPr/>
        </p:nvPicPr>
        <p:blipFill>
          <a:blip r:embed="rId2" cstate="print"/>
          <a:srcRect/>
          <a:stretch>
            <a:fillRect/>
          </a:stretch>
        </p:blipFill>
        <p:spPr bwMode="auto">
          <a:xfrm>
            <a:off x="1259632" y="1991187"/>
            <a:ext cx="6624736" cy="410210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1008</TotalTime>
  <Words>1299</Words>
  <Application>Microsoft Office PowerPoint</Application>
  <PresentationFormat>Apresentação na tela (4:3)</PresentationFormat>
  <Paragraphs>241</Paragraphs>
  <Slides>75</Slides>
  <Notes>4</Notes>
  <HiddenSlides>12</HiddenSlides>
  <MMClips>0</MMClips>
  <ScaleCrop>false</ScaleCrop>
  <HeadingPairs>
    <vt:vector size="4" baseType="variant">
      <vt:variant>
        <vt:lpstr>Tema</vt:lpstr>
      </vt:variant>
      <vt:variant>
        <vt:i4>1</vt:i4>
      </vt:variant>
      <vt:variant>
        <vt:lpstr>Títulos de slides</vt:lpstr>
      </vt:variant>
      <vt:variant>
        <vt:i4>75</vt:i4>
      </vt:variant>
    </vt:vector>
  </HeadingPairs>
  <TitlesOfParts>
    <vt:vector size="76" baseType="lpstr">
      <vt:lpstr>Origem</vt:lpstr>
      <vt:lpstr>Projeto de casos de uso RUP + Projeto de serviços SOA</vt:lpstr>
      <vt:lpstr>Médicos Online &amp; Pacientes Interconectados</vt:lpstr>
      <vt:lpstr>Roteiro</vt:lpstr>
      <vt:lpstr>Introdução</vt:lpstr>
      <vt:lpstr>Casos de Uso</vt:lpstr>
      <vt:lpstr>Casos de Uso</vt:lpstr>
      <vt:lpstr>Casos de Uso - Correção</vt:lpstr>
      <vt:lpstr>Casos de Uso</vt:lpstr>
      <vt:lpstr>Casos de Uso</vt:lpstr>
      <vt:lpstr>Análise de Casos de Uso</vt:lpstr>
      <vt:lpstr>Análise de Casos de Uso</vt:lpstr>
      <vt:lpstr>Correção - Análise de Casos de Uso</vt:lpstr>
      <vt:lpstr>Correção - Análise de Casos de Uso</vt:lpstr>
      <vt:lpstr>Análise de Casos de Uso</vt:lpstr>
      <vt:lpstr>Análise de Casos de Uso</vt:lpstr>
      <vt:lpstr>Correção - Análise de Casos de Uso</vt:lpstr>
      <vt:lpstr>Correção - Análise de Casos de Uso</vt:lpstr>
      <vt:lpstr>Análise de Casos de Uso</vt:lpstr>
      <vt:lpstr>Análise de Casos de Uso</vt:lpstr>
      <vt:lpstr>Correção - Análise de Casos de Uso</vt:lpstr>
      <vt:lpstr>Correção - Análise de Casos de Uso</vt:lpstr>
      <vt:lpstr>Análise de Casos de Uso</vt:lpstr>
      <vt:lpstr>Correção - Análise de Casos de Uso</vt:lpstr>
      <vt:lpstr>Correção - Análise de Casos de Uso</vt:lpstr>
      <vt:lpstr>Análise de Casos de Uso</vt:lpstr>
      <vt:lpstr>Análise de Casos de Uso</vt:lpstr>
      <vt:lpstr>Projeto de Caso de Uso + Subsistema + Arquiteturas RUP</vt:lpstr>
      <vt:lpstr>Projeto de Casos de Uso</vt:lpstr>
      <vt:lpstr>Projeto de Casos de Uso</vt:lpstr>
      <vt:lpstr>Projeto de Subsistema</vt:lpstr>
      <vt:lpstr>Projeto de Subsistema</vt:lpstr>
      <vt:lpstr>Arquitetura RUP</vt:lpstr>
      <vt:lpstr>Arquitetura com Padrões de Projeto</vt:lpstr>
      <vt:lpstr>Diagrama de Pacotes</vt:lpstr>
      <vt:lpstr>Projeto em SOA</vt:lpstr>
      <vt:lpstr>Projeto de Serviços</vt:lpstr>
      <vt:lpstr>Arquitetura de Serviços</vt:lpstr>
      <vt:lpstr>Modelo de Informação de Negócio Refinado</vt:lpstr>
      <vt:lpstr>Arquitetura Componentizada</vt:lpstr>
      <vt:lpstr>Arquitetura Componentizada com Padrões</vt:lpstr>
      <vt:lpstr>Projeto de Backend</vt:lpstr>
      <vt:lpstr>Projeto de Backend – Diagrama de Classes</vt:lpstr>
      <vt:lpstr>Projeto de Backend – Diagrama de Interação</vt:lpstr>
      <vt:lpstr>Projeto de Backend – Diagrama de Classes</vt:lpstr>
      <vt:lpstr>Projeto de Backend – Diagrama de Interação</vt:lpstr>
      <vt:lpstr>Projeto de Backend – Diagrama de Classes</vt:lpstr>
      <vt:lpstr>Projeto de Backend – Diagrama de Interação</vt:lpstr>
      <vt:lpstr>Projeto de Backend – Diagrama de Classes</vt:lpstr>
      <vt:lpstr>Projeto de Backend – Diagrama de Interação</vt:lpstr>
      <vt:lpstr>Projeto de Backend – Diagrama de Classes</vt:lpstr>
      <vt:lpstr>Projeto de Backend – Diagrama de Interação</vt:lpstr>
      <vt:lpstr>Projeto de Frontend</vt:lpstr>
      <vt:lpstr>Projeto de Frontend - Modelo Navegacional</vt:lpstr>
      <vt:lpstr>Projeto de Frontend - Interfaces</vt:lpstr>
      <vt:lpstr>Projeto de Frontend - Interfaces</vt:lpstr>
      <vt:lpstr>Projeto de Frontend - Interfaces</vt:lpstr>
      <vt:lpstr>Projeto de Frontend - Interfaces</vt:lpstr>
      <vt:lpstr>Projeto de Frontend – Diagrama de Classes</vt:lpstr>
      <vt:lpstr>Projeto de Frontend – Diagrama de Interação</vt:lpstr>
      <vt:lpstr>Projeto de Frontend – Diagrama de Classes</vt:lpstr>
      <vt:lpstr>Projeto de Frontend – Diagrama de Interação</vt:lpstr>
      <vt:lpstr>Projeto de Frontend – Diagrama de Classes</vt:lpstr>
      <vt:lpstr>Projeto de Frontend – Diagrama de Interação</vt:lpstr>
      <vt:lpstr>Projeto de Frontend – Diagrama de Classes</vt:lpstr>
      <vt:lpstr>Projeto de Frontend – Diagrama de Interação</vt:lpstr>
      <vt:lpstr>Projeto de Frontend – Diagrama de Classes</vt:lpstr>
      <vt:lpstr>Projeto de Frontend – Diagrama de Interação</vt:lpstr>
      <vt:lpstr>Projeto de Banco de Dados</vt:lpstr>
      <vt:lpstr>Modelo Conceitual</vt:lpstr>
      <vt:lpstr>Modelo Lógico</vt:lpstr>
      <vt:lpstr>Modelo Lógico</vt:lpstr>
      <vt:lpstr>Modelo Lógico</vt:lpstr>
      <vt:lpstr>Análise RUP vs SOA</vt:lpstr>
      <vt:lpstr>RUP vs SOA</vt:lpstr>
      <vt:lpstr>Projeto de casos de uso RUP + Projeto de serviços SOA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Projeto RUP + SOA</dc:title>
  <dc:creator>Filipe</dc:creator>
  <cp:lastModifiedBy>Filipe</cp:lastModifiedBy>
  <cp:revision>11</cp:revision>
  <dcterms:created xsi:type="dcterms:W3CDTF">2011-09-15T16:01:15Z</dcterms:created>
  <dcterms:modified xsi:type="dcterms:W3CDTF">2011-11-24T16:53:45Z</dcterms:modified>
</cp:coreProperties>
</file>