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3"/>
  </p:notesMasterIdLst>
  <p:sldIdLst>
    <p:sldId id="261" r:id="rId2"/>
    <p:sldId id="262" r:id="rId3"/>
    <p:sldId id="263" r:id="rId4"/>
    <p:sldId id="324" r:id="rId5"/>
    <p:sldId id="265" r:id="rId6"/>
    <p:sldId id="266" r:id="rId7"/>
    <p:sldId id="267" r:id="rId8"/>
    <p:sldId id="268" r:id="rId9"/>
    <p:sldId id="32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326" r:id="rId24"/>
    <p:sldId id="282" r:id="rId25"/>
    <p:sldId id="327" r:id="rId26"/>
    <p:sldId id="283" r:id="rId27"/>
    <p:sldId id="284" r:id="rId28"/>
    <p:sldId id="285" r:id="rId29"/>
    <p:sldId id="328" r:id="rId30"/>
    <p:sldId id="286" r:id="rId31"/>
    <p:sldId id="329" r:id="rId32"/>
    <p:sldId id="287" r:id="rId33"/>
    <p:sldId id="288" r:id="rId34"/>
    <p:sldId id="330" r:id="rId35"/>
    <p:sldId id="289" r:id="rId36"/>
    <p:sldId id="290" r:id="rId37"/>
    <p:sldId id="331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32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33" r:id="rId68"/>
    <p:sldId id="319" r:id="rId69"/>
    <p:sldId id="320" r:id="rId70"/>
    <p:sldId id="321" r:id="rId71"/>
    <p:sldId id="322" r:id="rId72"/>
    <p:sldId id="334" r:id="rId73"/>
    <p:sldId id="335" r:id="rId74"/>
    <p:sldId id="336" r:id="rId75"/>
    <p:sldId id="337" r:id="rId76"/>
    <p:sldId id="342" r:id="rId77"/>
    <p:sldId id="338" r:id="rId78"/>
    <p:sldId id="339" r:id="rId79"/>
    <p:sldId id="340" r:id="rId80"/>
    <p:sldId id="341" r:id="rId81"/>
    <p:sldId id="323" r:id="rId8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000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5309" autoAdjust="0"/>
  </p:normalViewPr>
  <p:slideViewPr>
    <p:cSldViewPr>
      <p:cViewPr varScale="1">
        <p:scale>
          <a:sx n="84" d="100"/>
          <a:sy n="84" d="100"/>
        </p:scale>
        <p:origin x="-17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E52DC-EA52-4C0D-9CF0-92E3FDA25ACF}" type="datetimeFigureOut">
              <a:rPr lang="pt-BR" smtClean="0"/>
              <a:pPr/>
              <a:t>4/10/2010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3778F-1249-4ABD-B5AE-549CEA57C6A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Consultando a tabela de metadados.</a:t>
            </a:r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2D1FBC77-4D6A-46F3-A26B-66FA5A688204}" type="slidenum">
              <a:rPr lang="pt-BR" smtClean="0"/>
              <a:pPr defTabSz="954088"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Esta consulta ainda precisa de alguns ajustes para melhorar seu desempenho fazendo uso de índices espaciais.</a:t>
            </a:r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CD80C8F5-DD61-4074-87E6-05B2EE7146FD}" type="slidenum">
              <a:rPr lang="pt-BR" smtClean="0"/>
              <a:pPr defTabSz="954088"/>
              <a:t>51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Esta consulta ainda precisa de alguns ajustes para melhorar seu desempenho fazendo uso de índices espaciais.</a:t>
            </a:r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5E7408A9-B8C8-46FD-AC44-9C5EB0A2956E}" type="slidenum">
              <a:rPr lang="pt-BR" smtClean="0"/>
              <a:pPr defTabSz="954088"/>
              <a:t>56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Esta consulta ainda precisa de alguns ajustes para melhorar seu desempenho fazendo uso de índices espaciais.</a:t>
            </a:r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5E7408A9-B8C8-46FD-AC44-9C5EB0A2956E}" type="slidenum">
              <a:rPr lang="pt-BR" smtClean="0"/>
              <a:pPr defTabSz="954088"/>
              <a:t>57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Esta consulta ainda precisa de alguns ajustes para melhorar seu desempenho fazendo uso de índices espaciais.</a:t>
            </a:r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A09578E5-E873-4FCF-8DE4-D9C071A142E7}" type="slidenum">
              <a:rPr lang="pt-BR" smtClean="0"/>
              <a:pPr defTabSz="954088"/>
              <a:t>58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A janela de consulta forma um quadrado centralizado no ponto original.</a:t>
            </a:r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642CEAE3-EED5-43B8-B19B-D4BA5E2D1009}" type="slidenum">
              <a:rPr lang="pt-BR" smtClean="0"/>
              <a:pPr defTabSz="954088"/>
              <a:t>62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BECB9110-2A89-41A0-B959-A9D67E436B0A}" type="slidenum">
              <a:rPr lang="pt-BR" smtClean="0"/>
              <a:pPr defTabSz="954088"/>
              <a:t>81</a:t>
            </a:fld>
            <a:endParaRPr lang="pt-B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1" y="4344866"/>
            <a:ext cx="5485760" cy="4113334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No CIN = </a:t>
            </a:r>
            <a:r>
              <a:rPr lang="pt-BR" sz="2400" dirty="0" smtClean="0"/>
              <a:t>set PATH=%PATH%;p:\</a:t>
            </a:r>
            <a:r>
              <a:rPr lang="pt-BR" sz="2400" dirty="0" err="1" smtClean="0"/>
              <a:t>postgresql</a:t>
            </a:r>
            <a:r>
              <a:rPr lang="pt-BR" sz="2400" dirty="0" smtClean="0"/>
              <a:t>\</a:t>
            </a:r>
            <a:r>
              <a:rPr lang="pt-BR" sz="2400" dirty="0" err="1" smtClean="0"/>
              <a:t>pgsql</a:t>
            </a:r>
            <a:r>
              <a:rPr lang="pt-BR" sz="2400" dirty="0" smtClean="0"/>
              <a:t>\</a:t>
            </a:r>
            <a:r>
              <a:rPr lang="pt-BR" sz="2400" dirty="0" err="1" smtClean="0"/>
              <a:t>bin</a:t>
            </a:r>
            <a:endParaRPr lang="pt-BR" sz="2400" dirty="0" smtClean="0"/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No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Dinter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= Shp2pgsql -c C:\ESRI\AV_GIS30\AVTUTOR\ARCVIEW\qstart\world94 world94</a:t>
            </a:r>
            <a:r>
              <a:rPr lang="pt-BR" sz="2400" dirty="0" smtClean="0"/>
              <a:t>  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&gt; world94.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sql</a:t>
            </a: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778F-1249-4ABD-B5AE-549CEA57C6A7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No </a:t>
            </a:r>
            <a:r>
              <a:rPr lang="pt-BR" dirty="0" err="1" smtClean="0"/>
              <a:t>Dinter</a:t>
            </a:r>
            <a:r>
              <a:rPr lang="pt-BR" baseline="0" dirty="0" smtClean="0"/>
              <a:t> =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psql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-h </a:t>
            </a:r>
            <a:r>
              <a:rPr lang="pt-BR" sz="2400" dirty="0" err="1" smtClean="0">
                <a:latin typeface="+mn-lt"/>
                <a:cs typeface="+mn-cs"/>
              </a:rPr>
              <a:t>localhost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-d </a:t>
            </a:r>
            <a:r>
              <a:rPr lang="pt-BR" sz="2400" dirty="0" smtClean="0"/>
              <a:t>teste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-U </a:t>
            </a:r>
            <a:r>
              <a:rPr lang="pt-BR" sz="2400" dirty="0" err="1" smtClean="0"/>
              <a:t>postgres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-f world94.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sql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-W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778F-1249-4ABD-B5AE-549CEA57C6A7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No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Dinter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= shp2pgsql -c C:\ESRI\AV_GIS30\AVTUTOR\ARCVIEW\qstart\mexico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mexico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teste |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psql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-d teste -U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postgres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-h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localhost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endParaRPr lang="pt-BR" dirty="0" smtClean="0"/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No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Dinter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= shp2pgsql -c C:\ESRI\AV_GIS30\AVTUTOR\ARCVIEW\qstart\canada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canada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teste |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psql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-d teste -U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postgres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-h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localhost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778F-1249-4ABD-B5AE-549CEA57C6A7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No </a:t>
            </a:r>
            <a:r>
              <a:rPr lang="pt-BR" dirty="0" err="1" smtClean="0"/>
              <a:t>Dinter</a:t>
            </a:r>
            <a:r>
              <a:rPr lang="pt-BR" dirty="0" smtClean="0"/>
              <a:t> = 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pgsql2shp -f World94Exp -h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localhost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-u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postgres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-P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postgres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teste world94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778F-1249-4ABD-B5AE-549CEA57C6A7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Esta consulta ainda precisa de alguns ajustes para melhorar seu desempenho fazendo uso de índices espaciais.</a:t>
            </a:r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6DEFE5D3-C013-494F-B650-5CEEDF5F762B}" type="slidenum">
              <a:rPr lang="pt-BR" smtClean="0"/>
              <a:pPr defTabSz="954088"/>
              <a:t>44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Esta consulta ainda precisa de alguns ajustes para melhorar seu desempenho fazendo uso de índices espaciais.</a:t>
            </a:r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399F5486-15D8-4C64-A50D-18FE6F58CA81}" type="slidenum">
              <a:rPr lang="pt-BR" smtClean="0"/>
              <a:pPr defTabSz="954088"/>
              <a:t>46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Esta consulta ainda precisa de alguns ajustes para melhorar seu desempenho fazendo uso de índices espaciais.</a:t>
            </a:r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1E472924-5E1B-434A-A3B2-18A2A7574283}" type="slidenum">
              <a:rPr lang="pt-BR" smtClean="0"/>
              <a:pPr defTabSz="954088"/>
              <a:t>47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Esta consulta ainda precisa de alguns ajustes para melhorar seu desempenho fazendo uso de índices espaciais.</a:t>
            </a:r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EF56E52D-6CC9-4894-87B9-9EBBAF62CFF1}" type="slidenum">
              <a:rPr lang="pt-BR" smtClean="0"/>
              <a:pPr defTabSz="954088"/>
              <a:t>49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Z:\cin\estudos\100709_ppt_cin_clar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 userDrawn="1"/>
        </p:nvSpPr>
        <p:spPr>
          <a:xfrm>
            <a:off x="928662" y="2357430"/>
            <a:ext cx="7633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Banco de Dados Não-Convencionais </a:t>
            </a:r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2643174" y="3643314"/>
            <a:ext cx="3058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00FF"/>
                </a:solidFill>
              </a:rPr>
              <a:t>Fernando Fonseca</a:t>
            </a:r>
          </a:p>
          <a:p>
            <a:pPr algn="ctr"/>
            <a:r>
              <a:rPr lang="pt-BR" sz="2800" dirty="0" smtClean="0">
                <a:solidFill>
                  <a:srgbClr val="0000FF"/>
                </a:solidFill>
              </a:rPr>
              <a:t>Valeria Times</a:t>
            </a:r>
            <a:endParaRPr lang="pt-BR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92900" y="188913"/>
            <a:ext cx="1982788" cy="61356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4538" y="188913"/>
            <a:ext cx="5795962" cy="61356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tângulo 3"/>
          <p:cNvSpPr/>
          <p:nvPr userDrawn="1"/>
        </p:nvSpPr>
        <p:spPr>
          <a:xfrm>
            <a:off x="8143900" y="648866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0987083-6F1C-4C34-B0E3-AABB74245136}" type="slidenum">
              <a:rPr lang="pt-BR" smtClean="0">
                <a:solidFill>
                  <a:srgbClr val="C00000"/>
                </a:solidFill>
              </a:rPr>
              <a:pPr/>
              <a:t>‹nº›</a:t>
            </a:fld>
            <a:endParaRPr lang="pt-B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7238" y="1700213"/>
            <a:ext cx="3883025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92663" y="1700213"/>
            <a:ext cx="3883025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Z:\cin\estudos\papelaria_institucional\ppt_cin_claro02_produca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188913"/>
            <a:ext cx="7283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</a:t>
            </a:r>
            <a:br>
              <a:rPr lang="pt-BR" dirty="0" smtClean="0"/>
            </a:br>
            <a:r>
              <a:rPr lang="pt-BR" dirty="0" smtClean="0"/>
              <a:t>do título mestre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00213"/>
            <a:ext cx="791845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Primeiro nível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722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987083-6F1C-4C34-B0E3-AABB7424513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Tx/>
        <a:buBlip>
          <a:blip r:embed="rId14"/>
        </a:buBlip>
        <a:defRPr sz="2800" b="0">
          <a:solidFill>
            <a:srgbClr val="0000FF"/>
          </a:solidFill>
          <a:effectLst/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5"/>
        </a:buBlip>
        <a:defRPr lang="pt-BR" sz="2800" dirty="0" smtClean="0">
          <a:solidFill>
            <a:srgbClr val="FF0000"/>
          </a:solidFill>
          <a:effectLst/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Tx/>
        <a:buBlip>
          <a:blip r:embed="rId14"/>
        </a:buBlip>
        <a:defRPr sz="2800">
          <a:solidFill>
            <a:srgbClr val="0000FF"/>
          </a:solidFill>
          <a:effectLst/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/>
        </a:buBlip>
        <a:defRPr sz="2800">
          <a:solidFill>
            <a:srgbClr val="FF0000"/>
          </a:solidFill>
          <a:effectLst/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Tx/>
        <a:buBlip>
          <a:blip r:embed="rId14"/>
        </a:buBlip>
        <a:defRPr sz="2800">
          <a:solidFill>
            <a:srgbClr val="0000FF"/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762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EF5CC7-19CA-41C6-8968-8C1977BD6D36}" type="slidenum">
              <a:rPr lang="pt-BR"/>
              <a:pPr>
                <a:defRPr/>
              </a:pPr>
              <a:t>1</a:t>
            </a:fld>
            <a:endParaRPr lang="pt-BR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Banco de </a:t>
            </a:r>
            <a:r>
              <a:rPr lang="pt-BR" dirty="0" smtClean="0"/>
              <a:t>Dados Avançados  </a:t>
            </a:r>
            <a:endParaRPr lang="pt-BR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40000"/>
              </a:lnSpc>
              <a:buFontTx/>
              <a:buNone/>
            </a:pPr>
            <a:endParaRPr lang="pt-BR" sz="2400" dirty="0" smtClean="0"/>
          </a:p>
          <a:p>
            <a:pPr algn="ctr" eaLnBrk="1" hangingPunct="1">
              <a:lnSpc>
                <a:spcPct val="140000"/>
              </a:lnSpc>
              <a:buFontTx/>
              <a:buNone/>
            </a:pPr>
            <a:endParaRPr lang="pt-BR" sz="3200" dirty="0" smtClean="0"/>
          </a:p>
          <a:p>
            <a:pPr algn="ctr" eaLnBrk="1" hangingPunct="1">
              <a:lnSpc>
                <a:spcPct val="140000"/>
              </a:lnSpc>
              <a:buFontTx/>
              <a:buNone/>
            </a:pPr>
            <a:endParaRPr lang="pt-BR" sz="3200" dirty="0" smtClean="0"/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BD Geográficos</a:t>
            </a:r>
            <a:endParaRPr lang="pt-BR" sz="2400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10000"/>
              </a:lnSpc>
              <a:buFontTx/>
              <a:buNone/>
            </a:pPr>
            <a:endParaRPr lang="pt-BR" sz="2000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Valéria Times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endParaRPr lang="pt-BR" sz="2000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vct@cin.ufpe.br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00188"/>
            <a:ext cx="571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500042"/>
            <a:ext cx="8955088" cy="5638800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SRID 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Spatial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Referencing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System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Identifier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Todo Objeto Geográfico deve ter um SRID para ser inserido no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BDGeo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Por exemplo:</a:t>
            </a:r>
          </a:p>
          <a:p>
            <a:pPr lvl="1"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Considerando a interface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GeomFromText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2" algn="just" eaLnBrk="1" hangingPunct="1">
              <a:lnSpc>
                <a:spcPct val="140000"/>
              </a:lnSpc>
            </a:pP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GeomFromText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text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WKT, SRID);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Pode-se inserir o seguinte Objeto Geográfico</a:t>
            </a:r>
          </a:p>
          <a:p>
            <a:pPr lvl="2" algn="just" eaLnBrk="1" hangingPunct="1">
              <a:lnSpc>
                <a:spcPct val="14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INSERT INTO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SpatialTable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(THE_GEOM, THE_NAME) VALUES (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GeomFromText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('POINT(-126.4 45.32)', 2000), ‘Um Lugar');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028700"/>
            <a:ext cx="8955088" cy="5638800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Funções de Saída:</a:t>
            </a:r>
          </a:p>
          <a:p>
            <a:pPr lvl="1" algn="just" eaLnBrk="1" hangingPunct="1">
              <a:lnSpc>
                <a:spcPct val="14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text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WKT =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ST_AsText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</a:t>
            </a:r>
          </a:p>
          <a:p>
            <a:pPr lvl="1" algn="just" eaLnBrk="1" hangingPunct="1">
              <a:lnSpc>
                <a:spcPct val="14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bytea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WKB =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ST_AsBinary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</a:t>
            </a:r>
          </a:p>
          <a:p>
            <a:pPr lvl="1" algn="just" eaLnBrk="1" hangingPunct="1">
              <a:lnSpc>
                <a:spcPct val="14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Funções de Entrada:</a:t>
            </a:r>
          </a:p>
          <a:p>
            <a:pPr lvl="1" algn="just" eaLnBrk="1" hangingPunct="1">
              <a:lnSpc>
                <a:spcPct val="14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=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GeomFromWKB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bytea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WKB, SRID);</a:t>
            </a:r>
          </a:p>
          <a:p>
            <a:pPr lvl="1" algn="just" eaLnBrk="1" hangingPunct="1">
              <a:lnSpc>
                <a:spcPct val="14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=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GeomFromText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text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WKT, SRID);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571480"/>
            <a:ext cx="8955088" cy="5638800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A especificação SFS/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OpenGIS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define tipos, funções e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metadados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para manipular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ObjetosGeo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algn="just" eaLnBrk="1" hangingPunct="1">
              <a:lnSpc>
                <a:spcPct val="5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As principais tabelas de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metadados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do OGC são:</a:t>
            </a:r>
          </a:p>
          <a:p>
            <a:pPr lvl="1"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SPATIAL_REF_SYS 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 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guarda os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IDs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e as descrições textuais do sistema de coordenadas usados no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BDGeo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GEOMETRY_COLUMNS 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 guarda informações do esquema Geográfico e das propriedades dos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ObjetosGeo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algn="just" eaLnBrk="1" hangingPunct="1">
              <a:lnSpc>
                <a:spcPct val="14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028700"/>
            <a:ext cx="8955088" cy="5638800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  <a:buFontTx/>
              <a:buNone/>
            </a:pPr>
            <a:r>
              <a:rPr lang="pt-BR" sz="1800" smtClean="0">
                <a:latin typeface="Arial Unicode MS" pitchFamily="34" charset="-128"/>
                <a:cs typeface="Times New Roman" pitchFamily="18" charset="0"/>
              </a:rPr>
              <a:t>TABLE SPATIAL_REF_SYS (</a:t>
            </a:r>
          </a:p>
          <a:p>
            <a:pPr algn="just" eaLnBrk="1" hangingPunct="1">
              <a:lnSpc>
                <a:spcPct val="140000"/>
              </a:lnSpc>
              <a:buFontTx/>
              <a:buNone/>
            </a:pPr>
            <a:r>
              <a:rPr lang="pt-BR" sz="1800" smtClean="0">
                <a:latin typeface="Arial Unicode MS" pitchFamily="34" charset="-128"/>
                <a:cs typeface="Times New Roman" pitchFamily="18" charset="0"/>
              </a:rPr>
              <a:t>  SRID INTEGER NOT NULL PRIMARY KEY,  </a:t>
            </a:r>
            <a:r>
              <a:rPr lang="pt-BR" sz="200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// identificador do SRS</a:t>
            </a:r>
          </a:p>
          <a:p>
            <a:pPr algn="just" eaLnBrk="1" hangingPunct="1">
              <a:lnSpc>
                <a:spcPct val="140000"/>
              </a:lnSpc>
              <a:buFontTx/>
              <a:buNone/>
            </a:pPr>
            <a:r>
              <a:rPr lang="pt-BR" sz="1800" smtClean="0">
                <a:latin typeface="Arial Unicode MS" pitchFamily="34" charset="-128"/>
                <a:cs typeface="Times New Roman" pitchFamily="18" charset="0"/>
              </a:rPr>
              <a:t>  AUTH_NAME VARCHAR(256),   </a:t>
            </a:r>
            <a:r>
              <a:rPr lang="pt-BR" sz="200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// nome da autoridade que especificou o SRS</a:t>
            </a:r>
          </a:p>
          <a:p>
            <a:pPr algn="just" eaLnBrk="1" hangingPunct="1">
              <a:lnSpc>
                <a:spcPct val="140000"/>
              </a:lnSpc>
              <a:buFontTx/>
              <a:buNone/>
            </a:pPr>
            <a:r>
              <a:rPr lang="pt-BR" sz="1800" smtClean="0">
                <a:latin typeface="Arial Unicode MS" pitchFamily="34" charset="-128"/>
                <a:cs typeface="Times New Roman" pitchFamily="18" charset="0"/>
              </a:rPr>
              <a:t>  AUTH_SRID INTEGER,   </a:t>
            </a:r>
            <a:r>
              <a:rPr lang="pt-BR" sz="200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// identificador do SRS definido pela autoridade</a:t>
            </a:r>
          </a:p>
          <a:p>
            <a:pPr algn="just" eaLnBrk="1" hangingPunct="1">
              <a:lnSpc>
                <a:spcPct val="140000"/>
              </a:lnSpc>
              <a:buFontTx/>
              <a:buNone/>
            </a:pPr>
            <a:r>
              <a:rPr lang="pt-BR" sz="1800" smtClean="0">
                <a:latin typeface="Arial Unicode MS" pitchFamily="34" charset="-128"/>
                <a:cs typeface="Times New Roman" pitchFamily="18" charset="0"/>
              </a:rPr>
              <a:t>  SRTEXT VARCHAR(2048),   </a:t>
            </a:r>
            <a:r>
              <a:rPr lang="pt-BR" sz="200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// representação WKT do SRS</a:t>
            </a:r>
          </a:p>
          <a:p>
            <a:pPr algn="just" eaLnBrk="1" hangingPunct="1">
              <a:lnSpc>
                <a:spcPct val="140000"/>
              </a:lnSpc>
              <a:buFontTx/>
              <a:buNone/>
            </a:pPr>
            <a:r>
              <a:rPr lang="pt-BR" sz="1800" smtClean="0">
                <a:latin typeface="Arial Unicode MS" pitchFamily="34" charset="-128"/>
                <a:cs typeface="Times New Roman" pitchFamily="18" charset="0"/>
              </a:rPr>
              <a:t>  PROJ4TEXT VARCHAR(2048)  </a:t>
            </a:r>
            <a:r>
              <a:rPr lang="pt-BR" sz="200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// especificações para transformação de SRS</a:t>
            </a:r>
          </a:p>
          <a:p>
            <a:pPr algn="just" eaLnBrk="1" hangingPunct="1">
              <a:lnSpc>
                <a:spcPct val="140000"/>
              </a:lnSpc>
              <a:buFontTx/>
              <a:buNone/>
            </a:pPr>
            <a:r>
              <a:rPr lang="pt-BR" sz="1800" smtClean="0">
                <a:latin typeface="Arial Unicode MS" pitchFamily="34" charset="-128"/>
                <a:cs typeface="Times New Roman" pitchFamily="18" charset="0"/>
              </a:rPr>
              <a:t>)</a:t>
            </a:r>
          </a:p>
          <a:p>
            <a:pPr lvl="1" algn="just" eaLnBrk="1" hangingPunct="1">
              <a:lnSpc>
                <a:spcPct val="140000"/>
              </a:lnSpc>
              <a:buFont typeface="Wingdings" pitchFamily="2" charset="2"/>
              <a:buNone/>
            </a:pPr>
            <a:endParaRPr lang="pt-BR" sz="1600" smtClean="0">
              <a:latin typeface="Arial Unicode MS" pitchFamily="34" charset="-128"/>
              <a:cs typeface="Times New Roman" pitchFamily="18" charset="0"/>
            </a:endParaRPr>
          </a:p>
          <a:p>
            <a:pPr algn="just" eaLnBrk="1" hangingPunct="1">
              <a:lnSpc>
                <a:spcPct val="140000"/>
              </a:lnSpc>
            </a:pPr>
            <a:endParaRPr lang="pt-BR" smtClean="0">
              <a:latin typeface="Arial Unicode MS" pitchFamily="34" charset="-128"/>
              <a:cs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743200" y="4006850"/>
          <a:ext cx="3048000" cy="2590800"/>
        </p:xfrm>
        <a:graphic>
          <a:graphicData uri="http://schemas.openxmlformats.org/presentationml/2006/ole">
            <p:oleObj spid="_x0000_s1026" name="Bitmap Image" r:id="rId3" imgW="1333333" imgH="1171429" progId="PBrush">
              <p:embed/>
            </p:oleObj>
          </a:graphicData>
        </a:graphic>
      </p:graphicFrame>
      <p:sp>
        <p:nvSpPr>
          <p:cNvPr id="7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7429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714356"/>
            <a:ext cx="8955088" cy="5638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pt-BR" sz="1800" dirty="0" smtClean="0">
                <a:latin typeface="Arial Unicode MS" pitchFamily="34" charset="-128"/>
                <a:cs typeface="Times New Roman" pitchFamily="18" charset="0"/>
              </a:rPr>
              <a:t>GEOMETRY_COLUMNS ( 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pt-BR" sz="1800" dirty="0" smtClean="0">
                <a:latin typeface="Arial Unicode MS" pitchFamily="34" charset="-128"/>
                <a:cs typeface="Times New Roman" pitchFamily="18" charset="0"/>
              </a:rPr>
              <a:t>  F_TABLE_CATALOG VARCHAR(256) NOT NULL, 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pt-BR" sz="1800" dirty="0" smtClean="0">
                <a:latin typeface="Arial Unicode MS" pitchFamily="34" charset="-128"/>
                <a:cs typeface="Times New Roman" pitchFamily="18" charset="0"/>
              </a:rPr>
              <a:t>  F_TABLE_SCHEMA VARCHAR(256) NOT NULL, 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pt-BR" sz="1800" dirty="0" smtClean="0">
                <a:latin typeface="Arial Unicode MS" pitchFamily="34" charset="-128"/>
                <a:cs typeface="Times New Roman" pitchFamily="18" charset="0"/>
              </a:rPr>
              <a:t>  F_TABLE_NAME VARCHAR(256) NOT NULL, 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pt-BR" sz="1800" dirty="0" smtClean="0">
                <a:latin typeface="Arial Unicode MS" pitchFamily="34" charset="-128"/>
                <a:cs typeface="Times New Roman" pitchFamily="18" charset="0"/>
              </a:rPr>
              <a:t>  F_GEOMETRY_COLUMN VARCHAR(256) NOT NULL, </a:t>
            </a:r>
            <a:r>
              <a:rPr lang="pt-BR" sz="1800" dirty="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//nome coluna </a:t>
            </a:r>
            <a:r>
              <a:rPr lang="pt-BR" sz="1800" dirty="0" err="1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Geo</a:t>
            </a:r>
            <a:r>
              <a:rPr lang="pt-BR" sz="1800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sz="1800" dirty="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da tabela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pt-BR" sz="1800" dirty="0" smtClean="0">
                <a:latin typeface="Arial Unicode MS" pitchFamily="34" charset="-128"/>
                <a:cs typeface="Times New Roman" pitchFamily="18" charset="0"/>
              </a:rPr>
              <a:t>  COORD_DIMENSION INTEGER NOT NULL, </a:t>
            </a:r>
            <a:r>
              <a:rPr lang="pt-BR" sz="2000" dirty="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// dimensão (2D ou 3D) da coluna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pt-BR" sz="1800" dirty="0" smtClean="0">
                <a:latin typeface="Arial Unicode MS" pitchFamily="34" charset="-128"/>
                <a:cs typeface="Times New Roman" pitchFamily="18" charset="0"/>
              </a:rPr>
              <a:t>  SRID INTEGER NOT NULL,   </a:t>
            </a:r>
            <a:r>
              <a:rPr lang="pt-BR" sz="2000" dirty="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// ID do SRS usado na tabela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pt-BR" sz="1800" dirty="0" smtClean="0">
                <a:latin typeface="Arial Unicode MS" pitchFamily="34" charset="-128"/>
                <a:cs typeface="Times New Roman" pitchFamily="18" charset="0"/>
              </a:rPr>
              <a:t>  TYPE VARCHAR(30) NOT NULL  </a:t>
            </a:r>
            <a:r>
              <a:rPr lang="pt-BR" sz="2000" dirty="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// Tipo do </a:t>
            </a:r>
            <a:r>
              <a:rPr lang="pt-BR" sz="2000" dirty="0" err="1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objetoGeo</a:t>
            </a:r>
            <a:r>
              <a:rPr lang="pt-BR" sz="2000" dirty="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pt-BR" sz="2000" dirty="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(POINT, LINESTRING,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pt-BR" sz="2000" dirty="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                                        POLYGON, MULTIPOINT, MULTILINESTRING,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pt-BR" sz="2000" dirty="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                                        MULTIPOLYGON, GEOMETRYCOLLECTION )</a:t>
            </a:r>
            <a:endParaRPr lang="pt-BR" sz="2000" dirty="0" smtClean="0">
              <a:solidFill>
                <a:srgbClr val="99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pt-BR" sz="1800" dirty="0" smtClean="0">
                <a:latin typeface="Arial Unicode MS" pitchFamily="34" charset="-128"/>
                <a:cs typeface="Times New Roman" pitchFamily="18" charset="0"/>
              </a:rPr>
              <a:t>)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6389" name="AutoShape 5"/>
          <p:cNvSpPr>
            <a:spLocks/>
          </p:cNvSpPr>
          <p:nvPr/>
        </p:nvSpPr>
        <p:spPr bwMode="auto">
          <a:xfrm>
            <a:off x="5486400" y="1574800"/>
            <a:ext cx="152400" cy="1371600"/>
          </a:xfrm>
          <a:prstGeom prst="rightBrace">
            <a:avLst>
              <a:gd name="adj1" fmla="val 75000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651500" y="2047875"/>
            <a:ext cx="344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// nome qualificado da tabela</a:t>
            </a:r>
          </a:p>
        </p:txBody>
      </p:sp>
      <p:sp>
        <p:nvSpPr>
          <p:cNvPr id="8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4000"/>
            <a:ext cx="9144000" cy="243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638800" y="1143000"/>
          <a:ext cx="3352800" cy="2781300"/>
        </p:xfrm>
        <a:graphic>
          <a:graphicData uri="http://schemas.openxmlformats.org/presentationml/2006/ole">
            <p:oleObj spid="_x0000_s2050" name="Bitmap Image" r:id="rId4" imgW="1733333" imgH="1438095" progId="PBrush">
              <p:embed/>
            </p:oleObj>
          </a:graphicData>
        </a:graphic>
      </p:graphicFrame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0" y="1142984"/>
            <a:ext cx="5572132" cy="229293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200" b="1" dirty="0" smtClean="0">
                <a:latin typeface="Arial Unicode MS" pitchFamily="34" charset="-128"/>
              </a:rPr>
              <a:t>Nota:</a:t>
            </a:r>
            <a:endParaRPr lang="pt-BR" sz="2200" b="1" dirty="0">
              <a:latin typeface="Arial Unicode MS" pitchFamily="34" charset="-128"/>
            </a:endParaRPr>
          </a:p>
          <a:p>
            <a:pPr lvl="1" eaLnBrk="0" hangingPunct="0">
              <a:lnSpc>
                <a:spcPct val="130000"/>
              </a:lnSpc>
            </a:pPr>
            <a:r>
              <a:rPr lang="pt-BR" sz="2200" b="1" dirty="0">
                <a:latin typeface="Arial Unicode MS" pitchFamily="34" charset="-128"/>
              </a:rPr>
              <a:t>"</a:t>
            </a:r>
            <a:r>
              <a:rPr lang="pt-BR" sz="2200" b="1" dirty="0" err="1">
                <a:latin typeface="Arial Unicode MS" pitchFamily="34" charset="-128"/>
              </a:rPr>
              <a:t>catalog</a:t>
            </a:r>
            <a:r>
              <a:rPr lang="pt-BR" sz="2200" b="1" dirty="0">
                <a:latin typeface="Arial Unicode MS" pitchFamily="34" charset="-128"/>
              </a:rPr>
              <a:t>" pode ficar em branco e apenas usar o nome do BD do </a:t>
            </a:r>
            <a:r>
              <a:rPr lang="pt-BR" sz="2200" b="1" dirty="0" err="1">
                <a:latin typeface="Arial Unicode MS" pitchFamily="34" charset="-128"/>
              </a:rPr>
              <a:t>PostgreSQL</a:t>
            </a:r>
            <a:r>
              <a:rPr lang="pt-BR" sz="2200" b="1" dirty="0">
                <a:latin typeface="Arial Unicode MS" pitchFamily="34" charset="-128"/>
              </a:rPr>
              <a:t> </a:t>
            </a:r>
            <a:r>
              <a:rPr lang="pt-BR" sz="2200" b="1" dirty="0" smtClean="0">
                <a:latin typeface="Arial Unicode MS" pitchFamily="34" charset="-128"/>
              </a:rPr>
              <a:t> para </a:t>
            </a:r>
            <a:r>
              <a:rPr lang="pt-BR" sz="2200" b="1" dirty="0">
                <a:latin typeface="Arial Unicode MS" pitchFamily="34" charset="-128"/>
              </a:rPr>
              <a:t>"</a:t>
            </a:r>
            <a:r>
              <a:rPr lang="pt-BR" sz="2200" b="1" dirty="0" err="1">
                <a:latin typeface="Arial Unicode MS" pitchFamily="34" charset="-128"/>
              </a:rPr>
              <a:t>schema</a:t>
            </a:r>
            <a:r>
              <a:rPr lang="pt-BR" sz="2200" b="1" dirty="0">
                <a:latin typeface="Arial Unicode MS" pitchFamily="34" charset="-128"/>
              </a:rPr>
              <a:t>" .</a:t>
            </a:r>
          </a:p>
          <a:p>
            <a:pPr eaLnBrk="0" hangingPunct="0">
              <a:lnSpc>
                <a:spcPct val="130000"/>
              </a:lnSpc>
            </a:pPr>
            <a:endParaRPr lang="pt-BR" sz="22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8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785813"/>
            <a:ext cx="8955088" cy="64293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smtClean="0">
                <a:latin typeface="Arial Unicode MS" pitchFamily="34" charset="-128"/>
                <a:cs typeface="Times New Roman" pitchFamily="18" charset="0"/>
              </a:rPr>
              <a:t>Tabelas  de  Metadados  do  OGC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76250" y="1500188"/>
          <a:ext cx="6096000" cy="2966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500330"/>
                <a:gridCol w="1785950"/>
                <a:gridCol w="180972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kern="1200" baseline="0" dirty="0" smtClean="0"/>
                        <a:t>Tabela: GEOMETRY_COLUMNS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err="1" smtClean="0">
                          <a:solidFill>
                            <a:schemeClr val="bg1"/>
                          </a:solidFill>
                        </a:rPr>
                        <a:t>f_table_catalog</a:t>
                      </a:r>
                      <a:r>
                        <a:rPr lang="pt-BR" sz="1800" b="1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VARCHAR  (256)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PRIMARY   KEY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err="1" smtClean="0">
                          <a:solidFill>
                            <a:schemeClr val="bg1"/>
                          </a:solidFill>
                        </a:rPr>
                        <a:t>f_table_schema</a:t>
                      </a:r>
                      <a:endParaRPr lang="pt-BR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kern="1200" baseline="0" dirty="0" smtClean="0">
                          <a:solidFill>
                            <a:schemeClr val="bg1"/>
                          </a:solidFill>
                        </a:rPr>
                        <a:t>VARCHAR  (256)</a:t>
                      </a:r>
                      <a:endParaRPr lang="pt-BR" sz="1600" b="1" kern="1200" baseline="0" dirty="0" smtClean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PRIMARY   KEY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err="1" smtClean="0">
                          <a:solidFill>
                            <a:schemeClr val="bg1"/>
                          </a:solidFill>
                        </a:rPr>
                        <a:t>f_table_name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kern="1200" baseline="0" dirty="0" smtClean="0">
                          <a:solidFill>
                            <a:schemeClr val="bg1"/>
                          </a:solidFill>
                        </a:rPr>
                        <a:t>VARCHAR  (256)</a:t>
                      </a:r>
                      <a:endParaRPr lang="pt-BR" sz="1600" b="1" kern="1200" baseline="0" dirty="0" smtClean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PRIMARY   KEY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err="1" smtClean="0">
                          <a:solidFill>
                            <a:schemeClr val="bg1"/>
                          </a:solidFill>
                        </a:rPr>
                        <a:t>f_geometry_column</a:t>
                      </a:r>
                      <a:endParaRPr lang="pt-BR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kern="1200" baseline="0" dirty="0" smtClean="0">
                          <a:solidFill>
                            <a:schemeClr val="bg1"/>
                          </a:solidFill>
                        </a:rPr>
                        <a:t>VARCHAR  (256)</a:t>
                      </a:r>
                      <a:endParaRPr lang="pt-BR" sz="1600" b="1" kern="1200" baseline="0" dirty="0" smtClean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PRIMARY   KEY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err="1" smtClean="0">
                          <a:solidFill>
                            <a:schemeClr val="bg1"/>
                          </a:solidFill>
                        </a:rPr>
                        <a:t>coord_dimension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kern="1200" baseline="0" dirty="0" smtClean="0">
                          <a:solidFill>
                            <a:schemeClr val="bg1"/>
                          </a:solidFill>
                        </a:rPr>
                        <a:t>INTEGER</a:t>
                      </a:r>
                      <a:endParaRPr lang="pt-BR" sz="1600" b="1" kern="1200" baseline="0" dirty="0" smtClean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="1" kern="1200" baseline="0" dirty="0" smtClean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err="1" smtClean="0">
                          <a:solidFill>
                            <a:schemeClr val="bg1"/>
                          </a:solidFill>
                        </a:rPr>
                        <a:t>srid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kern="1200" baseline="0" dirty="0" smtClean="0">
                          <a:solidFill>
                            <a:schemeClr val="bg1"/>
                          </a:solidFill>
                        </a:rPr>
                        <a:t>INTEGER</a:t>
                      </a:r>
                      <a:endParaRPr lang="pt-BR" sz="1600" b="1" kern="1200" baseline="0" dirty="0" smtClean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="1" kern="1200" baseline="0" dirty="0" smtClean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err="1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kern="1200" baseline="0" dirty="0" smtClean="0">
                          <a:solidFill>
                            <a:schemeClr val="bg1"/>
                          </a:solidFill>
                        </a:rPr>
                        <a:t>VARCHAR(30)</a:t>
                      </a:r>
                      <a:endParaRPr lang="pt-BR" sz="1600" b="1" kern="1200" baseline="0" dirty="0" smtClean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="1" kern="1200" baseline="0" dirty="0" smtClean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857500" y="4560888"/>
          <a:ext cx="6096000" cy="22250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kern="1200" baseline="0" dirty="0" smtClean="0"/>
                        <a:t>Tabela: SPATIAL_REF_SYS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err="1" smtClean="0">
                          <a:solidFill>
                            <a:schemeClr val="bg1"/>
                          </a:solidFill>
                        </a:rPr>
                        <a:t>srid</a:t>
                      </a:r>
                      <a:endParaRPr lang="pt-BR" sz="18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kern="1200" baseline="0" dirty="0" smtClean="0">
                          <a:solidFill>
                            <a:schemeClr val="bg1"/>
                          </a:solidFill>
                        </a:rPr>
                        <a:t>INTEGER</a:t>
                      </a:r>
                      <a:endParaRPr lang="pt-BR" sz="1600" b="1" kern="1200" baseline="0" dirty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kern="1200" baseline="0" dirty="0" smtClean="0">
                          <a:solidFill>
                            <a:schemeClr val="bg1"/>
                          </a:solidFill>
                        </a:rPr>
                        <a:t>PRIMARY   KEY</a:t>
                      </a:r>
                      <a:endParaRPr lang="pt-BR" sz="1600" b="1" kern="1200" baseline="0" dirty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err="1" smtClean="0">
                          <a:solidFill>
                            <a:schemeClr val="bg1"/>
                          </a:solidFill>
                        </a:rPr>
                        <a:t>auth_name</a:t>
                      </a:r>
                      <a:endParaRPr lang="pt-BR" sz="18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kern="1200" baseline="0" dirty="0" smtClean="0">
                          <a:solidFill>
                            <a:schemeClr val="bg1"/>
                          </a:solidFill>
                        </a:rPr>
                        <a:t>VARCHAR(256)</a:t>
                      </a:r>
                      <a:endParaRPr lang="pt-BR" sz="1600" b="1" kern="1200" baseline="0" dirty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err="1" smtClean="0">
                          <a:solidFill>
                            <a:schemeClr val="bg1"/>
                          </a:solidFill>
                        </a:rPr>
                        <a:t>auth_srid</a:t>
                      </a:r>
                      <a:endParaRPr lang="pt-BR" sz="18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kern="1200" baseline="0" dirty="0" smtClean="0">
                          <a:solidFill>
                            <a:schemeClr val="bg1"/>
                          </a:solidFill>
                        </a:rPr>
                        <a:t>INTEGER</a:t>
                      </a:r>
                      <a:endParaRPr lang="pt-BR" sz="1600" b="1" kern="1200" baseline="0" dirty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err="1" smtClean="0">
                          <a:solidFill>
                            <a:schemeClr val="bg1"/>
                          </a:solidFill>
                        </a:rPr>
                        <a:t>srtext</a:t>
                      </a:r>
                      <a:endParaRPr lang="pt-BR" sz="18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kern="1200" baseline="0" dirty="0" smtClean="0">
                          <a:solidFill>
                            <a:schemeClr val="bg1"/>
                          </a:solidFill>
                        </a:rPr>
                        <a:t>VARCHAR(2048)</a:t>
                      </a:r>
                      <a:endParaRPr lang="pt-BR" sz="1600" b="1" kern="1200" baseline="0" dirty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baseline="0" dirty="0" smtClean="0">
                          <a:solidFill>
                            <a:schemeClr val="bg1"/>
                          </a:solidFill>
                        </a:rPr>
                        <a:t>proj4text</a:t>
                      </a:r>
                      <a:endParaRPr lang="pt-BR" sz="18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kern="1200" baseline="0" dirty="0" smtClean="0">
                          <a:solidFill>
                            <a:schemeClr val="bg1"/>
                          </a:solidFill>
                        </a:rPr>
                        <a:t>VARCHAR(2048)</a:t>
                      </a:r>
                      <a:endParaRPr lang="pt-BR" sz="1600" b="1" kern="1200" baseline="0" dirty="0">
                        <a:solidFill>
                          <a:schemeClr val="bg1"/>
                        </a:solidFill>
                        <a:latin typeface="BitstreamVeraSans-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Conector angulado 17"/>
          <p:cNvCxnSpPr/>
          <p:nvPr/>
        </p:nvCxnSpPr>
        <p:spPr>
          <a:xfrm>
            <a:off x="500063" y="3930650"/>
            <a:ext cx="2286000" cy="1212850"/>
          </a:xfrm>
          <a:prstGeom prst="bentConnector3">
            <a:avLst>
              <a:gd name="adj1" fmla="val -14225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836613"/>
            <a:ext cx="9283700" cy="59055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Criando uma Tabela Espacial: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CREATE TABLE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estacoes_pluviometricas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 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gid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INT4,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 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location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,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   nome VARCHAR(25)  );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INSERT INTO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estacoes_pluviometricas</a:t>
            </a: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VALUES(1, 'POINT(-46.98 -19.57)', 'DINIZ-ARAXA');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INSERT INTO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estacoes_pluviometricas</a:t>
            </a: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VALUES(2, 'POINT(-43.59 20.37)', 'QUEIROZ-OURO-PRETO');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836613"/>
            <a:ext cx="9283700" cy="59055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Recuperando dados da Tabela Espacial: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SELECT </a:t>
            </a:r>
            <a:r>
              <a:rPr lang="en-US" dirty="0" err="1" smtClean="0">
                <a:latin typeface="Arial Unicode MS" pitchFamily="34" charset="-128"/>
                <a:cs typeface="Times New Roman" pitchFamily="18" charset="0"/>
              </a:rPr>
              <a:t>gid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en-US" dirty="0" err="1" smtClean="0">
                <a:latin typeface="Arial Unicode MS" pitchFamily="34" charset="-128"/>
                <a:cs typeface="Times New Roman" pitchFamily="18" charset="0"/>
              </a:rPr>
              <a:t>nome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en-US" dirty="0" err="1" smtClean="0">
                <a:latin typeface="Arial Unicode MS" pitchFamily="34" charset="-128"/>
                <a:cs typeface="Times New Roman" pitchFamily="18" charset="0"/>
              </a:rPr>
              <a:t>ST_AsText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(location)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FROM    </a:t>
            </a:r>
            <a:r>
              <a:rPr lang="en-US" dirty="0" err="1" smtClean="0">
                <a:latin typeface="Arial Unicode MS" pitchFamily="34" charset="-128"/>
                <a:cs typeface="Times New Roman" pitchFamily="18" charset="0"/>
              </a:rPr>
              <a:t>estacoes_pluviometricas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;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Problema com este método: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Deixa-se de preencher alguns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metadados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da tabela que possui  uma coluna espacial!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Deixa-se de associar um SRID à geometria!</a:t>
            </a:r>
            <a:endParaRPr lang="en-US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  <p:sp>
        <p:nvSpPr>
          <p:cNvPr id="5124" name="Rectangle 4099"/>
          <p:cNvSpPr>
            <a:spLocks noGrp="1" noChangeArrowheads="1"/>
          </p:cNvSpPr>
          <p:nvPr>
            <p:ph type="body" idx="1"/>
          </p:nvPr>
        </p:nvSpPr>
        <p:spPr>
          <a:xfrm>
            <a:off x="88900" y="857232"/>
            <a:ext cx="8955088" cy="5638800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O que é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PostGIS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?</a:t>
            </a:r>
          </a:p>
          <a:p>
            <a:pPr lvl="1" algn="just" eaLnBrk="1" hangingPunct="1">
              <a:lnSpc>
                <a:spcPct val="140000"/>
              </a:lnSpc>
            </a:pPr>
            <a:r>
              <a:rPr lang="pt-BR" sz="2800" dirty="0" smtClean="0">
                <a:latin typeface="Arial Unicode MS" pitchFamily="34" charset="-128"/>
                <a:cs typeface="Times New Roman" pitchFamily="18" charset="0"/>
              </a:rPr>
              <a:t>Um novo tipo de dado</a:t>
            </a:r>
          </a:p>
          <a:p>
            <a:pPr lvl="2" algn="just" eaLnBrk="1" hangingPunct="1">
              <a:lnSpc>
                <a:spcPct val="140000"/>
              </a:lnSpc>
            </a:pPr>
            <a:r>
              <a:rPr lang="pt-BR" sz="2400" i="1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endParaRPr lang="pt-BR" sz="2400" i="1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200000"/>
              </a:lnSpc>
            </a:pPr>
            <a:r>
              <a:rPr lang="pt-BR" sz="2800" dirty="0" smtClean="0">
                <a:latin typeface="Arial Unicode MS" pitchFamily="34" charset="-128"/>
                <a:cs typeface="Times New Roman" pitchFamily="18" charset="0"/>
              </a:rPr>
              <a:t>Novas Funções sobre o tipo </a:t>
            </a:r>
            <a:r>
              <a:rPr lang="pt-BR" sz="2800" i="1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endParaRPr lang="pt-BR" sz="2800" i="1" dirty="0" smtClean="0">
              <a:latin typeface="Arial Unicode MS" pitchFamily="34" charset="-128"/>
              <a:cs typeface="Times New Roman" pitchFamily="18" charset="0"/>
            </a:endParaRPr>
          </a:p>
          <a:p>
            <a:pPr lvl="2" algn="just" eaLnBrk="1" hangingPunct="1">
              <a:lnSpc>
                <a:spcPct val="140000"/>
              </a:lnSpc>
            </a:pPr>
            <a:r>
              <a:rPr lang="en-US" sz="2400" i="1" dirty="0" err="1" smtClean="0">
                <a:latin typeface="Arial Unicode MS" pitchFamily="34" charset="-128"/>
                <a:cs typeface="Times New Roman" pitchFamily="18" charset="0"/>
              </a:rPr>
              <a:t>ST_Distance</a:t>
            </a:r>
            <a:r>
              <a:rPr lang="en-US" sz="2400" i="1" dirty="0" smtClean="0">
                <a:latin typeface="Arial Unicode MS" pitchFamily="34" charset="-128"/>
                <a:cs typeface="Times New Roman" pitchFamily="18" charset="0"/>
              </a:rPr>
              <a:t>(geometry, geometry)</a:t>
            </a:r>
          </a:p>
          <a:p>
            <a:pPr lvl="2" algn="just" eaLnBrk="1" hangingPunct="1">
              <a:lnSpc>
                <a:spcPct val="140000"/>
              </a:lnSpc>
            </a:pPr>
            <a:r>
              <a:rPr lang="en-US" sz="2400" i="1" dirty="0" err="1" smtClean="0">
                <a:latin typeface="Arial Unicode MS" pitchFamily="34" charset="-128"/>
                <a:cs typeface="Times New Roman" pitchFamily="18" charset="0"/>
              </a:rPr>
              <a:t>ST_Area</a:t>
            </a:r>
            <a:r>
              <a:rPr lang="en-US" sz="2400" i="1" dirty="0" smtClean="0">
                <a:latin typeface="Arial Unicode MS" pitchFamily="34" charset="-128"/>
                <a:cs typeface="Times New Roman" pitchFamily="18" charset="0"/>
              </a:rPr>
              <a:t>(geometry)</a:t>
            </a:r>
          </a:p>
          <a:p>
            <a:pPr lvl="2" algn="just" eaLnBrk="1" hangingPunct="1">
              <a:lnSpc>
                <a:spcPct val="140000"/>
              </a:lnSpc>
            </a:pPr>
            <a:r>
              <a:rPr lang="en-US" sz="2400" i="1" dirty="0" err="1" smtClean="0">
                <a:latin typeface="Arial Unicode MS" pitchFamily="34" charset="-128"/>
                <a:cs typeface="Times New Roman" pitchFamily="18" charset="0"/>
              </a:rPr>
              <a:t>ST_Intersects</a:t>
            </a:r>
            <a:r>
              <a:rPr lang="en-US" sz="2400" i="1" dirty="0" smtClean="0">
                <a:latin typeface="Arial Unicode MS" pitchFamily="34" charset="-128"/>
                <a:cs typeface="Times New Roman" pitchFamily="18" charset="0"/>
              </a:rPr>
              <a:t>(geometry, geometry)</a:t>
            </a:r>
          </a:p>
          <a:p>
            <a:pPr lvl="1" algn="just" eaLnBrk="1" hangingPunct="1">
              <a:lnSpc>
                <a:spcPct val="140000"/>
              </a:lnSpc>
            </a:pPr>
            <a:r>
              <a:rPr lang="pt-BR" sz="2800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Mecanismo de indexação p/ consultas espaciais</a:t>
            </a:r>
          </a:p>
        </p:txBody>
      </p:sp>
      <p:grpSp>
        <p:nvGrpSpPr>
          <p:cNvPr id="2" name="Grupo 17"/>
          <p:cNvGrpSpPr>
            <a:grpSpLocks/>
          </p:cNvGrpSpPr>
          <p:nvPr/>
        </p:nvGrpSpPr>
        <p:grpSpPr bwMode="auto">
          <a:xfrm>
            <a:off x="4786313" y="1500174"/>
            <a:ext cx="1500187" cy="1285875"/>
            <a:chOff x="5357818" y="2000240"/>
            <a:chExt cx="1571636" cy="1357322"/>
          </a:xfrm>
        </p:grpSpPr>
        <p:sp>
          <p:nvSpPr>
            <p:cNvPr id="7" name="Retângulo 6"/>
            <p:cNvSpPr/>
            <p:nvPr/>
          </p:nvSpPr>
          <p:spPr>
            <a:xfrm>
              <a:off x="5429331" y="2072296"/>
              <a:ext cx="1428610" cy="12132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5786900" y="2429221"/>
              <a:ext cx="713473" cy="499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Fluxograma: Conector 8"/>
            <p:cNvSpPr/>
            <p:nvPr/>
          </p:nvSpPr>
          <p:spPr>
            <a:xfrm>
              <a:off x="5357818" y="2000240"/>
              <a:ext cx="143027" cy="21449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" name="Fluxograma: Conector 9"/>
            <p:cNvSpPr/>
            <p:nvPr/>
          </p:nvSpPr>
          <p:spPr>
            <a:xfrm>
              <a:off x="5715386" y="2357166"/>
              <a:ext cx="143027" cy="21449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" name="Fluxograma: Conector 10"/>
            <p:cNvSpPr/>
            <p:nvPr/>
          </p:nvSpPr>
          <p:spPr>
            <a:xfrm>
              <a:off x="6428859" y="2357166"/>
              <a:ext cx="143027" cy="21449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" name="Fluxograma: Conector 11"/>
            <p:cNvSpPr/>
            <p:nvPr/>
          </p:nvSpPr>
          <p:spPr>
            <a:xfrm>
              <a:off x="6428859" y="2858202"/>
              <a:ext cx="143027" cy="21281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" name="Fluxograma: Conector 12"/>
            <p:cNvSpPr/>
            <p:nvPr/>
          </p:nvSpPr>
          <p:spPr>
            <a:xfrm>
              <a:off x="5715386" y="2858202"/>
              <a:ext cx="143027" cy="21281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" name="Fluxograma: Conector 13"/>
            <p:cNvSpPr/>
            <p:nvPr/>
          </p:nvSpPr>
          <p:spPr>
            <a:xfrm>
              <a:off x="5357818" y="3143072"/>
              <a:ext cx="143027" cy="21449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Fluxograma: Conector 14"/>
            <p:cNvSpPr/>
            <p:nvPr/>
          </p:nvSpPr>
          <p:spPr>
            <a:xfrm>
              <a:off x="6786427" y="2000240"/>
              <a:ext cx="143027" cy="21449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" name="Fluxograma: Conector 15"/>
            <p:cNvSpPr/>
            <p:nvPr/>
          </p:nvSpPr>
          <p:spPr>
            <a:xfrm>
              <a:off x="6786427" y="3143072"/>
              <a:ext cx="143027" cy="21449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836613"/>
            <a:ext cx="9283700" cy="59055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Forma correta de criar uma Tabela Espacial: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Primeiro Passo: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CREATE TABLE </a:t>
            </a:r>
            <a:r>
              <a:rPr lang="pt-BR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estacoes_pluviometricas</a:t>
            </a:r>
            <a:r>
              <a:rPr lang="pt-BR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 (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                          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gid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    INT4,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                            nome  VARCHAR(25)   );</a:t>
            </a: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Segundo Passo: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   SELECT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AddGeometryColumn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('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estacoes_pluviometricas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',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                 '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location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', 4291, 'POINT', 2) ;</a:t>
            </a:r>
            <a:endParaRPr lang="en-US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836613"/>
            <a:ext cx="9283700" cy="273526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Forma correta de inserir a geometria de um dado espacial: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INSERT INTO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estacoes_pluviometricas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VALUES (1, 'DINIZ-ARAXA',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    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GeomFromText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( 'POINT(-46.98 -19.57)', 4291) ) ;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xto explicativo em seta para cima 4"/>
          <p:cNvSpPr/>
          <p:nvPr/>
        </p:nvSpPr>
        <p:spPr>
          <a:xfrm>
            <a:off x="1000100" y="4286256"/>
            <a:ext cx="3357562" cy="1500187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20000"/>
              </a:lnSpc>
              <a:defRPr/>
            </a:pPr>
            <a:endParaRPr lang="pt-BR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pt-BR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Geometria expressa em WKT</a:t>
            </a:r>
            <a:endParaRPr lang="pt-BR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defRPr/>
            </a:pPr>
            <a:endParaRPr lang="pt-BR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Texto explicativo em seta para cima 5"/>
          <p:cNvSpPr/>
          <p:nvPr/>
        </p:nvSpPr>
        <p:spPr>
          <a:xfrm>
            <a:off x="7500967" y="4357694"/>
            <a:ext cx="1357313" cy="2000244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</a:rPr>
              <a:t>SRID (</a:t>
            </a:r>
            <a:r>
              <a:rPr lang="pt-BR" sz="2000" dirty="0" err="1">
                <a:solidFill>
                  <a:schemeClr val="tx1"/>
                </a:solidFill>
              </a:rPr>
              <a:t>Spatial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Reference</a:t>
            </a:r>
            <a:r>
              <a:rPr lang="pt-BR" sz="2000" dirty="0">
                <a:solidFill>
                  <a:schemeClr val="tx1"/>
                </a:solidFill>
              </a:rPr>
              <a:t> ID)</a:t>
            </a:r>
          </a:p>
        </p:txBody>
      </p:sp>
      <p:sp>
        <p:nvSpPr>
          <p:cNvPr id="8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881086"/>
            <a:ext cx="9283700" cy="59055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Outro exemplo de criação de uma tabela espacial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1) Criar uma tabela normal (sem campo espacial)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Exemplo:</a:t>
            </a:r>
          </a:p>
          <a:p>
            <a:pPr lvl="3" algn="just" eaLnBrk="1" hangingPunct="1">
              <a:lnSpc>
                <a:spcPct val="120000"/>
              </a:lnSpc>
            </a:pP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CREATE TABLE ROADS_GEOM ( ID int4, NAME 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varchar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(25) );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642918"/>
            <a:ext cx="9283700" cy="59055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Continuação do exemplo de criação de uma tabela espacial</a:t>
            </a:r>
          </a:p>
          <a:p>
            <a:pPr lvl="1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2) Adicionar uma coluna espacial ("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AddGeometryColumn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“)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Sintaxe:</a:t>
            </a:r>
          </a:p>
          <a:p>
            <a:pPr lvl="3" algn="just" eaLnBrk="1" hangingPunct="1">
              <a:lnSpc>
                <a:spcPct val="120000"/>
              </a:lnSpc>
            </a:pP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AddGeometryColumn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sz="2000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[&lt;</a:t>
            </a:r>
            <a:r>
              <a:rPr lang="pt-BR" sz="2000" dirty="0" err="1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schema_name</a:t>
            </a:r>
            <a:r>
              <a:rPr lang="pt-BR" sz="2000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&gt;]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,&lt;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table_name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&gt;,&lt;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column_name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&gt;, &lt;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srid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&gt;, &lt;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type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&gt;,&lt;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dimension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&gt;);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Exemplo:</a:t>
            </a:r>
          </a:p>
          <a:p>
            <a:pPr lvl="3" algn="just" eaLnBrk="1" hangingPunct="1">
              <a:lnSpc>
                <a:spcPct val="120000"/>
              </a:lnSpc>
            </a:pP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SELECT 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AddGeometryColumn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sz="2000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'</a:t>
            </a:r>
            <a:r>
              <a:rPr lang="pt-BR" sz="2000" dirty="0" err="1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public</a:t>
            </a:r>
            <a:r>
              <a:rPr lang="pt-BR" sz="2000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'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, '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roads_geom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', '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geom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', 2000, 'LINESTRING', 2);</a:t>
            </a:r>
          </a:p>
          <a:p>
            <a:pPr lvl="3" algn="just" eaLnBrk="1" hangingPunct="1">
              <a:lnSpc>
                <a:spcPct val="120000"/>
              </a:lnSpc>
            </a:pP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SELECT 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AddGeometryColumn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( '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roads_geom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', '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geom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', 2000, 'LINESTRING', 2);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811213"/>
            <a:ext cx="9207500" cy="583247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Outros exemplos para criar tabelas espaciais</a:t>
            </a:r>
          </a:p>
          <a:p>
            <a:pPr lvl="1" algn="just" eaLnBrk="1" hangingPunct="1">
              <a:lnSpc>
                <a:spcPct val="16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Assumindo que o SRID 2001 já existe</a:t>
            </a:r>
          </a:p>
          <a:p>
            <a:pPr lvl="1" algn="just"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CREATE TABLE parks ( PARK_ID int4, PARK_NAME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varchar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(128), PARK_DATE date, PARK_TYPE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varchar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(2) );</a:t>
            </a:r>
          </a:p>
          <a:p>
            <a:pPr lvl="1" algn="just" eaLnBrk="1" hangingPunct="1">
              <a:lnSpc>
                <a:spcPct val="160000"/>
              </a:lnSpc>
              <a:buFont typeface="Wingdings" pitchFamily="2" charset="2"/>
              <a:buNone/>
            </a:pPr>
            <a:endParaRPr lang="pt-BR" sz="2400" dirty="0" smtClean="0">
              <a:solidFill>
                <a:srgbClr val="0000FF"/>
              </a:solidFill>
              <a:latin typeface="Arial Unicode MS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SELECT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AddGeometryColumn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('parks','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park_geom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',2001, 'MULTIPOLYGON', 2 );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811213"/>
            <a:ext cx="9207500" cy="583247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Outros exemplos para criar tabelas espaciais</a:t>
            </a:r>
          </a:p>
          <a:p>
            <a:pPr lvl="1" algn="just" eaLnBrk="1" hangingPunct="1">
              <a:lnSpc>
                <a:spcPct val="18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Usando o tipo genérico "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" e um SRID indefinido (-1)</a:t>
            </a:r>
          </a:p>
          <a:p>
            <a:pPr lvl="2" algn="just" eaLnBrk="1" hangingPunct="1">
              <a:lnSpc>
                <a:spcPct val="18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CREATE TABLE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roads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 ROAD_ID int4, ROAD_NAME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varchar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(128) ); </a:t>
            </a:r>
          </a:p>
          <a:p>
            <a:pPr lvl="2" algn="just" eaLnBrk="1" hangingPunct="1">
              <a:lnSpc>
                <a:spcPct val="180000"/>
              </a:lnSpc>
              <a:buFontTx/>
              <a:buNone/>
            </a:pPr>
            <a:endParaRPr lang="pt-BR" sz="2000" dirty="0" smtClean="0">
              <a:latin typeface="Arial Unicode MS" pitchFamily="34" charset="-128"/>
              <a:cs typeface="Times New Roman" pitchFamily="18" charset="0"/>
            </a:endParaRPr>
          </a:p>
          <a:p>
            <a:pPr lvl="2" eaLnBrk="1" hangingPunct="1">
              <a:lnSpc>
                <a:spcPct val="18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SELECT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AddGeometryColumn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( '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roads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', '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roads_geom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', -1, 'GEOMETRY', 3 );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91440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Fazendo a carga de arquivos </a:t>
            </a:r>
            <a:r>
              <a:rPr lang="pt-BR" dirty="0" err="1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Shape</a:t>
            </a:r>
            <a:endParaRPr lang="pt-BR" dirty="0" smtClean="0">
              <a:solidFill>
                <a:srgbClr val="C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914400" lvl="1" indent="-457200" algn="just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Arquivo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Shape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:</a:t>
            </a:r>
          </a:p>
          <a:p>
            <a:pPr marL="1314450" lvl="2" indent="-457200" algn="just" eaLnBrk="1" hangingPunct="1">
              <a:lnSpc>
                <a:spcPct val="120000"/>
              </a:lnSpc>
              <a:defRPr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.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shp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= contém a parte geométrica</a:t>
            </a:r>
          </a:p>
          <a:p>
            <a:pPr marL="1314450" lvl="2" indent="-457200" algn="just" eaLnBrk="1" hangingPunct="1">
              <a:lnSpc>
                <a:spcPct val="120000"/>
              </a:lnSpc>
              <a:defRPr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.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dbf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=contém a parte alfa-numérica (string,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number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, date)</a:t>
            </a:r>
          </a:p>
          <a:p>
            <a:pPr marL="1314450" lvl="2" indent="-457200" algn="just" eaLnBrk="1" hangingPunct="1">
              <a:lnSpc>
                <a:spcPct val="120000"/>
              </a:lnSpc>
              <a:defRPr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.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shx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= contém dados de índice </a:t>
            </a:r>
          </a:p>
          <a:p>
            <a:pPr marL="914400" lvl="1" indent="-457200" algn="just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Tabelas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PostgreSQL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+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PostGIS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:</a:t>
            </a:r>
          </a:p>
          <a:p>
            <a:pPr lvl="2" algn="just" eaLnBrk="1" hangingPunct="1">
              <a:lnSpc>
                <a:spcPct val="120000"/>
              </a:lnSpc>
              <a:defRPr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Colunas podem conter geometrias</a:t>
            </a:r>
          </a:p>
          <a:p>
            <a:pPr lvl="2" algn="just" eaLnBrk="1" hangingPunct="1">
              <a:lnSpc>
                <a:spcPct val="120000"/>
              </a:lnSpc>
              <a:defRPr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Colunas podem conter atributos convencionais</a:t>
            </a:r>
          </a:p>
          <a:p>
            <a:pPr marL="914400" lvl="1" indent="-457200" algn="just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Em geral, um arquivo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Shape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corresponde a uma tabela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PostgreSQL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+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PostGIS</a:t>
            </a:r>
            <a:endParaRPr lang="pt-BR" sz="1600" b="1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14388"/>
            <a:ext cx="92837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Inserindo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ObjetosGeo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nas tabelas (2 formas)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1) Usando SQL</a:t>
            </a:r>
          </a:p>
          <a:p>
            <a:pPr lvl="2" eaLnBrk="1" hangingPunct="1">
              <a:lnSpc>
                <a:spcPct val="120000"/>
              </a:lnSpc>
              <a:buFontTx/>
              <a:buNone/>
            </a:pP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BEGIN;</a:t>
            </a:r>
          </a:p>
          <a:p>
            <a:pPr lvl="2" eaLnBrk="1" hangingPunct="1">
              <a:lnSpc>
                <a:spcPct val="120000"/>
              </a:lnSpc>
              <a:buFontTx/>
              <a:buNone/>
            </a:pP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INSERT INTO ROADS_GEOM VALUES </a:t>
            </a:r>
            <a:br>
              <a:rPr lang="pt-BR" sz="1600" b="1" dirty="0" smtClean="0">
                <a:latin typeface="Arial Unicode MS" pitchFamily="34" charset="-128"/>
                <a:cs typeface="Times New Roman" pitchFamily="18" charset="0"/>
              </a:rPr>
            </a:b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(1,'Jeff </a:t>
            </a:r>
            <a:r>
              <a:rPr lang="pt-BR" sz="1600" b="1" dirty="0" err="1" smtClean="0">
                <a:latin typeface="Arial Unicode MS" pitchFamily="34" charset="-128"/>
                <a:cs typeface="Times New Roman" pitchFamily="18" charset="0"/>
              </a:rPr>
              <a:t>Rd</a:t>
            </a: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',</a:t>
            </a:r>
            <a:r>
              <a:rPr lang="pt-BR" sz="1600" b="1" dirty="0" err="1" smtClean="0">
                <a:latin typeface="Arial Unicode MS" pitchFamily="34" charset="-128"/>
                <a:cs typeface="Times New Roman" pitchFamily="18" charset="0"/>
              </a:rPr>
              <a:t>GeomFromText</a:t>
            </a: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('LINESTRING(191232 243118,191108 243242)',2000)); </a:t>
            </a:r>
          </a:p>
          <a:p>
            <a:pPr lvl="2" eaLnBrk="1" hangingPunct="1">
              <a:lnSpc>
                <a:spcPct val="120000"/>
              </a:lnSpc>
              <a:buFontTx/>
              <a:buNone/>
            </a:pP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INSERT INTO ROADS_GEOM VALUES </a:t>
            </a:r>
            <a:br>
              <a:rPr lang="pt-BR" sz="1600" b="1" dirty="0" smtClean="0">
                <a:latin typeface="Arial Unicode MS" pitchFamily="34" charset="-128"/>
                <a:cs typeface="Times New Roman" pitchFamily="18" charset="0"/>
              </a:rPr>
            </a:b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(2,'</a:t>
            </a:r>
            <a:r>
              <a:rPr lang="pt-BR" sz="1600" b="1" dirty="0" err="1" smtClean="0">
                <a:latin typeface="Arial Unicode MS" pitchFamily="34" charset="-128"/>
                <a:cs typeface="Times New Roman" pitchFamily="18" charset="0"/>
              </a:rPr>
              <a:t>Geordie</a:t>
            </a: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sz="1600" b="1" dirty="0" err="1" smtClean="0">
                <a:latin typeface="Arial Unicode MS" pitchFamily="34" charset="-128"/>
                <a:cs typeface="Times New Roman" pitchFamily="18" charset="0"/>
              </a:rPr>
              <a:t>Rd</a:t>
            </a: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',</a:t>
            </a:r>
            <a:r>
              <a:rPr lang="pt-BR" sz="1600" b="1" dirty="0" err="1" smtClean="0">
                <a:latin typeface="Arial Unicode MS" pitchFamily="34" charset="-128"/>
                <a:cs typeface="Times New Roman" pitchFamily="18" charset="0"/>
              </a:rPr>
              <a:t>GeomFromText</a:t>
            </a: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('LINESTRING(189141 244158,189265 244817)',2000)); </a:t>
            </a:r>
          </a:p>
          <a:p>
            <a:pPr lvl="2" eaLnBrk="1" hangingPunct="1">
              <a:lnSpc>
                <a:spcPct val="120000"/>
              </a:lnSpc>
              <a:buFontTx/>
              <a:buNone/>
            </a:pP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INSERT INTO ROADS_GEOM VALUES </a:t>
            </a:r>
            <a:br>
              <a:rPr lang="pt-BR" sz="1600" b="1" dirty="0" smtClean="0">
                <a:latin typeface="Arial Unicode MS" pitchFamily="34" charset="-128"/>
                <a:cs typeface="Times New Roman" pitchFamily="18" charset="0"/>
              </a:rPr>
            </a:b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(3,'Paul </a:t>
            </a:r>
            <a:r>
              <a:rPr lang="pt-BR" sz="1600" b="1" dirty="0" err="1" smtClean="0">
                <a:latin typeface="Arial Unicode MS" pitchFamily="34" charset="-128"/>
                <a:cs typeface="Times New Roman" pitchFamily="18" charset="0"/>
              </a:rPr>
              <a:t>St</a:t>
            </a: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',</a:t>
            </a:r>
            <a:r>
              <a:rPr lang="pt-BR" sz="1600" b="1" dirty="0" err="1" smtClean="0">
                <a:latin typeface="Arial Unicode MS" pitchFamily="34" charset="-128"/>
                <a:cs typeface="Times New Roman" pitchFamily="18" charset="0"/>
              </a:rPr>
              <a:t>GeomFromText</a:t>
            </a: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('LINESTRING(192783 228138,192612 229814)',2000)); </a:t>
            </a:r>
          </a:p>
          <a:p>
            <a:pPr lvl="2" eaLnBrk="1" hangingPunct="1">
              <a:lnSpc>
                <a:spcPct val="120000"/>
              </a:lnSpc>
              <a:buFontTx/>
              <a:buNone/>
            </a:pP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INSERT INTO ROADS_GEOM VALUES (4,'</a:t>
            </a:r>
            <a:r>
              <a:rPr lang="pt-BR" sz="1600" b="1" dirty="0" err="1" smtClean="0">
                <a:latin typeface="Arial Unicode MS" pitchFamily="34" charset="-128"/>
                <a:cs typeface="Times New Roman" pitchFamily="18" charset="0"/>
              </a:rPr>
              <a:t>Graeme</a:t>
            </a: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 Ave',</a:t>
            </a:r>
            <a:r>
              <a:rPr lang="pt-BR" sz="1600" b="1" dirty="0" err="1" smtClean="0">
                <a:latin typeface="Arial Unicode MS" pitchFamily="34" charset="-128"/>
                <a:cs typeface="Times New Roman" pitchFamily="18" charset="0"/>
              </a:rPr>
              <a:t>GeomFromText</a:t>
            </a: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('LINESTRING(189412 252431,189631 259122)',2000)); </a:t>
            </a:r>
          </a:p>
          <a:p>
            <a:pPr lvl="2" eaLnBrk="1" hangingPunct="1">
              <a:lnSpc>
                <a:spcPct val="120000"/>
              </a:lnSpc>
              <a:buFontTx/>
              <a:buNone/>
            </a:pP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INSERT INTO ROADS_GEOM VALUES </a:t>
            </a:r>
            <a:br>
              <a:rPr lang="pt-BR" sz="1600" b="1" dirty="0" smtClean="0">
                <a:latin typeface="Arial Unicode MS" pitchFamily="34" charset="-128"/>
                <a:cs typeface="Times New Roman" pitchFamily="18" charset="0"/>
              </a:rPr>
            </a:b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(5,'Phil </a:t>
            </a:r>
            <a:r>
              <a:rPr lang="pt-BR" sz="1600" b="1" dirty="0" err="1" smtClean="0">
                <a:latin typeface="Arial Unicode MS" pitchFamily="34" charset="-128"/>
                <a:cs typeface="Times New Roman" pitchFamily="18" charset="0"/>
              </a:rPr>
              <a:t>Tce</a:t>
            </a: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',</a:t>
            </a:r>
            <a:r>
              <a:rPr lang="pt-BR" sz="1600" b="1" dirty="0" err="1" smtClean="0">
                <a:latin typeface="Arial Unicode MS" pitchFamily="34" charset="-128"/>
                <a:cs typeface="Times New Roman" pitchFamily="18" charset="0"/>
              </a:rPr>
              <a:t>GeomFromText</a:t>
            </a: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('LINESTRING(190131 224148,190871 228134)',2000)); </a:t>
            </a:r>
          </a:p>
          <a:p>
            <a:pPr lvl="2" eaLnBrk="1" hangingPunct="1">
              <a:lnSpc>
                <a:spcPct val="120000"/>
              </a:lnSpc>
              <a:buFontTx/>
              <a:buNone/>
            </a:pP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INSERT INTO ROADS_GEOM VALUES </a:t>
            </a:r>
            <a:br>
              <a:rPr lang="pt-BR" sz="1600" b="1" dirty="0" smtClean="0">
                <a:latin typeface="Arial Unicode MS" pitchFamily="34" charset="-128"/>
                <a:cs typeface="Times New Roman" pitchFamily="18" charset="0"/>
              </a:rPr>
            </a:b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(6,'Dave </a:t>
            </a:r>
            <a:r>
              <a:rPr lang="pt-BR" sz="1600" b="1" dirty="0" err="1" smtClean="0">
                <a:latin typeface="Arial Unicode MS" pitchFamily="34" charset="-128"/>
                <a:cs typeface="Times New Roman" pitchFamily="18" charset="0"/>
              </a:rPr>
              <a:t>Cres</a:t>
            </a: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',</a:t>
            </a:r>
            <a:r>
              <a:rPr lang="pt-BR" sz="1600" b="1" dirty="0" err="1" smtClean="0">
                <a:latin typeface="Arial Unicode MS" pitchFamily="34" charset="-128"/>
                <a:cs typeface="Times New Roman" pitchFamily="18" charset="0"/>
              </a:rPr>
              <a:t>GeomFromText</a:t>
            </a:r>
            <a:r>
              <a:rPr lang="pt-BR" sz="1600" b="1" dirty="0" smtClean="0">
                <a:latin typeface="Arial Unicode MS" pitchFamily="34" charset="-128"/>
                <a:cs typeface="Times New Roman" pitchFamily="18" charset="0"/>
              </a:rPr>
              <a:t>('LINESTRING(198231 263418,198213 268322)',2000));  COMMIT;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762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25747C-DD49-48D6-937A-F6E0B60212D9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765175"/>
            <a:ext cx="9283700" cy="5807097"/>
          </a:xfrm>
        </p:spPr>
        <p:txBody>
          <a:bodyPr/>
          <a:lstStyle/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2) Usando 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Loader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shp2pgsql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Converte um 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shape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file  para 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pgsql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.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sql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Sintaxe:</a:t>
            </a:r>
          </a:p>
          <a:p>
            <a:pPr lvl="2" algn="just" eaLnBrk="1" hangingPunct="1">
              <a:lnSpc>
                <a:spcPct val="120000"/>
              </a:lnSpc>
              <a:buNone/>
            </a:pPr>
            <a:r>
              <a:rPr lang="pt-BR" dirty="0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Shp2pgsql [&lt;</a:t>
            </a:r>
            <a:r>
              <a:rPr lang="pt-BR" dirty="0" err="1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options</a:t>
            </a:r>
            <a:r>
              <a:rPr lang="pt-BR" dirty="0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&gt;] &lt;</a:t>
            </a:r>
            <a:r>
              <a:rPr lang="pt-BR" dirty="0" err="1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shapefile</a:t>
            </a:r>
            <a:r>
              <a:rPr lang="pt-BR" dirty="0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&gt; &lt;</a:t>
            </a:r>
            <a:r>
              <a:rPr lang="pt-BR" dirty="0" err="1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tablename</a:t>
            </a:r>
            <a:r>
              <a:rPr lang="pt-BR" dirty="0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&gt; &lt;database </a:t>
            </a:r>
            <a:r>
              <a:rPr lang="pt-BR" dirty="0" err="1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name</a:t>
            </a:r>
            <a:r>
              <a:rPr lang="pt-BR" dirty="0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&gt;</a:t>
            </a:r>
          </a:p>
          <a:p>
            <a:pPr lvl="3" algn="just" eaLnBrk="1" hangingPunct="1">
              <a:lnSpc>
                <a:spcPct val="120000"/>
              </a:lnSpc>
            </a:pP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&lt;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shapefile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&gt; : nome do 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shape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 file s/ extensão (inclui 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shp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shx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dbf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)</a:t>
            </a:r>
          </a:p>
          <a:p>
            <a:pPr lvl="3" algn="just" eaLnBrk="1" hangingPunct="1">
              <a:lnSpc>
                <a:spcPct val="120000"/>
              </a:lnSpc>
            </a:pP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&lt;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tablename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&gt; : nome da tabela destino. Por </a:t>
            </a:r>
            <a:r>
              <a:rPr lang="pt-BR" sz="2000" i="1" dirty="0" smtClean="0">
                <a:latin typeface="Arial Unicode MS" pitchFamily="34" charset="-128"/>
                <a:cs typeface="Times New Roman" pitchFamily="18" charset="0"/>
              </a:rPr>
              <a:t>default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, a geometria fica na coluna '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geo_value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'</a:t>
            </a:r>
          </a:p>
          <a:p>
            <a:pPr lvl="3" algn="just" eaLnBrk="1" hangingPunct="1">
              <a:lnSpc>
                <a:spcPct val="120000"/>
              </a:lnSpc>
            </a:pP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&lt;database 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name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&gt; : nome do 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BDGeo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 destino</a:t>
            </a:r>
          </a:p>
          <a:p>
            <a:pPr lvl="3" algn="just" eaLnBrk="1" hangingPunct="1">
              <a:lnSpc>
                <a:spcPct val="120000"/>
              </a:lnSpc>
            </a:pP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[&lt;</a:t>
            </a:r>
            <a:r>
              <a:rPr lang="pt-BR" sz="2000" dirty="0" err="1" smtClean="0">
                <a:latin typeface="Arial Unicode MS" pitchFamily="34" charset="-128"/>
                <a:cs typeface="Times New Roman" pitchFamily="18" charset="0"/>
              </a:rPr>
              <a:t>options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&gt;] :  opções de configuração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00098" y="500042"/>
            <a:ext cx="9358378" cy="5807097"/>
          </a:xfrm>
        </p:spPr>
        <p:txBody>
          <a:bodyPr/>
          <a:lstStyle/>
          <a:p>
            <a:pPr lvl="2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Principais opções de configuração do shp2pgsql</a:t>
            </a:r>
          </a:p>
          <a:p>
            <a:pPr lvl="3" algn="just">
              <a:lnSpc>
                <a:spcPct val="11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(-a |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|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-c |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|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-d |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|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-p 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mutuamente exclusivas), </a:t>
            </a:r>
          </a:p>
          <a:p>
            <a:pPr lvl="3" algn="just">
              <a:lnSpc>
                <a:spcPct val="110000"/>
              </a:lnSpc>
              <a:buNone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-D.</a:t>
            </a:r>
            <a:endParaRPr lang="pt-BR" sz="2400" dirty="0" smtClean="0">
              <a:solidFill>
                <a:srgbClr val="0000FF"/>
              </a:solidFill>
              <a:latin typeface="Arial Unicode MS" pitchFamily="34" charset="-128"/>
              <a:cs typeface="Times New Roman" pitchFamily="18" charset="0"/>
            </a:endParaRPr>
          </a:p>
          <a:p>
            <a:pPr lvl="4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-a   : anexa dados a uma tabela existente</a:t>
            </a:r>
          </a:p>
          <a:p>
            <a:pPr lvl="4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-c   : cria uma tabela e insere os dados (modo padrão)</a:t>
            </a:r>
          </a:p>
          <a:p>
            <a:pPr lvl="4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-d   : apaga a tabela antes de criar outra </a:t>
            </a:r>
          </a:p>
          <a:p>
            <a:pPr lvl="4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-p   : lê o esquema do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shape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file para criar uma tabela</a:t>
            </a:r>
          </a:p>
          <a:p>
            <a:pPr lvl="4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-D  : permite fazer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dump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de grandes volumes de dados. Usa COPY no lugar de INSERT INTO).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099"/>
          <p:cNvSpPr>
            <a:spLocks noGrp="1" noChangeArrowheads="1"/>
          </p:cNvSpPr>
          <p:nvPr>
            <p:ph type="body" idx="1"/>
          </p:nvPr>
        </p:nvSpPr>
        <p:spPr>
          <a:xfrm>
            <a:off x="88900" y="928694"/>
            <a:ext cx="8955088" cy="5429264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PostGIS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: Uma extensão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para 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PostgreSQL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40000"/>
              </a:lnSpc>
            </a:pPr>
            <a:r>
              <a:rPr lang="pt-BR" sz="2800" dirty="0" smtClean="0">
                <a:latin typeface="Arial Unicode MS" pitchFamily="34" charset="-128"/>
                <a:cs typeface="Times New Roman" pitchFamily="18" charset="0"/>
              </a:rPr>
              <a:t>Download</a:t>
            </a:r>
          </a:p>
          <a:p>
            <a:pPr lvl="2" algn="just" eaLnBrk="1" hangingPunct="1">
              <a:lnSpc>
                <a:spcPct val="14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http://postgis.refractions.net/download/</a:t>
            </a:r>
          </a:p>
          <a:p>
            <a:pPr lvl="1" algn="just" eaLnBrk="1" hangingPunct="1">
              <a:lnSpc>
                <a:spcPct val="200000"/>
              </a:lnSpc>
            </a:pPr>
            <a:r>
              <a:rPr lang="pt-BR" sz="2800" dirty="0" smtClean="0">
                <a:latin typeface="Arial Unicode MS" pitchFamily="34" charset="-128"/>
                <a:cs typeface="Times New Roman" pitchFamily="18" charset="0"/>
              </a:rPr>
              <a:t>Diretórios</a:t>
            </a:r>
          </a:p>
          <a:p>
            <a:pPr lvl="2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Windows 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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Program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 Files\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PostgreSQL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\8.1\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share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\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contrib</a:t>
            </a:r>
            <a:endParaRPr lang="pt-BR" dirty="0" smtClean="0">
              <a:latin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2"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UNIX	 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contrib</a:t>
            </a:r>
            <a:r>
              <a:rPr lang="en-US" dirty="0" smtClean="0"/>
              <a:t>/</a:t>
            </a:r>
          </a:p>
        </p:txBody>
      </p:sp>
      <p:pic>
        <p:nvPicPr>
          <p:cNvPr id="6149" name="Picture 4107" descr="eleph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32" y="4722829"/>
            <a:ext cx="1905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108" descr="postgis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107" y="5643584"/>
            <a:ext cx="25034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5784" y="836613"/>
            <a:ext cx="9283700" cy="5638800"/>
          </a:xfrm>
        </p:spPr>
        <p:txBody>
          <a:bodyPr/>
          <a:lstStyle/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2) Usando 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Loader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shp2pgsql </a:t>
            </a:r>
            <a:r>
              <a:rPr lang="pt-BR" dirty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Continuação)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Exemplo com arquivo intermediário:</a:t>
            </a:r>
          </a:p>
          <a:p>
            <a:pPr lvl="3" algn="just" eaLnBrk="1" hangingPunct="1">
              <a:lnSpc>
                <a:spcPct val="120000"/>
              </a:lnSpc>
            </a:pPr>
            <a:r>
              <a:rPr lang="pt-BR" sz="2400" dirty="0" smtClean="0"/>
              <a:t>Abrir um terminal  (cmd) e executar:</a:t>
            </a:r>
          </a:p>
          <a:p>
            <a:pPr lvl="3">
              <a:lnSpc>
                <a:spcPct val="120000"/>
              </a:lnSpc>
            </a:pPr>
            <a:r>
              <a:rPr lang="pt-BR" sz="2400" dirty="0" smtClean="0"/>
              <a:t>set PATH=%PATH%;C:\Program Files\</a:t>
            </a:r>
            <a:r>
              <a:rPr lang="pt-BR" sz="2400" dirty="0" err="1" smtClean="0"/>
              <a:t>PostgreSQL</a:t>
            </a:r>
            <a:r>
              <a:rPr lang="pt-BR" sz="2400" dirty="0" smtClean="0"/>
              <a:t>\8.3\</a:t>
            </a:r>
            <a:r>
              <a:rPr lang="pt-BR" sz="2400" dirty="0" err="1" smtClean="0"/>
              <a:t>bin</a:t>
            </a: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3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Shp2pgsql -c C:\ESRI\AV_GIS30\AVTUTOR\ARCVIEW\qstart\world94 world94   </a:t>
            </a:r>
            <a:r>
              <a:rPr lang="pt-BR" sz="2400" dirty="0" smtClean="0"/>
              <a:t>g082if695_</a:t>
            </a:r>
            <a:r>
              <a:rPr lang="pt-BR" sz="2400" dirty="0" err="1" smtClean="0"/>
              <a:t>vct</a:t>
            </a:r>
            <a:r>
              <a:rPr lang="pt-BR" sz="2400" dirty="0" smtClean="0"/>
              <a:t>  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&gt; world94.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sql</a:t>
            </a: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3" algn="just" eaLnBrk="1" hangingPunct="1">
              <a:lnSpc>
                <a:spcPct val="120000"/>
              </a:lnSpc>
            </a:pP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dir</a:t>
            </a:r>
            <a:endParaRPr lang="pt-BR" sz="2000" dirty="0" smtClean="0">
              <a:latin typeface="Arial Unicode MS" pitchFamily="34" charset="-128"/>
              <a:cs typeface="Times New Roman" pitchFamily="18" charset="0"/>
            </a:endParaRPr>
          </a:p>
          <a:p>
            <a:pPr lvl="3" algn="just" eaLnBrk="1" hangingPunct="1">
              <a:lnSpc>
                <a:spcPct val="120000"/>
              </a:lnSpc>
              <a:buNone/>
            </a:pPr>
            <a:endParaRPr lang="pt-BR" sz="2000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836613"/>
            <a:ext cx="9283700" cy="5638800"/>
          </a:xfrm>
        </p:spPr>
        <p:txBody>
          <a:bodyPr/>
          <a:lstStyle/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2) Usando 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Loader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shp2pgsql </a:t>
            </a:r>
            <a:r>
              <a:rPr lang="pt-BR" dirty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Continuação)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Exemplo com arquivo intermediário:</a:t>
            </a:r>
          </a:p>
          <a:p>
            <a:pPr lvl="3" algn="just" eaLnBrk="1" hangingPunct="1">
              <a:lnSpc>
                <a:spcPct val="120000"/>
              </a:lnSpc>
            </a:pP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psql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-h </a:t>
            </a:r>
            <a:r>
              <a:rPr lang="pt-BR" sz="2400" dirty="0" err="1" smtClean="0"/>
              <a:t>postgres</a:t>
            </a:r>
            <a:r>
              <a:rPr lang="pt-BR" sz="2400" dirty="0" smtClean="0"/>
              <a:t>.</a:t>
            </a:r>
            <a:r>
              <a:rPr lang="pt-BR" sz="2400" dirty="0" err="1" smtClean="0"/>
              <a:t>cin.ufpe.br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-d </a:t>
            </a:r>
            <a:r>
              <a:rPr lang="pt-BR" sz="2400" dirty="0" smtClean="0"/>
              <a:t>g082if695_</a:t>
            </a:r>
            <a:r>
              <a:rPr lang="pt-BR" sz="2400" dirty="0" err="1" smtClean="0"/>
              <a:t>vct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-U </a:t>
            </a:r>
            <a:r>
              <a:rPr lang="pt-BR" sz="2400" dirty="0" smtClean="0"/>
              <a:t>g082if695_</a:t>
            </a:r>
            <a:r>
              <a:rPr lang="pt-BR" sz="2400" dirty="0" err="1" smtClean="0"/>
              <a:t>vct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-f world94.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sql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-W</a:t>
            </a:r>
          </a:p>
          <a:p>
            <a:pPr lvl="4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-d: nome do BD </a:t>
            </a:r>
          </a:p>
          <a:p>
            <a:pPr lvl="4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-f: nome do arquivo</a:t>
            </a:r>
          </a:p>
          <a:p>
            <a:pPr lvl="4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-U: nome do usuário</a:t>
            </a:r>
          </a:p>
          <a:p>
            <a:pPr lvl="4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-h: nome do host</a:t>
            </a:r>
          </a:p>
          <a:p>
            <a:pPr lvl="3" algn="just">
              <a:lnSpc>
                <a:spcPct val="120000"/>
              </a:lnSpc>
            </a:pP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psql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-h </a:t>
            </a:r>
            <a:r>
              <a:rPr lang="pt-BR" sz="2400" dirty="0" err="1" smtClean="0"/>
              <a:t>localhost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-d </a:t>
            </a:r>
            <a:r>
              <a:rPr lang="pt-BR" sz="2400" dirty="0" smtClean="0"/>
              <a:t>teste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-U </a:t>
            </a:r>
            <a:r>
              <a:rPr lang="pt-BR" sz="2400" dirty="0" err="1" smtClean="0"/>
              <a:t>postgres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-f world94.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sql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-W</a:t>
            </a:r>
          </a:p>
          <a:p>
            <a:pPr lvl="3" algn="just" eaLnBrk="1" hangingPunct="1">
              <a:lnSpc>
                <a:spcPct val="120000"/>
              </a:lnSpc>
            </a:pPr>
            <a:endParaRPr lang="pt-BR" sz="2000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500042"/>
            <a:ext cx="9283700" cy="6072230"/>
          </a:xfrm>
        </p:spPr>
        <p:txBody>
          <a:bodyPr/>
          <a:lstStyle/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2) Usando 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Loader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shp2pgsql – Cont.</a:t>
            </a:r>
            <a:endParaRPr lang="pt-BR" sz="2800" dirty="0" smtClean="0">
              <a:latin typeface="Arial Unicode MS" pitchFamily="34" charset="-128"/>
              <a:cs typeface="Times New Roman" pitchFamily="18" charset="0"/>
            </a:endParaRPr>
          </a:p>
          <a:p>
            <a:pPr lvl="2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Exemplo sem arquivo intermediário:</a:t>
            </a:r>
          </a:p>
          <a:p>
            <a:pPr lvl="3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shp2pgsql -c C:\ESRI\AV_GIS30\AVTUTOR\ARCVIEW\qstart\mexico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mexico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teste |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psql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-d teste -U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postgres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-h g1c10 </a:t>
            </a:r>
          </a:p>
          <a:p>
            <a:pPr lvl="3" algn="just" eaLnBrk="1" hangingPunct="1">
              <a:lnSpc>
                <a:spcPct val="12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3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shp2pgsql -c C:\ESRI\AV_GIS30\AVTUTOR\ARCVIEW\qstart\canada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canada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teste |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psql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-d teste -U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postgres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-h g1c10 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571480"/>
            <a:ext cx="9283700" cy="56388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Exportando dados para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Shape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File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pgsql2shp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Converte uma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tabelaGeo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do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PostgreSQL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para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shape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file ESRI</a:t>
            </a:r>
          </a:p>
          <a:p>
            <a:pPr lvl="2" algn="just">
              <a:lnSpc>
                <a:spcPct val="130000"/>
              </a:lnSpc>
              <a:buNone/>
            </a:pPr>
            <a:r>
              <a:rPr lang="pt-BR" dirty="0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pgsql2shp [&lt;</a:t>
            </a:r>
            <a:r>
              <a:rPr lang="pt-BR" dirty="0" err="1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options</a:t>
            </a:r>
            <a:r>
              <a:rPr lang="pt-BR" dirty="0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&gt;] &lt;database </a:t>
            </a:r>
            <a:r>
              <a:rPr lang="pt-BR" dirty="0" err="1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name</a:t>
            </a:r>
            <a:r>
              <a:rPr lang="pt-BR" dirty="0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&gt; &lt;</a:t>
            </a:r>
            <a:r>
              <a:rPr lang="pt-BR" dirty="0" err="1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table</a:t>
            </a:r>
            <a:r>
              <a:rPr lang="pt-BR" dirty="0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dirty="0" err="1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name</a:t>
            </a:r>
            <a:r>
              <a:rPr lang="pt-BR" dirty="0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&gt; </a:t>
            </a:r>
          </a:p>
          <a:p>
            <a:pPr lvl="3" algn="just" eaLnBrk="1" hangingPunct="1">
              <a:lnSpc>
                <a:spcPct val="13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&lt;database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name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&gt; nome do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BDGeo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origem</a:t>
            </a:r>
          </a:p>
          <a:p>
            <a:pPr lvl="3" algn="just" eaLnBrk="1" hangingPunct="1">
              <a:lnSpc>
                <a:spcPct val="13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&lt;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tablename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&gt; nome da tabela origem</a:t>
            </a:r>
          </a:p>
          <a:p>
            <a:pPr lvl="3" algn="just" eaLnBrk="1" hangingPunct="1">
              <a:lnSpc>
                <a:spcPct val="13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[&lt;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options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&gt;] opções de configuração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500042"/>
            <a:ext cx="9283700" cy="5638800"/>
          </a:xfrm>
        </p:spPr>
        <p:txBody>
          <a:bodyPr/>
          <a:lstStyle/>
          <a:p>
            <a:pPr lvl="1" algn="just" eaLnBrk="1" hangingPunct="1">
              <a:lnSpc>
                <a:spcPct val="11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pgsql2shp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Principais opções de configuração</a:t>
            </a:r>
          </a:p>
          <a:p>
            <a:pPr lvl="3">
              <a:lnSpc>
                <a:spcPct val="13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-d: define o arquivo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dump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para 3D (padrão = 2D)</a:t>
            </a:r>
          </a:p>
          <a:p>
            <a:pPr lvl="3">
              <a:lnSpc>
                <a:spcPct val="13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-f &lt;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filename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&gt;: nome do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shape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file (padrão = nome da tabela). </a:t>
            </a:r>
          </a:p>
          <a:p>
            <a:pPr lvl="3">
              <a:lnSpc>
                <a:spcPct val="13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-h &lt;host&gt;: host onde está o BD (padrão =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localhost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).</a:t>
            </a:r>
          </a:p>
          <a:p>
            <a:pPr lvl="3">
              <a:lnSpc>
                <a:spcPct val="13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-p &lt;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port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&gt;: porta de conexão (padrão = 5432).</a:t>
            </a:r>
          </a:p>
          <a:p>
            <a:pPr lvl="3">
              <a:lnSpc>
                <a:spcPct val="13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-P &lt;password&gt;: especifica a senha.</a:t>
            </a:r>
          </a:p>
          <a:p>
            <a:pPr lvl="3">
              <a:lnSpc>
                <a:spcPct val="13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-u &lt;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user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&gt;: especifica o usuário.</a:t>
            </a:r>
          </a:p>
          <a:p>
            <a:pPr lvl="3">
              <a:lnSpc>
                <a:spcPct val="13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-g &lt;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geometry_column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&gt; especifica a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colunaGeo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a </a:t>
            </a:r>
            <a:r>
              <a:rPr lang="pt-BR" sz="2400" b="1" dirty="0" smtClean="0">
                <a:latin typeface="Arial Unicode MS" pitchFamily="34" charset="-128"/>
                <a:cs typeface="Times New Roman" pitchFamily="18" charset="0"/>
              </a:rPr>
              <a:t>ser 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exportada.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1028700"/>
            <a:ext cx="92837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Exportando dados para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Shape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File (Continuação)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pgsql2shp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Exemplos:</a:t>
            </a:r>
          </a:p>
          <a:p>
            <a:pPr lvl="2" algn="just" eaLnBrk="1" hangingPunct="1">
              <a:lnSpc>
                <a:spcPct val="5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3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pgsql2shp -u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postgres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-P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postgres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teste world94</a:t>
            </a:r>
          </a:p>
          <a:p>
            <a:pPr lvl="3" algn="just" eaLnBrk="1" hangingPunct="1">
              <a:lnSpc>
                <a:spcPct val="80000"/>
              </a:lnSpc>
            </a:pP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3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pgsql2shp -f World94Exp -u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postgres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-P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postgres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teste world94</a:t>
            </a:r>
          </a:p>
          <a:p>
            <a:pPr lvl="3" algn="just" eaLnBrk="1" hangingPunct="1">
              <a:lnSpc>
                <a:spcPct val="80000"/>
              </a:lnSpc>
            </a:pP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3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pgsql2shp -f World94Exp -h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localhost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-p 5432 -u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postgres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-P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postgres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teste world94</a:t>
            </a:r>
          </a:p>
          <a:p>
            <a:pPr lvl="3" algn="just" eaLnBrk="1" hangingPunct="1">
              <a:lnSpc>
                <a:spcPct val="120000"/>
              </a:lnSpc>
            </a:pPr>
            <a:endParaRPr lang="pt-BR" sz="2000" dirty="0" smtClean="0">
              <a:latin typeface="Arial Unicode MS" pitchFamily="34" charset="-128"/>
              <a:cs typeface="Times New Roman" pitchFamily="18" charset="0"/>
            </a:endParaRPr>
          </a:p>
          <a:p>
            <a:pPr lvl="3" algn="just" eaLnBrk="1" hangingPunct="1">
              <a:lnSpc>
                <a:spcPct val="12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3" algn="just" eaLnBrk="1" hangingPunct="1">
              <a:lnSpc>
                <a:spcPct val="12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571480"/>
            <a:ext cx="92837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Consultas Espaciais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Forma básica</a:t>
            </a:r>
          </a:p>
          <a:p>
            <a:pPr lvl="2" eaLnBrk="1" hangingPunct="1">
              <a:lnSpc>
                <a:spcPct val="12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SELECT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id,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AsText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geom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) </a:t>
            </a: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geom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name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FROM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ROADS_GEOM;</a:t>
            </a:r>
          </a:p>
          <a:p>
            <a:pPr lvl="2" eaLnBrk="1" hangingPunct="1">
              <a:lnSpc>
                <a:spcPct val="120000"/>
              </a:lnSpc>
              <a:buNone/>
            </a:pP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Operadores úteis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&amp;&amp;: Testa se o MBR de uma geometria intersecta o MBR de outra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~= : Testa se duas geometrias são geometricamente idênticas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= : Testa se os MBR de duas geometrias são idênticos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571480"/>
            <a:ext cx="92837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Consultas Espaciais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Exemplo: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SELECT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 ID, NAME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FROM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     ROADS_GEOM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WHERE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  GEOM =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GeomFromText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('LINESTRING(191232 243118,191108 243242)',2000);</a:t>
            </a:r>
            <a:endParaRPr lang="pt-BR" sz="24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1028700"/>
            <a:ext cx="92837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Exemplos de Consultas Espaciais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00"/>
                </a:solidFill>
                <a:cs typeface="Times New Roman" pitchFamily="18" charset="0"/>
              </a:rPr>
              <a:t>SELECT</a:t>
            </a:r>
            <a:r>
              <a:rPr lang="pt-BR" sz="2400" dirty="0" smtClean="0">
                <a:cs typeface="Times New Roman" pitchFamily="18" charset="0"/>
              </a:rPr>
              <a:t>  ID, NAME 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00"/>
                </a:solidFill>
                <a:cs typeface="Times New Roman" pitchFamily="18" charset="0"/>
              </a:rPr>
              <a:t>FROM</a:t>
            </a:r>
            <a:r>
              <a:rPr lang="pt-BR" sz="24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pt-BR" sz="2400" dirty="0" smtClean="0">
                <a:cs typeface="Times New Roman" pitchFamily="18" charset="0"/>
              </a:rPr>
              <a:t>     ROADS_GEOM 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00"/>
                </a:solidFill>
                <a:cs typeface="Times New Roman" pitchFamily="18" charset="0"/>
              </a:rPr>
              <a:t>WHERE</a:t>
            </a:r>
            <a:r>
              <a:rPr lang="pt-BR" sz="2400" dirty="0" smtClean="0">
                <a:cs typeface="Times New Roman" pitchFamily="18" charset="0"/>
              </a:rPr>
              <a:t>  GEOM </a:t>
            </a:r>
            <a:r>
              <a:rPr lang="pt-BR" sz="2400" dirty="0" smtClean="0">
                <a:solidFill>
                  <a:srgbClr val="FF0000"/>
                </a:solidFill>
                <a:cs typeface="Times New Roman" pitchFamily="18" charset="0"/>
              </a:rPr>
              <a:t>~=</a:t>
            </a:r>
            <a:r>
              <a:rPr lang="pt-BR" sz="2400" dirty="0" smtClean="0">
                <a:cs typeface="Times New Roman" pitchFamily="18" charset="0"/>
              </a:rPr>
              <a:t> </a:t>
            </a:r>
            <a:r>
              <a:rPr lang="pt-BR" sz="2400" dirty="0" err="1" smtClean="0">
                <a:cs typeface="Times New Roman" pitchFamily="18" charset="0"/>
              </a:rPr>
              <a:t>GeomFromText</a:t>
            </a:r>
            <a:r>
              <a:rPr lang="pt-BR" sz="2400" dirty="0" smtClean="0">
                <a:cs typeface="Times New Roman" pitchFamily="18" charset="0"/>
              </a:rPr>
              <a:t>('LINESTRING(191232 243118,191108 243242)',2000);</a:t>
            </a:r>
          </a:p>
          <a:p>
            <a:pPr lvl="3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pt-BR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00"/>
                </a:solidFill>
                <a:cs typeface="Times New Roman" pitchFamily="18" charset="0"/>
              </a:rPr>
              <a:t>SELECT</a:t>
            </a:r>
            <a:r>
              <a:rPr lang="pt-BR" sz="2400" dirty="0" smtClean="0">
                <a:solidFill>
                  <a:schemeClr val="accent2"/>
                </a:solidFill>
                <a:cs typeface="Times New Roman" pitchFamily="18" charset="0"/>
              </a:rPr>
              <a:t>  </a:t>
            </a:r>
            <a:r>
              <a:rPr lang="pt-BR" sz="2400" dirty="0" smtClean="0">
                <a:cs typeface="Times New Roman" pitchFamily="18" charset="0"/>
              </a:rPr>
              <a:t>ID, NAME 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00"/>
                </a:solidFill>
                <a:cs typeface="Times New Roman" pitchFamily="18" charset="0"/>
              </a:rPr>
              <a:t>FROM</a:t>
            </a:r>
            <a:r>
              <a:rPr lang="pt-BR" sz="2400" dirty="0" smtClean="0">
                <a:solidFill>
                  <a:schemeClr val="accent2"/>
                </a:solidFill>
                <a:cs typeface="Times New Roman" pitchFamily="18" charset="0"/>
              </a:rPr>
              <a:t>     </a:t>
            </a:r>
            <a:r>
              <a:rPr lang="pt-BR" sz="2400" dirty="0" smtClean="0">
                <a:cs typeface="Times New Roman" pitchFamily="18" charset="0"/>
              </a:rPr>
              <a:t>ROADS_GEOM</a:t>
            </a:r>
            <a:r>
              <a:rPr lang="pt-BR" sz="24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00"/>
                </a:solidFill>
                <a:cs typeface="Times New Roman" pitchFamily="18" charset="0"/>
              </a:rPr>
              <a:t>WHERE</a:t>
            </a:r>
            <a:r>
              <a:rPr lang="pt-BR" sz="2400" dirty="0" smtClean="0">
                <a:solidFill>
                  <a:schemeClr val="accent2"/>
                </a:solidFill>
                <a:cs typeface="Times New Roman" pitchFamily="18" charset="0"/>
              </a:rPr>
              <a:t>  </a:t>
            </a:r>
            <a:r>
              <a:rPr lang="pt-BR" sz="2400" dirty="0" smtClean="0">
                <a:cs typeface="Times New Roman" pitchFamily="18" charset="0"/>
              </a:rPr>
              <a:t>GEOM</a:t>
            </a:r>
            <a:r>
              <a:rPr lang="pt-BR" sz="24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cs typeface="Times New Roman" pitchFamily="18" charset="0"/>
              </a:rPr>
              <a:t>&amp;&amp;</a:t>
            </a:r>
            <a:r>
              <a:rPr lang="pt-BR" sz="24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pt-BR" sz="2400" dirty="0" err="1" smtClean="0">
                <a:cs typeface="Times New Roman" pitchFamily="18" charset="0"/>
              </a:rPr>
              <a:t>GeomFromText</a:t>
            </a:r>
            <a:r>
              <a:rPr lang="pt-BR" sz="2400" dirty="0" smtClean="0">
                <a:cs typeface="Times New Roman" pitchFamily="18" charset="0"/>
              </a:rPr>
              <a:t>('POLYGON((191232 243117,191232 243119,191234 243117,191232 243117))',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cs typeface="Times New Roman" pitchFamily="18" charset="0"/>
              </a:rPr>
              <a:t>   -1);</a:t>
            </a:r>
          </a:p>
          <a:p>
            <a:pPr lvl="3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pt-BR" sz="2000" dirty="0" smtClean="0"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eta para baixo 32"/>
          <p:cNvSpPr/>
          <p:nvPr/>
        </p:nvSpPr>
        <p:spPr>
          <a:xfrm>
            <a:off x="6643688" y="4071923"/>
            <a:ext cx="214312" cy="71437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1500188" y="1928798"/>
            <a:ext cx="214312" cy="9286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2918"/>
            <a:ext cx="8929688" cy="71437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Processamento de Consultas Espaciais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2" algn="just" eaLnBrk="1" hangingPunct="1">
              <a:lnSpc>
                <a:spcPct val="160000"/>
              </a:lnSpc>
              <a:buFontTx/>
              <a:buNone/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7188" y="1357298"/>
            <a:ext cx="2714625" cy="500063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2000" b="1" kern="0" dirty="0">
                <a:latin typeface="Arial Unicode MS" pitchFamily="34" charset="-128"/>
                <a:cs typeface="Times New Roman" pitchFamily="18" charset="0"/>
              </a:rPr>
              <a:t>Consulta Espacial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800" kern="0" dirty="0">
              <a:latin typeface="Arial Unicode MS" pitchFamily="34" charset="-128"/>
              <a:cs typeface="Times New Roman" pitchFamily="18" charset="0"/>
            </a:endParaRPr>
          </a:p>
          <a:p>
            <a:pPr marL="1143000" lvl="2" indent="-228600" algn="just">
              <a:lnSpc>
                <a:spcPct val="16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000" kern="0" dirty="0"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338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928923"/>
            <a:ext cx="16240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uxograma: Disco magnético 10"/>
          <p:cNvSpPr/>
          <p:nvPr/>
        </p:nvSpPr>
        <p:spPr>
          <a:xfrm>
            <a:off x="1071563" y="5072048"/>
            <a:ext cx="1143000" cy="1000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143000" y="5357798"/>
            <a:ext cx="990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2800" kern="0" dirty="0">
                <a:latin typeface="Arial Unicode MS" pitchFamily="34" charset="-128"/>
                <a:cs typeface="Times New Roman" pitchFamily="18" charset="0"/>
              </a:rPr>
              <a:t>BDG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800" kern="0" dirty="0">
              <a:latin typeface="Arial Unicode MS" pitchFamily="34" charset="-128"/>
              <a:cs typeface="Times New Roman" pitchFamily="18" charset="0"/>
            </a:endParaRPr>
          </a:p>
          <a:p>
            <a:pPr marL="1143000" lvl="2" indent="-228600" algn="just">
              <a:lnSpc>
                <a:spcPct val="16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000" kern="0" dirty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5" name="Seta para baixo 14"/>
          <p:cNvSpPr/>
          <p:nvPr/>
        </p:nvSpPr>
        <p:spPr>
          <a:xfrm rot="10800000">
            <a:off x="1500188" y="4286236"/>
            <a:ext cx="214312" cy="78581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500438" y="3000361"/>
            <a:ext cx="1357312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500440" y="3214673"/>
            <a:ext cx="1500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20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candidatos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800" kern="0" dirty="0">
              <a:latin typeface="Arial Unicode MS" pitchFamily="34" charset="-128"/>
              <a:cs typeface="Times New Roman" pitchFamily="18" charset="0"/>
            </a:endParaRPr>
          </a:p>
          <a:p>
            <a:pPr marL="1143000" lvl="2" indent="-228600" algn="just">
              <a:lnSpc>
                <a:spcPct val="16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000" kern="0" dirty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2643188" y="3357548"/>
            <a:ext cx="714375" cy="2143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0" y="2214548"/>
            <a:ext cx="9144000" cy="7143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858125" y="1785923"/>
            <a:ext cx="1500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2000" kern="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cs typeface="Times New Roman" pitchFamily="18" charset="0"/>
              </a:rPr>
              <a:t>Aplicação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800" kern="0" dirty="0">
              <a:latin typeface="Arial Unicode MS" pitchFamily="34" charset="-128"/>
              <a:cs typeface="Times New Roman" pitchFamily="18" charset="0"/>
            </a:endParaRPr>
          </a:p>
          <a:p>
            <a:pPr marL="1143000" lvl="2" indent="-228600" algn="just">
              <a:lnSpc>
                <a:spcPct val="16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000" kern="0" dirty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7858125" y="2285986"/>
            <a:ext cx="1500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2000" kern="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cs typeface="Times New Roman" pitchFamily="18" charset="0"/>
              </a:rPr>
              <a:t>SGBD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800" kern="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1143000" lvl="2" indent="-228600" algn="just">
              <a:lnSpc>
                <a:spcPct val="16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000" kern="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6000750" y="3000361"/>
            <a:ext cx="1928813" cy="1143000"/>
            <a:chOff x="6786578" y="3357562"/>
            <a:chExt cx="1928826" cy="1143008"/>
          </a:xfrm>
        </p:grpSpPr>
        <p:sp>
          <p:nvSpPr>
            <p:cNvPr id="24" name="Retângulo 23"/>
            <p:cNvSpPr/>
            <p:nvPr/>
          </p:nvSpPr>
          <p:spPr>
            <a:xfrm>
              <a:off x="6786578" y="3357562"/>
              <a:ext cx="1643074" cy="1143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6786578" y="3357562"/>
              <a:ext cx="1928826" cy="1071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defRPr/>
              </a:pPr>
              <a:r>
                <a:rPr lang="pt-BR" sz="2000" b="1" kern="0" dirty="0">
                  <a:latin typeface="Arial Unicode MS" pitchFamily="34" charset="-128"/>
                  <a:cs typeface="Times New Roman" pitchFamily="18" charset="0"/>
                </a:rPr>
                <a:t>Testes  com </a:t>
              </a:r>
            </a:p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defRPr/>
              </a:pPr>
              <a:r>
                <a:rPr lang="pt-BR" sz="2000" b="1" kern="0" dirty="0">
                  <a:latin typeface="Arial Unicode MS" pitchFamily="34" charset="-128"/>
                  <a:cs typeface="Times New Roman" pitchFamily="18" charset="0"/>
                </a:rPr>
                <a:t>a Geometria Exata</a:t>
              </a:r>
            </a:p>
            <a:p>
              <a:pPr marL="342900" indent="-342900"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defRPr/>
              </a:pPr>
              <a:endParaRPr lang="pt-BR" sz="2800" kern="0" dirty="0">
                <a:latin typeface="Arial Unicode MS" pitchFamily="34" charset="-128"/>
                <a:cs typeface="Times New Roman" pitchFamily="18" charset="0"/>
              </a:endParaRPr>
            </a:p>
            <a:p>
              <a:pPr marL="1143000" lvl="2" indent="-228600" algn="just">
                <a:lnSpc>
                  <a:spcPct val="160000"/>
                </a:lnSpc>
                <a:spcBef>
                  <a:spcPct val="20000"/>
                </a:spcBef>
                <a:buClr>
                  <a:schemeClr val="accent2"/>
                </a:buClr>
                <a:defRPr/>
              </a:pPr>
              <a:endParaRPr lang="pt-BR" sz="2000" kern="0" dirty="0">
                <a:latin typeface="Arial Unicode MS" pitchFamily="34" charset="-128"/>
                <a:cs typeface="Times New Roman" pitchFamily="18" charset="0"/>
              </a:endParaRPr>
            </a:p>
          </p:txBody>
        </p:sp>
      </p:grpSp>
      <p:cxnSp>
        <p:nvCxnSpPr>
          <p:cNvPr id="29" name="Conector reto 28"/>
          <p:cNvCxnSpPr/>
          <p:nvPr/>
        </p:nvCxnSpPr>
        <p:spPr>
          <a:xfrm rot="5400000">
            <a:off x="3107531" y="4321961"/>
            <a:ext cx="4214813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ta para a direita 29"/>
          <p:cNvSpPr/>
          <p:nvPr/>
        </p:nvSpPr>
        <p:spPr>
          <a:xfrm>
            <a:off x="4857750" y="3357548"/>
            <a:ext cx="1071563" cy="2143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3857625" y="5929330"/>
            <a:ext cx="1500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2000" kern="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cs typeface="Times New Roman" pitchFamily="18" charset="0"/>
              </a:rPr>
              <a:t>Filtragem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800" kern="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1143000" lvl="2" indent="-228600" algn="just">
              <a:lnSpc>
                <a:spcPct val="16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000" kern="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286375" y="5929330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2000" kern="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cs typeface="Times New Roman" pitchFamily="18" charset="0"/>
              </a:rPr>
              <a:t>Refinamento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800" kern="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1143000" lvl="2" indent="-228600" algn="just">
              <a:lnSpc>
                <a:spcPct val="16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000" kern="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6000750" y="4786298"/>
            <a:ext cx="1643063" cy="9286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" name="Freeform 4"/>
          <p:cNvSpPr>
            <a:spLocks noChangeArrowheads="1"/>
          </p:cNvSpPr>
          <p:nvPr/>
        </p:nvSpPr>
        <p:spPr bwMode="auto">
          <a:xfrm>
            <a:off x="6000760" y="4786298"/>
            <a:ext cx="1643063" cy="1000125"/>
          </a:xfrm>
          <a:custGeom>
            <a:avLst/>
            <a:gdLst>
              <a:gd name="T0" fmla="*/ 2147483647 w 11203"/>
              <a:gd name="T1" fmla="*/ 2147483647 h 9607"/>
              <a:gd name="T2" fmla="*/ 0 w 11203"/>
              <a:gd name="T3" fmla="*/ 2147483647 h 9607"/>
              <a:gd name="T4" fmla="*/ 2147483647 w 11203"/>
              <a:gd name="T5" fmla="*/ 2147483647 h 9607"/>
              <a:gd name="T6" fmla="*/ 2147483647 w 11203"/>
              <a:gd name="T7" fmla="*/ 2147483647 h 9607"/>
              <a:gd name="T8" fmla="*/ 2147483647 w 11203"/>
              <a:gd name="T9" fmla="*/ 2147483647 h 9607"/>
              <a:gd name="T10" fmla="*/ 2147483647 w 11203"/>
              <a:gd name="T11" fmla="*/ 2147483647 h 9607"/>
              <a:gd name="T12" fmla="*/ 2147483647 w 11203"/>
              <a:gd name="T13" fmla="*/ 2147483647 h 9607"/>
              <a:gd name="T14" fmla="*/ 2147483647 w 11203"/>
              <a:gd name="T15" fmla="*/ 2147483647 h 9607"/>
              <a:gd name="T16" fmla="*/ 2147483647 w 11203"/>
              <a:gd name="T17" fmla="*/ 2147483647 h 9607"/>
              <a:gd name="T18" fmla="*/ 2147483647 w 11203"/>
              <a:gd name="T19" fmla="*/ 2147483647 h 9607"/>
              <a:gd name="T20" fmla="*/ 2147483647 w 11203"/>
              <a:gd name="T21" fmla="*/ 2147483647 h 9607"/>
              <a:gd name="T22" fmla="*/ 2147483647 w 11203"/>
              <a:gd name="T23" fmla="*/ 2147483647 h 9607"/>
              <a:gd name="T24" fmla="*/ 2147483647 w 11203"/>
              <a:gd name="T25" fmla="*/ 2147483647 h 9607"/>
              <a:gd name="T26" fmla="*/ 2147483647 w 11203"/>
              <a:gd name="T27" fmla="*/ 2147483647 h 9607"/>
              <a:gd name="T28" fmla="*/ 2147483647 w 11203"/>
              <a:gd name="T29" fmla="*/ 2147483647 h 9607"/>
              <a:gd name="T30" fmla="*/ 2147483647 w 11203"/>
              <a:gd name="T31" fmla="*/ 2147483647 h 9607"/>
              <a:gd name="T32" fmla="*/ 2147483647 w 11203"/>
              <a:gd name="T33" fmla="*/ 2147483647 h 9607"/>
              <a:gd name="T34" fmla="*/ 2147483647 w 11203"/>
              <a:gd name="T35" fmla="*/ 2147483647 h 9607"/>
              <a:gd name="T36" fmla="*/ 2147483647 w 11203"/>
              <a:gd name="T37" fmla="*/ 2147483647 h 9607"/>
              <a:gd name="T38" fmla="*/ 2147483647 w 11203"/>
              <a:gd name="T39" fmla="*/ 2147483647 h 9607"/>
              <a:gd name="T40" fmla="*/ 2147483647 w 11203"/>
              <a:gd name="T41" fmla="*/ 2147483647 h 9607"/>
              <a:gd name="T42" fmla="*/ 2147483647 w 11203"/>
              <a:gd name="T43" fmla="*/ 2147483647 h 9607"/>
              <a:gd name="T44" fmla="*/ 2147483647 w 11203"/>
              <a:gd name="T45" fmla="*/ 2147483647 h 9607"/>
              <a:gd name="T46" fmla="*/ 2147483647 w 11203"/>
              <a:gd name="T47" fmla="*/ 2147483647 h 9607"/>
              <a:gd name="T48" fmla="*/ 2147483647 w 11203"/>
              <a:gd name="T49" fmla="*/ 2147483647 h 9607"/>
              <a:gd name="T50" fmla="*/ 2147483647 w 11203"/>
              <a:gd name="T51" fmla="*/ 2147483647 h 9607"/>
              <a:gd name="T52" fmla="*/ 2147483647 w 11203"/>
              <a:gd name="T53" fmla="*/ 2147483647 h 9607"/>
              <a:gd name="T54" fmla="*/ 2147483647 w 11203"/>
              <a:gd name="T55" fmla="*/ 2147483647 h 9607"/>
              <a:gd name="T56" fmla="*/ 2147483647 w 11203"/>
              <a:gd name="T57" fmla="*/ 2147483647 h 9607"/>
              <a:gd name="T58" fmla="*/ 2147483647 w 11203"/>
              <a:gd name="T59" fmla="*/ 2147483647 h 9607"/>
              <a:gd name="T60" fmla="*/ 2147483647 w 11203"/>
              <a:gd name="T61" fmla="*/ 2147483647 h 9607"/>
              <a:gd name="T62" fmla="*/ 2147483647 w 11203"/>
              <a:gd name="T63" fmla="*/ 2147483647 h 9607"/>
              <a:gd name="T64" fmla="*/ 2147483647 w 11203"/>
              <a:gd name="T65" fmla="*/ 2147483647 h 9607"/>
              <a:gd name="T66" fmla="*/ 2147483647 w 11203"/>
              <a:gd name="T67" fmla="*/ 2147483647 h 9607"/>
              <a:gd name="T68" fmla="*/ 2147483647 w 11203"/>
              <a:gd name="T69" fmla="*/ 2147483647 h 9607"/>
              <a:gd name="T70" fmla="*/ 2147483647 w 11203"/>
              <a:gd name="T71" fmla="*/ 2147483647 h 9607"/>
              <a:gd name="T72" fmla="*/ 2147483647 w 11203"/>
              <a:gd name="T73" fmla="*/ 2147483647 h 9607"/>
              <a:gd name="T74" fmla="*/ 2147483647 w 11203"/>
              <a:gd name="T75" fmla="*/ 2147483647 h 9607"/>
              <a:gd name="T76" fmla="*/ 2147483647 w 11203"/>
              <a:gd name="T77" fmla="*/ 2147483647 h 9607"/>
              <a:gd name="T78" fmla="*/ 2147483647 w 11203"/>
              <a:gd name="T79" fmla="*/ 2147483647 h 9607"/>
              <a:gd name="T80" fmla="*/ 2147483647 w 11203"/>
              <a:gd name="T81" fmla="*/ 2147483647 h 9607"/>
              <a:gd name="T82" fmla="*/ 2147483647 w 11203"/>
              <a:gd name="T83" fmla="*/ 2147483647 h 9607"/>
              <a:gd name="T84" fmla="*/ 2147483647 w 11203"/>
              <a:gd name="T85" fmla="*/ 2147483647 h 9607"/>
              <a:gd name="T86" fmla="*/ 2147483647 w 11203"/>
              <a:gd name="T87" fmla="*/ 2147483647 h 9607"/>
              <a:gd name="T88" fmla="*/ 2147483647 w 11203"/>
              <a:gd name="T89" fmla="*/ 2147483647 h 9607"/>
              <a:gd name="T90" fmla="*/ 2147483647 w 11203"/>
              <a:gd name="T91" fmla="*/ 2147483647 h 9607"/>
              <a:gd name="T92" fmla="*/ 2147483647 w 11203"/>
              <a:gd name="T93" fmla="*/ 2147483647 h 9607"/>
              <a:gd name="T94" fmla="*/ 2147483647 w 11203"/>
              <a:gd name="T95" fmla="*/ 2147483647 h 9607"/>
              <a:gd name="T96" fmla="*/ 2147483647 w 11203"/>
              <a:gd name="T97" fmla="*/ 2147483647 h 9607"/>
              <a:gd name="T98" fmla="*/ 2147483647 w 11203"/>
              <a:gd name="T99" fmla="*/ 2147483647 h 9607"/>
              <a:gd name="T100" fmla="*/ 2147483647 w 11203"/>
              <a:gd name="T101" fmla="*/ 2147483647 h 9607"/>
              <a:gd name="T102" fmla="*/ 2147483647 w 11203"/>
              <a:gd name="T103" fmla="*/ 2147483647 h 9607"/>
              <a:gd name="T104" fmla="*/ 2147483647 w 11203"/>
              <a:gd name="T105" fmla="*/ 2147483647 h 9607"/>
              <a:gd name="T106" fmla="*/ 2147483647 w 11203"/>
              <a:gd name="T107" fmla="*/ 2147483647 h 9607"/>
              <a:gd name="T108" fmla="*/ 2147483647 w 11203"/>
              <a:gd name="T109" fmla="*/ 2147483647 h 9607"/>
              <a:gd name="T110" fmla="*/ 2147483647 w 11203"/>
              <a:gd name="T111" fmla="*/ 2147483647 h 9607"/>
              <a:gd name="T112" fmla="*/ 2147483647 w 11203"/>
              <a:gd name="T113" fmla="*/ 2147483647 h 9607"/>
              <a:gd name="T114" fmla="*/ 2147483647 w 11203"/>
              <a:gd name="T115" fmla="*/ 2147483647 h 9607"/>
              <a:gd name="T116" fmla="*/ 2147483647 w 11203"/>
              <a:gd name="T117" fmla="*/ 2147483647 h 9607"/>
              <a:gd name="T118" fmla="*/ 2147483647 w 11203"/>
              <a:gd name="T119" fmla="*/ 2147483647 h 96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203"/>
              <a:gd name="T181" fmla="*/ 0 h 9607"/>
              <a:gd name="T182" fmla="*/ 11203 w 11203"/>
              <a:gd name="T183" fmla="*/ 9607 h 960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203" h="9607">
                <a:moveTo>
                  <a:pt x="5601" y="0"/>
                </a:moveTo>
                <a:cubicBezTo>
                  <a:pt x="8777" y="0"/>
                  <a:pt x="11202" y="2080"/>
                  <a:pt x="11202" y="4803"/>
                </a:cubicBezTo>
                <a:cubicBezTo>
                  <a:pt x="11202" y="7526"/>
                  <a:pt x="8777" y="9606"/>
                  <a:pt x="5601" y="9606"/>
                </a:cubicBezTo>
                <a:cubicBezTo>
                  <a:pt x="2425" y="9606"/>
                  <a:pt x="0" y="7526"/>
                  <a:pt x="0" y="4803"/>
                </a:cubicBezTo>
                <a:cubicBezTo>
                  <a:pt x="0" y="2080"/>
                  <a:pt x="2425" y="0"/>
                  <a:pt x="5601" y="0"/>
                </a:cubicBezTo>
                <a:close/>
                <a:moveTo>
                  <a:pt x="2177" y="2715"/>
                </a:moveTo>
                <a:lnTo>
                  <a:pt x="2059" y="2865"/>
                </a:lnTo>
                <a:lnTo>
                  <a:pt x="1951" y="3019"/>
                </a:lnTo>
                <a:lnTo>
                  <a:pt x="1851" y="3178"/>
                </a:lnTo>
                <a:lnTo>
                  <a:pt x="1761" y="3341"/>
                </a:lnTo>
                <a:lnTo>
                  <a:pt x="1680" y="3508"/>
                </a:lnTo>
                <a:lnTo>
                  <a:pt x="1610" y="3678"/>
                </a:lnTo>
                <a:lnTo>
                  <a:pt x="1549" y="3851"/>
                </a:lnTo>
                <a:lnTo>
                  <a:pt x="1499" y="4026"/>
                </a:lnTo>
                <a:lnTo>
                  <a:pt x="1458" y="4203"/>
                </a:lnTo>
                <a:lnTo>
                  <a:pt x="1429" y="4382"/>
                </a:lnTo>
                <a:lnTo>
                  <a:pt x="1409" y="4562"/>
                </a:lnTo>
                <a:lnTo>
                  <a:pt x="1401" y="4742"/>
                </a:lnTo>
                <a:lnTo>
                  <a:pt x="1402" y="4923"/>
                </a:lnTo>
                <a:lnTo>
                  <a:pt x="1415" y="5103"/>
                </a:lnTo>
                <a:lnTo>
                  <a:pt x="1438" y="5282"/>
                </a:lnTo>
                <a:lnTo>
                  <a:pt x="1471" y="5461"/>
                </a:lnTo>
                <a:lnTo>
                  <a:pt x="1514" y="5637"/>
                </a:lnTo>
                <a:lnTo>
                  <a:pt x="1568" y="5812"/>
                </a:lnTo>
                <a:lnTo>
                  <a:pt x="1632" y="5984"/>
                </a:lnTo>
                <a:lnTo>
                  <a:pt x="1706" y="6153"/>
                </a:lnTo>
                <a:lnTo>
                  <a:pt x="1790" y="6318"/>
                </a:lnTo>
                <a:lnTo>
                  <a:pt x="1884" y="6480"/>
                </a:lnTo>
                <a:lnTo>
                  <a:pt x="1986" y="6638"/>
                </a:lnTo>
                <a:lnTo>
                  <a:pt x="2098" y="6791"/>
                </a:lnTo>
                <a:lnTo>
                  <a:pt x="2219" y="6938"/>
                </a:lnTo>
                <a:lnTo>
                  <a:pt x="2348" y="7081"/>
                </a:lnTo>
                <a:lnTo>
                  <a:pt x="2485" y="7218"/>
                </a:lnTo>
                <a:lnTo>
                  <a:pt x="2630" y="7349"/>
                </a:lnTo>
                <a:lnTo>
                  <a:pt x="2782" y="7473"/>
                </a:lnTo>
                <a:lnTo>
                  <a:pt x="2942" y="7591"/>
                </a:lnTo>
                <a:lnTo>
                  <a:pt x="3108" y="7702"/>
                </a:lnTo>
                <a:lnTo>
                  <a:pt x="3281" y="7805"/>
                </a:lnTo>
                <a:lnTo>
                  <a:pt x="3459" y="7901"/>
                </a:lnTo>
                <a:lnTo>
                  <a:pt x="3643" y="7989"/>
                </a:lnTo>
                <a:lnTo>
                  <a:pt x="3831" y="8069"/>
                </a:lnTo>
                <a:lnTo>
                  <a:pt x="4024" y="8141"/>
                </a:lnTo>
                <a:lnTo>
                  <a:pt x="4221" y="8204"/>
                </a:lnTo>
                <a:lnTo>
                  <a:pt x="4422" y="8259"/>
                </a:lnTo>
                <a:lnTo>
                  <a:pt x="4625" y="8306"/>
                </a:lnTo>
                <a:lnTo>
                  <a:pt x="4831" y="8343"/>
                </a:lnTo>
                <a:lnTo>
                  <a:pt x="5039" y="8372"/>
                </a:lnTo>
                <a:lnTo>
                  <a:pt x="5248" y="8391"/>
                </a:lnTo>
                <a:lnTo>
                  <a:pt x="5458" y="8402"/>
                </a:lnTo>
                <a:lnTo>
                  <a:pt x="5669" y="8404"/>
                </a:lnTo>
                <a:lnTo>
                  <a:pt x="5879" y="8396"/>
                </a:lnTo>
                <a:lnTo>
                  <a:pt x="6089" y="8380"/>
                </a:lnTo>
                <a:lnTo>
                  <a:pt x="6297" y="8354"/>
                </a:lnTo>
                <a:lnTo>
                  <a:pt x="6504" y="8320"/>
                </a:lnTo>
                <a:lnTo>
                  <a:pt x="6708" y="8276"/>
                </a:lnTo>
                <a:lnTo>
                  <a:pt x="6910" y="8224"/>
                </a:lnTo>
                <a:lnTo>
                  <a:pt x="7108" y="8164"/>
                </a:lnTo>
                <a:lnTo>
                  <a:pt x="7302" y="8095"/>
                </a:lnTo>
                <a:lnTo>
                  <a:pt x="7493" y="8018"/>
                </a:lnTo>
                <a:lnTo>
                  <a:pt x="7678" y="7932"/>
                </a:lnTo>
                <a:lnTo>
                  <a:pt x="7858" y="7839"/>
                </a:lnTo>
                <a:lnTo>
                  <a:pt x="8033" y="7738"/>
                </a:lnTo>
                <a:lnTo>
                  <a:pt x="2177" y="2715"/>
                </a:lnTo>
                <a:close/>
                <a:moveTo>
                  <a:pt x="9023" y="6890"/>
                </a:moveTo>
                <a:lnTo>
                  <a:pt x="9140" y="6740"/>
                </a:lnTo>
                <a:lnTo>
                  <a:pt x="9249" y="6585"/>
                </a:lnTo>
                <a:lnTo>
                  <a:pt x="9349" y="6426"/>
                </a:lnTo>
                <a:lnTo>
                  <a:pt x="9439" y="6263"/>
                </a:lnTo>
                <a:lnTo>
                  <a:pt x="9519" y="6096"/>
                </a:lnTo>
                <a:lnTo>
                  <a:pt x="9590" y="5926"/>
                </a:lnTo>
                <a:lnTo>
                  <a:pt x="9651" y="5753"/>
                </a:lnTo>
                <a:lnTo>
                  <a:pt x="9701" y="5578"/>
                </a:lnTo>
                <a:lnTo>
                  <a:pt x="9742" y="5401"/>
                </a:lnTo>
                <a:lnTo>
                  <a:pt x="9771" y="5222"/>
                </a:lnTo>
                <a:lnTo>
                  <a:pt x="9791" y="5043"/>
                </a:lnTo>
                <a:lnTo>
                  <a:pt x="9799" y="4862"/>
                </a:lnTo>
                <a:lnTo>
                  <a:pt x="9798" y="4682"/>
                </a:lnTo>
                <a:lnTo>
                  <a:pt x="9785" y="4501"/>
                </a:lnTo>
                <a:lnTo>
                  <a:pt x="9763" y="4322"/>
                </a:lnTo>
                <a:lnTo>
                  <a:pt x="9729" y="4144"/>
                </a:lnTo>
                <a:lnTo>
                  <a:pt x="9686" y="3967"/>
                </a:lnTo>
                <a:lnTo>
                  <a:pt x="9632" y="3793"/>
                </a:lnTo>
                <a:lnTo>
                  <a:pt x="9568" y="3621"/>
                </a:lnTo>
                <a:lnTo>
                  <a:pt x="9494" y="3452"/>
                </a:lnTo>
                <a:lnTo>
                  <a:pt x="9410" y="3286"/>
                </a:lnTo>
                <a:lnTo>
                  <a:pt x="9317" y="3124"/>
                </a:lnTo>
                <a:lnTo>
                  <a:pt x="9214" y="2967"/>
                </a:lnTo>
                <a:lnTo>
                  <a:pt x="9102" y="2814"/>
                </a:lnTo>
                <a:lnTo>
                  <a:pt x="8982" y="2666"/>
                </a:lnTo>
                <a:lnTo>
                  <a:pt x="8853" y="2523"/>
                </a:lnTo>
                <a:lnTo>
                  <a:pt x="8715" y="2386"/>
                </a:lnTo>
                <a:lnTo>
                  <a:pt x="8570" y="2255"/>
                </a:lnTo>
                <a:lnTo>
                  <a:pt x="8418" y="2131"/>
                </a:lnTo>
                <a:lnTo>
                  <a:pt x="8258" y="2013"/>
                </a:lnTo>
                <a:lnTo>
                  <a:pt x="8092" y="1903"/>
                </a:lnTo>
                <a:lnTo>
                  <a:pt x="7920" y="1799"/>
                </a:lnTo>
                <a:lnTo>
                  <a:pt x="7741" y="1703"/>
                </a:lnTo>
                <a:lnTo>
                  <a:pt x="7557" y="1615"/>
                </a:lnTo>
                <a:lnTo>
                  <a:pt x="7369" y="1535"/>
                </a:lnTo>
                <a:lnTo>
                  <a:pt x="7176" y="1463"/>
                </a:lnTo>
                <a:lnTo>
                  <a:pt x="6979" y="1400"/>
                </a:lnTo>
                <a:lnTo>
                  <a:pt x="6778" y="1345"/>
                </a:lnTo>
                <a:lnTo>
                  <a:pt x="6575" y="1298"/>
                </a:lnTo>
                <a:lnTo>
                  <a:pt x="6369" y="1261"/>
                </a:lnTo>
                <a:lnTo>
                  <a:pt x="6161" y="1232"/>
                </a:lnTo>
                <a:lnTo>
                  <a:pt x="5952" y="1213"/>
                </a:lnTo>
                <a:lnTo>
                  <a:pt x="5742" y="1202"/>
                </a:lnTo>
                <a:lnTo>
                  <a:pt x="5531" y="1200"/>
                </a:lnTo>
                <a:lnTo>
                  <a:pt x="5321" y="1208"/>
                </a:lnTo>
                <a:lnTo>
                  <a:pt x="5111" y="1224"/>
                </a:lnTo>
                <a:lnTo>
                  <a:pt x="4903" y="1250"/>
                </a:lnTo>
                <a:lnTo>
                  <a:pt x="4696" y="1284"/>
                </a:lnTo>
                <a:lnTo>
                  <a:pt x="4492" y="1328"/>
                </a:lnTo>
                <a:lnTo>
                  <a:pt x="4290" y="1380"/>
                </a:lnTo>
                <a:lnTo>
                  <a:pt x="4092" y="1440"/>
                </a:lnTo>
                <a:lnTo>
                  <a:pt x="3898" y="1509"/>
                </a:lnTo>
                <a:lnTo>
                  <a:pt x="3707" y="1586"/>
                </a:lnTo>
                <a:lnTo>
                  <a:pt x="3522" y="1672"/>
                </a:lnTo>
                <a:lnTo>
                  <a:pt x="3342" y="1765"/>
                </a:lnTo>
                <a:lnTo>
                  <a:pt x="3167" y="1866"/>
                </a:lnTo>
                <a:lnTo>
                  <a:pt x="9023" y="6890"/>
                </a:lnTo>
                <a:close/>
              </a:path>
            </a:pathLst>
          </a:custGeom>
          <a:solidFill>
            <a:srgbClr val="FF0000">
              <a:alpha val="58823"/>
            </a:srgb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072208" y="4857736"/>
            <a:ext cx="15001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2000" b="1" kern="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cs typeface="Times New Roman" pitchFamily="18" charset="0"/>
              </a:rPr>
              <a:t>f</a:t>
            </a:r>
            <a:r>
              <a:rPr lang="pt-BR" sz="2000" b="1" kern="0" dirty="0" err="1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cs typeface="Times New Roman" pitchFamily="18" charset="0"/>
              </a:rPr>
              <a:t>alsos</a:t>
            </a:r>
            <a:endParaRPr lang="pt-BR" sz="2000" b="1" kern="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2000" b="1" kern="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cs typeface="Times New Roman" pitchFamily="18" charset="0"/>
              </a:rPr>
              <a:t>candidatos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800" kern="0" dirty="0">
              <a:latin typeface="Arial Unicode MS" pitchFamily="34" charset="-128"/>
              <a:cs typeface="Times New Roman" pitchFamily="18" charset="0"/>
            </a:endParaRPr>
          </a:p>
          <a:p>
            <a:pPr marL="1143000" lvl="2" indent="-228600" algn="just">
              <a:lnSpc>
                <a:spcPct val="16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pt-BR" sz="2000" kern="0" dirty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38" name="Seta para baixo 37"/>
          <p:cNvSpPr/>
          <p:nvPr/>
        </p:nvSpPr>
        <p:spPr>
          <a:xfrm rot="10800000">
            <a:off x="6643688" y="1928798"/>
            <a:ext cx="214312" cy="100012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38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788" y="1357298"/>
            <a:ext cx="48037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099"/>
          <p:cNvSpPr>
            <a:spLocks noGrp="1" noChangeArrowheads="1"/>
          </p:cNvSpPr>
          <p:nvPr>
            <p:ph type="body" idx="1"/>
          </p:nvPr>
        </p:nvSpPr>
        <p:spPr>
          <a:xfrm>
            <a:off x="88900" y="857256"/>
            <a:ext cx="8955088" cy="5357826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PostGIS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: Uma extensão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para 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PostgreSQL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90000"/>
              </a:lnSpc>
            </a:pPr>
            <a:r>
              <a:rPr lang="pt-BR" sz="2800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Manual</a:t>
            </a:r>
          </a:p>
          <a:p>
            <a:pPr lvl="2" algn="just" eaLnBrk="1" hangingPunct="1">
              <a:lnSpc>
                <a:spcPct val="140000"/>
              </a:lnSpc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http://postgis.refractions.net/docs/</a:t>
            </a:r>
          </a:p>
          <a:p>
            <a:pPr lvl="1" algn="just">
              <a:lnSpc>
                <a:spcPct val="190000"/>
              </a:lnSpc>
            </a:pPr>
            <a:r>
              <a:rPr lang="pt-BR" dirty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Abrindo uma conexão com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PostGIS</a:t>
            </a:r>
            <a:endParaRPr lang="pt-BR" dirty="0">
              <a:latin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2" algn="just">
              <a:lnSpc>
                <a:spcPct val="140000"/>
              </a:lnSpc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Servidor: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postgres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cin.ufpe.br</a:t>
            </a:r>
            <a:endParaRPr lang="pt-BR" sz="2400" dirty="0" smtClean="0">
              <a:latin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2" algn="just">
              <a:lnSpc>
                <a:spcPct val="140000"/>
              </a:lnSpc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Porta: 5432</a:t>
            </a:r>
          </a:p>
          <a:p>
            <a:pPr lvl="2" algn="just">
              <a:lnSpc>
                <a:spcPct val="140000"/>
              </a:lnSpc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Usuário: g082if695_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vct</a:t>
            </a:r>
            <a:endParaRPr lang="pt-BR" sz="2400" dirty="0" smtClean="0">
              <a:latin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2" algn="just">
              <a:lnSpc>
                <a:spcPct val="140000"/>
              </a:lnSpc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Senha: fS4pDd0B</a:t>
            </a:r>
          </a:p>
        </p:txBody>
      </p:sp>
      <p:pic>
        <p:nvPicPr>
          <p:cNvPr id="6149" name="Picture 4107" descr="eleph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32" y="4722829"/>
            <a:ext cx="1905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108" descr="postgis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107" y="5643584"/>
            <a:ext cx="25034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1028700"/>
            <a:ext cx="8493125" cy="11144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Operador de índice espacial é: </a:t>
            </a: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&amp;&amp;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i="1" dirty="0" err="1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Minimum</a:t>
            </a:r>
            <a:r>
              <a:rPr lang="pt-BR" i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i="1" dirty="0" err="1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bounding</a:t>
            </a:r>
            <a:r>
              <a:rPr lang="pt-BR" i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i="1" dirty="0" err="1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box</a:t>
            </a:r>
            <a:r>
              <a:rPr lang="pt-BR" i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i="1" dirty="0" err="1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intersects</a:t>
            </a:r>
            <a:endParaRPr lang="pt-BR" i="1" dirty="0" smtClean="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</a:pPr>
            <a:endParaRPr lang="pt-BR" i="1" dirty="0" smtClean="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85813" y="2643188"/>
            <a:ext cx="857250" cy="785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295400" y="3152775"/>
            <a:ext cx="633413" cy="63341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428875" y="2571750"/>
            <a:ext cx="857250" cy="857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71750" y="2786063"/>
            <a:ext cx="561975" cy="4905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714750" y="2571750"/>
            <a:ext cx="857250" cy="857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857625" y="2786063"/>
            <a:ext cx="561975" cy="4905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Chave direita 10"/>
          <p:cNvSpPr/>
          <p:nvPr/>
        </p:nvSpPr>
        <p:spPr>
          <a:xfrm>
            <a:off x="4714875" y="2357438"/>
            <a:ext cx="285750" cy="1571625"/>
          </a:xfrm>
          <a:prstGeom prst="righ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072063" y="2643188"/>
            <a:ext cx="2714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2800" kern="0" dirty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pt-BR" sz="2800" kern="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cs typeface="Times New Roman" pitchFamily="18" charset="0"/>
              </a:rPr>
              <a:t> &amp;&amp; </a:t>
            </a:r>
            <a:r>
              <a:rPr lang="pt-BR" sz="2800" kern="0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  <a:r>
              <a:rPr lang="pt-BR" sz="2800" kern="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cs typeface="Times New Roman" pitchFamily="18" charset="0"/>
              </a:rPr>
              <a:t>  = </a:t>
            </a:r>
            <a:r>
              <a:rPr lang="pt-BR" sz="2800" kern="0" dirty="0" err="1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cs typeface="Times New Roman" pitchFamily="18" charset="0"/>
              </a:rPr>
              <a:t>true</a:t>
            </a:r>
            <a:r>
              <a:rPr lang="pt-BR" sz="2800" kern="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endParaRPr lang="pt-BR" sz="2800" i="1" kern="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742950" lvl="1" indent="-285750" algn="just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pt-BR" i="1" kern="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714750" y="4286250"/>
            <a:ext cx="857250" cy="857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152900" y="5295917"/>
            <a:ext cx="561975" cy="4905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Chave direita 18"/>
          <p:cNvSpPr/>
          <p:nvPr/>
        </p:nvSpPr>
        <p:spPr>
          <a:xfrm>
            <a:off x="4786313" y="4214813"/>
            <a:ext cx="214312" cy="1928812"/>
          </a:xfrm>
          <a:prstGeom prst="righ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072063" y="4857750"/>
            <a:ext cx="2714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2800" kern="0" dirty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a</a:t>
            </a:r>
            <a:r>
              <a:rPr lang="pt-BR" sz="2800" kern="0" dirty="0"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pt-BR" sz="28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&amp;&amp; </a:t>
            </a:r>
            <a:r>
              <a:rPr lang="pt-BR" sz="2800" kern="0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  <a:r>
              <a:rPr lang="pt-BR" sz="2800" kern="0" dirty="0"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pt-BR" sz="28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= </a:t>
            </a:r>
            <a:r>
              <a:rPr lang="pt-BR" sz="2800" kern="0" dirty="0" err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false</a:t>
            </a:r>
            <a:r>
              <a:rPr lang="pt-BR" sz="28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endParaRPr lang="pt-BR" sz="2800" i="1" kern="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742950" lvl="1" indent="-285750" algn="just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pt-BR" sz="2800" i="1" kern="0" dirty="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762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1110BA-3E3B-4FCB-B76A-54CC2CA51F81}" type="slidenum">
              <a:rPr lang="pt-BR"/>
              <a:pPr>
                <a:defRPr/>
              </a:pPr>
              <a:t>41</a:t>
            </a:fld>
            <a:endParaRPr lang="pt-BR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1028700"/>
            <a:ext cx="7278688" cy="900113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z="2400" i="1" dirty="0" err="1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Minimum</a:t>
            </a:r>
            <a:r>
              <a:rPr lang="pt-BR" sz="2400" i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sz="2400" i="1" dirty="0" err="1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Bounding</a:t>
            </a:r>
            <a:r>
              <a:rPr lang="pt-BR" sz="2400" i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Box </a:t>
            </a: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(MBB) não é suficiente</a:t>
            </a:r>
            <a:endParaRPr lang="pt-BR" i="1" dirty="0" smtClean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</a:pPr>
            <a:endParaRPr lang="pt-BR" i="1" dirty="0" smtClean="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714500"/>
            <a:ext cx="19240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428625" y="1714500"/>
            <a:ext cx="1857375" cy="17859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357188" y="3143250"/>
            <a:ext cx="928687" cy="85725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848" name="Rectangle 3"/>
          <p:cNvSpPr txBox="1">
            <a:spLocks noChangeArrowheads="1"/>
          </p:cNvSpPr>
          <p:nvPr/>
        </p:nvSpPr>
        <p:spPr bwMode="auto">
          <a:xfrm>
            <a:off x="2643188" y="1928813"/>
            <a:ext cx="4572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400" dirty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a</a:t>
            </a:r>
            <a:r>
              <a:rPr lang="pt-BR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&amp;&amp; </a:t>
            </a:r>
            <a:r>
              <a:rPr lang="pt-BR" sz="2400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  <a:r>
              <a:rPr lang="pt-BR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= TRUE</a:t>
            </a:r>
          </a:p>
          <a:p>
            <a:endParaRPr lang="pt-BR" sz="24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r>
              <a:rPr lang="pt-BR" sz="2400" dirty="0" err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ST_Intersects</a:t>
            </a:r>
            <a:r>
              <a:rPr lang="pt-BR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sz="2400" dirty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a</a:t>
            </a:r>
            <a:r>
              <a:rPr lang="pt-BR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, </a:t>
            </a:r>
            <a:r>
              <a:rPr lang="pt-BR" sz="2400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  <a:r>
              <a:rPr lang="pt-BR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 = FALSE</a:t>
            </a:r>
          </a:p>
        </p:txBody>
      </p:sp>
      <p:sp>
        <p:nvSpPr>
          <p:cNvPr id="35849" name="CaixaDeTexto 23"/>
          <p:cNvSpPr txBox="1">
            <a:spLocks noChangeArrowheads="1"/>
          </p:cNvSpPr>
          <p:nvPr/>
        </p:nvSpPr>
        <p:spPr bwMode="auto">
          <a:xfrm>
            <a:off x="1285875" y="22145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a</a:t>
            </a:r>
            <a:endParaRPr lang="pt-BR" sz="2400" dirty="0"/>
          </a:p>
        </p:txBody>
      </p:sp>
      <p:sp>
        <p:nvSpPr>
          <p:cNvPr id="35850" name="CaixaDeTexto 24"/>
          <p:cNvSpPr txBox="1">
            <a:spLocks noChangeArrowheads="1"/>
          </p:cNvSpPr>
          <p:nvPr/>
        </p:nvSpPr>
        <p:spPr bwMode="auto">
          <a:xfrm>
            <a:off x="714375" y="34290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0" y="4171950"/>
            <a:ext cx="892968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80000"/>
              <a:buBlip>
                <a:blip r:embed="rId3"/>
              </a:buBlip>
              <a:defRPr/>
            </a:pPr>
            <a:r>
              <a:rPr lang="pt-BR" sz="2400" dirty="0" err="1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Processsamento</a:t>
            </a: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em duas etapas:</a:t>
            </a:r>
          </a:p>
          <a:p>
            <a:pPr marL="914400" lvl="1" indent="-457200" algn="just">
              <a:lnSpc>
                <a:spcPct val="12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Se </a:t>
            </a:r>
            <a:r>
              <a:rPr lang="pt-BR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usa o MBB para diminuir o número de candidatos</a:t>
            </a:r>
          </a:p>
          <a:p>
            <a:pPr marL="914400" lvl="1" indent="-457200" algn="just">
              <a:lnSpc>
                <a:spcPct val="12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Se usa os operadores topológicos para realizar testes mais finos e então obter a resposta final</a:t>
            </a:r>
          </a:p>
        </p:txBody>
      </p:sp>
      <p:sp>
        <p:nvSpPr>
          <p:cNvPr id="13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13" y="928688"/>
            <a:ext cx="8707437" cy="428625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z="2400" smtClean="0">
                <a:latin typeface="Arial Unicode MS" pitchFamily="34" charset="-128"/>
                <a:cs typeface="Times New Roman" pitchFamily="18" charset="0"/>
              </a:rPr>
              <a:t>Observações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smtClean="0">
                <a:latin typeface="Arial Unicode MS" pitchFamily="34" charset="-128"/>
                <a:cs typeface="Times New Roman" pitchFamily="18" charset="0"/>
              </a:rPr>
              <a:t>A partir da versão 1.3.X, os operadores espaciais já fazem uso do índice espacial sem a necessidade de explicitar o índice &amp;&amp;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smtClean="0">
                <a:latin typeface="Arial Unicode MS" pitchFamily="34" charset="-128"/>
                <a:cs typeface="Times New Roman" pitchFamily="18" charset="0"/>
              </a:rPr>
              <a:t>Se não for usado o índice, basta utilizar os métodos prefixados com: '_'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smtClean="0">
                <a:latin typeface="Arial Unicode MS" pitchFamily="34" charset="-128"/>
                <a:cs typeface="Times New Roman" pitchFamily="18" charset="0"/>
              </a:rPr>
              <a:t> _ST_TOUCHES</a:t>
            </a:r>
          </a:p>
          <a:p>
            <a:pPr lvl="1" algn="just" eaLnBrk="1" hangingPunct="1">
              <a:lnSpc>
                <a:spcPct val="120000"/>
              </a:lnSpc>
            </a:pPr>
            <a:endParaRPr lang="pt-BR" i="1" smtClean="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762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5673DF-CA52-4695-8B55-554524A91505}" type="slidenum">
              <a:rPr lang="pt-BR"/>
              <a:pPr>
                <a:defRPr/>
              </a:pPr>
              <a:t>43</a:t>
            </a:fld>
            <a:endParaRPr lang="pt-BR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9220200" cy="211455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Consultas simples a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ObjetosGeo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/>
              <a:t>Qual é a aptidão agrícola do município de </a:t>
            </a:r>
            <a:r>
              <a:rPr lang="pt-BR" dirty="0" smtClean="0">
                <a:solidFill>
                  <a:srgbClr val="C00000"/>
                </a:solidFill>
              </a:rPr>
              <a:t>João Pinheiro</a:t>
            </a:r>
            <a:r>
              <a:rPr lang="pt-BR" dirty="0" smtClean="0"/>
              <a:t>?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2" algn="just" eaLnBrk="1" hangingPunct="1">
              <a:lnSpc>
                <a:spcPct val="12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Necessitamos fazer um Overlay! Como?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Mapa de Municípios                      Mapa de Aptidão Agrícola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190897"/>
            <a:ext cx="43910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206772"/>
            <a:ext cx="4246562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CaixaDeTexto 6"/>
          <p:cNvSpPr txBox="1">
            <a:spLocks noChangeArrowheads="1"/>
          </p:cNvSpPr>
          <p:nvPr/>
        </p:nvSpPr>
        <p:spPr bwMode="auto">
          <a:xfrm>
            <a:off x="1876425" y="4119585"/>
            <a:ext cx="9396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</a:rPr>
              <a:t>João </a:t>
            </a:r>
          </a:p>
          <a:p>
            <a:r>
              <a:rPr lang="pt-BR" sz="1400" b="1" dirty="0">
                <a:solidFill>
                  <a:srgbClr val="000000"/>
                </a:solidFill>
              </a:rPr>
              <a:t>Pinheiro</a:t>
            </a:r>
          </a:p>
        </p:txBody>
      </p:sp>
      <p:sp>
        <p:nvSpPr>
          <p:cNvPr id="9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9220200" cy="464343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Consultas simples a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ObjetosGeo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pt-BR" dirty="0" smtClean="0"/>
              <a:t>Qual é a aptidão agrícola do município </a:t>
            </a:r>
            <a:r>
              <a:rPr lang="pt-BR" dirty="0" smtClean="0">
                <a:solidFill>
                  <a:srgbClr val="C00000"/>
                </a:solidFill>
              </a:rPr>
              <a:t>João Pinheiro</a:t>
            </a:r>
            <a:r>
              <a:rPr lang="pt-BR" dirty="0" smtClean="0"/>
              <a:t>?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  <a:defRPr/>
            </a:pPr>
            <a:endParaRPr lang="pt-BR" dirty="0" smtClean="0"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rgbClr val="000000"/>
                </a:solidFill>
                <a:ea typeface="+mn-ea"/>
                <a:cs typeface="+mn-cs"/>
              </a:rPr>
              <a:t>SELECT</a:t>
            </a:r>
            <a:r>
              <a:rPr lang="pt-BR" dirty="0" smtClean="0">
                <a:ea typeface="+mn-ea"/>
                <a:cs typeface="+mn-cs"/>
              </a:rPr>
              <a:t> </a:t>
            </a:r>
            <a:r>
              <a:rPr lang="pt-BR" dirty="0" err="1" smtClean="0">
                <a:ea typeface="+mn-ea"/>
                <a:cs typeface="+mn-cs"/>
              </a:rPr>
              <a:t>m.nommuni</a:t>
            </a:r>
            <a:r>
              <a:rPr lang="pt-BR" dirty="0" smtClean="0">
                <a:ea typeface="+mn-ea"/>
                <a:cs typeface="+mn-cs"/>
              </a:rPr>
              <a:t>, </a:t>
            </a:r>
            <a:r>
              <a:rPr lang="pt-BR" dirty="0" err="1" smtClean="0">
                <a:ea typeface="+mn-ea"/>
                <a:cs typeface="+mn-cs"/>
              </a:rPr>
              <a:t>a.classe,</a:t>
            </a:r>
            <a:endParaRPr lang="pt-BR" dirty="0" smtClean="0"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               </a:t>
            </a:r>
            <a:r>
              <a:rPr lang="pt-BR" b="1" dirty="0" err="1" smtClean="0">
                <a:solidFill>
                  <a:srgbClr val="FF0000"/>
                </a:solidFill>
                <a:ea typeface="+mn-ea"/>
                <a:cs typeface="+mn-cs"/>
              </a:rPr>
              <a:t>ST_Intersection</a:t>
            </a: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 (</a:t>
            </a:r>
            <a:r>
              <a:rPr lang="pt-BR" dirty="0" err="1" smtClean="0">
                <a:ea typeface="+mn-ea"/>
                <a:cs typeface="+mn-cs"/>
              </a:rPr>
              <a:t>m.the_geom</a:t>
            </a:r>
            <a:r>
              <a:rPr lang="pt-BR" dirty="0" smtClean="0">
                <a:ea typeface="+mn-ea"/>
                <a:cs typeface="+mn-cs"/>
              </a:rPr>
              <a:t>, </a:t>
            </a:r>
            <a:r>
              <a:rPr lang="pt-BR" dirty="0" err="1" smtClean="0">
                <a:ea typeface="+mn-ea"/>
                <a:cs typeface="+mn-cs"/>
              </a:rPr>
              <a:t>a.the_geom</a:t>
            </a: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rgbClr val="000000"/>
                </a:solidFill>
                <a:ea typeface="+mn-ea"/>
                <a:cs typeface="+mn-cs"/>
              </a:rPr>
              <a:t>FROM </a:t>
            </a:r>
            <a:r>
              <a:rPr lang="pt-BR" dirty="0" smtClean="0">
                <a:ea typeface="+mn-ea"/>
                <a:cs typeface="+mn-cs"/>
              </a:rPr>
              <a:t>    </a:t>
            </a:r>
            <a:r>
              <a:rPr lang="pt-BR" dirty="0" err="1" smtClean="0">
                <a:ea typeface="+mn-ea"/>
                <a:cs typeface="+mn-cs"/>
              </a:rPr>
              <a:t>municipios</a:t>
            </a:r>
            <a:r>
              <a:rPr lang="pt-BR" dirty="0" smtClean="0">
                <a:ea typeface="+mn-ea"/>
                <a:cs typeface="+mn-cs"/>
              </a:rPr>
              <a:t> m,  </a:t>
            </a:r>
            <a:r>
              <a:rPr lang="pt-BR" dirty="0" err="1" smtClean="0">
                <a:ea typeface="+mn-ea"/>
                <a:cs typeface="+mn-cs"/>
              </a:rPr>
              <a:t>aptidao_agricola</a:t>
            </a:r>
            <a:r>
              <a:rPr lang="pt-BR" dirty="0" smtClean="0">
                <a:ea typeface="+mn-ea"/>
                <a:cs typeface="+mn-cs"/>
              </a:rPr>
              <a:t>  a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rgbClr val="000000"/>
                </a:solidFill>
                <a:ea typeface="+mn-ea"/>
                <a:cs typeface="+mn-cs"/>
              </a:rPr>
              <a:t>WHERE</a:t>
            </a:r>
            <a:r>
              <a:rPr lang="pt-BR" dirty="0" smtClean="0">
                <a:ea typeface="+mn-ea"/>
                <a:cs typeface="+mn-cs"/>
              </a:rPr>
              <a:t>  </a:t>
            </a:r>
            <a:r>
              <a:rPr lang="pt-BR" b="1" dirty="0" err="1" smtClean="0">
                <a:solidFill>
                  <a:srgbClr val="FF0000"/>
                </a:solidFill>
                <a:ea typeface="+mn-ea"/>
                <a:cs typeface="+mn-cs"/>
              </a:rPr>
              <a:t>ST_Intersects</a:t>
            </a: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 (</a:t>
            </a:r>
            <a:r>
              <a:rPr lang="pt-BR" dirty="0" err="1" smtClean="0">
                <a:ea typeface="+mn-ea"/>
                <a:cs typeface="+mn-cs"/>
              </a:rPr>
              <a:t>m.the_geom</a:t>
            </a:r>
            <a:r>
              <a:rPr lang="pt-BR" dirty="0" smtClean="0">
                <a:ea typeface="+mn-ea"/>
                <a:cs typeface="+mn-cs"/>
              </a:rPr>
              <a:t>, </a:t>
            </a:r>
            <a:r>
              <a:rPr lang="pt-BR" dirty="0" err="1" smtClean="0">
                <a:ea typeface="+mn-ea"/>
                <a:cs typeface="+mn-cs"/>
              </a:rPr>
              <a:t>a.the_geom</a:t>
            </a: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rgbClr val="000000"/>
                </a:solidFill>
                <a:ea typeface="+mn-ea"/>
                <a:cs typeface="+mn-cs"/>
              </a:rPr>
              <a:t>AND</a:t>
            </a:r>
            <a:r>
              <a:rPr lang="pt-BR" dirty="0" smtClean="0">
                <a:ea typeface="+mn-ea"/>
                <a:cs typeface="+mn-cs"/>
              </a:rPr>
              <a:t>        </a:t>
            </a:r>
            <a:r>
              <a:rPr lang="pt-BR" dirty="0" err="1" smtClean="0">
                <a:ea typeface="+mn-ea"/>
                <a:cs typeface="+mn-cs"/>
              </a:rPr>
              <a:t>m.nommuni</a:t>
            </a:r>
            <a:r>
              <a:rPr lang="pt-BR" dirty="0" smtClean="0">
                <a:ea typeface="+mn-ea"/>
                <a:cs typeface="+mn-cs"/>
              </a:rPr>
              <a:t> = 'João Pinheiro‘ ;</a:t>
            </a:r>
            <a:endParaRPr lang="pt-BR" dirty="0" smtClean="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0042"/>
            <a:ext cx="9144000" cy="178593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Operações Topológicas em SQL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/>
              <a:t>Quais são os recursos hídricos do município </a:t>
            </a:r>
            <a:r>
              <a:rPr lang="pt-BR" dirty="0" smtClean="0">
                <a:solidFill>
                  <a:srgbClr val="C00000"/>
                </a:solidFill>
              </a:rPr>
              <a:t>Ouro Preto</a:t>
            </a:r>
            <a:r>
              <a:rPr lang="pt-BR" dirty="0" smtClean="0"/>
              <a:t>?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Obter os relacionamentos espaciais entre o município de </a:t>
            </a:r>
            <a:r>
              <a:rPr lang="pt-BR" i="1" dirty="0" smtClean="0">
                <a:latin typeface="Arial Unicode MS" pitchFamily="34" charset="-128"/>
                <a:cs typeface="Times New Roman" pitchFamily="18" charset="0"/>
              </a:rPr>
              <a:t>Ouro Preto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e seus recursos hídricos</a:t>
            </a:r>
          </a:p>
        </p:txBody>
      </p:sp>
      <p:grpSp>
        <p:nvGrpSpPr>
          <p:cNvPr id="2" name="Grupo 11"/>
          <p:cNvGrpSpPr>
            <a:grpSpLocks/>
          </p:cNvGrpSpPr>
          <p:nvPr/>
        </p:nvGrpSpPr>
        <p:grpSpPr bwMode="auto">
          <a:xfrm>
            <a:off x="2643188" y="3357563"/>
            <a:ext cx="4071937" cy="3214687"/>
            <a:chOff x="2643174" y="3357562"/>
            <a:chExt cx="4071966" cy="3214710"/>
          </a:xfrm>
        </p:grpSpPr>
        <p:pic>
          <p:nvPicPr>
            <p:cNvPr id="399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3174" y="3357562"/>
              <a:ext cx="4071966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3" name="CaixaDeTexto 6"/>
            <p:cNvSpPr txBox="1">
              <a:spLocks noChangeArrowheads="1"/>
            </p:cNvSpPr>
            <p:nvPr/>
          </p:nvSpPr>
          <p:spPr bwMode="auto">
            <a:xfrm>
              <a:off x="4026454" y="4429132"/>
              <a:ext cx="902737" cy="584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000000"/>
                  </a:solidFill>
                </a:rPr>
                <a:t>Ouro </a:t>
              </a:r>
            </a:p>
            <a:p>
              <a:r>
                <a:rPr lang="pt-BR" sz="1600" b="1" dirty="0">
                  <a:solidFill>
                    <a:srgbClr val="000000"/>
                  </a:solidFill>
                </a:rPr>
                <a:t>Preto</a:t>
              </a:r>
            </a:p>
          </p:txBody>
        </p:sp>
      </p:grpSp>
      <p:sp>
        <p:nvSpPr>
          <p:cNvPr id="9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9220200" cy="592931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Operações Topológicas em SQL</a:t>
            </a: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pt-BR" dirty="0" smtClean="0"/>
              <a:t>Quais são os recursos hídricos do município </a:t>
            </a:r>
            <a:r>
              <a:rPr lang="pt-BR" dirty="0" smtClean="0">
                <a:solidFill>
                  <a:srgbClr val="C00000"/>
                </a:solidFill>
              </a:rPr>
              <a:t>Ouro Preto</a:t>
            </a:r>
            <a:r>
              <a:rPr lang="pt-BR" dirty="0" smtClean="0"/>
              <a:t>?</a:t>
            </a:r>
            <a:endParaRPr lang="pt-BR" dirty="0" smtClean="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  <a:defRPr/>
            </a:pPr>
            <a:endParaRPr lang="pt-BR" dirty="0" smtClean="0"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rgbClr val="000000"/>
                </a:solidFill>
                <a:ea typeface="+mn-ea"/>
                <a:cs typeface="+mn-cs"/>
              </a:rPr>
              <a:t>SELECT</a:t>
            </a:r>
            <a:r>
              <a:rPr lang="pt-BR" dirty="0" smtClean="0">
                <a:ea typeface="+mn-ea"/>
                <a:cs typeface="+mn-cs"/>
              </a:rPr>
              <a:t>  </a:t>
            </a:r>
            <a:r>
              <a:rPr lang="pt-BR" dirty="0" err="1" smtClean="0">
                <a:ea typeface="+mn-ea"/>
                <a:cs typeface="+mn-cs"/>
              </a:rPr>
              <a:t>m.nommuni</a:t>
            </a:r>
            <a:r>
              <a:rPr lang="pt-BR" dirty="0" smtClean="0">
                <a:ea typeface="+mn-ea"/>
                <a:cs typeface="+mn-cs"/>
              </a:rPr>
              <a:t>, </a:t>
            </a:r>
            <a:r>
              <a:rPr lang="pt-BR" dirty="0" err="1" smtClean="0">
                <a:ea typeface="+mn-ea"/>
                <a:cs typeface="+mn-cs"/>
              </a:rPr>
              <a:t>h.tipo</a:t>
            </a:r>
            <a:r>
              <a:rPr lang="pt-BR" dirty="0" smtClean="0">
                <a:ea typeface="+mn-ea"/>
                <a:cs typeface="+mn-cs"/>
              </a:rPr>
              <a:t>, </a:t>
            </a:r>
            <a:r>
              <a:rPr lang="pt-BR" dirty="0" err="1" smtClean="0">
                <a:ea typeface="+mn-ea"/>
                <a:cs typeface="+mn-cs"/>
              </a:rPr>
              <a:t>h.nome</a:t>
            </a:r>
            <a:r>
              <a:rPr lang="pt-BR" dirty="0" smtClean="0">
                <a:ea typeface="+mn-ea"/>
                <a:cs typeface="+mn-cs"/>
              </a:rPr>
              <a:t>, </a:t>
            </a:r>
            <a:r>
              <a:rPr lang="pt-BR" dirty="0" err="1" smtClean="0">
                <a:ea typeface="+mn-ea"/>
                <a:cs typeface="+mn-cs"/>
              </a:rPr>
              <a:t>ST_AsText</a:t>
            </a:r>
            <a:r>
              <a:rPr lang="pt-BR" dirty="0" smtClean="0">
                <a:ea typeface="+mn-ea"/>
                <a:cs typeface="+mn-cs"/>
              </a:rPr>
              <a:t>(</a:t>
            </a:r>
            <a:r>
              <a:rPr lang="pt-BR" dirty="0" err="1" smtClean="0">
                <a:ea typeface="+mn-ea"/>
                <a:cs typeface="+mn-cs"/>
              </a:rPr>
              <a:t>h.the_geom</a:t>
            </a:r>
            <a:r>
              <a:rPr lang="pt-BR" dirty="0" smtClean="0">
                <a:ea typeface="+mn-ea"/>
                <a:cs typeface="+mn-cs"/>
              </a:rPr>
              <a:t>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rgbClr val="000000"/>
                </a:solidFill>
                <a:ea typeface="+mn-ea"/>
                <a:cs typeface="+mn-cs"/>
              </a:rPr>
              <a:t>FROM</a:t>
            </a:r>
            <a:r>
              <a:rPr lang="pt-BR" dirty="0" smtClean="0">
                <a:ea typeface="+mn-ea"/>
                <a:cs typeface="+mn-cs"/>
              </a:rPr>
              <a:t>     </a:t>
            </a:r>
            <a:r>
              <a:rPr lang="pt-BR" dirty="0" err="1" smtClean="0">
                <a:ea typeface="+mn-ea"/>
                <a:cs typeface="+mn-cs"/>
              </a:rPr>
              <a:t>municipios</a:t>
            </a:r>
            <a:r>
              <a:rPr lang="pt-BR" dirty="0" smtClean="0">
                <a:ea typeface="+mn-ea"/>
                <a:cs typeface="+mn-cs"/>
              </a:rPr>
              <a:t> m,  </a:t>
            </a:r>
            <a:r>
              <a:rPr lang="pt-BR" dirty="0" err="1" smtClean="0">
                <a:ea typeface="+mn-ea"/>
                <a:cs typeface="+mn-cs"/>
              </a:rPr>
              <a:t>hidro_line</a:t>
            </a:r>
            <a:r>
              <a:rPr lang="pt-BR" dirty="0" smtClean="0">
                <a:ea typeface="+mn-ea"/>
                <a:cs typeface="+mn-cs"/>
              </a:rPr>
              <a:t>  h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rgbClr val="000000"/>
                </a:solidFill>
                <a:ea typeface="+mn-ea"/>
                <a:cs typeface="+mn-cs"/>
              </a:rPr>
              <a:t>WHERE</a:t>
            </a:r>
            <a:r>
              <a:rPr lang="pt-BR" dirty="0" smtClean="0">
                <a:ea typeface="+mn-ea"/>
                <a:cs typeface="+mn-cs"/>
              </a:rPr>
              <a:t>  </a:t>
            </a:r>
            <a:r>
              <a:rPr lang="pt-BR" b="1" dirty="0" err="1" smtClean="0">
                <a:solidFill>
                  <a:srgbClr val="FF0000"/>
                </a:solidFill>
                <a:ea typeface="+mn-ea"/>
                <a:cs typeface="+mn-cs"/>
              </a:rPr>
              <a:t>ST_Intersects</a:t>
            </a: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 (</a:t>
            </a:r>
            <a:r>
              <a:rPr lang="pt-BR" dirty="0" err="1" smtClean="0">
                <a:ea typeface="+mn-ea"/>
                <a:cs typeface="+mn-cs"/>
              </a:rPr>
              <a:t>m.the_geom</a:t>
            </a:r>
            <a:r>
              <a:rPr lang="pt-BR" b="1" dirty="0" smtClean="0">
                <a:ea typeface="+mn-ea"/>
                <a:cs typeface="+mn-cs"/>
              </a:rPr>
              <a:t>,  </a:t>
            </a:r>
            <a:r>
              <a:rPr lang="pt-BR" dirty="0" err="1" smtClean="0">
                <a:ea typeface="+mn-ea"/>
                <a:cs typeface="+mn-cs"/>
              </a:rPr>
              <a:t>h.the_geom</a:t>
            </a: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rgbClr val="000000"/>
                </a:solidFill>
                <a:ea typeface="+mn-ea"/>
                <a:cs typeface="+mn-cs"/>
              </a:rPr>
              <a:t>AND</a:t>
            </a:r>
            <a:r>
              <a:rPr lang="pt-BR" dirty="0" smtClean="0">
                <a:solidFill>
                  <a:schemeClr val="accent2"/>
                </a:solidFill>
                <a:ea typeface="+mn-ea"/>
                <a:cs typeface="+mn-cs"/>
              </a:rPr>
              <a:t>       </a:t>
            </a:r>
            <a:r>
              <a:rPr lang="pt-BR" dirty="0" smtClean="0">
                <a:ea typeface="+mn-ea"/>
                <a:cs typeface="+mn-cs"/>
              </a:rPr>
              <a:t> </a:t>
            </a:r>
            <a:r>
              <a:rPr lang="pt-BR" dirty="0" err="1" smtClean="0">
                <a:ea typeface="+mn-ea"/>
                <a:cs typeface="+mn-cs"/>
              </a:rPr>
              <a:t>m.nommuni</a:t>
            </a:r>
            <a:r>
              <a:rPr lang="pt-BR" dirty="0" smtClean="0">
                <a:ea typeface="+mn-ea"/>
                <a:cs typeface="+mn-cs"/>
              </a:rPr>
              <a:t> = 'Ouro Preto‘ ;</a:t>
            </a:r>
            <a:endParaRPr lang="pt-BR" dirty="0" smtClean="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9144000" cy="592931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Operações Topológicas em SQL</a:t>
            </a: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Obter os relacionamentos espaciais entre o município de </a:t>
            </a:r>
            <a:r>
              <a:rPr lang="pt-BR" dirty="0" smtClean="0">
                <a:solidFill>
                  <a:srgbClr val="C00000"/>
                </a:solidFill>
                <a:latin typeface="Arial Unicode MS" pitchFamily="34" charset="-128"/>
                <a:cs typeface="Times New Roman" pitchFamily="18" charset="0"/>
              </a:rPr>
              <a:t>Ouro Preto 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 seus recursos hídricos</a:t>
            </a:r>
          </a:p>
          <a:p>
            <a:pPr lvl="1">
              <a:buFont typeface="Wingdings" pitchFamily="2" charset="2"/>
              <a:buNone/>
              <a:defRPr/>
            </a:pPr>
            <a:endParaRPr lang="pt-BR" dirty="0" smtClean="0"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SELECT</a:t>
            </a:r>
            <a:r>
              <a:rPr lang="pt-BR" dirty="0" smtClean="0">
                <a:ea typeface="+mn-ea"/>
                <a:cs typeface="+mn-cs"/>
              </a:rPr>
              <a:t>   </a:t>
            </a:r>
            <a:r>
              <a:rPr lang="pt-BR" dirty="0" err="1" smtClean="0">
                <a:ea typeface="+mn-ea"/>
                <a:cs typeface="+mn-cs"/>
              </a:rPr>
              <a:t>m.nommuni</a:t>
            </a:r>
            <a:r>
              <a:rPr lang="pt-BR" dirty="0" smtClean="0">
                <a:ea typeface="+mn-ea"/>
                <a:cs typeface="+mn-cs"/>
              </a:rPr>
              <a:t>, </a:t>
            </a:r>
            <a:r>
              <a:rPr lang="pt-BR" dirty="0" err="1" smtClean="0">
                <a:ea typeface="+mn-ea"/>
                <a:cs typeface="+mn-cs"/>
              </a:rPr>
              <a:t>h.tipo</a:t>
            </a:r>
            <a:r>
              <a:rPr lang="pt-BR" dirty="0" smtClean="0">
                <a:ea typeface="+mn-ea"/>
                <a:cs typeface="+mn-cs"/>
              </a:rPr>
              <a:t>, </a:t>
            </a:r>
            <a:r>
              <a:rPr lang="pt-BR" dirty="0" err="1" smtClean="0">
                <a:ea typeface="+mn-ea"/>
                <a:cs typeface="+mn-cs"/>
              </a:rPr>
              <a:t>h.nome,</a:t>
            </a:r>
            <a:r>
              <a:rPr lang="pt-BR" dirty="0" smtClean="0">
                <a:ea typeface="+mn-ea"/>
                <a:cs typeface="+mn-cs"/>
              </a:rPr>
              <a:t>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                 </a:t>
            </a:r>
            <a:r>
              <a:rPr lang="pt-BR" b="1" dirty="0" err="1" smtClean="0">
                <a:solidFill>
                  <a:srgbClr val="FF0000"/>
                </a:solidFill>
                <a:ea typeface="+mn-ea"/>
                <a:cs typeface="+mn-cs"/>
              </a:rPr>
              <a:t>ST_Relate</a:t>
            </a: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 (</a:t>
            </a:r>
            <a:r>
              <a:rPr lang="pt-BR" dirty="0" err="1" smtClean="0">
                <a:ea typeface="+mn-ea"/>
                <a:cs typeface="+mn-cs"/>
              </a:rPr>
              <a:t>h.the_geom</a:t>
            </a:r>
            <a:r>
              <a:rPr lang="pt-BR" dirty="0" smtClean="0">
                <a:ea typeface="+mn-ea"/>
                <a:cs typeface="+mn-cs"/>
              </a:rPr>
              <a:t>, </a:t>
            </a:r>
            <a:r>
              <a:rPr lang="pt-BR" dirty="0" err="1" smtClean="0">
                <a:ea typeface="+mn-ea"/>
                <a:cs typeface="+mn-cs"/>
              </a:rPr>
              <a:t>m.the_geom</a:t>
            </a: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FROM</a:t>
            </a:r>
            <a:r>
              <a:rPr lang="pt-BR" dirty="0" smtClean="0">
                <a:ea typeface="+mn-ea"/>
                <a:cs typeface="+mn-cs"/>
              </a:rPr>
              <a:t>      </a:t>
            </a:r>
            <a:r>
              <a:rPr lang="pt-BR" dirty="0" err="1" smtClean="0">
                <a:ea typeface="+mn-ea"/>
                <a:cs typeface="+mn-cs"/>
              </a:rPr>
              <a:t>municipios</a:t>
            </a:r>
            <a:r>
              <a:rPr lang="pt-BR" dirty="0" smtClean="0">
                <a:ea typeface="+mn-ea"/>
                <a:cs typeface="+mn-cs"/>
              </a:rPr>
              <a:t> m,  </a:t>
            </a:r>
            <a:r>
              <a:rPr lang="pt-BR" dirty="0" err="1" smtClean="0">
                <a:ea typeface="+mn-ea"/>
                <a:cs typeface="+mn-cs"/>
              </a:rPr>
              <a:t>hidro_line</a:t>
            </a:r>
            <a:r>
              <a:rPr lang="pt-BR" dirty="0" smtClean="0">
                <a:ea typeface="+mn-ea"/>
                <a:cs typeface="+mn-cs"/>
              </a:rPr>
              <a:t> h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WHERE</a:t>
            </a:r>
            <a:r>
              <a:rPr lang="pt-BR" dirty="0" smtClean="0">
                <a:ea typeface="+mn-ea"/>
                <a:cs typeface="+mn-cs"/>
              </a:rPr>
              <a:t>   </a:t>
            </a:r>
            <a:r>
              <a:rPr lang="pt-BR" b="1" dirty="0" err="1" smtClean="0">
                <a:solidFill>
                  <a:srgbClr val="FF0000"/>
                </a:solidFill>
                <a:ea typeface="+mn-ea"/>
                <a:cs typeface="+mn-cs"/>
              </a:rPr>
              <a:t>ST_Intersects</a:t>
            </a: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(</a:t>
            </a:r>
            <a:r>
              <a:rPr lang="pt-BR" dirty="0" err="1" smtClean="0">
                <a:ea typeface="+mn-ea"/>
                <a:cs typeface="+mn-cs"/>
              </a:rPr>
              <a:t>m.the_geom</a:t>
            </a:r>
            <a:r>
              <a:rPr lang="pt-BR" dirty="0" smtClean="0">
                <a:ea typeface="+mn-ea"/>
                <a:cs typeface="+mn-cs"/>
              </a:rPr>
              <a:t>, </a:t>
            </a:r>
            <a:r>
              <a:rPr lang="pt-BR" dirty="0" err="1" smtClean="0">
                <a:ea typeface="+mn-ea"/>
                <a:cs typeface="+mn-cs"/>
              </a:rPr>
              <a:t>h.the_geom</a:t>
            </a: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AND</a:t>
            </a:r>
            <a:r>
              <a:rPr lang="pt-BR" dirty="0" smtClean="0">
                <a:ea typeface="+mn-ea"/>
                <a:cs typeface="+mn-cs"/>
              </a:rPr>
              <a:t>         </a:t>
            </a:r>
            <a:r>
              <a:rPr lang="pt-BR" dirty="0" err="1" smtClean="0">
                <a:ea typeface="+mn-ea"/>
                <a:cs typeface="+mn-cs"/>
              </a:rPr>
              <a:t>m.nommuni</a:t>
            </a:r>
            <a:r>
              <a:rPr lang="pt-BR" dirty="0" smtClean="0">
                <a:ea typeface="+mn-ea"/>
                <a:cs typeface="+mn-cs"/>
              </a:rPr>
              <a:t> = 'Ouro Preto'</a:t>
            </a:r>
            <a:endParaRPr lang="pt-BR" dirty="0" smtClean="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813"/>
            <a:ext cx="9144000" cy="178593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mtClean="0">
                <a:latin typeface="Arial Unicode MS" pitchFamily="34" charset="-128"/>
                <a:cs typeface="Times New Roman" pitchFamily="18" charset="0"/>
              </a:rPr>
              <a:t>Operações Topológicas em SQL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smtClean="0"/>
              <a:t>Quais os municípios vizinhos à </a:t>
            </a:r>
            <a:r>
              <a:rPr lang="pt-BR" i="1" smtClean="0"/>
              <a:t>Ouro Preto</a:t>
            </a:r>
            <a:r>
              <a:rPr lang="pt-BR" smtClean="0"/>
              <a:t>?</a:t>
            </a:r>
          </a:p>
        </p:txBody>
      </p:sp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2238375" y="1928813"/>
            <a:ext cx="4667250" cy="4600575"/>
            <a:chOff x="2238375" y="1928802"/>
            <a:chExt cx="4667250" cy="4600575"/>
          </a:xfrm>
        </p:grpSpPr>
        <p:pic>
          <p:nvPicPr>
            <p:cNvPr id="430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38375" y="1928802"/>
              <a:ext cx="4667250" cy="460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5" name="CaixaDeTexto 8"/>
            <p:cNvSpPr txBox="1">
              <a:spLocks noChangeArrowheads="1"/>
            </p:cNvSpPr>
            <p:nvPr/>
          </p:nvSpPr>
          <p:spPr bwMode="auto">
            <a:xfrm>
              <a:off x="4240769" y="3925677"/>
              <a:ext cx="97417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800" b="1" dirty="0">
                  <a:solidFill>
                    <a:schemeClr val="bg1">
                      <a:lumMod val="50000"/>
                    </a:schemeClr>
                  </a:solidFill>
                </a:rPr>
                <a:t>Ouro </a:t>
              </a:r>
            </a:p>
            <a:p>
              <a:r>
                <a:rPr lang="pt-BR" sz="1800" b="1" dirty="0">
                  <a:solidFill>
                    <a:schemeClr val="bg1">
                      <a:lumMod val="50000"/>
                    </a:schemeClr>
                  </a:solidFill>
                </a:rPr>
                <a:t>Preto</a:t>
              </a:r>
            </a:p>
          </p:txBody>
        </p:sp>
      </p:grpSp>
      <p:sp>
        <p:nvSpPr>
          <p:cNvPr id="9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762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B10C7B-D2BB-47FB-95E6-A01B809402FB}" type="slidenum">
              <a:rPr lang="pt-BR"/>
              <a:pPr>
                <a:defRPr/>
              </a:pPr>
              <a:t>49</a:t>
            </a:fld>
            <a:endParaRPr lang="pt-BR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9144000" cy="592931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Operações Topológicas em SQL</a:t>
            </a: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pt-BR" dirty="0" smtClean="0"/>
              <a:t>Quais os municípios vizinhos à </a:t>
            </a:r>
            <a:r>
              <a:rPr lang="pt-BR" i="1" dirty="0" smtClean="0"/>
              <a:t>Ouro Preto</a:t>
            </a:r>
            <a:r>
              <a:rPr lang="pt-BR" dirty="0" smtClean="0"/>
              <a:t>?</a:t>
            </a:r>
          </a:p>
          <a:p>
            <a:pPr lvl="1">
              <a:buFont typeface="Wingdings" pitchFamily="2" charset="2"/>
              <a:buNone/>
              <a:defRPr/>
            </a:pPr>
            <a:endParaRPr lang="pt-BR" dirty="0" smtClean="0"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SELECT</a:t>
            </a:r>
            <a:r>
              <a:rPr lang="pt-BR" dirty="0" smtClean="0">
                <a:ea typeface="+mn-ea"/>
                <a:cs typeface="+mn-cs"/>
              </a:rPr>
              <a:t>  m1.</a:t>
            </a:r>
            <a:r>
              <a:rPr lang="pt-BR" dirty="0" err="1" smtClean="0">
                <a:ea typeface="+mn-ea"/>
                <a:cs typeface="+mn-cs"/>
              </a:rPr>
              <a:t>nommuni</a:t>
            </a:r>
            <a:r>
              <a:rPr lang="pt-BR" dirty="0" smtClean="0">
                <a:ea typeface="+mn-ea"/>
                <a:cs typeface="+mn-cs"/>
              </a:rPr>
              <a:t>, m2.</a:t>
            </a:r>
            <a:r>
              <a:rPr lang="pt-BR" dirty="0" err="1" smtClean="0">
                <a:ea typeface="+mn-ea"/>
                <a:cs typeface="+mn-cs"/>
              </a:rPr>
              <a:t>nommuni</a:t>
            </a:r>
            <a:endParaRPr lang="pt-BR" dirty="0" smtClean="0"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FROM</a:t>
            </a:r>
            <a:r>
              <a:rPr lang="pt-BR" dirty="0" smtClean="0">
                <a:ea typeface="+mn-ea"/>
                <a:cs typeface="+mn-cs"/>
              </a:rPr>
              <a:t>      </a:t>
            </a:r>
            <a:r>
              <a:rPr lang="pt-BR" dirty="0" err="1" smtClean="0">
                <a:ea typeface="+mn-ea"/>
                <a:cs typeface="+mn-cs"/>
              </a:rPr>
              <a:t>municipios</a:t>
            </a:r>
            <a:r>
              <a:rPr lang="pt-BR" dirty="0" smtClean="0">
                <a:ea typeface="+mn-ea"/>
                <a:cs typeface="+mn-cs"/>
              </a:rPr>
              <a:t> m1, </a:t>
            </a:r>
            <a:r>
              <a:rPr lang="pt-BR" dirty="0" err="1" smtClean="0">
                <a:ea typeface="+mn-ea"/>
                <a:cs typeface="+mn-cs"/>
              </a:rPr>
              <a:t>municipios</a:t>
            </a:r>
            <a:r>
              <a:rPr lang="pt-BR" dirty="0" smtClean="0">
                <a:ea typeface="+mn-ea"/>
                <a:cs typeface="+mn-cs"/>
              </a:rPr>
              <a:t> m2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WHERE</a:t>
            </a:r>
            <a:r>
              <a:rPr lang="pt-BR" dirty="0" smtClean="0">
                <a:ea typeface="+mn-ea"/>
                <a:cs typeface="+mn-cs"/>
              </a:rPr>
              <a:t>   </a:t>
            </a:r>
            <a:r>
              <a:rPr lang="pt-BR" b="1" dirty="0" err="1" smtClean="0">
                <a:solidFill>
                  <a:srgbClr val="FF0000"/>
                </a:solidFill>
                <a:ea typeface="+mn-ea"/>
                <a:cs typeface="+mn-cs"/>
              </a:rPr>
              <a:t>ST_Touches</a:t>
            </a: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 (</a:t>
            </a:r>
            <a:r>
              <a:rPr lang="pt-BR" dirty="0" smtClean="0">
                <a:ea typeface="+mn-ea"/>
                <a:cs typeface="+mn-cs"/>
              </a:rPr>
              <a:t>m1.</a:t>
            </a:r>
            <a:r>
              <a:rPr lang="pt-BR" dirty="0" err="1" smtClean="0">
                <a:ea typeface="+mn-ea"/>
                <a:cs typeface="+mn-cs"/>
              </a:rPr>
              <a:t>the_geom</a:t>
            </a:r>
            <a:r>
              <a:rPr lang="pt-BR" dirty="0" smtClean="0">
                <a:ea typeface="+mn-ea"/>
                <a:cs typeface="+mn-cs"/>
              </a:rPr>
              <a:t>,</a:t>
            </a:r>
            <a:r>
              <a:rPr lang="pt-BR" b="1" dirty="0" smtClean="0">
                <a:ea typeface="+mn-ea"/>
                <a:cs typeface="+mn-cs"/>
              </a:rPr>
              <a:t> </a:t>
            </a:r>
            <a:r>
              <a:rPr lang="pt-BR" dirty="0" smtClean="0">
                <a:ea typeface="+mn-ea"/>
                <a:cs typeface="+mn-cs"/>
              </a:rPr>
              <a:t>m2.</a:t>
            </a:r>
            <a:r>
              <a:rPr lang="pt-BR" dirty="0" err="1" smtClean="0">
                <a:ea typeface="+mn-ea"/>
                <a:cs typeface="+mn-cs"/>
              </a:rPr>
              <a:t>the_geom</a:t>
            </a: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AND</a:t>
            </a:r>
            <a:r>
              <a:rPr lang="pt-BR" dirty="0" smtClean="0">
                <a:ea typeface="+mn-ea"/>
                <a:cs typeface="+mn-cs"/>
              </a:rPr>
              <a:t>         m2.</a:t>
            </a:r>
            <a:r>
              <a:rPr lang="pt-BR" dirty="0" err="1" smtClean="0">
                <a:ea typeface="+mn-ea"/>
                <a:cs typeface="+mn-cs"/>
              </a:rPr>
              <a:t>nommuni</a:t>
            </a:r>
            <a:r>
              <a:rPr lang="pt-BR" dirty="0" smtClean="0">
                <a:ea typeface="+mn-ea"/>
                <a:cs typeface="+mn-cs"/>
              </a:rPr>
              <a:t>  &lt;&gt;  'Ouro Preto'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AND</a:t>
            </a:r>
            <a:r>
              <a:rPr lang="pt-BR" dirty="0" smtClean="0">
                <a:ea typeface="+mn-ea"/>
                <a:cs typeface="+mn-cs"/>
              </a:rPr>
              <a:t>         m1.</a:t>
            </a:r>
            <a:r>
              <a:rPr lang="pt-BR" dirty="0" err="1" smtClean="0">
                <a:ea typeface="+mn-ea"/>
                <a:cs typeface="+mn-cs"/>
              </a:rPr>
              <a:t>nommuni</a:t>
            </a:r>
            <a:r>
              <a:rPr lang="pt-BR" dirty="0" smtClean="0">
                <a:ea typeface="+mn-ea"/>
                <a:cs typeface="+mn-cs"/>
              </a:rPr>
              <a:t> =  'Ouro Preto'</a:t>
            </a:r>
            <a:endParaRPr lang="pt-BR" dirty="0" smtClean="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099"/>
          <p:cNvSpPr>
            <a:spLocks noGrp="1" noChangeArrowheads="1"/>
          </p:cNvSpPr>
          <p:nvPr>
            <p:ph type="body" idx="1"/>
          </p:nvPr>
        </p:nvSpPr>
        <p:spPr>
          <a:xfrm>
            <a:off x="88900" y="642918"/>
            <a:ext cx="8955088" cy="757237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Criando um BD espacial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7212013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813"/>
            <a:ext cx="9144000" cy="178593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mtClean="0">
                <a:latin typeface="Arial Unicode MS" pitchFamily="34" charset="-128"/>
                <a:cs typeface="Times New Roman" pitchFamily="18" charset="0"/>
              </a:rPr>
              <a:t>Operações Topológicas em SQL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smtClean="0"/>
              <a:t>Quais os municípios do Estado de Minas Gerais que possuem uma pista de pouso para aeronaves?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482850"/>
            <a:ext cx="50292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9144000" cy="592931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Operações Topológicas em SQL</a:t>
            </a: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pt-BR" dirty="0" smtClean="0"/>
              <a:t>Quais os municípios do Estado de Minas Gerais que possuem uma pista de pouso para aeronaves?</a:t>
            </a:r>
          </a:p>
          <a:p>
            <a:pPr lvl="1">
              <a:buFont typeface="Wingdings" pitchFamily="2" charset="2"/>
              <a:buNone/>
              <a:defRPr/>
            </a:pPr>
            <a:endParaRPr lang="pt-BR" dirty="0" smtClean="0"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SELECT</a:t>
            </a:r>
            <a:r>
              <a:rPr lang="pt-BR" dirty="0" smtClean="0">
                <a:ea typeface="+mn-ea"/>
                <a:cs typeface="+mn-cs"/>
              </a:rPr>
              <a:t>  </a:t>
            </a:r>
            <a:r>
              <a:rPr lang="pt-BR" dirty="0" err="1" smtClean="0">
                <a:ea typeface="+mn-ea"/>
                <a:cs typeface="+mn-cs"/>
              </a:rPr>
              <a:t>m.nommuni</a:t>
            </a:r>
            <a:r>
              <a:rPr lang="pt-BR" dirty="0" smtClean="0">
                <a:ea typeface="+mn-ea"/>
                <a:cs typeface="+mn-cs"/>
              </a:rPr>
              <a:t>, </a:t>
            </a:r>
            <a:r>
              <a:rPr lang="pt-BR" dirty="0" err="1" smtClean="0">
                <a:ea typeface="+mn-ea"/>
                <a:cs typeface="+mn-cs"/>
              </a:rPr>
              <a:t>a.nomaero</a:t>
            </a:r>
            <a:endParaRPr lang="pt-BR" dirty="0" smtClean="0"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FROM</a:t>
            </a:r>
            <a:r>
              <a:rPr lang="pt-BR" dirty="0" smtClean="0">
                <a:ea typeface="+mn-ea"/>
                <a:cs typeface="+mn-cs"/>
              </a:rPr>
              <a:t>     </a:t>
            </a:r>
            <a:r>
              <a:rPr lang="pt-BR" dirty="0" err="1" smtClean="0">
                <a:ea typeface="+mn-ea"/>
                <a:cs typeface="+mn-cs"/>
              </a:rPr>
              <a:t>municipios</a:t>
            </a:r>
            <a:r>
              <a:rPr lang="pt-BR" dirty="0" smtClean="0">
                <a:ea typeface="+mn-ea"/>
                <a:cs typeface="+mn-cs"/>
              </a:rPr>
              <a:t>  m,  aero  a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WHERE</a:t>
            </a:r>
            <a:r>
              <a:rPr lang="pt-BR" dirty="0" smtClean="0">
                <a:ea typeface="+mn-ea"/>
                <a:cs typeface="+mn-cs"/>
              </a:rPr>
              <a:t>  </a:t>
            </a:r>
            <a:r>
              <a:rPr lang="pt-BR" b="1" dirty="0" err="1" smtClean="0">
                <a:solidFill>
                  <a:srgbClr val="FF0000"/>
                </a:solidFill>
                <a:ea typeface="+mn-ea"/>
                <a:cs typeface="+mn-cs"/>
              </a:rPr>
              <a:t>ST_Contains</a:t>
            </a: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(</a:t>
            </a:r>
            <a:r>
              <a:rPr lang="pt-BR" dirty="0" err="1" smtClean="0">
                <a:ea typeface="+mn-ea"/>
                <a:cs typeface="+mn-cs"/>
              </a:rPr>
              <a:t>m.the_geom</a:t>
            </a:r>
            <a:r>
              <a:rPr lang="pt-BR" dirty="0" smtClean="0">
                <a:ea typeface="+mn-ea"/>
                <a:cs typeface="+mn-cs"/>
              </a:rPr>
              <a:t>, </a:t>
            </a:r>
            <a:r>
              <a:rPr lang="pt-BR" dirty="0" err="1" smtClean="0">
                <a:ea typeface="+mn-ea"/>
                <a:cs typeface="+mn-cs"/>
              </a:rPr>
              <a:t>a.the_geom</a:t>
            </a:r>
            <a:r>
              <a:rPr lang="pt-BR" b="1" dirty="0" smtClean="0">
                <a:solidFill>
                  <a:srgbClr val="FF0000"/>
                </a:solidFill>
                <a:ea typeface="+mn-ea"/>
                <a:cs typeface="+mn-cs"/>
              </a:rPr>
              <a:t>)</a:t>
            </a:r>
            <a:r>
              <a:rPr lang="pt-BR" dirty="0" smtClean="0">
                <a:ea typeface="+mn-ea"/>
                <a:cs typeface="+mn-cs"/>
              </a:rPr>
              <a:t> ;</a:t>
            </a:r>
            <a:endParaRPr lang="pt-BR" dirty="0" smtClean="0">
              <a:solidFill>
                <a:srgbClr val="FF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836613"/>
            <a:ext cx="8993188" cy="516413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mtClean="0">
                <a:latin typeface="Arial Unicode MS" pitchFamily="34" charset="-128"/>
                <a:cs typeface="Times New Roman" pitchFamily="18" charset="0"/>
              </a:rPr>
              <a:t>Conferindo a integridade dos dados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smtClean="0">
                <a:latin typeface="Arial Unicode MS" pitchFamily="34" charset="-128"/>
                <a:cs typeface="Times New Roman" pitchFamily="18" charset="0"/>
              </a:rPr>
              <a:t>PostGIS pressupõe algumas regras de integridade em relação às geometrias: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smtClean="0">
                <a:latin typeface="Arial Unicode MS" pitchFamily="34" charset="-128"/>
                <a:cs typeface="Times New Roman" pitchFamily="18" charset="0"/>
              </a:rPr>
              <a:t>Geometrias devem ser de acordo com a OGC Simple Feature Specification for SQL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smtClean="0">
                <a:latin typeface="Arial Unicode MS" pitchFamily="34" charset="-128"/>
                <a:cs typeface="Times New Roman" pitchFamily="18" charset="0"/>
              </a:rPr>
              <a:t>Os anéis dos polígonos não devem se sobrepor ou terem auto-intersecções 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smtClean="0">
                <a:latin typeface="Arial Unicode MS" pitchFamily="34" charset="-128"/>
                <a:cs typeface="Times New Roman" pitchFamily="18" charset="0"/>
              </a:rPr>
              <a:t>Um MultiPolygon não deve ter polígonos sobrepondo-se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smtClean="0">
                <a:latin typeface="Arial Unicode MS" pitchFamily="34" charset="-128"/>
                <a:cs typeface="Times New Roman" pitchFamily="18" charset="0"/>
              </a:rPr>
              <a:t>Ao contrário de algumas outras extensões espaciais, a orientação dos anéis não é importante</a:t>
            </a:r>
          </a:p>
        </p:txBody>
      </p:sp>
      <p:sp>
        <p:nvSpPr>
          <p:cNvPr id="7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500042"/>
            <a:ext cx="8929687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Validando geometrias antes de inseri-las no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BDGeo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ST_ISVALID()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Valida as coordenadas de uma geometria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Exemplo:</a:t>
            </a: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SELECT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ST_ ISVALID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'LINESTRING(0 0, 1 1)'</a:t>
            </a:r>
            <a:r>
              <a:rPr lang="pt-BR" sz="2400" b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,    </a:t>
            </a:r>
            <a:r>
              <a:rPr lang="pt-BR" sz="2400" dirty="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 t</a:t>
            </a:r>
            <a:endParaRPr lang="pt-BR" sz="2400" dirty="0" smtClean="0">
              <a:solidFill>
                <a:srgbClr val="99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         </a:t>
            </a:r>
            <a:r>
              <a:rPr lang="pt-BR" sz="2400" b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ST_ISVALID (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'LINESTRING(0 0,0 0)'</a:t>
            </a:r>
            <a:r>
              <a:rPr lang="pt-BR" sz="2400" b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;      </a:t>
            </a:r>
            <a:r>
              <a:rPr lang="pt-BR" sz="2400" dirty="0" smtClean="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 f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Opção </a:t>
            </a:r>
            <a:r>
              <a:rPr lang="pt-BR" i="1" dirty="0" smtClean="0">
                <a:latin typeface="Arial Unicode MS" pitchFamily="34" charset="-128"/>
                <a:cs typeface="Times New Roman" pitchFamily="18" charset="0"/>
              </a:rPr>
              <a:t>default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é não validar a entrada das geometrias 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Para validar deve-se adicionar uma restrição à tabela</a:t>
            </a: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cs typeface="Times New Roman" pitchFamily="18" charset="0"/>
              </a:rPr>
              <a:t>ALTER TABLE 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parks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cs typeface="Times New Roman" pitchFamily="18" charset="0"/>
              </a:rPr>
              <a:t>ADD CONSTRAINT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geo_valid_chk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3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 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cs typeface="Times New Roman" pitchFamily="18" charset="0"/>
              </a:rPr>
              <a:t>CHECK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</a:t>
            </a:r>
            <a:r>
              <a:rPr lang="pt-BR" sz="2400" b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ST_ISVALID (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park_geom</a:t>
            </a:r>
            <a:r>
              <a:rPr lang="pt-BR" sz="2400" b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) ;</a:t>
            </a:r>
          </a:p>
          <a:p>
            <a:pPr lvl="2" algn="just" eaLnBrk="1" hangingPunct="1">
              <a:lnSpc>
                <a:spcPct val="5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813"/>
            <a:ext cx="9144000" cy="178593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mtClean="0">
                <a:latin typeface="Arial Unicode MS" pitchFamily="34" charset="-128"/>
                <a:cs typeface="Times New Roman" pitchFamily="18" charset="0"/>
              </a:rPr>
              <a:t>Conferindo a integridade dos dados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smtClean="0"/>
              <a:t>Remover os municípios do Estado de Minas Gerais que possuem uma geometria inválida.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482850"/>
            <a:ext cx="50292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57688" y="4500563"/>
            <a:ext cx="47863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DELETE FROM</a:t>
            </a: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+mn-lt"/>
              </a:rPr>
              <a:t>municipios</a:t>
            </a:r>
            <a:endParaRPr lang="en-US" sz="2400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WHERE</a:t>
            </a:r>
            <a:r>
              <a:rPr lang="en-US" sz="2400" kern="0" dirty="0">
                <a:latin typeface="+mn-lt"/>
              </a:rPr>
              <a:t>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NOT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+mn-lt"/>
              </a:rPr>
              <a:t>ST_Isvalid</a:t>
            </a: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 (</a:t>
            </a:r>
            <a:r>
              <a:rPr lang="en-US" sz="2400" kern="0" dirty="0" err="1">
                <a:solidFill>
                  <a:srgbClr val="0000FF"/>
                </a:solidFill>
                <a:latin typeface="+mn-lt"/>
              </a:rPr>
              <a:t>the_geom</a:t>
            </a: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)</a:t>
            </a:r>
            <a:r>
              <a:rPr lang="pt-BR" sz="2400" kern="0" dirty="0">
                <a:solidFill>
                  <a:srgbClr val="FF0000"/>
                </a:solidFill>
                <a:latin typeface="+mn-lt"/>
              </a:rPr>
              <a:t>;</a:t>
            </a:r>
          </a:p>
        </p:txBody>
      </p:sp>
      <p:sp>
        <p:nvSpPr>
          <p:cNvPr id="8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836613"/>
            <a:ext cx="8993188" cy="516413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mtClean="0">
                <a:latin typeface="Arial Unicode MS" pitchFamily="34" charset="-128"/>
                <a:cs typeface="Times New Roman" pitchFamily="18" charset="0"/>
              </a:rPr>
              <a:t>Provendo suporte à projeções cartográficas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smtClean="0">
                <a:latin typeface="Arial Unicode MS" pitchFamily="34" charset="-128"/>
                <a:cs typeface="Times New Roman" pitchFamily="18" charset="0"/>
              </a:rPr>
              <a:t>PostGIS possui uma tabla de metadados com todos os sistemas de referência espacial providos: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smtClean="0">
                <a:latin typeface="Arial Unicode MS" pitchFamily="34" charset="-128"/>
                <a:cs typeface="Times New Roman" pitchFamily="18" charset="0"/>
              </a:rPr>
              <a:t>Tabela: spatial_ref_sys</a:t>
            </a:r>
          </a:p>
          <a:p>
            <a:pPr lvl="2" algn="just" eaLnBrk="1" hangingPunct="1">
              <a:lnSpc>
                <a:spcPct val="120000"/>
              </a:lnSpc>
            </a:pPr>
            <a:endParaRPr lang="pt-BR" sz="240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lang="pt-BR" smtClean="0">
                <a:latin typeface="Arial Unicode MS" pitchFamily="34" charset="-128"/>
                <a:cs typeface="Times New Roman" pitchFamily="18" charset="0"/>
              </a:rPr>
              <a:t>ST_Transform (</a:t>
            </a:r>
            <a:r>
              <a:rPr lang="pt-BR" i="1" smtClean="0">
                <a:latin typeface="Arial Unicode MS" pitchFamily="34" charset="-128"/>
                <a:cs typeface="Times New Roman" pitchFamily="18" charset="0"/>
              </a:rPr>
              <a:t>geometria</a:t>
            </a:r>
            <a:r>
              <a:rPr lang="pt-BR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i="1" smtClean="0">
                <a:latin typeface="Arial Unicode MS" pitchFamily="34" charset="-128"/>
                <a:cs typeface="Times New Roman" pitchFamily="18" charset="0"/>
              </a:rPr>
              <a:t>novo–srid</a:t>
            </a:r>
            <a:r>
              <a:rPr lang="pt-BR" smtClean="0">
                <a:latin typeface="Arial Unicode MS" pitchFamily="34" charset="-128"/>
                <a:cs typeface="Times New Roman" pitchFamily="18" charset="0"/>
              </a:rPr>
              <a:t>)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smtClean="0">
                <a:latin typeface="Arial Unicode MS" pitchFamily="34" charset="-128"/>
                <a:cs typeface="Times New Roman" pitchFamily="18" charset="0"/>
              </a:rPr>
              <a:t>Retorna uma nova geometria com as coordenadas transformadas para um novo SRID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smtClean="0">
                <a:latin typeface="Arial Unicode MS" pitchFamily="34" charset="-128"/>
                <a:cs typeface="Times New Roman" pitchFamily="18" charset="0"/>
              </a:rPr>
              <a:t>O novo SRID deve estar presente na tabela spatial_ref_sys</a:t>
            </a:r>
          </a:p>
        </p:txBody>
      </p:sp>
      <p:sp>
        <p:nvSpPr>
          <p:cNvPr id="7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9144000" cy="592931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Projeções Cartográficas em SQL</a:t>
            </a: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pt-BR" dirty="0" smtClean="0"/>
              <a:t>Qual é a área do município de </a:t>
            </a:r>
            <a:r>
              <a:rPr lang="pt-BR" dirty="0" smtClean="0">
                <a:solidFill>
                  <a:srgbClr val="C00000"/>
                </a:solidFill>
              </a:rPr>
              <a:t>Ouro Preto </a:t>
            </a:r>
            <a:r>
              <a:rPr lang="pt-BR" dirty="0" smtClean="0"/>
              <a:t>em hectares?</a:t>
            </a:r>
            <a:endParaRPr lang="pt-BR" dirty="0" smtClean="0">
              <a:solidFill>
                <a:schemeClr val="accent2"/>
              </a:solidFill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SELECT</a:t>
            </a:r>
            <a:r>
              <a:rPr lang="en-US" dirty="0" smtClean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a typeface="+mn-ea"/>
                <a:cs typeface="+mn-cs"/>
              </a:rPr>
              <a:t>ST_Area</a:t>
            </a:r>
            <a:r>
              <a:rPr lang="en-US" b="1" dirty="0" smtClean="0">
                <a:solidFill>
                  <a:srgbClr val="FF0000"/>
                </a:solidFill>
                <a:ea typeface="+mn-ea"/>
                <a:cs typeface="+mn-cs"/>
              </a:rPr>
              <a:t>( </a:t>
            </a:r>
            <a:r>
              <a:rPr lang="en-US" b="1" dirty="0" err="1" smtClean="0">
                <a:ea typeface="+mn-ea"/>
                <a:cs typeface="+mn-cs"/>
              </a:rPr>
              <a:t>ST_Transform</a:t>
            </a:r>
            <a:r>
              <a:rPr lang="en-US" b="1" dirty="0" smtClean="0">
                <a:ea typeface="+mn-ea"/>
                <a:cs typeface="+mn-cs"/>
              </a:rPr>
              <a:t>(</a:t>
            </a:r>
            <a:r>
              <a:rPr lang="en-US" dirty="0" err="1" smtClean="0">
                <a:ea typeface="+mn-ea"/>
                <a:cs typeface="+mn-cs"/>
              </a:rPr>
              <a:t>the_geom</a:t>
            </a:r>
            <a:r>
              <a:rPr lang="en-US" dirty="0" smtClean="0">
                <a:ea typeface="+mn-ea"/>
                <a:cs typeface="+mn-cs"/>
              </a:rPr>
              <a:t>, 29183</a:t>
            </a:r>
            <a:r>
              <a:rPr lang="en-US" b="1" dirty="0" smtClean="0">
                <a:ea typeface="+mn-ea"/>
                <a:cs typeface="+mn-cs"/>
              </a:rPr>
              <a:t>)) </a:t>
            </a:r>
            <a:r>
              <a:rPr lang="en-US" dirty="0" smtClean="0">
                <a:ea typeface="+mn-ea"/>
                <a:cs typeface="+mn-cs"/>
              </a:rPr>
              <a:t>/10000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AS</a:t>
            </a:r>
            <a:r>
              <a:rPr lang="en-US" dirty="0" smtClean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hectares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FROM</a:t>
            </a:r>
            <a:r>
              <a:rPr lang="en-US" dirty="0" smtClean="0">
                <a:solidFill>
                  <a:schemeClr val="accent2"/>
                </a:solidFill>
                <a:ea typeface="+mn-ea"/>
                <a:cs typeface="+mn-cs"/>
              </a:rPr>
              <a:t>  </a:t>
            </a:r>
            <a:r>
              <a:rPr lang="en-US" dirty="0" err="1" smtClean="0">
                <a:ea typeface="+mn-ea"/>
                <a:cs typeface="+mn-cs"/>
              </a:rPr>
              <a:t>municipios</a:t>
            </a:r>
            <a:r>
              <a:rPr lang="en-US" dirty="0" smtClean="0">
                <a:ea typeface="+mn-ea"/>
                <a:cs typeface="+mn-cs"/>
              </a:rPr>
              <a:t>  m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WHERE</a:t>
            </a:r>
            <a:r>
              <a:rPr lang="en-US" dirty="0" smtClean="0">
                <a:solidFill>
                  <a:schemeClr val="accent2"/>
                </a:solidFill>
                <a:ea typeface="+mn-ea"/>
                <a:cs typeface="+mn-cs"/>
              </a:rPr>
              <a:t>  </a:t>
            </a:r>
            <a:r>
              <a:rPr lang="en-US" dirty="0" err="1" smtClean="0">
                <a:ea typeface="+mn-ea"/>
                <a:cs typeface="+mn-cs"/>
              </a:rPr>
              <a:t>m.nommuni</a:t>
            </a:r>
            <a:r>
              <a:rPr lang="en-US" dirty="0" smtClean="0">
                <a:ea typeface="+mn-ea"/>
                <a:cs typeface="+mn-cs"/>
              </a:rPr>
              <a:t> = '</a:t>
            </a:r>
            <a:r>
              <a:rPr lang="en-US" dirty="0" err="1" smtClean="0">
                <a:ea typeface="+mn-ea"/>
                <a:cs typeface="+mn-cs"/>
              </a:rPr>
              <a:t>Ouro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Preto</a:t>
            </a:r>
            <a:r>
              <a:rPr lang="en-US" dirty="0" smtClean="0">
                <a:ea typeface="+mn-ea"/>
                <a:cs typeface="+mn-cs"/>
              </a:rPr>
              <a:t>‘ ;</a:t>
            </a:r>
          </a:p>
          <a:p>
            <a:pPr lvl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9144000" cy="592931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Projeções Cartográficas em SQL</a:t>
            </a:r>
          </a:p>
          <a:p>
            <a:pPr lvl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pt-BR" dirty="0" smtClean="0"/>
              <a:t>Qual é o maior município do Estado de Minas Gerais em termos de área (em hectares)?</a:t>
            </a:r>
          </a:p>
          <a:p>
            <a:pPr lvl="1">
              <a:buFont typeface="Arial" pitchFamily="34" charset="0"/>
              <a:buChar char="•"/>
              <a:defRPr/>
            </a:pPr>
            <a:endParaRPr lang="pt-BR" dirty="0" smtClean="0"/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SELECT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Arial Unicode MS" pitchFamily="34" charset="-128"/>
                <a:cs typeface="Times New Roman" pitchFamily="18" charset="0"/>
              </a:rPr>
              <a:t>m.nommuni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ST_Area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       </a:t>
            </a:r>
            <a:r>
              <a:rPr lang="en-US" b="1" dirty="0" err="1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ST_Transform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 (</a:t>
            </a:r>
            <a:r>
              <a:rPr lang="en-US" dirty="0" err="1" smtClean="0">
                <a:latin typeface="Arial Unicode MS" pitchFamily="34" charset="-128"/>
                <a:cs typeface="Times New Roman" pitchFamily="18" charset="0"/>
              </a:rPr>
              <a:t>the_geom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, 29183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))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 / 10000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AS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 hectares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FROM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Arial Unicode MS" pitchFamily="34" charset="-128"/>
                <a:cs typeface="Times New Roman" pitchFamily="18" charset="0"/>
              </a:rPr>
              <a:t>municipios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 m  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ORDER BY 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hectares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DESC  LIMIT</a:t>
            </a: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1;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2918"/>
            <a:ext cx="9144000" cy="5929312"/>
          </a:xfrm>
        </p:spPr>
        <p:txBody>
          <a:bodyPr/>
          <a:lstStyle/>
          <a:p>
            <a:pPr lvl="1" algn="just" eaLnBrk="1" hangingPunct="1">
              <a:lnSpc>
                <a:spcPct val="120000"/>
              </a:lnSpc>
              <a:defRPr/>
            </a:pPr>
            <a:r>
              <a:rPr lang="pt-BR" dirty="0" smtClean="0"/>
              <a:t>Qual é o </a:t>
            </a:r>
            <a:r>
              <a:rPr lang="pt-BR" dirty="0" err="1" smtClean="0"/>
              <a:t>comprimeno</a:t>
            </a:r>
            <a:r>
              <a:rPr lang="pt-BR" dirty="0" smtClean="0"/>
              <a:t> total dos recursos hídricos do município de </a:t>
            </a:r>
            <a:r>
              <a:rPr lang="pt-BR" i="1" dirty="0" smtClean="0"/>
              <a:t>Ouro Preto</a:t>
            </a:r>
            <a:r>
              <a:rPr lang="pt-BR" dirty="0" smtClean="0"/>
              <a:t>?</a:t>
            </a:r>
          </a:p>
          <a:p>
            <a:pPr lvl="1" algn="just" eaLnBrk="1" hangingPunct="1">
              <a:lnSpc>
                <a:spcPct val="120000"/>
              </a:lnSpc>
              <a:defRPr/>
            </a:pPr>
            <a:endParaRPr lang="pt-BR" dirty="0" smtClean="0"/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    SELECT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a typeface="+mn-ea"/>
                <a:cs typeface="+mn-cs"/>
              </a:rPr>
              <a:t>SUM (</a:t>
            </a:r>
            <a:r>
              <a:rPr lang="en-US" sz="2400" dirty="0" err="1" smtClean="0">
                <a:solidFill>
                  <a:srgbClr val="FF0000"/>
                </a:solidFill>
                <a:ea typeface="+mn-ea"/>
                <a:cs typeface="+mn-cs"/>
              </a:rPr>
              <a:t>ST_Length</a:t>
            </a:r>
            <a:r>
              <a:rPr lang="en-US" sz="2400" dirty="0" smtClean="0">
                <a:solidFill>
                  <a:srgbClr val="FF0000"/>
                </a:solidFill>
                <a:ea typeface="+mn-ea"/>
                <a:cs typeface="+mn-cs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ea typeface="+mn-ea"/>
                <a:cs typeface="+mn-cs"/>
              </a:rPr>
              <a:t>ST_Transform</a:t>
            </a:r>
            <a:r>
              <a:rPr lang="en-US" sz="2400" dirty="0" smtClean="0">
                <a:solidFill>
                  <a:srgbClr val="FF0000"/>
                </a:solidFill>
                <a:ea typeface="+mn-ea"/>
                <a:cs typeface="+mn-cs"/>
              </a:rPr>
              <a:t>( </a:t>
            </a:r>
            <a:r>
              <a:rPr lang="en-US" sz="2400" dirty="0" err="1" smtClean="0">
                <a:ea typeface="+mn-ea"/>
                <a:cs typeface="+mn-cs"/>
              </a:rPr>
              <a:t>r.rh</a:t>
            </a:r>
            <a:r>
              <a:rPr lang="en-US" sz="2400" dirty="0" smtClean="0">
                <a:ea typeface="+mn-ea"/>
                <a:cs typeface="+mn-cs"/>
              </a:rPr>
              <a:t>, 29183))/1000</a:t>
            </a:r>
            <a:r>
              <a:rPr lang="en-US" sz="2400" dirty="0" smtClean="0">
                <a:solidFill>
                  <a:srgbClr val="FF0000"/>
                </a:solidFill>
                <a:ea typeface="+mn-ea"/>
                <a:cs typeface="+mn-cs"/>
              </a:rPr>
              <a:t>)  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AS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km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    FROM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 </a:t>
            </a:r>
            <a:r>
              <a:rPr lang="en-US" sz="2400" dirty="0" smtClean="0">
                <a:ea typeface="+mn-ea"/>
                <a:cs typeface="+mn-cs"/>
              </a:rPr>
              <a:t>(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SELECT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a typeface="+mn-ea"/>
                <a:cs typeface="+mn-cs"/>
              </a:rPr>
              <a:t>ST_Intersection</a:t>
            </a:r>
            <a:r>
              <a:rPr lang="en-US" sz="2400" dirty="0" smtClean="0">
                <a:solidFill>
                  <a:srgbClr val="FF0000"/>
                </a:solidFill>
                <a:ea typeface="+mn-ea"/>
                <a:cs typeface="+mn-cs"/>
              </a:rPr>
              <a:t>(</a:t>
            </a:r>
            <a:r>
              <a:rPr lang="en-US" sz="2400" dirty="0" err="1" smtClean="0">
                <a:ea typeface="+mn-ea"/>
                <a:cs typeface="+mn-cs"/>
              </a:rPr>
              <a:t>m.the_geom</a:t>
            </a:r>
            <a:r>
              <a:rPr lang="en-US" sz="2400" dirty="0" smtClean="0">
                <a:ea typeface="+mn-ea"/>
                <a:cs typeface="+mn-cs"/>
              </a:rPr>
              <a:t>,  </a:t>
            </a:r>
            <a:r>
              <a:rPr lang="en-US" sz="2400" dirty="0" err="1" smtClean="0">
                <a:ea typeface="+mn-ea"/>
                <a:cs typeface="+mn-cs"/>
              </a:rPr>
              <a:t>h.the_geom</a:t>
            </a:r>
            <a:r>
              <a:rPr lang="en-US" sz="2400" dirty="0" smtClean="0">
                <a:solidFill>
                  <a:srgbClr val="FF0000"/>
                </a:solidFill>
                <a:ea typeface="+mn-ea"/>
                <a:cs typeface="+mn-cs"/>
              </a:rPr>
              <a:t>)   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AS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rh</a:t>
            </a:r>
            <a:endParaRPr lang="en-US" sz="2400" dirty="0" smtClean="0">
              <a:ea typeface="+mn-ea"/>
              <a:cs typeface="+mn-cs"/>
            </a:endParaRP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                                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FROM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  </a:t>
            </a:r>
            <a:r>
              <a:rPr lang="en-US" sz="2400" dirty="0" err="1" smtClean="0">
                <a:ea typeface="+mn-ea"/>
                <a:cs typeface="+mn-cs"/>
              </a:rPr>
              <a:t>municipios</a:t>
            </a:r>
            <a:r>
              <a:rPr lang="en-US" sz="2400" dirty="0" smtClean="0">
                <a:ea typeface="+mn-ea"/>
                <a:cs typeface="+mn-cs"/>
              </a:rPr>
              <a:t> m,  </a:t>
            </a:r>
            <a:r>
              <a:rPr lang="en-US" sz="2400" dirty="0" err="1" smtClean="0">
                <a:ea typeface="+mn-ea"/>
                <a:cs typeface="+mn-cs"/>
              </a:rPr>
              <a:t>hidro_line</a:t>
            </a:r>
            <a:r>
              <a:rPr lang="en-US" sz="2400" dirty="0" smtClean="0">
                <a:ea typeface="+mn-ea"/>
                <a:cs typeface="+mn-cs"/>
              </a:rPr>
              <a:t> h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                                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WHERE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a typeface="+mn-ea"/>
                <a:cs typeface="+mn-cs"/>
              </a:rPr>
              <a:t>ST_Intersects</a:t>
            </a:r>
            <a:r>
              <a:rPr lang="en-US" sz="2400" dirty="0" smtClean="0">
                <a:solidFill>
                  <a:srgbClr val="FF0000"/>
                </a:solidFill>
                <a:ea typeface="+mn-ea"/>
                <a:cs typeface="+mn-cs"/>
              </a:rPr>
              <a:t>(</a:t>
            </a:r>
            <a:r>
              <a:rPr lang="en-US" sz="2400" dirty="0" err="1" smtClean="0">
                <a:ea typeface="+mn-ea"/>
                <a:cs typeface="+mn-cs"/>
              </a:rPr>
              <a:t>m.the_geom</a:t>
            </a:r>
            <a:r>
              <a:rPr lang="en-US" sz="2400" dirty="0" smtClean="0">
                <a:ea typeface="+mn-ea"/>
                <a:cs typeface="+mn-cs"/>
              </a:rPr>
              <a:t>, </a:t>
            </a:r>
            <a:r>
              <a:rPr lang="en-US" sz="2400" dirty="0" err="1" smtClean="0">
                <a:ea typeface="+mn-ea"/>
                <a:cs typeface="+mn-cs"/>
              </a:rPr>
              <a:t>h.the_geom</a:t>
            </a:r>
            <a:r>
              <a:rPr lang="en-US" sz="2400" dirty="0" smtClean="0">
                <a:solidFill>
                  <a:srgbClr val="FF0000"/>
                </a:solidFill>
                <a:ea typeface="+mn-ea"/>
                <a:cs typeface="+mn-cs"/>
              </a:rPr>
              <a:t>)  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AND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m.nommuni</a:t>
            </a:r>
            <a:r>
              <a:rPr lang="en-US" sz="2400" dirty="0" smtClean="0">
                <a:ea typeface="+mn-ea"/>
                <a:cs typeface="+mn-cs"/>
              </a:rPr>
              <a:t> = '</a:t>
            </a:r>
            <a:r>
              <a:rPr lang="en-US" sz="2400" dirty="0" err="1" smtClean="0">
                <a:ea typeface="+mn-ea"/>
                <a:cs typeface="+mn-cs"/>
              </a:rPr>
              <a:t>Ouro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Preto</a:t>
            </a:r>
            <a:r>
              <a:rPr lang="en-US" sz="2400" dirty="0" smtClean="0">
                <a:ea typeface="+mn-ea"/>
                <a:cs typeface="+mn-cs"/>
              </a:rPr>
              <a:t>‘ )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AS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r 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;</a:t>
            </a: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642918"/>
            <a:ext cx="8993188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Usando Índices Geográficos</a:t>
            </a:r>
          </a:p>
          <a:p>
            <a:pPr algn="just" eaLnBrk="1" hangingPunct="1">
              <a:lnSpc>
                <a:spcPct val="1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GiST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(</a:t>
            </a:r>
            <a:r>
              <a:rPr lang="pt-BR" i="1" dirty="0" err="1" smtClean="0">
                <a:latin typeface="Arial Unicode MS" pitchFamily="34" charset="-128"/>
                <a:cs typeface="Times New Roman" pitchFamily="18" charset="0"/>
              </a:rPr>
              <a:t>Generalized</a:t>
            </a:r>
            <a:r>
              <a:rPr lang="pt-BR" i="1" dirty="0" smtClean="0">
                <a:latin typeface="Arial Unicode MS" pitchFamily="34" charset="-128"/>
                <a:cs typeface="Times New Roman" pitchFamily="18" charset="0"/>
              </a:rPr>
              <a:t> Search </a:t>
            </a:r>
            <a:r>
              <a:rPr lang="pt-BR" i="1" dirty="0" err="1" smtClean="0">
                <a:latin typeface="Arial Unicode MS" pitchFamily="34" charset="-128"/>
                <a:cs typeface="Times New Roman" pitchFamily="18" charset="0"/>
              </a:rPr>
              <a:t>Tree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Consultas convencionais em tabelas geográficas não usufruem do mecanismo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GiST</a:t>
            </a: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Sintaxe para criação do índice: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CREATE INDEX </a:t>
            </a:r>
            <a:r>
              <a:rPr lang="pt-BR" i="1" dirty="0" err="1" smtClean="0">
                <a:latin typeface="Arial Unicode MS" pitchFamily="34" charset="-128"/>
                <a:cs typeface="Times New Roman" pitchFamily="18" charset="0"/>
              </a:rPr>
              <a:t>nome_índice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ON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i="1" dirty="0" err="1" smtClean="0">
                <a:latin typeface="Arial Unicode MS" pitchFamily="34" charset="-128"/>
                <a:cs typeface="Times New Roman" pitchFamily="18" charset="0"/>
              </a:rPr>
              <a:t>nome_tabela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    </a:t>
            </a:r>
            <a:r>
              <a:rPr lang="pt-BR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USING GIST 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i="1" dirty="0" smtClean="0">
                <a:latin typeface="Arial Unicode MS" pitchFamily="34" charset="-128"/>
                <a:cs typeface="Times New Roman" pitchFamily="18" charset="0"/>
              </a:rPr>
              <a:t>coluna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);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Índices são utilizados pelo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PostgreSQL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quando ele reconhece algum operador na consulta: &lt; ,= , ST_WITHIN,...</a:t>
            </a:r>
          </a:p>
        </p:txBody>
      </p:sp>
      <p:sp>
        <p:nvSpPr>
          <p:cNvPr id="7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762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EEA185-A3F8-4A6D-BE19-C795F886EDAC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9220" name="Rectangle 4099"/>
          <p:cNvSpPr>
            <a:spLocks noGrp="1" noChangeArrowheads="1"/>
          </p:cNvSpPr>
          <p:nvPr>
            <p:ph type="body" idx="1"/>
          </p:nvPr>
        </p:nvSpPr>
        <p:spPr>
          <a:xfrm>
            <a:off x="88900" y="785813"/>
            <a:ext cx="8955088" cy="757237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</a:pPr>
            <a:r>
              <a:rPr lang="pt-BR" smtClean="0">
                <a:latin typeface="Arial Unicode MS" pitchFamily="34" charset="-128"/>
                <a:cs typeface="Times New Roman" pitchFamily="18" charset="0"/>
              </a:rPr>
              <a:t>Criando um BD espacial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2" y="1500174"/>
            <a:ext cx="3721100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794"/>
            <a:ext cx="92837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GIST (variação da  </a:t>
            </a:r>
            <a:r>
              <a:rPr lang="pt-BR" i="1" dirty="0" err="1" smtClean="0">
                <a:latin typeface="Arial Unicode MS" pitchFamily="34" charset="-128"/>
                <a:cs typeface="Times New Roman" pitchFamily="18" charset="0"/>
              </a:rPr>
              <a:t>R-Tree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87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43434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762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2F5EF7-7529-4841-B569-323D45ED4C30}" type="slidenum">
              <a:rPr lang="pt-BR"/>
              <a:pPr>
                <a:defRPr/>
              </a:pPr>
              <a:t>61</a:t>
            </a:fld>
            <a:endParaRPr lang="pt-BR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500042"/>
            <a:ext cx="8993188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Usando Índices Geográficos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Exemplo:</a:t>
            </a:r>
          </a:p>
          <a:p>
            <a:pPr lvl="2" algn="just"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>
                <a:cs typeface="Times New Roman" pitchFamily="18" charset="0"/>
              </a:rPr>
              <a:t>CREATE INDEX world94_</a:t>
            </a:r>
            <a:r>
              <a:rPr lang="pt-BR" sz="2400" dirty="0" err="1" smtClean="0">
                <a:cs typeface="Times New Roman" pitchFamily="18" charset="0"/>
              </a:rPr>
              <a:t>idx</a:t>
            </a:r>
            <a:r>
              <a:rPr lang="pt-BR" sz="2400" dirty="0" smtClean="0">
                <a:cs typeface="Times New Roman" pitchFamily="18" charset="0"/>
              </a:rPr>
              <a:t> ON world94</a:t>
            </a:r>
          </a:p>
          <a:p>
            <a:pPr lvl="2" algn="just"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>
                <a:cs typeface="Times New Roman" pitchFamily="18" charset="0"/>
              </a:rPr>
              <a:t>  USING GIST (</a:t>
            </a:r>
            <a:r>
              <a:rPr lang="pt-BR" sz="2400" dirty="0" err="1" smtClean="0">
                <a:cs typeface="Times New Roman" pitchFamily="18" charset="0"/>
              </a:rPr>
              <a:t>the_geom</a:t>
            </a:r>
            <a:r>
              <a:rPr lang="pt-BR" sz="2400" dirty="0" smtClean="0">
                <a:cs typeface="Times New Roman" pitchFamily="18" charset="0"/>
              </a:rPr>
              <a:t>) ;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É possível usufruir do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GiST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na consulta: </a:t>
            </a:r>
            <a:r>
              <a:rPr lang="pt-BR" i="1" dirty="0" smtClean="0">
                <a:latin typeface="Arial Unicode MS" pitchFamily="34" charset="-128"/>
                <a:cs typeface="Times New Roman" pitchFamily="18" charset="0"/>
              </a:rPr>
              <a:t>Selecione casas que estejam a menos de 1000 metros do ponto (100000, 200000)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?</a:t>
            </a:r>
          </a:p>
          <a:p>
            <a:pPr lvl="1"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  </a:t>
            </a: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SELECT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geometria</a:t>
            </a:r>
          </a:p>
          <a:p>
            <a:pPr lvl="1"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FROM     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casas</a:t>
            </a:r>
          </a:p>
          <a:p>
            <a:pPr lvl="1"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WHERE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distance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(geometria, </a:t>
            </a:r>
          </a:p>
          <a:p>
            <a:pPr lvl="1"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GeometryFromText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(‘POINT(100000, 200000)’, -1))  &lt;  1000;</a:t>
            </a:r>
          </a:p>
          <a:p>
            <a:pPr lvl="1" algn="just" eaLnBrk="1" hangingPunct="1">
              <a:lnSpc>
                <a:spcPct val="11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2" algn="just" eaLnBrk="1" hangingPunct="1">
              <a:lnSpc>
                <a:spcPct val="160000"/>
              </a:lnSpc>
              <a:buFontTx/>
              <a:buNone/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571480"/>
            <a:ext cx="92075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Resposta:</a:t>
            </a:r>
          </a:p>
          <a:p>
            <a:pPr algn="just" eaLnBrk="1" hangingPunct="1">
              <a:lnSpc>
                <a:spcPct val="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1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Somente consultas com operadores que usam MBR (i.e. &amp;&amp;) usufruem do índice espacial. 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Funções como distância não usufruem do GIST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Pode-se usufruir do índice usando uma janela </a:t>
            </a:r>
            <a:br>
              <a:rPr lang="pt-BR" dirty="0" smtClean="0">
                <a:latin typeface="Arial Unicode MS" pitchFamily="34" charset="-128"/>
                <a:cs typeface="Times New Roman" pitchFamily="18" charset="0"/>
              </a:rPr>
            </a:b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de consulta (</a:t>
            </a:r>
            <a:r>
              <a:rPr lang="pt-BR" i="1" dirty="0" err="1" smtClean="0">
                <a:latin typeface="Arial Unicode MS" pitchFamily="34" charset="-128"/>
                <a:cs typeface="Times New Roman" pitchFamily="18" charset="0"/>
              </a:rPr>
              <a:t>query</a:t>
            </a:r>
            <a:r>
              <a:rPr lang="pt-BR" i="1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i="1" dirty="0" err="1" smtClean="0">
                <a:latin typeface="Arial Unicode MS" pitchFamily="34" charset="-128"/>
                <a:cs typeface="Times New Roman" pitchFamily="18" charset="0"/>
              </a:rPr>
              <a:t>window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</a:t>
            </a:r>
          </a:p>
          <a:p>
            <a:pPr lvl="1"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     </a:t>
            </a: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SELECT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geometria</a:t>
            </a:r>
          </a:p>
          <a:p>
            <a:pPr lvl="1"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</a:t>
            </a: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FROM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casas   </a:t>
            </a: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WHERE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geometria &amp;&amp; 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     ‘BOX3D(99000 199000, 101000 201000)’::box3d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      </a:t>
            </a:r>
            <a:r>
              <a:rPr lang="pt-BR" sz="24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AND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distance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(geometria, 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  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GeometryFromText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(‘POINT(100000, 200000)’, -1))  &lt; 1000;</a:t>
            </a:r>
          </a:p>
          <a:p>
            <a:pPr lvl="1" algn="just" eaLnBrk="1" hangingPunct="1">
              <a:lnSpc>
                <a:spcPct val="11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1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500042"/>
            <a:ext cx="92837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Principais funções de relacionamento espacial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Distance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Equals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Disjoint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Intersects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Touches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Crosses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Within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Overlaps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Contains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500042"/>
            <a:ext cx="92837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Principais funções de processamento geométrico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Centroid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Area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Length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PointOnSurface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Boundary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Buffer(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double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, [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integer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])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Intersection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Difference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GeomUnion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geometry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1028700"/>
            <a:ext cx="92837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Exemplos de consultas espaciais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Qual o comprimento total de todas as estradas? (em km)</a:t>
            </a: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SELECT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sum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length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the_geom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) ) / 1000  AS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km_roads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FROM  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bc_roads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;</a:t>
            </a: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Qual é a área da cidade de RECIFE? (em hectares)</a:t>
            </a: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SELECT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area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the_geom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) / 10000  AS hectares </a:t>
            </a: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FROM  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bc_municipality</a:t>
            </a: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WHERE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name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=  ‘RECIFE‘ ;</a:t>
            </a: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46" y="719158"/>
            <a:ext cx="92837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Exemplos de consultas espaciais</a:t>
            </a:r>
          </a:p>
          <a:p>
            <a:pPr algn="just" eaLnBrk="1" hangingPunct="1">
              <a:lnSpc>
                <a:spcPct val="120000"/>
              </a:lnSpc>
            </a:pPr>
            <a:endParaRPr lang="pt-BR" sz="2000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1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Qual é o maior município por área? (em hectares)</a:t>
            </a:r>
          </a:p>
          <a:p>
            <a:pPr lvl="2" algn="just"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SELECT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name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area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the_geom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) / 10000  AS  hectares </a:t>
            </a:r>
          </a:p>
          <a:p>
            <a:pPr lvl="2" algn="just"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FROM  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bc_municipality</a:t>
            </a: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2" algn="just"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ORDER BY hectares  DESC  </a:t>
            </a:r>
          </a:p>
          <a:p>
            <a:pPr lvl="2" algn="just"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LIMIT  1 ;</a:t>
            </a:r>
            <a:endParaRPr lang="pt-BR" sz="2000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46" y="571480"/>
            <a:ext cx="92837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Exemplos de consultas espaciais</a:t>
            </a:r>
            <a:endParaRPr lang="pt-BR" sz="2000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Qual é o tamanho das estradas contidas em cada município?</a:t>
            </a: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SELECT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m.name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sum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length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r.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the_geom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) ) / 1000 as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roads_km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2" algn="just" eaLnBrk="1" hangingPunct="1"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   FROM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bc_roads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AS r ,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bc_municipality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AS  m </a:t>
            </a:r>
          </a:p>
          <a:p>
            <a:pPr lvl="2" algn="just" eaLnBrk="1" hangingPunct="1"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   WHERE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r.the_geom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&amp;&amp;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m.the_geom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2" algn="just" eaLnBrk="1" hangingPunct="1"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   AND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contains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m.the_geom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,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r.the_geom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) </a:t>
            </a:r>
          </a:p>
          <a:p>
            <a:pPr lvl="2" algn="just" eaLnBrk="1" hangingPunct="1"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   GROUP BY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m.name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2" algn="just" eaLnBrk="1" hangingPunct="1"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        ORDER BY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roads_km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;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785794"/>
            <a:ext cx="92837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Exemplos de consultas espaciais</a:t>
            </a:r>
          </a:p>
          <a:p>
            <a:pPr lvl="1" algn="just" eaLnBrk="1" hangingPunct="1">
              <a:lnSpc>
                <a:spcPct val="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Crie uma tabela com todas as estradas de Recife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pt-BR" sz="2000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000" dirty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   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CREATE TABLE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pg_roads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as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         SELECT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intersection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(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r.the_geom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m.the_geom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) AS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intersection_geom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,  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 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length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(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r.the_geom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) AS 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rd_orig_length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,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r.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* 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         FROM 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bc_roads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AS r, 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bc_municipality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 AS  m 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         WHERE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r.the_geom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&amp;&amp;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m.the_geom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         AND  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intersects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(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r.the_geom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, 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m.the_geom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) 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         AND   </a:t>
            </a:r>
            <a:r>
              <a:rPr lang="pt-BR" sz="2400" dirty="0" err="1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m.name</a:t>
            </a:r>
            <a:r>
              <a:rPr lang="pt-BR" sz="2400" dirty="0" smtClean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  =  'RECIFE‘ ;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714356"/>
            <a:ext cx="9283700" cy="5638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Exemplos de consultas espaciais</a:t>
            </a:r>
          </a:p>
          <a:p>
            <a:pPr lvl="1" algn="just" eaLnBrk="1" hangingPunct="1">
              <a:lnSpc>
                <a:spcPct val="4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1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Qual é o tamanho (em km), da Av.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Caxangá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em Recife?</a:t>
            </a: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SELECT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sum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length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r.the_geom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) ) / 1000  AS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kilometers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FROM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bc_roads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r,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bc_municipality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m </a:t>
            </a: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WHERE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r.the_geom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&amp;&amp;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m.the_geom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AND 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r.name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=  ‘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Caxangá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' </a:t>
            </a:r>
          </a:p>
          <a:p>
            <a:pPr lvl="2" algn="just" eaLnBrk="1" hangingPunct="1">
              <a:lnSpc>
                <a:spcPct val="12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AND  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m.name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=  ‘ RECIFE ‘ ;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028700"/>
            <a:ext cx="8955088" cy="5638800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PostGIS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segue o padrão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OpenGIS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1"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Provê suporte para todos objetos e funções da especificação  SFS (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Simple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Features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for SQL)</a:t>
            </a:r>
          </a:p>
          <a:p>
            <a:pPr lvl="1" algn="just" eaLnBrk="1" hangingPunct="1">
              <a:lnSpc>
                <a:spcPct val="140000"/>
              </a:lnSpc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997200"/>
            <a:ext cx="68405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362200" y="5629275"/>
            <a:ext cx="119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/>
              <a:t>Fonte: INPE </a:t>
            </a:r>
          </a:p>
        </p:txBody>
      </p:sp>
      <p:sp>
        <p:nvSpPr>
          <p:cNvPr id="8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642918"/>
            <a:ext cx="8643966" cy="46243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Exemplos de consultas espaciais com otimização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dirty="0" smtClean="0"/>
              <a:t>Listar o ID das regiões vizinhas à região 1234. </a:t>
            </a:r>
            <a:endParaRPr lang="en-US" dirty="0" smtClean="0"/>
          </a:p>
          <a:p>
            <a:pPr eaLnBrk="1" hangingPunct="1">
              <a:lnSpc>
                <a:spcPct val="30000"/>
              </a:lnSpc>
            </a:pPr>
            <a:endParaRPr lang="en-US" dirty="0" smtClean="0"/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Courier New" pitchFamily="49" charset="0"/>
              </a:rPr>
              <a:t>SELECT  r2.</a:t>
            </a:r>
            <a:r>
              <a:rPr lang="pt-BR" sz="2400" dirty="0" err="1" smtClean="0">
                <a:latin typeface="Arial Unicode MS" pitchFamily="34" charset="-128"/>
                <a:cs typeface="Courier New" pitchFamily="49" charset="0"/>
              </a:rPr>
              <a:t>geo_id</a:t>
            </a:r>
            <a:endParaRPr lang="en-US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Courier New" pitchFamily="49" charset="0"/>
              </a:rPr>
              <a:t>FROM   </a:t>
            </a:r>
            <a:r>
              <a:rPr lang="en-US" sz="2400" dirty="0" err="1" smtClean="0">
                <a:latin typeface="Arial Unicode MS" pitchFamily="34" charset="-128"/>
                <a:cs typeface="Courier New" pitchFamily="49" charset="0"/>
              </a:rPr>
              <a:t>regiao</a:t>
            </a:r>
            <a:r>
              <a:rPr lang="en-US" sz="2400" dirty="0" smtClean="0">
                <a:latin typeface="Arial Unicode MS" pitchFamily="34" charset="-128"/>
                <a:cs typeface="Courier New" pitchFamily="49" charset="0"/>
              </a:rPr>
              <a:t> r1, </a:t>
            </a:r>
            <a:r>
              <a:rPr lang="en-US" sz="2400" dirty="0" err="1" smtClean="0">
                <a:latin typeface="Arial Unicode MS" pitchFamily="34" charset="-128"/>
                <a:cs typeface="Courier New" pitchFamily="49" charset="0"/>
              </a:rPr>
              <a:t>regiao</a:t>
            </a:r>
            <a:r>
              <a:rPr lang="en-US" sz="2400" dirty="0" smtClean="0">
                <a:latin typeface="Arial Unicode MS" pitchFamily="34" charset="-128"/>
                <a:cs typeface="Courier New" pitchFamily="49" charset="0"/>
              </a:rPr>
              <a:t> r2</a:t>
            </a:r>
            <a:endParaRPr lang="en-US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 Unicode MS" pitchFamily="34" charset="-128"/>
                <a:cs typeface="Courier New" pitchFamily="49" charset="0"/>
              </a:rPr>
              <a:t>WHERE </a:t>
            </a:r>
            <a:r>
              <a:rPr lang="en-US" sz="2400" b="1" dirty="0" smtClean="0">
                <a:latin typeface="Arial Unicode MS" pitchFamily="34" charset="-128"/>
                <a:cs typeface="Courier New" pitchFamily="49" charset="0"/>
              </a:rPr>
              <a:t>touches </a:t>
            </a:r>
            <a:r>
              <a:rPr lang="en-US" sz="2400" dirty="0" smtClean="0">
                <a:latin typeface="Arial Unicode MS" pitchFamily="34" charset="-128"/>
                <a:cs typeface="Courier New" pitchFamily="49" charset="0"/>
              </a:rPr>
              <a:t>(r1.the_geom, r2.the_geom)</a:t>
            </a:r>
            <a:endParaRPr lang="en-US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Courier New" pitchFamily="49" charset="0"/>
              </a:rPr>
              <a:t>AND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 r</a:t>
            </a: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.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geo_id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&lt;&gt; 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'1234‘ )</a:t>
            </a:r>
            <a:r>
              <a:rPr lang="pt-BR" sz="2400" dirty="0" smtClean="0">
                <a:latin typeface="Arial Unicode MS" pitchFamily="34" charset="-128"/>
              </a:rPr>
              <a:t> </a:t>
            </a:r>
            <a:r>
              <a:rPr lang="pt-BR" sz="2400" dirty="0" smtClean="0">
                <a:latin typeface="Arial Unicode MS" pitchFamily="34" charset="-128"/>
                <a:cs typeface="Courier New" pitchFamily="49" charset="0"/>
              </a:rPr>
              <a:t>AND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( r1.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geo_id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= '1234‘ 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Courier New" pitchFamily="49" charset="0"/>
              </a:rPr>
              <a:t>SELECT r2.</a:t>
            </a:r>
            <a:r>
              <a:rPr lang="pt-BR" sz="2400" dirty="0" err="1" smtClean="0">
                <a:latin typeface="Arial Unicode MS" pitchFamily="34" charset="-128"/>
                <a:cs typeface="Courier New" pitchFamily="49" charset="0"/>
              </a:rPr>
              <a:t>geo_id</a:t>
            </a:r>
            <a:endParaRPr lang="en-US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Courier New" pitchFamily="49" charset="0"/>
              </a:rPr>
              <a:t>FROM  </a:t>
            </a:r>
            <a:r>
              <a:rPr lang="en-US" sz="2400" dirty="0" err="1" smtClean="0">
                <a:latin typeface="Arial Unicode MS" pitchFamily="34" charset="-128"/>
                <a:cs typeface="Courier New" pitchFamily="49" charset="0"/>
              </a:rPr>
              <a:t>regiao</a:t>
            </a:r>
            <a:r>
              <a:rPr lang="en-US" sz="2400" dirty="0" smtClean="0">
                <a:latin typeface="Arial Unicode MS" pitchFamily="34" charset="-128"/>
                <a:cs typeface="Courier New" pitchFamily="49" charset="0"/>
              </a:rPr>
              <a:t>  r1,  </a:t>
            </a:r>
            <a:r>
              <a:rPr lang="en-US" sz="2400" dirty="0" err="1" smtClean="0">
                <a:latin typeface="Arial Unicode MS" pitchFamily="34" charset="-128"/>
                <a:cs typeface="Courier New" pitchFamily="49" charset="0"/>
              </a:rPr>
              <a:t>regiao</a:t>
            </a:r>
            <a:r>
              <a:rPr lang="en-US" sz="2400" dirty="0" smtClean="0">
                <a:latin typeface="Arial Unicode MS" pitchFamily="34" charset="-128"/>
                <a:cs typeface="Courier New" pitchFamily="49" charset="0"/>
              </a:rPr>
              <a:t>  r2</a:t>
            </a:r>
            <a:endParaRPr lang="en-US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 Unicode MS" pitchFamily="34" charset="-128"/>
                <a:cs typeface="Courier New" pitchFamily="49" charset="0"/>
              </a:rPr>
              <a:t>WHERE </a:t>
            </a:r>
            <a:r>
              <a:rPr lang="en-US" sz="2400" b="1" dirty="0" smtClean="0">
                <a:latin typeface="Arial Unicode MS" pitchFamily="34" charset="-128"/>
                <a:cs typeface="Courier New" pitchFamily="49" charset="0"/>
              </a:rPr>
              <a:t>touches </a:t>
            </a:r>
            <a:r>
              <a:rPr lang="en-US" sz="2400" dirty="0" smtClean="0">
                <a:latin typeface="Arial Unicode MS" pitchFamily="34" charset="-128"/>
                <a:cs typeface="Courier New" pitchFamily="49" charset="0"/>
              </a:rPr>
              <a:t>( r1.the_geom, r2.the_geom )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Arial Unicode MS" pitchFamily="34" charset="-128"/>
                <a:cs typeface="Courier New" pitchFamily="49" charset="0"/>
              </a:rPr>
              <a:t>AND (r1.the_geom &amp;&amp; r2.the_geom) 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cs typeface="Courier New" pitchFamily="49" charset="0"/>
                <a:sym typeface="Wingdings" pitchFamily="2" charset="2"/>
              </a:rPr>
              <a:t>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cs typeface="Courier New" pitchFamily="49" charset="0"/>
                <a:sym typeface="Wingdings" pitchFamily="2" charset="2"/>
              </a:rPr>
              <a:t>otimizando</a:t>
            </a:r>
            <a:r>
              <a:rPr lang="en-US" sz="2400" b="1" dirty="0" smtClean="0">
                <a:latin typeface="Arial Unicode MS" pitchFamily="34" charset="-128"/>
                <a:cs typeface="Courier New" pitchFamily="49" charset="0"/>
                <a:sym typeface="Wingdings" pitchFamily="2" charset="2"/>
              </a:rPr>
              <a:t> 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Courier New" pitchFamily="49" charset="0"/>
              </a:rPr>
              <a:t>AND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( r</a:t>
            </a: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.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geo_id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&lt;&gt;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'1234‘ )</a:t>
            </a:r>
            <a:r>
              <a:rPr lang="pt-BR" sz="2400" dirty="0" smtClean="0">
                <a:latin typeface="Arial Unicode MS" pitchFamily="34" charset="-128"/>
              </a:rPr>
              <a:t> </a:t>
            </a:r>
            <a:endParaRPr lang="en-US" sz="2400" dirty="0" smtClean="0">
              <a:latin typeface="Arial Unicode MS" pitchFamily="34" charset="-128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pt-BR" sz="2400" dirty="0" smtClean="0">
                <a:latin typeface="Arial Unicode MS" pitchFamily="34" charset="-128"/>
                <a:cs typeface="Courier New" pitchFamily="49" charset="0"/>
              </a:rPr>
              <a:t>AND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( r1.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geo_id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 = '1234‘ )</a:t>
            </a:r>
            <a:endParaRPr lang="en-US" sz="2400" dirty="0" smtClean="0">
              <a:latin typeface="Arial Unicode MS" pitchFamily="34" charset="-128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Arial Unicode MS" pitchFamily="34" charset="-128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785794"/>
            <a:ext cx="8358246" cy="4624387"/>
          </a:xfrm>
        </p:spPr>
        <p:txBody>
          <a:bodyPr/>
          <a:lstStyle/>
          <a:p>
            <a:pPr algn="just" eaLnBrk="1" hangingPunct="1"/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Exemplos de consultas espaciais com otimização</a:t>
            </a:r>
          </a:p>
          <a:p>
            <a:pPr lvl="1" eaLnBrk="1" hangingPunct="1"/>
            <a:r>
              <a:rPr lang="pt-BR" dirty="0" smtClean="0"/>
              <a:t>Listar o número de homicídios ocorridos em Pernambuco. </a:t>
            </a:r>
          </a:p>
          <a:p>
            <a:pPr eaLnBrk="1" hangingPunct="1">
              <a:lnSpc>
                <a:spcPct val="30000"/>
              </a:lnSpc>
            </a:pPr>
            <a:endParaRPr lang="pt-BR" dirty="0" smtClean="0"/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SELECT COUNT(*)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FROM </a:t>
            </a:r>
            <a:r>
              <a:rPr lang="en-US" sz="2400" dirty="0" err="1" smtClean="0">
                <a:latin typeface="Arial Unicode MS" pitchFamily="34" charset="-128"/>
                <a:cs typeface="Times New Roman" pitchFamily="18" charset="0"/>
              </a:rPr>
              <a:t>homicidios</a:t>
            </a: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 h, </a:t>
            </a:r>
            <a:r>
              <a:rPr lang="en-US" sz="2400" dirty="0" err="1" smtClean="0">
                <a:latin typeface="Arial Unicode MS" pitchFamily="34" charset="-128"/>
                <a:cs typeface="Times New Roman" pitchFamily="18" charset="0"/>
              </a:rPr>
              <a:t>estados</a:t>
            </a: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 e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WHERE contains (</a:t>
            </a:r>
            <a:r>
              <a:rPr lang="en-US" sz="2400" dirty="0" err="1" smtClean="0">
                <a:latin typeface="Arial Unicode MS" pitchFamily="34" charset="-128"/>
                <a:cs typeface="Times New Roman" pitchFamily="18" charset="0"/>
              </a:rPr>
              <a:t>e.the_geom</a:t>
            </a: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Arial Unicode MS" pitchFamily="34" charset="-128"/>
                <a:cs typeface="Times New Roman" pitchFamily="18" charset="0"/>
              </a:rPr>
              <a:t>h.the_geom</a:t>
            </a: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)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AND </a:t>
            </a:r>
            <a:r>
              <a:rPr lang="en-US" sz="2400" dirty="0" err="1" smtClean="0">
                <a:latin typeface="Arial Unicode MS" pitchFamily="34" charset="-128"/>
                <a:cs typeface="Times New Roman" pitchFamily="18" charset="0"/>
              </a:rPr>
              <a:t>e.nome</a:t>
            </a: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 = 'PERNAMBUCO'; </a:t>
            </a:r>
            <a:endParaRPr lang="pt-BR" sz="2400" dirty="0" smtClean="0">
              <a:latin typeface="Arial Unicode MS" pitchFamily="34" charset="-128"/>
              <a:cs typeface="Times New Roman" pitchFamily="18" charset="0"/>
            </a:endParaRPr>
          </a:p>
          <a:p>
            <a:pPr lvl="4" algn="just" eaLnBrk="1" hangingPunct="1">
              <a:lnSpc>
                <a:spcPct val="90000"/>
              </a:lnSpc>
              <a:buFontTx/>
              <a:buNone/>
            </a:pPr>
            <a:endParaRPr lang="pt-BR" sz="2000" dirty="0" smtClean="0">
              <a:latin typeface="Arial Unicode MS" pitchFamily="34" charset="-128"/>
              <a:cs typeface="Courier New" pitchFamily="49" charset="0"/>
            </a:endParaRP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SELECT COUNT(*)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FROM  </a:t>
            </a:r>
            <a:r>
              <a:rPr lang="en-US" sz="2400" dirty="0" err="1" smtClean="0">
                <a:latin typeface="Arial Unicode MS" pitchFamily="34" charset="-128"/>
                <a:cs typeface="Times New Roman" pitchFamily="18" charset="0"/>
              </a:rPr>
              <a:t>homicidios</a:t>
            </a: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 h, </a:t>
            </a:r>
            <a:r>
              <a:rPr lang="en-US" sz="2400" dirty="0" err="1" smtClean="0">
                <a:latin typeface="Arial Unicode MS" pitchFamily="34" charset="-128"/>
                <a:cs typeface="Times New Roman" pitchFamily="18" charset="0"/>
              </a:rPr>
              <a:t>estados</a:t>
            </a: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 e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WHERE contains (</a:t>
            </a:r>
            <a:r>
              <a:rPr lang="en-US" sz="2400" dirty="0" err="1" smtClean="0">
                <a:latin typeface="Arial Unicode MS" pitchFamily="34" charset="-128"/>
                <a:cs typeface="Times New Roman" pitchFamily="18" charset="0"/>
              </a:rPr>
              <a:t>e.the_geom</a:t>
            </a: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Arial Unicode MS" pitchFamily="34" charset="-128"/>
                <a:cs typeface="Times New Roman" pitchFamily="18" charset="0"/>
              </a:rPr>
              <a:t>h.the_geom</a:t>
            </a: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)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Arial Unicode MS" pitchFamily="34" charset="-128"/>
                <a:cs typeface="Times New Roman" pitchFamily="18" charset="0"/>
              </a:rPr>
              <a:t>AND ( </a:t>
            </a:r>
            <a:r>
              <a:rPr lang="en-US" sz="2400" b="1" dirty="0" err="1" smtClean="0">
                <a:latin typeface="Arial Unicode MS" pitchFamily="34" charset="-128"/>
                <a:cs typeface="Times New Roman" pitchFamily="18" charset="0"/>
              </a:rPr>
              <a:t>e.the_geom</a:t>
            </a:r>
            <a:r>
              <a:rPr lang="en-US" sz="2400" b="1" dirty="0" smtClean="0">
                <a:latin typeface="Arial Unicode MS" pitchFamily="34" charset="-128"/>
                <a:cs typeface="Times New Roman" pitchFamily="18" charset="0"/>
              </a:rPr>
              <a:t>  &amp;&amp;  </a:t>
            </a:r>
            <a:r>
              <a:rPr lang="en-US" sz="2400" b="1" dirty="0" err="1" smtClean="0">
                <a:latin typeface="Arial Unicode MS" pitchFamily="34" charset="-128"/>
                <a:cs typeface="Times New Roman" pitchFamily="18" charset="0"/>
              </a:rPr>
              <a:t>h.the_geom</a:t>
            </a:r>
            <a:r>
              <a:rPr lang="en-US" sz="2400" b="1" dirty="0" smtClean="0">
                <a:latin typeface="Arial Unicode MS" pitchFamily="34" charset="-128"/>
                <a:cs typeface="Times New Roman" pitchFamily="18" charset="0"/>
              </a:rPr>
              <a:t> ) 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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otimizando</a:t>
            </a: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AND  </a:t>
            </a:r>
            <a:r>
              <a:rPr lang="en-US" sz="2400" dirty="0" err="1" smtClean="0">
                <a:latin typeface="Arial Unicode MS" pitchFamily="34" charset="-128"/>
                <a:cs typeface="Times New Roman" pitchFamily="18" charset="0"/>
              </a:rPr>
              <a:t>e.nome</a:t>
            </a:r>
            <a:r>
              <a:rPr lang="en-US" sz="2400" dirty="0" smtClean="0">
                <a:latin typeface="Arial Unicode MS" pitchFamily="34" charset="-128"/>
                <a:cs typeface="Times New Roman" pitchFamily="18" charset="0"/>
              </a:rPr>
              <a:t>  =  ‘ PERNAMBUCO ‘ ; 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Usando 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WordArt 2"/>
          <p:cNvSpPr>
            <a:spLocks noChangeArrowheads="1" noChangeShapeType="1" noTextEdit="1"/>
          </p:cNvSpPr>
          <p:nvPr/>
        </p:nvSpPr>
        <p:spPr bwMode="auto">
          <a:xfrm>
            <a:off x="1000125" y="1676400"/>
            <a:ext cx="7000875" cy="32242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BFBFB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BD   GEO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47800" y="150813"/>
            <a:ext cx="7696200" cy="617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3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Aula Prática </a:t>
            </a:r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215313" y="6400800"/>
            <a:ext cx="928687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FB3F81-E1E0-4016-BF4B-6FFE768D6B18}" type="slidenum">
              <a:rPr lang="pt-BR"/>
              <a:pPr>
                <a:defRPr/>
              </a:pPr>
              <a:t>72</a:t>
            </a:fld>
            <a:r>
              <a:rPr lang="pt-BR" dirty="0"/>
              <a:t>/80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-24"/>
            <a:ext cx="7283450" cy="1143000"/>
          </a:xfrm>
        </p:spPr>
        <p:txBody>
          <a:bodyPr/>
          <a:lstStyle/>
          <a:p>
            <a:pPr eaLnBrk="1" hangingPunct="1"/>
            <a:r>
              <a:rPr lang="pt-BR" dirty="0" err="1" smtClean="0"/>
              <a:t>PostGIS</a:t>
            </a:r>
            <a:r>
              <a:rPr lang="pt-BR" dirty="0" smtClean="0"/>
              <a:t> – Exercício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979488"/>
            <a:ext cx="8229600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Criar uma tabela chamada “</a:t>
            </a:r>
            <a:r>
              <a:rPr lang="pt-BR" sz="2400" i="1" dirty="0" err="1" smtClean="0"/>
              <a:t>lotes_final</a:t>
            </a:r>
            <a:r>
              <a:rPr lang="pt-BR" sz="2400" dirty="0" smtClean="0"/>
              <a:t>” para armazenar informações a respeito dos lotes abaixo:</a:t>
            </a:r>
          </a:p>
          <a:p>
            <a:pPr lvl="1" eaLnBrk="1" hangingPunct="1">
              <a:lnSpc>
                <a:spcPct val="90000"/>
              </a:lnSpc>
            </a:pPr>
            <a:endParaRPr lang="pt-BR" dirty="0" smtClean="0"/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 rot="-5400000">
            <a:off x="-1517650" y="4003676"/>
            <a:ext cx="489267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79" name="Rectangle 41"/>
          <p:cNvSpPr>
            <a:spLocks noChangeArrowheads="1"/>
          </p:cNvSpPr>
          <p:nvPr/>
        </p:nvSpPr>
        <p:spPr bwMode="auto">
          <a:xfrm>
            <a:off x="1233488" y="1862138"/>
            <a:ext cx="6400800" cy="4267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80" name="Line 42"/>
          <p:cNvSpPr>
            <a:spLocks noChangeShapeType="1"/>
          </p:cNvSpPr>
          <p:nvPr/>
        </p:nvSpPr>
        <p:spPr bwMode="auto">
          <a:xfrm>
            <a:off x="941388" y="6450013"/>
            <a:ext cx="70866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82" name="Text Box 44"/>
          <p:cNvSpPr txBox="1">
            <a:spLocks noChangeArrowheads="1"/>
          </p:cNvSpPr>
          <p:nvPr/>
        </p:nvSpPr>
        <p:spPr bwMode="auto">
          <a:xfrm>
            <a:off x="547688" y="1633538"/>
            <a:ext cx="2968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>
                <a:latin typeface="Tahoma" pitchFamily="34" charset="0"/>
              </a:rPr>
              <a:t>y</a:t>
            </a:r>
          </a:p>
        </p:txBody>
      </p:sp>
      <p:sp>
        <p:nvSpPr>
          <p:cNvPr id="40983" name="Text Box 45"/>
          <p:cNvSpPr txBox="1">
            <a:spLocks noChangeArrowheads="1"/>
          </p:cNvSpPr>
          <p:nvPr/>
        </p:nvSpPr>
        <p:spPr bwMode="auto">
          <a:xfrm>
            <a:off x="1398588" y="61452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Arial" pitchFamily="34" charset="0"/>
              </a:rPr>
              <a:t>1</a:t>
            </a:r>
          </a:p>
        </p:txBody>
      </p:sp>
      <p:sp>
        <p:nvSpPr>
          <p:cNvPr id="40984" name="Text Box 46"/>
          <p:cNvSpPr txBox="1">
            <a:spLocks noChangeArrowheads="1"/>
          </p:cNvSpPr>
          <p:nvPr/>
        </p:nvSpPr>
        <p:spPr bwMode="auto">
          <a:xfrm>
            <a:off x="2008188" y="61452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Arial" pitchFamily="34" charset="0"/>
              </a:rPr>
              <a:t>3</a:t>
            </a:r>
          </a:p>
        </p:txBody>
      </p:sp>
      <p:sp>
        <p:nvSpPr>
          <p:cNvPr id="40985" name="Text Box 47"/>
          <p:cNvSpPr txBox="1">
            <a:spLocks noChangeArrowheads="1"/>
          </p:cNvSpPr>
          <p:nvPr/>
        </p:nvSpPr>
        <p:spPr bwMode="auto">
          <a:xfrm>
            <a:off x="2617788" y="61452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Arial" pitchFamily="34" charset="0"/>
              </a:rPr>
              <a:t>5</a:t>
            </a:r>
          </a:p>
        </p:txBody>
      </p:sp>
      <p:sp>
        <p:nvSpPr>
          <p:cNvPr id="40986" name="Text Box 48"/>
          <p:cNvSpPr txBox="1">
            <a:spLocks noChangeArrowheads="1"/>
          </p:cNvSpPr>
          <p:nvPr/>
        </p:nvSpPr>
        <p:spPr bwMode="auto">
          <a:xfrm>
            <a:off x="3227388" y="61452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Arial" pitchFamily="34" charset="0"/>
              </a:rPr>
              <a:t>7</a:t>
            </a:r>
          </a:p>
        </p:txBody>
      </p:sp>
      <p:sp>
        <p:nvSpPr>
          <p:cNvPr id="40987" name="Text Box 49"/>
          <p:cNvSpPr txBox="1">
            <a:spLocks noChangeArrowheads="1"/>
          </p:cNvSpPr>
          <p:nvPr/>
        </p:nvSpPr>
        <p:spPr bwMode="auto">
          <a:xfrm>
            <a:off x="3836988" y="61452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Arial" pitchFamily="34" charset="0"/>
              </a:rPr>
              <a:t>9</a:t>
            </a:r>
          </a:p>
        </p:txBody>
      </p:sp>
      <p:sp>
        <p:nvSpPr>
          <p:cNvPr id="40988" name="Text Box 50"/>
          <p:cNvSpPr txBox="1">
            <a:spLocks noChangeArrowheads="1"/>
          </p:cNvSpPr>
          <p:nvPr/>
        </p:nvSpPr>
        <p:spPr bwMode="auto">
          <a:xfrm>
            <a:off x="4370388" y="61452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Arial" pitchFamily="34" charset="0"/>
              </a:rPr>
              <a:t>11</a:t>
            </a:r>
          </a:p>
        </p:txBody>
      </p:sp>
      <p:sp>
        <p:nvSpPr>
          <p:cNvPr id="40989" name="Text Box 51"/>
          <p:cNvSpPr txBox="1">
            <a:spLocks noChangeArrowheads="1"/>
          </p:cNvSpPr>
          <p:nvPr/>
        </p:nvSpPr>
        <p:spPr bwMode="auto">
          <a:xfrm>
            <a:off x="4979988" y="61452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Arial" pitchFamily="34" charset="0"/>
              </a:rPr>
              <a:t>13</a:t>
            </a:r>
          </a:p>
        </p:txBody>
      </p:sp>
      <p:sp>
        <p:nvSpPr>
          <p:cNvPr id="40990" name="Text Box 52"/>
          <p:cNvSpPr txBox="1">
            <a:spLocks noChangeArrowheads="1"/>
          </p:cNvSpPr>
          <p:nvPr/>
        </p:nvSpPr>
        <p:spPr bwMode="auto">
          <a:xfrm>
            <a:off x="5589588" y="61452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Arial" pitchFamily="34" charset="0"/>
              </a:rPr>
              <a:t>15</a:t>
            </a:r>
          </a:p>
        </p:txBody>
      </p:sp>
      <p:sp>
        <p:nvSpPr>
          <p:cNvPr id="40991" name="Text Box 53"/>
          <p:cNvSpPr txBox="1">
            <a:spLocks noChangeArrowheads="1"/>
          </p:cNvSpPr>
          <p:nvPr/>
        </p:nvSpPr>
        <p:spPr bwMode="auto">
          <a:xfrm>
            <a:off x="6199188" y="61452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Arial" pitchFamily="34" charset="0"/>
              </a:rPr>
              <a:t>17</a:t>
            </a:r>
          </a:p>
        </p:txBody>
      </p:sp>
      <p:sp>
        <p:nvSpPr>
          <p:cNvPr id="40992" name="Text Box 54"/>
          <p:cNvSpPr txBox="1">
            <a:spLocks noChangeArrowheads="1"/>
          </p:cNvSpPr>
          <p:nvPr/>
        </p:nvSpPr>
        <p:spPr bwMode="auto">
          <a:xfrm>
            <a:off x="6808788" y="61452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Arial" pitchFamily="34" charset="0"/>
              </a:rPr>
              <a:t>19</a:t>
            </a:r>
          </a:p>
        </p:txBody>
      </p:sp>
      <p:sp>
        <p:nvSpPr>
          <p:cNvPr id="40993" name="Text Box 55"/>
          <p:cNvSpPr txBox="1">
            <a:spLocks noChangeArrowheads="1"/>
          </p:cNvSpPr>
          <p:nvPr/>
        </p:nvSpPr>
        <p:spPr bwMode="auto">
          <a:xfrm>
            <a:off x="7418388" y="61452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Arial" pitchFamily="34" charset="0"/>
              </a:rPr>
              <a:t>21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179" y="1571612"/>
            <a:ext cx="809087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PostGIS – Exercício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81075"/>
            <a:ext cx="8229600" cy="5105400"/>
          </a:xfrm>
        </p:spPr>
        <p:txBody>
          <a:bodyPr/>
          <a:lstStyle/>
          <a:p>
            <a:pPr eaLnBrk="1" hangingPunct="1"/>
            <a:r>
              <a:rPr lang="pt-BR" sz="2400" dirty="0" smtClean="0"/>
              <a:t>Criar uma tabela chamada “</a:t>
            </a:r>
            <a:r>
              <a:rPr lang="pt-BR" sz="2400" i="1" dirty="0" err="1" smtClean="0"/>
              <a:t>quadras_final</a:t>
            </a:r>
            <a:r>
              <a:rPr lang="pt-BR" sz="2400" dirty="0" smtClean="0"/>
              <a:t>” para armazenar informações a respeito das quadras abaixo:</a:t>
            </a:r>
          </a:p>
          <a:p>
            <a:pPr lvl="1" eaLnBrk="1" hangingPunct="1"/>
            <a:endParaRPr lang="pt-BR" dirty="0" smtClean="0"/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 rot="-5400000">
            <a:off x="-1530350" y="4003676"/>
            <a:ext cx="489267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36488"/>
            <a:ext cx="7186636" cy="483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err="1" smtClean="0"/>
              <a:t>PostGIS</a:t>
            </a:r>
            <a:r>
              <a:rPr lang="pt-BR" dirty="0" smtClean="0"/>
              <a:t> – Exercício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105400"/>
          </a:xfrm>
        </p:spPr>
        <p:txBody>
          <a:bodyPr/>
          <a:lstStyle/>
          <a:p>
            <a:pPr eaLnBrk="1" hangingPunct="1"/>
            <a:r>
              <a:rPr lang="pt-BR" dirty="0" smtClean="0"/>
              <a:t>Responda:</a:t>
            </a:r>
          </a:p>
          <a:p>
            <a:pPr lvl="1" eaLnBrk="1" hangingPunct="1"/>
            <a:r>
              <a:rPr lang="pt-BR" dirty="0" smtClean="0"/>
              <a:t>Quais os lotes vizinhos ao lote L4?</a:t>
            </a:r>
          </a:p>
          <a:p>
            <a:pPr lvl="1" eaLnBrk="1" hangingPunct="1"/>
            <a:endParaRPr lang="pt-BR" sz="2000" dirty="0" smtClean="0"/>
          </a:p>
          <a:p>
            <a:pPr lvl="1" eaLnBrk="1" hangingPunct="1"/>
            <a:r>
              <a:rPr lang="pt-BR" dirty="0" smtClean="0"/>
              <a:t>Quantos lotes estão dentro da quadra Q1?</a:t>
            </a:r>
          </a:p>
          <a:p>
            <a:pPr lvl="1" eaLnBrk="1" hangingPunct="1"/>
            <a:endParaRPr lang="pt-BR" sz="2000" dirty="0" smtClean="0"/>
          </a:p>
          <a:p>
            <a:pPr lvl="1" eaLnBrk="1" hangingPunct="1"/>
            <a:r>
              <a:rPr lang="pt-BR" dirty="0" smtClean="0"/>
              <a:t>Uma pessoa resolveu comprar todos os lotes da quadra Q1. Criar uma nova geometria L6 que represente toda a área dos lotes originais.</a:t>
            </a:r>
          </a:p>
          <a:p>
            <a:pPr lvl="1" eaLnBrk="1" hangingPunct="1">
              <a:buNone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762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B94892-C0F1-4169-B849-426A87DBF75E}" type="slidenum">
              <a:rPr lang="pt-BR"/>
              <a:pPr>
                <a:defRPr/>
              </a:pPr>
              <a:t>76</a:t>
            </a:fld>
            <a:endParaRPr lang="pt-BR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PostGIS</a:t>
            </a:r>
            <a:r>
              <a:rPr lang="pt-BR" dirty="0" smtClean="0"/>
              <a:t> – Exercício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105400"/>
          </a:xfrm>
        </p:spPr>
        <p:txBody>
          <a:bodyPr/>
          <a:lstStyle/>
          <a:p>
            <a:pPr eaLnBrk="1" hangingPunct="1"/>
            <a:r>
              <a:rPr lang="pt-BR" dirty="0" smtClean="0"/>
              <a:t>Responda:</a:t>
            </a:r>
          </a:p>
          <a:p>
            <a:pPr lvl="1" eaLnBrk="1" hangingPunct="1">
              <a:buFont typeface="Arial" pitchFamily="34" charset="0"/>
              <a:buChar char="•"/>
            </a:pPr>
            <a:endParaRPr lang="pt-BR" sz="2000" dirty="0" smtClean="0"/>
          </a:p>
          <a:p>
            <a:pPr lvl="1" eaLnBrk="1" hangingPunct="1"/>
            <a:r>
              <a:rPr lang="pt-BR" dirty="0" smtClean="0"/>
              <a:t>Criar uma única tabela para armazenar os lotes e as quadras (</a:t>
            </a:r>
            <a:r>
              <a:rPr lang="pt-BR" i="1" dirty="0" err="1" smtClean="0"/>
              <a:t>exemplo</a:t>
            </a:r>
            <a:r>
              <a:rPr lang="pt-BR" dirty="0" err="1" smtClean="0"/>
              <a:t>_</a:t>
            </a:r>
            <a:r>
              <a:rPr lang="pt-BR" i="1" dirty="0" err="1" smtClean="0"/>
              <a:t>quadras_lotes</a:t>
            </a:r>
            <a:r>
              <a:rPr lang="pt-BR" i="1" dirty="0" smtClean="0"/>
              <a:t>). </a:t>
            </a:r>
            <a:r>
              <a:rPr lang="pt-BR" dirty="0" smtClean="0"/>
              <a:t>Esta tabela, além do identificador, possui o tipo do objeto e as geometrias. Mas, estas últimas não podem ter “sobreposição” (a área da quadra não deve sobrepor a do lote ?!!).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WordArt 2"/>
          <p:cNvSpPr>
            <a:spLocks noChangeArrowheads="1" noChangeShapeType="1" noTextEdit="1"/>
          </p:cNvSpPr>
          <p:nvPr/>
        </p:nvSpPr>
        <p:spPr bwMode="auto">
          <a:xfrm>
            <a:off x="1000125" y="1676400"/>
            <a:ext cx="7000875" cy="32242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BFBFB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BD   GEO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47800" y="150813"/>
            <a:ext cx="7696200" cy="617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3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Projeto de Disciplina </a:t>
            </a:r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215313" y="6400800"/>
            <a:ext cx="928687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61A018-1805-49E8-9072-FE2814F1FCB3}" type="slidenum">
              <a:rPr lang="pt-BR"/>
              <a:pPr>
                <a:defRPr/>
              </a:pPr>
              <a:t>77</a:t>
            </a:fld>
            <a:r>
              <a:rPr lang="pt-BR" dirty="0"/>
              <a:t>/80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762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2E1278-E252-4E08-A2DC-C02C6EBEC044}" type="slidenum">
              <a:rPr lang="pt-BR"/>
              <a:pPr>
                <a:defRPr/>
              </a:pPr>
              <a:t>78</a:t>
            </a:fld>
            <a:endParaRPr lang="pt-BR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15888"/>
            <a:ext cx="7772400" cy="709612"/>
          </a:xfrm>
        </p:spPr>
        <p:txBody>
          <a:bodyPr/>
          <a:lstStyle/>
          <a:p>
            <a:pPr eaLnBrk="1" hangingPunct="1"/>
            <a:r>
              <a:rPr lang="pt-BR" dirty="0" smtClean="0"/>
              <a:t>Roteiro para Projeto BD </a:t>
            </a:r>
            <a:r>
              <a:rPr lang="pt-BR" dirty="0" err="1" smtClean="0"/>
              <a:t>Geo</a:t>
            </a:r>
            <a:endParaRPr lang="pt-BR" dirty="0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857232"/>
            <a:ext cx="8286808" cy="5184775"/>
          </a:xfrm>
        </p:spPr>
        <p:txBody>
          <a:bodyPr/>
          <a:lstStyle/>
          <a:p>
            <a:pPr eaLnBrk="1" hangingPunct="1"/>
            <a:r>
              <a:rPr lang="pt-BR" sz="2400" dirty="0" smtClean="0"/>
              <a:t>Criar </a:t>
            </a:r>
            <a:r>
              <a:rPr lang="pt-BR" sz="2400" dirty="0" err="1" smtClean="0"/>
              <a:t>Minimundo</a:t>
            </a:r>
            <a:r>
              <a:rPr lang="pt-BR" sz="2400" dirty="0" smtClean="0"/>
              <a:t>, modelo conceitual e esquema lógico com tabelas espaciais</a:t>
            </a:r>
          </a:p>
          <a:p>
            <a:pPr eaLnBrk="1" hangingPunct="1"/>
            <a:r>
              <a:rPr lang="pt-BR" sz="2400" dirty="0" smtClean="0"/>
              <a:t>Implementar as tabelas no </a:t>
            </a:r>
            <a:r>
              <a:rPr lang="pt-BR" sz="2400" dirty="0" err="1" smtClean="0"/>
              <a:t>PostGIS</a:t>
            </a:r>
            <a:r>
              <a:rPr lang="pt-BR" sz="2400" dirty="0" smtClean="0"/>
              <a:t>, fazendo uso do comando de carga </a:t>
            </a:r>
            <a:r>
              <a:rPr lang="pt-BR" sz="2400" i="1" dirty="0" smtClean="0">
                <a:solidFill>
                  <a:srgbClr val="FF0000"/>
                </a:solidFill>
              </a:rPr>
              <a:t>shp2pgsql</a:t>
            </a:r>
          </a:p>
          <a:p>
            <a:pPr eaLnBrk="1" hangingPunct="1"/>
            <a:r>
              <a:rPr lang="pt-BR" sz="2400" dirty="0" smtClean="0"/>
              <a:t>Implementar as principais consultas de verificação de relacionamentos espaciais e de processamento geométrico fazendo uso das operações espaciais do </a:t>
            </a:r>
            <a:r>
              <a:rPr lang="pt-BR" sz="2400" dirty="0" err="1" smtClean="0"/>
              <a:t>PostGIS</a:t>
            </a:r>
            <a:endParaRPr lang="pt-BR" sz="2400" i="1" dirty="0" smtClean="0"/>
          </a:p>
          <a:p>
            <a:pPr eaLnBrk="1" hangingPunct="1"/>
            <a:r>
              <a:rPr lang="pt-BR" sz="2400" dirty="0" smtClean="0"/>
              <a:t>Testar e colocar o sistema em funcionamento, fazendo uso de um servidor de mapas para visualização dos resultados (</a:t>
            </a:r>
            <a:r>
              <a:rPr lang="pt-BR" sz="2400" dirty="0" err="1" smtClean="0"/>
              <a:t>OpenJUMP</a:t>
            </a:r>
            <a:r>
              <a:rPr lang="pt-BR" sz="2400" dirty="0" smtClean="0"/>
              <a:t>, </a:t>
            </a:r>
            <a:r>
              <a:rPr lang="pt-BR" sz="2400" dirty="0" err="1" smtClean="0"/>
              <a:t>TerraView</a:t>
            </a:r>
            <a:r>
              <a:rPr lang="pt-BR" sz="2400" dirty="0" smtClean="0"/>
              <a:t>, </a:t>
            </a:r>
            <a:r>
              <a:rPr lang="pt-BR" sz="2400" dirty="0" err="1" smtClean="0"/>
              <a:t>GeoClient</a:t>
            </a:r>
            <a:r>
              <a:rPr lang="pt-BR" sz="2400" dirty="0" smtClean="0"/>
              <a:t>, </a:t>
            </a:r>
            <a:r>
              <a:rPr lang="pt-BR" sz="2400" dirty="0" err="1" smtClean="0"/>
              <a:t>Mapserver</a:t>
            </a:r>
            <a:r>
              <a:rPr lang="pt-BR" sz="2400" dirty="0" smtClean="0"/>
              <a:t>,</a:t>
            </a:r>
            <a:r>
              <a:rPr lang="pt-BR" sz="2400" dirty="0" err="1" smtClean="0"/>
              <a:t>Thuban</a:t>
            </a:r>
            <a:r>
              <a:rPr lang="pt-BR" sz="2400" dirty="0" smtClean="0"/>
              <a:t>, GRASS, QGIS) </a:t>
            </a:r>
          </a:p>
          <a:p>
            <a:pPr eaLnBrk="1" hangingPunct="1"/>
            <a:r>
              <a:rPr lang="pt-BR" sz="2400" dirty="0" smtClean="0"/>
              <a:t>Data da Entrega: </a:t>
            </a:r>
            <a:r>
              <a:rPr lang="pt-BR" sz="2400" dirty="0" smtClean="0"/>
              <a:t>09  e 11 </a:t>
            </a:r>
            <a:r>
              <a:rPr lang="pt-BR" sz="2400" dirty="0" smtClean="0"/>
              <a:t>/ </a:t>
            </a:r>
            <a:r>
              <a:rPr lang="pt-BR" sz="2400" dirty="0" smtClean="0"/>
              <a:t>11 </a:t>
            </a:r>
            <a:r>
              <a:rPr lang="pt-BR" sz="2400" dirty="0" smtClean="0"/>
              <a:t>/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762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B7C123-5540-4DA6-93D0-80C5B6A06577}" type="slidenum">
              <a:rPr lang="pt-BR"/>
              <a:pPr>
                <a:defRPr/>
              </a:pPr>
              <a:t>79</a:t>
            </a:fld>
            <a:endParaRPr lang="pt-BR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44450"/>
            <a:ext cx="6837362" cy="792163"/>
          </a:xfrm>
        </p:spPr>
        <p:txBody>
          <a:bodyPr/>
          <a:lstStyle/>
          <a:p>
            <a:pPr eaLnBrk="1" hangingPunct="1"/>
            <a:r>
              <a:rPr lang="pt-BR" dirty="0" smtClean="0"/>
              <a:t>Roteiro para Nota Máxima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814" y="1142984"/>
            <a:ext cx="8201028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Descrição de </a:t>
            </a:r>
            <a:r>
              <a:rPr lang="pt-BR" sz="2400" dirty="0" err="1" smtClean="0"/>
              <a:t>Minimundo</a:t>
            </a: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Modelagem Conceitual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Esquema Relacional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Implementar as seguintes consultas de verificação de relacionamentos espaciais: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err="1" smtClean="0"/>
              <a:t>Distance</a:t>
            </a:r>
            <a:r>
              <a:rPr lang="pt-BR" sz="2000" dirty="0" smtClean="0"/>
              <a:t> (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,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 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err="1" smtClean="0"/>
              <a:t>Equals</a:t>
            </a:r>
            <a:r>
              <a:rPr lang="pt-BR" sz="2000" dirty="0" smtClean="0"/>
              <a:t> (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,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 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err="1" smtClean="0"/>
              <a:t>Disjoint</a:t>
            </a:r>
            <a:r>
              <a:rPr lang="pt-BR" sz="2000" dirty="0" smtClean="0"/>
              <a:t> (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,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 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err="1" smtClean="0"/>
              <a:t>Intersects</a:t>
            </a:r>
            <a:r>
              <a:rPr lang="pt-BR" sz="2000" dirty="0" smtClean="0"/>
              <a:t> (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,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 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err="1" smtClean="0"/>
              <a:t>Touches</a:t>
            </a:r>
            <a:r>
              <a:rPr lang="pt-BR" sz="2000" dirty="0" smtClean="0"/>
              <a:t> (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,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 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err="1" smtClean="0"/>
              <a:t>Crosses</a:t>
            </a:r>
            <a:r>
              <a:rPr lang="pt-BR" sz="2000" dirty="0" smtClean="0"/>
              <a:t> (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,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 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err="1" smtClean="0"/>
              <a:t>Within</a:t>
            </a:r>
            <a:r>
              <a:rPr lang="pt-BR" sz="2000" dirty="0" smtClean="0"/>
              <a:t> (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,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 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err="1" smtClean="0"/>
              <a:t>Overlaps</a:t>
            </a:r>
            <a:r>
              <a:rPr lang="pt-BR" sz="2000" dirty="0" smtClean="0"/>
              <a:t> (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,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 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err="1" smtClean="0"/>
              <a:t>Contains</a:t>
            </a:r>
            <a:r>
              <a:rPr lang="pt-BR" sz="2000" dirty="0" smtClean="0"/>
              <a:t> (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,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 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000" dirty="0" err="1" smtClean="0"/>
              <a:t>Intersects</a:t>
            </a:r>
            <a:r>
              <a:rPr lang="pt-BR" sz="2000" dirty="0" smtClean="0"/>
              <a:t> (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,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 )</a:t>
            </a:r>
            <a:endParaRPr lang="pt-BR" sz="2000" i="1" dirty="0" smtClean="0"/>
          </a:p>
        </p:txBody>
      </p:sp>
      <p:sp>
        <p:nvSpPr>
          <p:cNvPr id="46085" name="AutoShape 4"/>
          <p:cNvSpPr>
            <a:spLocks/>
          </p:cNvSpPr>
          <p:nvPr/>
        </p:nvSpPr>
        <p:spPr bwMode="auto">
          <a:xfrm>
            <a:off x="5291138" y="1268413"/>
            <a:ext cx="144462" cy="935037"/>
          </a:xfrm>
          <a:prstGeom prst="rightBrace">
            <a:avLst>
              <a:gd name="adj1" fmla="val 5393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5467350" y="1412875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 b="1"/>
              <a:t>corretos</a:t>
            </a:r>
            <a:endParaRPr lang="pt-B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836613"/>
            <a:ext cx="8955088" cy="5832475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Formatos WKB e WKT do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OpenGIS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1"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Duas formas padrões para manipular Objetos Geográficos</a:t>
            </a:r>
          </a:p>
          <a:p>
            <a:pPr lvl="2" algn="just" eaLnBrk="1" hangingPunct="1">
              <a:lnSpc>
                <a:spcPct val="140000"/>
              </a:lnSpc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Well-Known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Text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(WKT) e </a:t>
            </a:r>
          </a:p>
          <a:p>
            <a:pPr lvl="2" algn="just" eaLnBrk="1" hangingPunct="1">
              <a:lnSpc>
                <a:spcPct val="140000"/>
              </a:lnSpc>
              <a:buNone/>
            </a:pP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Well-Known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Binary</a:t>
            </a: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 (WKB) </a:t>
            </a:r>
          </a:p>
          <a:p>
            <a:pPr lvl="2" algn="just" eaLnBrk="1" hangingPunct="1">
              <a:lnSpc>
                <a:spcPct val="140000"/>
              </a:lnSpc>
              <a:buNone/>
            </a:pP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  <a:p>
            <a:pPr lvl="2"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Guardam informações sobre o tipo e as  coordenadas do </a:t>
            </a:r>
            <a:r>
              <a:rPr lang="pt-BR" dirty="0" err="1" smtClean="0">
                <a:latin typeface="Arial Unicode MS" pitchFamily="34" charset="-128"/>
                <a:cs typeface="Times New Roman" pitchFamily="18" charset="0"/>
              </a:rPr>
              <a:t>ObjetoGeo</a:t>
            </a:r>
            <a:endParaRPr lang="pt-BR" dirty="0" smtClean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762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0075D2-3CAD-4C39-9FD5-91EF10944914}" type="slidenum">
              <a:rPr lang="pt-BR"/>
              <a:pPr>
                <a:defRPr/>
              </a:pPr>
              <a:t>80</a:t>
            </a:fld>
            <a:endParaRPr lang="pt-BR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516063" y="0"/>
            <a:ext cx="6080125" cy="782638"/>
          </a:xfrm>
        </p:spPr>
        <p:txBody>
          <a:bodyPr/>
          <a:lstStyle/>
          <a:p>
            <a:pPr eaLnBrk="1" hangingPunct="1"/>
            <a:r>
              <a:rPr lang="pt-BR" smtClean="0"/>
              <a:t>Roteiro para Nota Máxima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52513"/>
            <a:ext cx="8374091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Implementar as seguintes consultas de processamento geométrico: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err="1" smtClean="0"/>
              <a:t>Centroid</a:t>
            </a:r>
            <a:r>
              <a:rPr lang="pt-BR" sz="2000" dirty="0" smtClean="0"/>
              <a:t> (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err="1" smtClean="0"/>
              <a:t>Area</a:t>
            </a:r>
            <a:r>
              <a:rPr lang="pt-BR" sz="2000" dirty="0" smtClean="0"/>
              <a:t> (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err="1" smtClean="0"/>
              <a:t>Length</a:t>
            </a:r>
            <a:r>
              <a:rPr lang="pt-BR" sz="2000" dirty="0" smtClean="0"/>
              <a:t> (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err="1" smtClean="0"/>
              <a:t>PointOnSurface</a:t>
            </a:r>
            <a:r>
              <a:rPr lang="pt-BR" sz="2000" dirty="0" smtClean="0"/>
              <a:t> (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err="1" smtClean="0"/>
              <a:t>Boundary</a:t>
            </a:r>
            <a:r>
              <a:rPr lang="pt-BR" sz="2000" dirty="0" smtClean="0"/>
              <a:t> (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Buffer (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, </a:t>
            </a:r>
            <a:r>
              <a:rPr lang="pt-BR" sz="2000" dirty="0" err="1" smtClean="0"/>
              <a:t>double</a:t>
            </a:r>
            <a:r>
              <a:rPr lang="pt-BR" sz="2000" dirty="0" smtClean="0"/>
              <a:t>, [</a:t>
            </a:r>
            <a:r>
              <a:rPr lang="pt-BR" sz="2000" dirty="0" err="1" smtClean="0"/>
              <a:t>integer</a:t>
            </a:r>
            <a:r>
              <a:rPr lang="pt-BR" sz="2000" dirty="0" smtClean="0"/>
              <a:t>])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err="1" smtClean="0"/>
              <a:t>Intersection</a:t>
            </a:r>
            <a:r>
              <a:rPr lang="pt-BR" sz="2000" dirty="0" smtClean="0"/>
              <a:t> (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,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err="1" smtClean="0"/>
              <a:t>Difference</a:t>
            </a:r>
            <a:r>
              <a:rPr lang="pt-BR" sz="2000" dirty="0" smtClean="0"/>
              <a:t> (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,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err="1" smtClean="0"/>
              <a:t>GeomUnion</a:t>
            </a:r>
            <a:r>
              <a:rPr lang="pt-BR" sz="2000" dirty="0" smtClean="0"/>
              <a:t> (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, </a:t>
            </a:r>
            <a:r>
              <a:rPr lang="pt-BR" sz="2000" dirty="0" err="1" smtClean="0"/>
              <a:t>geometry</a:t>
            </a:r>
            <a:r>
              <a:rPr lang="pt-BR" sz="2000" dirty="0" smtClean="0"/>
              <a:t>)</a:t>
            </a:r>
            <a:endParaRPr lang="pt-BR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762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73A0FD-33C6-4998-87B0-207EF1C5F515}" type="slidenum">
              <a:rPr lang="pt-BR"/>
              <a:pPr>
                <a:defRPr/>
              </a:pPr>
              <a:t>81</a:t>
            </a:fld>
            <a:endParaRPr lang="pt-BR"/>
          </a:p>
        </p:txBody>
      </p:sp>
      <p:pic>
        <p:nvPicPr>
          <p:cNvPr id="65539" name="Picture 2" descr="power_poi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836613"/>
            <a:ext cx="8955088" cy="5832475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</a:pP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Formatos WKB e WKT do </a:t>
            </a:r>
            <a:r>
              <a:rPr lang="pt-BR" sz="2400" dirty="0" err="1" smtClean="0">
                <a:latin typeface="Arial Unicode MS" pitchFamily="34" charset="-128"/>
                <a:cs typeface="Times New Roman" pitchFamily="18" charset="0"/>
              </a:rPr>
              <a:t>OpenGIS</a:t>
            </a:r>
            <a:r>
              <a:rPr lang="pt-BR" sz="2400" dirty="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1" algn="just" eaLnBrk="1" hangingPunct="1">
              <a:lnSpc>
                <a:spcPct val="140000"/>
              </a:lnSpc>
            </a:pPr>
            <a:r>
              <a:rPr lang="pt-BR" dirty="0" smtClean="0">
                <a:latin typeface="Arial Unicode MS" pitchFamily="34" charset="-128"/>
                <a:cs typeface="Times New Roman" pitchFamily="18" charset="0"/>
              </a:rPr>
              <a:t>Exemplos</a:t>
            </a:r>
            <a:r>
              <a:rPr lang="pt-BR" dirty="0">
                <a:latin typeface="Arial Unicode MS" pitchFamily="34" charset="-128"/>
                <a:cs typeface="Times New Roman" pitchFamily="18" charset="0"/>
              </a:rPr>
              <a:t>: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POINT(0 0)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LINESTRING(0 0,1 1,1 2)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POLYGON((0 0,4 0,4 4,0 4,0 0),(1 1, 2 1, 2 2, 1 2,1 1))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MULTIPOINT(0 0,1 2)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MULTILINESTRING((0 0,1 1,1 2),(2 3,3 2,5 4))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MULTIPOLYGON(((0 0,4 0,4 4,0 4,0 0),(1 1,2 1,2 2,1 2,1 1)), ((-1 -1,-1 -2,-2 -2,-2 -1,-1 -1)))</a:t>
            </a:r>
          </a:p>
          <a:p>
            <a:pPr lvl="2" algn="just" eaLnBrk="1" hangingPunct="1">
              <a:lnSpc>
                <a:spcPct val="120000"/>
              </a:lnSpc>
            </a:pPr>
            <a:r>
              <a:rPr lang="pt-BR" sz="2000" dirty="0" smtClean="0">
                <a:latin typeface="Arial Unicode MS" pitchFamily="34" charset="-128"/>
                <a:cs typeface="Times New Roman" pitchFamily="18" charset="0"/>
              </a:rPr>
              <a:t>GEOMETRYCOLLECTION(POINT(2 3),LINESTRING((2 3,3 4)))</a:t>
            </a:r>
          </a:p>
        </p:txBody>
      </p:sp>
      <p:sp>
        <p:nvSpPr>
          <p:cNvPr id="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53292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Introdução ao </a:t>
            </a:r>
            <a:r>
              <a:rPr lang="pt-BR" dirty="0" err="1" smtClean="0"/>
              <a:t>PostGIS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n_ppt_claro_producao">
  <a:themeElements>
    <a:clrScheme name="Tema do Offic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Tema do Offic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cin_ppt_claro_producao</Template>
  <TotalTime>601</TotalTime>
  <Words>4086</Words>
  <Application>Microsoft Office PowerPoint</Application>
  <PresentationFormat>Apresentação na tela (4:3)</PresentationFormat>
  <Paragraphs>709</Paragraphs>
  <Slides>81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81</vt:i4>
      </vt:variant>
    </vt:vector>
  </HeadingPairs>
  <TitlesOfParts>
    <vt:vector size="83" baseType="lpstr">
      <vt:lpstr>cin_ppt_claro_producao</vt:lpstr>
      <vt:lpstr>Bitmap Image</vt:lpstr>
      <vt:lpstr>Banco de Dados Avançados  </vt:lpstr>
      <vt:lpstr>Introdução ao PostGIS</vt:lpstr>
      <vt:lpstr>Introdução ao PostGIS</vt:lpstr>
      <vt:lpstr>Introdução ao PostGIS</vt:lpstr>
      <vt:lpstr>Introdução ao PostGIS</vt:lpstr>
      <vt:lpstr>Introdução ao PostGIS</vt:lpstr>
      <vt:lpstr>Introdução ao PostGIS</vt:lpstr>
      <vt:lpstr>Introdução ao PostGIS</vt:lpstr>
      <vt:lpstr>Introdução ao PostGIS</vt:lpstr>
      <vt:lpstr>Introdução ao PostGIS</vt:lpstr>
      <vt:lpstr>Introdução ao PostGIS</vt:lpstr>
      <vt:lpstr>Introdução ao PostGIS</vt:lpstr>
      <vt:lpstr>Introdução ao PostGIS</vt:lpstr>
      <vt:lpstr>Introdução ao PostGIS</vt:lpstr>
      <vt:lpstr>Introdução ao PostGIS</vt:lpstr>
      <vt:lpstr>Introdução ao PostGIS</vt:lpstr>
      <vt:lpstr>Introdução ao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Usando o PostGIS</vt:lpstr>
      <vt:lpstr>Slide 72</vt:lpstr>
      <vt:lpstr>PostGIS – Exercício</vt:lpstr>
      <vt:lpstr>PostGIS – Exercício</vt:lpstr>
      <vt:lpstr>PostGIS – Exercício</vt:lpstr>
      <vt:lpstr>PostGIS – Exercício</vt:lpstr>
      <vt:lpstr>Slide 77</vt:lpstr>
      <vt:lpstr>Roteiro para Projeto BD Geo</vt:lpstr>
      <vt:lpstr>Roteiro para Nota Máxima</vt:lpstr>
      <vt:lpstr>Roteiro para Nota Máxima</vt:lpstr>
      <vt:lpstr>Slide 81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fdfd</dc:creator>
  <cp:lastModifiedBy>Valeria</cp:lastModifiedBy>
  <cp:revision>105</cp:revision>
  <dcterms:created xsi:type="dcterms:W3CDTF">2010-01-20T14:29:30Z</dcterms:created>
  <dcterms:modified xsi:type="dcterms:W3CDTF">2010-10-04T11:18:26Z</dcterms:modified>
</cp:coreProperties>
</file>