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7" r:id="rId7"/>
    <p:sldId id="265" r:id="rId8"/>
    <p:sldId id="262" r:id="rId9"/>
    <p:sldId id="266" r:id="rId10"/>
    <p:sldId id="268" r:id="rId11"/>
    <p:sldId id="27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0" r:id="rId21"/>
    <p:sldId id="282" r:id="rId22"/>
    <p:sldId id="281" r:id="rId23"/>
    <p:sldId id="284" r:id="rId24"/>
    <p:sldId id="283" r:id="rId25"/>
    <p:sldId id="285" r:id="rId26"/>
    <p:sldId id="279" r:id="rId27"/>
    <p:sldId id="286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8" autoAdjust="0"/>
    <p:restoredTop sz="86410"/>
  </p:normalViewPr>
  <p:slideViewPr>
    <p:cSldViewPr>
      <p:cViewPr>
        <p:scale>
          <a:sx n="100" d="100"/>
          <a:sy n="100" d="100"/>
        </p:scale>
        <p:origin x="-72" y="76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DDBDE8-007E-4E2C-B5C7-4E62A6317DB1}" type="doc">
      <dgm:prSet loTypeId="urn:microsoft.com/office/officeart/2005/8/layout/cycle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pt-BR"/>
        </a:p>
      </dgm:t>
    </dgm:pt>
    <dgm:pt modelId="{175A974F-2335-42C3-B261-F250AD3DE0E3}">
      <dgm:prSet phldrT="[Texto]"/>
      <dgm:spPr/>
      <dgm:t>
        <a:bodyPr/>
        <a:lstStyle/>
        <a:p>
          <a:r>
            <a:rPr lang="pt-BR" b="1" dirty="0" smtClean="0"/>
            <a:t>Desenvolvimento Iterativo-incremental</a:t>
          </a:r>
          <a:endParaRPr lang="pt-BR" b="1" dirty="0"/>
        </a:p>
      </dgm:t>
    </dgm:pt>
    <dgm:pt modelId="{8D391ADC-2BAE-4A04-B49B-50F62DF35D23}" type="parTrans" cxnId="{B9CC63FD-F995-4C39-A608-AEB610856034}">
      <dgm:prSet/>
      <dgm:spPr/>
      <dgm:t>
        <a:bodyPr/>
        <a:lstStyle/>
        <a:p>
          <a:endParaRPr lang="pt-BR" b="1"/>
        </a:p>
      </dgm:t>
    </dgm:pt>
    <dgm:pt modelId="{6C31BCEC-4823-4053-A452-1396A2F4E2F8}" type="sibTrans" cxnId="{B9CC63FD-F995-4C39-A608-AEB610856034}">
      <dgm:prSet/>
      <dgm:spPr/>
      <dgm:t>
        <a:bodyPr/>
        <a:lstStyle/>
        <a:p>
          <a:endParaRPr lang="pt-BR" b="1"/>
        </a:p>
      </dgm:t>
    </dgm:pt>
    <dgm:pt modelId="{A24910DC-FA17-4ECE-9C5D-AC5E2710AF79}">
      <dgm:prSet phldrT="[Texto]"/>
      <dgm:spPr/>
      <dgm:t>
        <a:bodyPr/>
        <a:lstStyle/>
        <a:p>
          <a:r>
            <a:rPr lang="pt-BR" b="1" i="1" dirty="0" err="1" smtClean="0"/>
            <a:t>Stand-up</a:t>
          </a:r>
          <a:r>
            <a:rPr lang="pt-BR" b="1" i="1" dirty="0" smtClean="0"/>
            <a:t> Meetings</a:t>
          </a:r>
          <a:endParaRPr lang="pt-BR" b="1" i="1" dirty="0"/>
        </a:p>
      </dgm:t>
    </dgm:pt>
    <dgm:pt modelId="{BE463BFB-BCAC-4F69-83FE-64A41A86F39B}" type="parTrans" cxnId="{9F4B6A5F-3A0B-443C-BB22-58CA9F7CC398}">
      <dgm:prSet/>
      <dgm:spPr/>
      <dgm:t>
        <a:bodyPr/>
        <a:lstStyle/>
        <a:p>
          <a:endParaRPr lang="pt-BR" b="1"/>
        </a:p>
      </dgm:t>
    </dgm:pt>
    <dgm:pt modelId="{A5BA039D-D9C5-41E6-BB71-EEFCDD1510A2}" type="sibTrans" cxnId="{9F4B6A5F-3A0B-443C-BB22-58CA9F7CC398}">
      <dgm:prSet/>
      <dgm:spPr/>
      <dgm:t>
        <a:bodyPr/>
        <a:lstStyle/>
        <a:p>
          <a:endParaRPr lang="pt-BR" b="1"/>
        </a:p>
      </dgm:t>
    </dgm:pt>
    <dgm:pt modelId="{01ACBDC4-30B8-4631-9D18-DBA976460764}">
      <dgm:prSet phldrT="[Texto]"/>
      <dgm:spPr/>
      <dgm:t>
        <a:bodyPr/>
        <a:lstStyle/>
        <a:p>
          <a:r>
            <a:rPr lang="pt-BR" b="1" dirty="0" smtClean="0"/>
            <a:t>Testes Contínuos</a:t>
          </a:r>
          <a:endParaRPr lang="pt-BR" b="1" dirty="0"/>
        </a:p>
      </dgm:t>
    </dgm:pt>
    <dgm:pt modelId="{6FE9D164-A838-4EC6-A25C-490A4A69AE7F}" type="parTrans" cxnId="{234B7281-782D-41F9-BA4E-60EF2A09029D}">
      <dgm:prSet/>
      <dgm:spPr/>
      <dgm:t>
        <a:bodyPr/>
        <a:lstStyle/>
        <a:p>
          <a:endParaRPr lang="pt-BR" b="1"/>
        </a:p>
      </dgm:t>
    </dgm:pt>
    <dgm:pt modelId="{8EDDADBB-9307-4831-B7F9-89A3577CD8B1}" type="sibTrans" cxnId="{234B7281-782D-41F9-BA4E-60EF2A09029D}">
      <dgm:prSet/>
      <dgm:spPr/>
      <dgm:t>
        <a:bodyPr/>
        <a:lstStyle/>
        <a:p>
          <a:endParaRPr lang="pt-BR" b="1"/>
        </a:p>
      </dgm:t>
    </dgm:pt>
    <dgm:pt modelId="{52AD3CC2-DA2E-4490-9F67-DD547404C0EF}">
      <dgm:prSet phldrT="[Texto]"/>
      <dgm:spPr/>
      <dgm:t>
        <a:bodyPr/>
        <a:lstStyle/>
        <a:p>
          <a:r>
            <a:rPr lang="pt-BR" b="1" dirty="0" smtClean="0"/>
            <a:t>Versões Alfa e Beta</a:t>
          </a:r>
          <a:endParaRPr lang="pt-BR" b="1" dirty="0"/>
        </a:p>
      </dgm:t>
    </dgm:pt>
    <dgm:pt modelId="{7DEE40CD-0E65-4D1D-863C-E6AD222DD7AE}" type="parTrans" cxnId="{0B34BE3B-4362-45ED-BF6B-660C9BD30B87}">
      <dgm:prSet/>
      <dgm:spPr/>
      <dgm:t>
        <a:bodyPr/>
        <a:lstStyle/>
        <a:p>
          <a:endParaRPr lang="pt-BR" b="1"/>
        </a:p>
      </dgm:t>
    </dgm:pt>
    <dgm:pt modelId="{5BCD4FD3-7F7C-4AE8-8218-2D72730C30CF}" type="sibTrans" cxnId="{0B34BE3B-4362-45ED-BF6B-660C9BD30B87}">
      <dgm:prSet/>
      <dgm:spPr/>
      <dgm:t>
        <a:bodyPr/>
        <a:lstStyle/>
        <a:p>
          <a:endParaRPr lang="pt-BR" b="1"/>
        </a:p>
      </dgm:t>
    </dgm:pt>
    <dgm:pt modelId="{9D010ED0-F7E6-42BA-B30C-6B6115893C08}">
      <dgm:prSet phldrT="[Texto]"/>
      <dgm:spPr/>
      <dgm:t>
        <a:bodyPr/>
        <a:lstStyle/>
        <a:p>
          <a:r>
            <a:rPr lang="pt-BR" b="1" dirty="0" smtClean="0"/>
            <a:t>Encontros de Retrospectiva</a:t>
          </a:r>
          <a:endParaRPr lang="pt-BR" b="1" dirty="0"/>
        </a:p>
      </dgm:t>
    </dgm:pt>
    <dgm:pt modelId="{91CC26FC-1A1C-4BDD-81A6-B12063830B90}" type="parTrans" cxnId="{1A6F8FB1-C175-4A1C-8A65-B709960693FA}">
      <dgm:prSet/>
      <dgm:spPr/>
      <dgm:t>
        <a:bodyPr/>
        <a:lstStyle/>
        <a:p>
          <a:endParaRPr lang="pt-BR" b="1"/>
        </a:p>
      </dgm:t>
    </dgm:pt>
    <dgm:pt modelId="{775DD319-DD8D-4BD3-8C6B-5AB03737BEDF}" type="sibTrans" cxnId="{1A6F8FB1-C175-4A1C-8A65-B709960693FA}">
      <dgm:prSet/>
      <dgm:spPr/>
      <dgm:t>
        <a:bodyPr/>
        <a:lstStyle/>
        <a:p>
          <a:endParaRPr lang="pt-BR" b="1"/>
        </a:p>
      </dgm:t>
    </dgm:pt>
    <dgm:pt modelId="{B97B5C34-9EFE-49E5-B018-01E95E6193D6}">
      <dgm:prSet phldrT="[Texto]"/>
      <dgm:spPr/>
      <dgm:t>
        <a:bodyPr/>
        <a:lstStyle/>
        <a:p>
          <a:r>
            <a:rPr lang="pt-BR" b="1" dirty="0" smtClean="0"/>
            <a:t>Ferramentas de apoio à comunicação e controle de Versão</a:t>
          </a:r>
          <a:endParaRPr lang="pt-BR" b="1" dirty="0"/>
        </a:p>
      </dgm:t>
    </dgm:pt>
    <dgm:pt modelId="{85A79E3D-A0AE-4AC6-A565-11B4DC6450DF}" type="parTrans" cxnId="{587A3389-3EDE-4DBE-B0A4-8587C026BB2D}">
      <dgm:prSet/>
      <dgm:spPr/>
      <dgm:t>
        <a:bodyPr/>
        <a:lstStyle/>
        <a:p>
          <a:endParaRPr lang="pt-BR" b="1"/>
        </a:p>
      </dgm:t>
    </dgm:pt>
    <dgm:pt modelId="{0944B086-993E-4582-8433-622827EBEF28}" type="sibTrans" cxnId="{587A3389-3EDE-4DBE-B0A4-8587C026BB2D}">
      <dgm:prSet/>
      <dgm:spPr/>
      <dgm:t>
        <a:bodyPr/>
        <a:lstStyle/>
        <a:p>
          <a:endParaRPr lang="pt-BR" b="1"/>
        </a:p>
      </dgm:t>
    </dgm:pt>
    <dgm:pt modelId="{9162EF25-360E-43A1-948F-E5BE09AB8587}" type="pres">
      <dgm:prSet presAssocID="{F2DDBDE8-007E-4E2C-B5C7-4E62A6317DB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A88C319-3FFC-4D47-B5FD-B1BE8D1242DA}" type="pres">
      <dgm:prSet presAssocID="{F2DDBDE8-007E-4E2C-B5C7-4E62A6317DB1}" presName="cycle" presStyleCnt="0"/>
      <dgm:spPr/>
    </dgm:pt>
    <dgm:pt modelId="{AB6A32AC-2C7C-4F25-926E-8F21C74DBED3}" type="pres">
      <dgm:prSet presAssocID="{175A974F-2335-42C3-B261-F250AD3DE0E3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1D4A266-E890-41F7-9626-E29268E02149}" type="pres">
      <dgm:prSet presAssocID="{6C31BCEC-4823-4053-A452-1396A2F4E2F8}" presName="sibTransFirstNode" presStyleLbl="bgShp" presStyleIdx="0" presStyleCnt="1"/>
      <dgm:spPr/>
      <dgm:t>
        <a:bodyPr/>
        <a:lstStyle/>
        <a:p>
          <a:endParaRPr lang="pt-BR"/>
        </a:p>
      </dgm:t>
    </dgm:pt>
    <dgm:pt modelId="{95E449A4-3081-49C7-A504-E2006240502D}" type="pres">
      <dgm:prSet presAssocID="{A24910DC-FA17-4ECE-9C5D-AC5E2710AF79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0DF3609-FF3E-4F4C-8C3A-F3945C22F767}" type="pres">
      <dgm:prSet presAssocID="{9D010ED0-F7E6-42BA-B30C-6B6115893C08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856C5DA-0CCF-4002-9460-49792268F4D3}" type="pres">
      <dgm:prSet presAssocID="{01ACBDC4-30B8-4631-9D18-DBA976460764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2C3F51-45A5-4A63-B8BA-867640596778}" type="pres">
      <dgm:prSet presAssocID="{52AD3CC2-DA2E-4490-9F67-DD547404C0EF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147656-BBC7-441A-A8B3-B48363EA0C7E}" type="pres">
      <dgm:prSet presAssocID="{B97B5C34-9EFE-49E5-B018-01E95E6193D6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627C793-A92D-4457-A1FC-E54FA337194B}" type="presOf" srcId="{9D010ED0-F7E6-42BA-B30C-6B6115893C08}" destId="{20DF3609-FF3E-4F4C-8C3A-F3945C22F767}" srcOrd="0" destOrd="0" presId="urn:microsoft.com/office/officeart/2005/8/layout/cycle3"/>
    <dgm:cxn modelId="{573493C3-1CE9-4393-AA6A-30CB13F2C24C}" type="presOf" srcId="{52AD3CC2-DA2E-4490-9F67-DD547404C0EF}" destId="{B22C3F51-45A5-4A63-B8BA-867640596778}" srcOrd="0" destOrd="0" presId="urn:microsoft.com/office/officeart/2005/8/layout/cycle3"/>
    <dgm:cxn modelId="{1A6F8FB1-C175-4A1C-8A65-B709960693FA}" srcId="{F2DDBDE8-007E-4E2C-B5C7-4E62A6317DB1}" destId="{9D010ED0-F7E6-42BA-B30C-6B6115893C08}" srcOrd="2" destOrd="0" parTransId="{91CC26FC-1A1C-4BDD-81A6-B12063830B90}" sibTransId="{775DD319-DD8D-4BD3-8C6B-5AB03737BEDF}"/>
    <dgm:cxn modelId="{DF46EB50-9AD7-43E8-BF18-87475ACDF518}" type="presOf" srcId="{6C31BCEC-4823-4053-A452-1396A2F4E2F8}" destId="{91D4A266-E890-41F7-9626-E29268E02149}" srcOrd="0" destOrd="0" presId="urn:microsoft.com/office/officeart/2005/8/layout/cycle3"/>
    <dgm:cxn modelId="{F669A419-C26A-4ECB-A6A0-C7369C7515C7}" type="presOf" srcId="{175A974F-2335-42C3-B261-F250AD3DE0E3}" destId="{AB6A32AC-2C7C-4F25-926E-8F21C74DBED3}" srcOrd="0" destOrd="0" presId="urn:microsoft.com/office/officeart/2005/8/layout/cycle3"/>
    <dgm:cxn modelId="{3E19227C-5C62-4578-9FF6-25B3CE91B167}" type="presOf" srcId="{A24910DC-FA17-4ECE-9C5D-AC5E2710AF79}" destId="{95E449A4-3081-49C7-A504-E2006240502D}" srcOrd="0" destOrd="0" presId="urn:microsoft.com/office/officeart/2005/8/layout/cycle3"/>
    <dgm:cxn modelId="{42772A8B-C2F7-49C9-8E0B-2F870F730302}" type="presOf" srcId="{F2DDBDE8-007E-4E2C-B5C7-4E62A6317DB1}" destId="{9162EF25-360E-43A1-948F-E5BE09AB8587}" srcOrd="0" destOrd="0" presId="urn:microsoft.com/office/officeart/2005/8/layout/cycle3"/>
    <dgm:cxn modelId="{0B34BE3B-4362-45ED-BF6B-660C9BD30B87}" srcId="{F2DDBDE8-007E-4E2C-B5C7-4E62A6317DB1}" destId="{52AD3CC2-DA2E-4490-9F67-DD547404C0EF}" srcOrd="4" destOrd="0" parTransId="{7DEE40CD-0E65-4D1D-863C-E6AD222DD7AE}" sibTransId="{5BCD4FD3-7F7C-4AE8-8218-2D72730C30CF}"/>
    <dgm:cxn modelId="{3B5DE040-5327-4627-992F-EEE8AC87681B}" type="presOf" srcId="{01ACBDC4-30B8-4631-9D18-DBA976460764}" destId="{5856C5DA-0CCF-4002-9460-49792268F4D3}" srcOrd="0" destOrd="0" presId="urn:microsoft.com/office/officeart/2005/8/layout/cycle3"/>
    <dgm:cxn modelId="{587A3389-3EDE-4DBE-B0A4-8587C026BB2D}" srcId="{F2DDBDE8-007E-4E2C-B5C7-4E62A6317DB1}" destId="{B97B5C34-9EFE-49E5-B018-01E95E6193D6}" srcOrd="5" destOrd="0" parTransId="{85A79E3D-A0AE-4AC6-A565-11B4DC6450DF}" sibTransId="{0944B086-993E-4582-8433-622827EBEF28}"/>
    <dgm:cxn modelId="{B25464B7-EB7A-476B-AAB2-F0A82B802F5D}" type="presOf" srcId="{B97B5C34-9EFE-49E5-B018-01E95E6193D6}" destId="{C9147656-BBC7-441A-A8B3-B48363EA0C7E}" srcOrd="0" destOrd="0" presId="urn:microsoft.com/office/officeart/2005/8/layout/cycle3"/>
    <dgm:cxn modelId="{234B7281-782D-41F9-BA4E-60EF2A09029D}" srcId="{F2DDBDE8-007E-4E2C-B5C7-4E62A6317DB1}" destId="{01ACBDC4-30B8-4631-9D18-DBA976460764}" srcOrd="3" destOrd="0" parTransId="{6FE9D164-A838-4EC6-A25C-490A4A69AE7F}" sibTransId="{8EDDADBB-9307-4831-B7F9-89A3577CD8B1}"/>
    <dgm:cxn modelId="{B9CC63FD-F995-4C39-A608-AEB610856034}" srcId="{F2DDBDE8-007E-4E2C-B5C7-4E62A6317DB1}" destId="{175A974F-2335-42C3-B261-F250AD3DE0E3}" srcOrd="0" destOrd="0" parTransId="{8D391ADC-2BAE-4A04-B49B-50F62DF35D23}" sibTransId="{6C31BCEC-4823-4053-A452-1396A2F4E2F8}"/>
    <dgm:cxn modelId="{9F4B6A5F-3A0B-443C-BB22-58CA9F7CC398}" srcId="{F2DDBDE8-007E-4E2C-B5C7-4E62A6317DB1}" destId="{A24910DC-FA17-4ECE-9C5D-AC5E2710AF79}" srcOrd="1" destOrd="0" parTransId="{BE463BFB-BCAC-4F69-83FE-64A41A86F39B}" sibTransId="{A5BA039D-D9C5-41E6-BB71-EEFCDD1510A2}"/>
    <dgm:cxn modelId="{13C7F118-7F15-42ED-83C3-E6F974367E7A}" type="presParOf" srcId="{9162EF25-360E-43A1-948F-E5BE09AB8587}" destId="{CA88C319-3FFC-4D47-B5FD-B1BE8D1242DA}" srcOrd="0" destOrd="0" presId="urn:microsoft.com/office/officeart/2005/8/layout/cycle3"/>
    <dgm:cxn modelId="{A023B301-45E0-4157-A37C-44CA73530712}" type="presParOf" srcId="{CA88C319-3FFC-4D47-B5FD-B1BE8D1242DA}" destId="{AB6A32AC-2C7C-4F25-926E-8F21C74DBED3}" srcOrd="0" destOrd="0" presId="urn:microsoft.com/office/officeart/2005/8/layout/cycle3"/>
    <dgm:cxn modelId="{8A268F70-EEE6-41F3-9EC5-4FA18C7BFB64}" type="presParOf" srcId="{CA88C319-3FFC-4D47-B5FD-B1BE8D1242DA}" destId="{91D4A266-E890-41F7-9626-E29268E02149}" srcOrd="1" destOrd="0" presId="urn:microsoft.com/office/officeart/2005/8/layout/cycle3"/>
    <dgm:cxn modelId="{3D195A18-FE60-4353-BA7B-2FC295C78879}" type="presParOf" srcId="{CA88C319-3FFC-4D47-B5FD-B1BE8D1242DA}" destId="{95E449A4-3081-49C7-A504-E2006240502D}" srcOrd="2" destOrd="0" presId="urn:microsoft.com/office/officeart/2005/8/layout/cycle3"/>
    <dgm:cxn modelId="{06269826-846B-48B9-8ACB-D0D679C93884}" type="presParOf" srcId="{CA88C319-3FFC-4D47-B5FD-B1BE8D1242DA}" destId="{20DF3609-FF3E-4F4C-8C3A-F3945C22F767}" srcOrd="3" destOrd="0" presId="urn:microsoft.com/office/officeart/2005/8/layout/cycle3"/>
    <dgm:cxn modelId="{FB876504-9916-4B19-89D0-161845335AC9}" type="presParOf" srcId="{CA88C319-3FFC-4D47-B5FD-B1BE8D1242DA}" destId="{5856C5DA-0CCF-4002-9460-49792268F4D3}" srcOrd="4" destOrd="0" presId="urn:microsoft.com/office/officeart/2005/8/layout/cycle3"/>
    <dgm:cxn modelId="{2FB77B78-0880-49AB-8D23-18C697FF0D8F}" type="presParOf" srcId="{CA88C319-3FFC-4D47-B5FD-B1BE8D1242DA}" destId="{B22C3F51-45A5-4A63-B8BA-867640596778}" srcOrd="5" destOrd="0" presId="urn:microsoft.com/office/officeart/2005/8/layout/cycle3"/>
    <dgm:cxn modelId="{F000FC0C-01B7-47F0-B4C9-225B79C7E755}" type="presParOf" srcId="{CA88C319-3FFC-4D47-B5FD-B1BE8D1242DA}" destId="{C9147656-BBC7-441A-A8B3-B48363EA0C7E}" srcOrd="6" destOrd="0" presId="urn:microsoft.com/office/officeart/2005/8/layout/cycle3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8ADFC42-CBA7-4F14-BD8C-627BFFFED08A}" type="datetimeFigureOut">
              <a:rPr lang="pt-BR"/>
              <a:pPr>
                <a:defRPr/>
              </a:pPr>
              <a:t>3/9/2009</a:t>
            </a:fld>
            <a:endParaRPr lang="pt-BR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8AC1C2E-BA0A-48E2-9B43-A141491606D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pPr lvl="0"/>
            <a:endParaRPr lang="pt-BR" noProof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36580D0-21F7-4B6A-B59C-1995F73B46AF}" type="slidenum">
              <a:rPr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pt-BR" sz="1200" kern="1200">
        <a:solidFill>
          <a:schemeClr val="tx1"/>
        </a:solidFill>
        <a:latin typeface="+mn-lt"/>
        <a:ea typeface="+mn-ea"/>
        <a:cs typeface="MS PGothic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pt-BR" sz="1200" kern="1200">
        <a:solidFill>
          <a:schemeClr val="tx1"/>
        </a:solidFill>
        <a:latin typeface="+mn-lt"/>
        <a:ea typeface="+mn-ea"/>
        <a:cs typeface="MS PGothic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pt-BR" sz="1200" kern="1200">
        <a:solidFill>
          <a:schemeClr val="tx1"/>
        </a:solidFill>
        <a:latin typeface="+mn-lt"/>
        <a:ea typeface="+mn-ea"/>
        <a:cs typeface="MS PGothic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pt-BR" sz="1200" kern="1200">
        <a:solidFill>
          <a:schemeClr val="tx1"/>
        </a:solidFill>
        <a:latin typeface="+mn-lt"/>
        <a:ea typeface="+mn-ea"/>
        <a:cs typeface="MS PGothic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pt-BR" sz="1200" kern="1200">
        <a:solidFill>
          <a:schemeClr val="tx1"/>
        </a:solidFill>
        <a:latin typeface="+mn-lt"/>
        <a:ea typeface="+mn-ea"/>
        <a:cs typeface="MS PGothic"/>
      </a:defRPr>
    </a:lvl5pPr>
    <a:lvl6pPr marL="2286000" algn="l" rtl="0">
      <a:defRPr lang="pt-B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pt-B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pt-B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pt-B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 latinLnBrk="0">
              <a:buNone/>
              <a:defRPr lang="pt-BR"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/>
          <a:lstStyle>
            <a:lvl1pPr algn="r" latinLnBrk="0">
              <a:defRPr lang="pt-BR" sz="4000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5/9/2006</a:t>
            </a:r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58C2D-A9A7-4AE7-ACC1-9DE8A1A83781}" type="slidenum">
              <a:rPr/>
              <a:pPr>
                <a:defRPr/>
              </a:pPr>
              <a:t>‹nº›</a:t>
            </a:fld>
            <a:endParaRPr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5/9/2006</a:t>
            </a:r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028DF-3F51-476C-AE37-A0878DD99C41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5/9/2006</a:t>
            </a:r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12177-6384-4DA1-BEB9-3C726A81801B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5/9/2006</a:t>
            </a:r>
          </a:p>
        </p:txBody>
      </p:sp>
      <p:sp>
        <p:nvSpPr>
          <p:cNvPr id="3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E1F67-6D43-4E03-805D-E4FB3D9ECAC0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Texto em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5/9/2006</a:t>
            </a:r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00524-DB80-4632-9AFE-4B16A07BB941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5/9/2006</a:t>
            </a:r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A3EA-4A62-429F-B414-EE1790506428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Conteúd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/>
              <a:t>5/9/2006</a:t>
            </a:r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DCDE4-57F0-4019-9C58-B9F006BDEC16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5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age6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0"/>
          <p:cNvSpPr>
            <a:spLocks noGrp="1"/>
          </p:cNvSpPr>
          <p:nvPr>
            <p:ph type="title"/>
          </p:nvPr>
        </p:nvSpPr>
        <p:spPr bwMode="auto">
          <a:xfrm>
            <a:off x="457200" y="358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9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 latinLnBrk="0">
              <a:spcBef>
                <a:spcPts val="0"/>
              </a:spcBef>
              <a:spcAft>
                <a:spcPts val="0"/>
              </a:spcAft>
              <a:defRPr lang="pt-BR" sz="1000" smtClean="0">
                <a:latin typeface="+mn-lt"/>
              </a:defRPr>
            </a:lvl1pPr>
          </a:lstStyle>
          <a:p>
            <a:pPr>
              <a:defRPr/>
            </a:pPr>
            <a:r>
              <a:t>5/9/2006</a:t>
            </a:r>
            <a:endParaRPr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fontAlgn="auto" latinLnBrk="0">
              <a:spcBef>
                <a:spcPts val="0"/>
              </a:spcBef>
              <a:spcAft>
                <a:spcPts val="0"/>
              </a:spcAft>
              <a:defRPr lang="pt-BR" sz="10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pt-BR" sz="1000">
                <a:latin typeface="+mn-lt"/>
              </a:defRPr>
            </a:lvl1pPr>
          </a:lstStyle>
          <a:p>
            <a:pPr>
              <a:defRPr/>
            </a:pPr>
            <a:fld id="{B5A41BBC-BE12-45B5-9678-7FFD07BD7BEB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  <p:sldLayoutId id="2147483652" r:id="rId5"/>
    <p:sldLayoutId id="2147483651" r:id="rId6"/>
    <p:sldLayoutId id="2147483650" r:id="rId7"/>
  </p:sldLayoutIdLst>
  <p:hf hdr="0" ftr="0" dt="0"/>
  <p:txStyles>
    <p:titleStyle>
      <a:defPPr>
        <a:defRPr lang="pt-BR" sz="4400">
          <a:solidFill>
            <a:schemeClr val="tx1"/>
          </a:solidFill>
          <a:latin typeface="+mj-lt"/>
          <a:ea typeface="+mj-ea"/>
          <a:cs typeface="+mj-cs"/>
        </a:defRPr>
      </a:defPPr>
      <a:lvl1pPr algn="l" rtl="0" fontAlgn="base">
        <a:spcBef>
          <a:spcPct val="0"/>
        </a:spcBef>
        <a:spcAft>
          <a:spcPct val="0"/>
        </a:spcAft>
        <a:defRPr lang="pt-BR" sz="3600">
          <a:solidFill>
            <a:schemeClr val="tx1"/>
          </a:solidFill>
          <a:latin typeface="+mj-lt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defPPr>
        <a:defRPr lang="pt-BR"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algn="l" rtl="0" fontAlgn="base">
        <a:spcBef>
          <a:spcPct val="20000"/>
        </a:spcBef>
        <a:spcAft>
          <a:spcPct val="0"/>
        </a:spcAft>
        <a:buChar char="•"/>
        <a:defRPr lang="pt-BR" sz="2800">
          <a:solidFill>
            <a:schemeClr val="tx1"/>
          </a:solidFill>
          <a:latin typeface="+mn-lt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lang="pt-BR"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lang="pt-BR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lang="pt-BR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lang="pt-BR" sz="2000">
          <a:solidFill>
            <a:schemeClr val="tx1"/>
          </a:solidFill>
          <a:latin typeface="+mn-lt"/>
        </a:defRPr>
      </a:lvl5pPr>
      <a:lvl6pPr marL="2514600" indent="-228600" eaLnBrk="1" hangingPunct="1">
        <a:buChar char="•"/>
        <a:defRPr lang="pt-BR" sz="2000"/>
      </a:lvl6pPr>
      <a:lvl7pPr marL="2971800" indent="-228600" eaLnBrk="1" hangingPunct="1">
        <a:buChar char="•"/>
        <a:defRPr lang="pt-BR" sz="2000"/>
      </a:lvl7pPr>
      <a:lvl8pPr marL="3429000" indent="-228600" eaLnBrk="1" hangingPunct="1">
        <a:buChar char="•"/>
        <a:defRPr lang="pt-BR" sz="2000"/>
      </a:lvl8pPr>
      <a:lvl9pPr marL="3886200" indent="-228600" eaLnBrk="1" hangingPunct="1">
        <a:buChar char="•"/>
        <a:defRPr lang="pt-BR" sz="2000"/>
      </a:lvl9pPr>
    </p:bodyStyle>
    <p:otherStyle>
      <a:defPPr>
        <a:defRPr lang="pt-BR">
          <a:solidFill>
            <a:schemeClr val="tx1"/>
          </a:solidFill>
          <a:latin typeface="+mn-lt"/>
          <a:ea typeface="+mn-ea"/>
          <a:cs typeface="+mn-cs"/>
        </a:defRPr>
      </a:defPPr>
      <a:lvl1pPr marL="0" eaLnBrk="1" latinLnBrk="0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eesa.com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laylore.com/" TargetMode="External"/><Relationship Id="rId3" Type="http://schemas.openxmlformats.org/officeDocument/2006/relationships/hyperlink" Target="http://www.i2tecnologia.com.br/" TargetMode="External"/><Relationship Id="rId7" Type="http://schemas.openxmlformats.org/officeDocument/2006/relationships/hyperlink" Target="http://www.musigames.com/" TargetMode="External"/><Relationship Id="rId2" Type="http://schemas.openxmlformats.org/officeDocument/2006/relationships/hyperlink" Target="http://www.cesar.org.b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antime.com.br/" TargetMode="External"/><Relationship Id="rId5" Type="http://schemas.openxmlformats.org/officeDocument/2006/relationships/hyperlink" Target="http://www.manifestogames.com.br/" TargetMode="External"/><Relationship Id="rId4" Type="http://schemas.openxmlformats.org/officeDocument/2006/relationships/hyperlink" Target="http://www.jynx.com.br/" TargetMode="External"/><Relationship Id="rId9" Type="http://schemas.openxmlformats.org/officeDocument/2006/relationships/hyperlink" Target="http://igdarecife.wordpress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ubtitle 1"/>
          <p:cNvSpPr>
            <a:spLocks noGrp="1"/>
          </p:cNvSpPr>
          <p:nvPr>
            <p:ph type="subTitle" idx="1"/>
          </p:nvPr>
        </p:nvSpPr>
        <p:spPr>
          <a:xfrm>
            <a:off x="2492375" y="5094288"/>
            <a:ext cx="6194425" cy="9255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Raphael Barros</a:t>
            </a:r>
          </a:p>
        </p:txBody>
      </p:sp>
      <p:sp>
        <p:nvSpPr>
          <p:cNvPr id="11266" name="Title 2"/>
          <p:cNvSpPr>
            <a:spLocks noGrp="1"/>
          </p:cNvSpPr>
          <p:nvPr>
            <p:ph type="ctrTitle"/>
          </p:nvPr>
        </p:nvSpPr>
        <p:spPr>
          <a:xfrm>
            <a:off x="1109663" y="3606800"/>
            <a:ext cx="7577137" cy="1470025"/>
          </a:xfrm>
        </p:spPr>
        <p:txBody>
          <a:bodyPr/>
          <a:lstStyle/>
          <a:p>
            <a:r>
              <a:rPr sz="3200" smtClean="0"/>
              <a:t>O Processo de Desenvolvimento de Jogos</a:t>
            </a:r>
          </a:p>
        </p:txBody>
      </p:sp>
      <p:sp>
        <p:nvSpPr>
          <p:cNvPr id="4" name="CaixaDeTexto 19"/>
          <p:cNvSpPr txBox="1">
            <a:spLocks noChangeArrowheads="1"/>
          </p:cNvSpPr>
          <p:nvPr/>
        </p:nvSpPr>
        <p:spPr bwMode="auto">
          <a:xfrm>
            <a:off x="5143500" y="5643563"/>
            <a:ext cx="3500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n-lt"/>
                <a:sym typeface="Wingdings" pitchFamily="2" charset="2"/>
              </a:rPr>
              <a:t>rlbb@cin.ufpe.br  raphaelbarros@gmail.com</a:t>
            </a:r>
            <a:endParaRPr lang="pt-BR" sz="105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Processo de Desenvolvimento de Jogos</a:t>
            </a:r>
          </a:p>
        </p:txBody>
      </p:sp>
      <p:sp>
        <p:nvSpPr>
          <p:cNvPr id="20482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D8AE02-E166-4C60-93C6-597E2C05B8CC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smtClean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2500313"/>
            <a:ext cx="44767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CaixaDeTexto 5"/>
          <p:cNvSpPr txBox="1">
            <a:spLocks noChangeArrowheads="1"/>
          </p:cNvSpPr>
          <p:nvPr/>
        </p:nvSpPr>
        <p:spPr bwMode="auto">
          <a:xfrm>
            <a:off x="2214563" y="3429000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400" b="1">
                <a:latin typeface="Corbel" pitchFamily="34" charset="0"/>
              </a:rPr>
              <a:t>Documento Game Design</a:t>
            </a:r>
          </a:p>
        </p:txBody>
      </p:sp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3525" y="2573338"/>
            <a:ext cx="985838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CaixaDeTexto 10"/>
          <p:cNvSpPr txBox="1">
            <a:spLocks noChangeArrowheads="1"/>
          </p:cNvSpPr>
          <p:nvPr/>
        </p:nvSpPr>
        <p:spPr bwMode="auto">
          <a:xfrm>
            <a:off x="5200650" y="3368675"/>
            <a:ext cx="1500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 b="1">
                <a:latin typeface="Corbel" pitchFamily="34" charset="0"/>
              </a:rPr>
              <a:t>Desenvolvimento</a:t>
            </a:r>
            <a:endParaRPr lang="pt-BR" sz="1400" b="1">
              <a:latin typeface="Corbel" pitchFamily="34" charset="0"/>
            </a:endParaRPr>
          </a:p>
        </p:txBody>
      </p:sp>
      <p:sp>
        <p:nvSpPr>
          <p:cNvPr id="12" name="Seta para a direita 11"/>
          <p:cNvSpPr/>
          <p:nvPr/>
        </p:nvSpPr>
        <p:spPr>
          <a:xfrm>
            <a:off x="6343650" y="2930525"/>
            <a:ext cx="357188" cy="28575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048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15150" y="2859088"/>
            <a:ext cx="3571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lipse 13"/>
          <p:cNvSpPr/>
          <p:nvPr/>
        </p:nvSpPr>
        <p:spPr>
          <a:xfrm>
            <a:off x="7772400" y="3001963"/>
            <a:ext cx="71438" cy="714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5" name="Elipse 14"/>
          <p:cNvSpPr/>
          <p:nvPr/>
        </p:nvSpPr>
        <p:spPr>
          <a:xfrm>
            <a:off x="7558088" y="3001963"/>
            <a:ext cx="71437" cy="714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6" name="Elipse 15"/>
          <p:cNvSpPr/>
          <p:nvPr/>
        </p:nvSpPr>
        <p:spPr>
          <a:xfrm>
            <a:off x="7343775" y="3001963"/>
            <a:ext cx="71438" cy="714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0492" name="CaixaDeTexto 16"/>
          <p:cNvSpPr txBox="1">
            <a:spLocks noChangeArrowheads="1"/>
          </p:cNvSpPr>
          <p:nvPr/>
        </p:nvSpPr>
        <p:spPr bwMode="auto">
          <a:xfrm>
            <a:off x="7272338" y="3287713"/>
            <a:ext cx="642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Corbel" pitchFamily="34" charset="0"/>
              </a:rPr>
              <a:t>Jogo</a:t>
            </a:r>
          </a:p>
        </p:txBody>
      </p:sp>
      <p:pic>
        <p:nvPicPr>
          <p:cNvPr id="2049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15275" y="2716213"/>
            <a:ext cx="37147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eta para a direita 18"/>
          <p:cNvSpPr/>
          <p:nvPr/>
        </p:nvSpPr>
        <p:spPr>
          <a:xfrm>
            <a:off x="4857750" y="2930525"/>
            <a:ext cx="357188" cy="28575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0" name="Nuvem 19"/>
          <p:cNvSpPr/>
          <p:nvPr/>
        </p:nvSpPr>
        <p:spPr>
          <a:xfrm>
            <a:off x="3929063" y="2787650"/>
            <a:ext cx="714375" cy="5715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1" name="Seta para a direita 20"/>
          <p:cNvSpPr/>
          <p:nvPr/>
        </p:nvSpPr>
        <p:spPr>
          <a:xfrm>
            <a:off x="3357563" y="2930525"/>
            <a:ext cx="357187" cy="28575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4" name="Seta para a direita 23"/>
          <p:cNvSpPr/>
          <p:nvPr/>
        </p:nvSpPr>
        <p:spPr>
          <a:xfrm>
            <a:off x="1928813" y="2930525"/>
            <a:ext cx="357187" cy="28575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grpSp>
        <p:nvGrpSpPr>
          <p:cNvPr id="43" name="Grupo 42"/>
          <p:cNvGrpSpPr>
            <a:grpSpLocks/>
          </p:cNvGrpSpPr>
          <p:nvPr/>
        </p:nvGrpSpPr>
        <p:grpSpPr bwMode="auto">
          <a:xfrm>
            <a:off x="1071563" y="3859213"/>
            <a:ext cx="1857375" cy="1492250"/>
            <a:chOff x="1428728" y="3859887"/>
            <a:chExt cx="1857388" cy="1491445"/>
          </a:xfrm>
        </p:grpSpPr>
        <p:grpSp>
          <p:nvGrpSpPr>
            <p:cNvPr id="20509" name="Grupo 33"/>
            <p:cNvGrpSpPr>
              <a:grpSpLocks/>
            </p:cNvGrpSpPr>
            <p:nvPr/>
          </p:nvGrpSpPr>
          <p:grpSpPr bwMode="auto">
            <a:xfrm>
              <a:off x="1928794" y="4431391"/>
              <a:ext cx="857256" cy="573305"/>
              <a:chOff x="1000100" y="4970595"/>
              <a:chExt cx="857256" cy="573305"/>
            </a:xfrm>
          </p:grpSpPr>
          <p:pic>
            <p:nvPicPr>
              <p:cNvPr id="20512" name="Picture 2"/>
              <p:cNvPicPr>
                <a:picLocks noChangeAspect="1" noChangeArrowheads="1"/>
              </p:cNvPicPr>
              <p:nvPr/>
            </p:nvPicPr>
            <p:blipFill>
              <a:blip r:embed="rId6">
                <a:lum bright="20000" contrast="10000"/>
              </a:blip>
              <a:srcRect/>
              <a:stretch>
                <a:fillRect/>
              </a:stretch>
            </p:blipFill>
            <p:spPr bwMode="auto">
              <a:xfrm>
                <a:off x="1000100" y="5143512"/>
                <a:ext cx="283819" cy="400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13" name="Picture 2"/>
              <p:cNvPicPr>
                <a:picLocks noChangeAspect="1" noChangeArrowheads="1"/>
              </p:cNvPicPr>
              <p:nvPr/>
            </p:nvPicPr>
            <p:blipFill>
              <a:blip r:embed="rId6">
                <a:lum bright="20000" contrast="10000"/>
              </a:blip>
              <a:srcRect/>
              <a:stretch>
                <a:fillRect/>
              </a:stretch>
            </p:blipFill>
            <p:spPr bwMode="auto">
              <a:xfrm>
                <a:off x="1285852" y="4970595"/>
                <a:ext cx="283819" cy="400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14" name="Picture 2"/>
              <p:cNvPicPr>
                <a:picLocks noChangeAspect="1" noChangeArrowheads="1"/>
              </p:cNvPicPr>
              <p:nvPr/>
            </p:nvPicPr>
            <p:blipFill>
              <a:blip r:embed="rId6">
                <a:lum bright="20000" contrast="10000"/>
              </a:blip>
              <a:srcRect/>
              <a:stretch>
                <a:fillRect/>
              </a:stretch>
            </p:blipFill>
            <p:spPr bwMode="auto">
              <a:xfrm>
                <a:off x="1573537" y="5143512"/>
                <a:ext cx="283819" cy="400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0510" name="CaixaDeTexto 37"/>
            <p:cNvSpPr txBox="1">
              <a:spLocks noChangeArrowheads="1"/>
            </p:cNvSpPr>
            <p:nvPr/>
          </p:nvSpPr>
          <p:spPr bwMode="auto">
            <a:xfrm>
              <a:off x="1428728" y="5074333"/>
              <a:ext cx="185738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200" b="1">
                  <a:latin typeface="Corbel" pitchFamily="34" charset="0"/>
                </a:rPr>
                <a:t>Design</a:t>
              </a:r>
            </a:p>
          </p:txBody>
        </p:sp>
        <p:sp>
          <p:nvSpPr>
            <p:cNvPr id="41" name="Seta para cima 40"/>
            <p:cNvSpPr/>
            <p:nvPr/>
          </p:nvSpPr>
          <p:spPr>
            <a:xfrm>
              <a:off x="2143108" y="3859887"/>
              <a:ext cx="357189" cy="428394"/>
            </a:xfrm>
            <a:prstGeom prst="up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grpSp>
        <p:nvGrpSpPr>
          <p:cNvPr id="44" name="Grupo 43"/>
          <p:cNvGrpSpPr>
            <a:grpSpLocks/>
          </p:cNvGrpSpPr>
          <p:nvPr/>
        </p:nvGrpSpPr>
        <p:grpSpPr bwMode="auto">
          <a:xfrm>
            <a:off x="5500688" y="3786188"/>
            <a:ext cx="1857375" cy="1493837"/>
            <a:chOff x="5857884" y="3786190"/>
            <a:chExt cx="1857388" cy="1493704"/>
          </a:xfrm>
        </p:grpSpPr>
        <p:grpSp>
          <p:nvGrpSpPr>
            <p:cNvPr id="20503" name="Grupo 25"/>
            <p:cNvGrpSpPr>
              <a:grpSpLocks/>
            </p:cNvGrpSpPr>
            <p:nvPr/>
          </p:nvGrpSpPr>
          <p:grpSpPr bwMode="auto">
            <a:xfrm>
              <a:off x="6357950" y="4359953"/>
              <a:ext cx="857256" cy="573305"/>
              <a:chOff x="1000100" y="4970595"/>
              <a:chExt cx="857256" cy="573305"/>
            </a:xfrm>
          </p:grpSpPr>
          <p:pic>
            <p:nvPicPr>
              <p:cNvPr id="20506" name="Picture 2"/>
              <p:cNvPicPr>
                <a:picLocks noChangeAspect="1" noChangeArrowheads="1"/>
              </p:cNvPicPr>
              <p:nvPr/>
            </p:nvPicPr>
            <p:blipFill>
              <a:blip r:embed="rId6">
                <a:lum bright="20000" contrast="10000"/>
              </a:blip>
              <a:srcRect/>
              <a:stretch>
                <a:fillRect/>
              </a:stretch>
            </p:blipFill>
            <p:spPr bwMode="auto">
              <a:xfrm>
                <a:off x="1000100" y="5143512"/>
                <a:ext cx="283819" cy="400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07" name="Picture 2"/>
              <p:cNvPicPr>
                <a:picLocks noChangeAspect="1" noChangeArrowheads="1"/>
              </p:cNvPicPr>
              <p:nvPr/>
            </p:nvPicPr>
            <p:blipFill>
              <a:blip r:embed="rId6">
                <a:lum bright="20000" contrast="10000"/>
              </a:blip>
              <a:srcRect/>
              <a:stretch>
                <a:fillRect/>
              </a:stretch>
            </p:blipFill>
            <p:spPr bwMode="auto">
              <a:xfrm>
                <a:off x="1285852" y="4970595"/>
                <a:ext cx="283819" cy="400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08" name="Picture 2"/>
              <p:cNvPicPr>
                <a:picLocks noChangeAspect="1" noChangeArrowheads="1"/>
              </p:cNvPicPr>
              <p:nvPr/>
            </p:nvPicPr>
            <p:blipFill>
              <a:blip r:embed="rId6">
                <a:lum bright="20000" contrast="10000"/>
              </a:blip>
              <a:srcRect/>
              <a:stretch>
                <a:fillRect/>
              </a:stretch>
            </p:blipFill>
            <p:spPr bwMode="auto">
              <a:xfrm>
                <a:off x="1573537" y="5143512"/>
                <a:ext cx="283819" cy="400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0504" name="CaixaDeTexto 29"/>
            <p:cNvSpPr txBox="1">
              <a:spLocks noChangeArrowheads="1"/>
            </p:cNvSpPr>
            <p:nvPr/>
          </p:nvSpPr>
          <p:spPr bwMode="auto">
            <a:xfrm>
              <a:off x="5857884" y="5002895"/>
              <a:ext cx="185738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200" b="1">
                  <a:latin typeface="Corbel" pitchFamily="34" charset="0"/>
                </a:rPr>
                <a:t>Computação</a:t>
              </a:r>
            </a:p>
          </p:txBody>
        </p:sp>
        <p:sp>
          <p:nvSpPr>
            <p:cNvPr id="42" name="Seta para cima 41"/>
            <p:cNvSpPr/>
            <p:nvPr/>
          </p:nvSpPr>
          <p:spPr>
            <a:xfrm>
              <a:off x="6643701" y="3786190"/>
              <a:ext cx="357191" cy="428587"/>
            </a:xfrm>
            <a:prstGeom prst="upArrow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sp>
        <p:nvSpPr>
          <p:cNvPr id="45" name="Elipse 44"/>
          <p:cNvSpPr/>
          <p:nvPr/>
        </p:nvSpPr>
        <p:spPr>
          <a:xfrm>
            <a:off x="4714875" y="2143125"/>
            <a:ext cx="2143125" cy="178593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050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2500313"/>
            <a:ext cx="44767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2" name="CaixaDeTexto 46"/>
          <p:cNvSpPr txBox="1">
            <a:spLocks noChangeArrowheads="1"/>
          </p:cNvSpPr>
          <p:nvPr/>
        </p:nvSpPr>
        <p:spPr bwMode="auto">
          <a:xfrm>
            <a:off x="642938" y="3429000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400" b="1">
                <a:latin typeface="Corbel" pitchFamily="34" charset="0"/>
              </a:rPr>
              <a:t>Conceito do Jogo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6B74D0-99B3-4EEC-9B73-62305D383564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smtClean="0"/>
          </a:p>
        </p:txBody>
      </p:sp>
      <p:sp>
        <p:nvSpPr>
          <p:cNvPr id="5" name="Retângulo 4"/>
          <p:cNvSpPr/>
          <p:nvPr/>
        </p:nvSpPr>
        <p:spPr>
          <a:xfrm>
            <a:off x="1147039" y="2357430"/>
            <a:ext cx="6849952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Processos de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Desenvolvimento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do software do jogo</a:t>
            </a:r>
            <a:endParaRPr lang="pt-BR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ço Reservado para Conteúd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A maioria são adaptações do </a:t>
            </a:r>
            <a:r>
              <a:rPr i="1" smtClean="0">
                <a:solidFill>
                  <a:srgbClr val="000000"/>
                </a:solidFill>
              </a:rPr>
              <a:t>Extreme Programming </a:t>
            </a:r>
            <a:r>
              <a:rPr smtClean="0">
                <a:solidFill>
                  <a:srgbClr val="000000"/>
                </a:solidFill>
              </a:rPr>
              <a:t>(XP) e do </a:t>
            </a:r>
            <a:r>
              <a:rPr i="1" smtClean="0">
                <a:solidFill>
                  <a:srgbClr val="000000"/>
                </a:solidFill>
              </a:rPr>
              <a:t>Rational Unified Process </a:t>
            </a:r>
            <a:r>
              <a:rPr smtClean="0">
                <a:solidFill>
                  <a:srgbClr val="000000"/>
                </a:solidFill>
              </a:rPr>
              <a:t>(RUP).</a:t>
            </a:r>
          </a:p>
          <a:p>
            <a:pPr lvl="1"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Ágeis X Tradicionais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Necessidades de adaptação:</a:t>
            </a:r>
          </a:p>
          <a:p>
            <a:pPr lvl="1"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Equipes multidisciplinares</a:t>
            </a:r>
          </a:p>
          <a:p>
            <a:pPr lvl="1"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Projetos extremamente dinâmicos e altamente susceptíveis a mudanças do ambiente</a:t>
            </a:r>
          </a:p>
          <a:p>
            <a:pPr lvl="1"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  <a:p>
            <a:pPr lvl="1"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</p:txBody>
      </p:sp>
      <p:sp>
        <p:nvSpPr>
          <p:cNvPr id="22530" name="Título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Processos de Desenvolvimento</a:t>
            </a:r>
          </a:p>
        </p:txBody>
      </p:sp>
      <p:sp>
        <p:nvSpPr>
          <p:cNvPr id="22531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692E8B-54C0-4D42-9917-F6870FB6285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ítulo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1050925"/>
          </a:xfrm>
        </p:spPr>
        <p:txBody>
          <a:bodyPr/>
          <a:lstStyle/>
          <a:p>
            <a:r>
              <a:rPr smtClean="0"/>
              <a:t>Alguns Processos Citados na Bibliografia</a:t>
            </a:r>
          </a:p>
        </p:txBody>
      </p:sp>
      <p:sp>
        <p:nvSpPr>
          <p:cNvPr id="23554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643063"/>
            <a:ext cx="8183562" cy="41878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i="1" smtClean="0">
                <a:solidFill>
                  <a:srgbClr val="000000"/>
                </a:solidFill>
              </a:rPr>
              <a:t>Game Waterfall Process</a:t>
            </a:r>
          </a:p>
          <a:p>
            <a:pPr>
              <a:spcBef>
                <a:spcPct val="0"/>
              </a:spcBef>
            </a:pPr>
            <a:r>
              <a:rPr i="1" smtClean="0">
                <a:solidFill>
                  <a:srgbClr val="000000"/>
                </a:solidFill>
              </a:rPr>
              <a:t>Extreme Game Development</a:t>
            </a:r>
          </a:p>
          <a:p>
            <a:pPr>
              <a:spcBef>
                <a:spcPct val="0"/>
              </a:spcBef>
            </a:pPr>
            <a:r>
              <a:rPr i="1" smtClean="0">
                <a:solidFill>
                  <a:srgbClr val="000000"/>
                </a:solidFill>
              </a:rPr>
              <a:t>Game Unified Process</a:t>
            </a:r>
          </a:p>
          <a:p>
            <a:pPr>
              <a:spcBef>
                <a:spcPct val="0"/>
              </a:spcBef>
            </a:pPr>
            <a:r>
              <a:rPr i="1" smtClean="0">
                <a:solidFill>
                  <a:srgbClr val="000000"/>
                </a:solidFill>
              </a:rPr>
              <a:t>Scrum</a:t>
            </a:r>
          </a:p>
        </p:txBody>
      </p:sp>
      <p:sp>
        <p:nvSpPr>
          <p:cNvPr id="23555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86136C-E06A-4425-8263-3CEDBF691DB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ítulo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1050925"/>
          </a:xfrm>
        </p:spPr>
        <p:txBody>
          <a:bodyPr/>
          <a:lstStyle/>
          <a:p>
            <a:r>
              <a:rPr i="1" smtClean="0"/>
              <a:t>Game Waterfall Process</a:t>
            </a:r>
            <a:endParaRPr smtClean="0"/>
          </a:p>
        </p:txBody>
      </p:sp>
      <p:sp>
        <p:nvSpPr>
          <p:cNvPr id="24578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643063"/>
            <a:ext cx="8183562" cy="41878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Versão Adaptada do Tradicional Modelo Cascata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Fases seqüenciais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Ainda bastante utilizado!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Ponto fraco: dificuldades quando problemas são encontrados em fases finais do projeto</a:t>
            </a:r>
          </a:p>
        </p:txBody>
      </p:sp>
      <p:sp>
        <p:nvSpPr>
          <p:cNvPr id="24579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2C64F5-556E-4E56-95F0-A4AE90E2F703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500563" y="1428750"/>
            <a:ext cx="3857625" cy="43576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571500" y="1428750"/>
            <a:ext cx="3929063" cy="43576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928688" y="157162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Requisitos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928688" y="242887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Projeto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928688" y="328612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Implementação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928688" y="500062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Manutenção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928688" y="414337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Validação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5608" name="CaixaDeTexto 13"/>
          <p:cNvSpPr txBox="1">
            <a:spLocks noChangeArrowheads="1"/>
          </p:cNvSpPr>
          <p:nvPr/>
        </p:nvSpPr>
        <p:spPr bwMode="auto">
          <a:xfrm>
            <a:off x="571500" y="571500"/>
            <a:ext cx="4071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>
                <a:latin typeface="Corbel" pitchFamily="34" charset="0"/>
              </a:rPr>
              <a:t>Fases do modelo Cascata Tradicional</a:t>
            </a:r>
          </a:p>
        </p:txBody>
      </p:sp>
      <p:sp>
        <p:nvSpPr>
          <p:cNvPr id="25609" name="CaixaDeTexto 14"/>
          <p:cNvSpPr txBox="1">
            <a:spLocks noChangeArrowheads="1"/>
          </p:cNvSpPr>
          <p:nvPr/>
        </p:nvSpPr>
        <p:spPr bwMode="auto">
          <a:xfrm>
            <a:off x="5000625" y="598488"/>
            <a:ext cx="29289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400" b="1">
                <a:latin typeface="Corbel" pitchFamily="34" charset="0"/>
              </a:rPr>
              <a:t>Fases do ciclo de vida de jogos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214938" y="157162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Produção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5214938" y="242887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Pré-produção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214938" y="328612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Produção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5214938" y="500062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Pós-venda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5214938" y="4143375"/>
            <a:ext cx="2786062" cy="6429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>
                <a:solidFill>
                  <a:schemeClr val="tx1"/>
                </a:solidFill>
              </a:rPr>
              <a:t>Pós-produção</a:t>
            </a:r>
            <a:endParaRPr lang="pt-BR" b="1" dirty="0">
              <a:solidFill>
                <a:schemeClr val="tx1"/>
              </a:solidFill>
            </a:endParaRPr>
          </a:p>
        </p:txBody>
      </p:sp>
      <p:cxnSp>
        <p:nvCxnSpPr>
          <p:cNvPr id="21" name="Conector de seta reta 20"/>
          <p:cNvCxnSpPr>
            <a:endCxn id="10" idx="0"/>
          </p:cNvCxnSpPr>
          <p:nvPr/>
        </p:nvCxnSpPr>
        <p:spPr>
          <a:xfrm rot="5400000">
            <a:off x="2214546" y="232171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>
            <a:stCxn id="10" idx="2"/>
            <a:endCxn id="11" idx="0"/>
          </p:cNvCxnSpPr>
          <p:nvPr/>
        </p:nvCxnSpPr>
        <p:spPr>
          <a:xfrm rot="5400000">
            <a:off x="2214546" y="317896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>
            <a:stCxn id="11" idx="2"/>
            <a:endCxn id="13" idx="0"/>
          </p:cNvCxnSpPr>
          <p:nvPr/>
        </p:nvCxnSpPr>
        <p:spPr>
          <a:xfrm rot="5400000">
            <a:off x="2214546" y="403622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13" idx="2"/>
            <a:endCxn id="12" idx="0"/>
          </p:cNvCxnSpPr>
          <p:nvPr/>
        </p:nvCxnSpPr>
        <p:spPr>
          <a:xfrm rot="5400000">
            <a:off x="2214546" y="489347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>
            <a:stCxn id="16" idx="2"/>
            <a:endCxn id="17" idx="0"/>
          </p:cNvCxnSpPr>
          <p:nvPr/>
        </p:nvCxnSpPr>
        <p:spPr>
          <a:xfrm rot="5400000">
            <a:off x="6500826" y="232171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 de seta reta 25"/>
          <p:cNvCxnSpPr>
            <a:stCxn id="17" idx="2"/>
            <a:endCxn id="18" idx="0"/>
          </p:cNvCxnSpPr>
          <p:nvPr/>
        </p:nvCxnSpPr>
        <p:spPr>
          <a:xfrm rot="5400000">
            <a:off x="6500826" y="317896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>
            <a:stCxn id="18" idx="2"/>
            <a:endCxn id="20" idx="0"/>
          </p:cNvCxnSpPr>
          <p:nvPr/>
        </p:nvCxnSpPr>
        <p:spPr>
          <a:xfrm rot="5400000">
            <a:off x="6500826" y="403622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Conector de seta reta 27"/>
          <p:cNvCxnSpPr>
            <a:stCxn id="20" idx="2"/>
            <a:endCxn id="19" idx="0"/>
          </p:cNvCxnSpPr>
          <p:nvPr/>
        </p:nvCxnSpPr>
        <p:spPr>
          <a:xfrm rot="5400000">
            <a:off x="6500826" y="489347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Seta para a esquerda e para a direita 28"/>
          <p:cNvSpPr/>
          <p:nvPr/>
        </p:nvSpPr>
        <p:spPr>
          <a:xfrm>
            <a:off x="4143375" y="1785938"/>
            <a:ext cx="714375" cy="214312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0" name="Seta para a esquerda e para a direita 29"/>
          <p:cNvSpPr/>
          <p:nvPr/>
        </p:nvSpPr>
        <p:spPr>
          <a:xfrm>
            <a:off x="4143375" y="2643188"/>
            <a:ext cx="714375" cy="214312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1" name="Seta para a esquerda e para a direita 30"/>
          <p:cNvSpPr/>
          <p:nvPr/>
        </p:nvSpPr>
        <p:spPr>
          <a:xfrm>
            <a:off x="4143375" y="3500438"/>
            <a:ext cx="714375" cy="214312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2" name="Seta para a esquerda e para a direita 31"/>
          <p:cNvSpPr/>
          <p:nvPr/>
        </p:nvSpPr>
        <p:spPr>
          <a:xfrm>
            <a:off x="4143375" y="4357688"/>
            <a:ext cx="714375" cy="214312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3" name="Seta para a esquerda e para a direita 32"/>
          <p:cNvSpPr/>
          <p:nvPr/>
        </p:nvSpPr>
        <p:spPr>
          <a:xfrm>
            <a:off x="4143375" y="5214938"/>
            <a:ext cx="714375" cy="214312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5628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367452-5D41-443C-BC87-00C67BC61D59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ítulo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1050925"/>
          </a:xfrm>
        </p:spPr>
        <p:txBody>
          <a:bodyPr/>
          <a:lstStyle/>
          <a:p>
            <a:pPr marL="342900" indent="-342900"/>
            <a:r>
              <a:rPr i="1" smtClean="0"/>
              <a:t>Extreme Game Development</a:t>
            </a:r>
          </a:p>
        </p:txBody>
      </p:sp>
      <p:sp>
        <p:nvSpPr>
          <p:cNvPr id="26626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643063"/>
            <a:ext cx="8183562" cy="41878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Criada pela empresa francesa Titus®.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Baseada no </a:t>
            </a:r>
            <a:r>
              <a:rPr i="1" smtClean="0">
                <a:solidFill>
                  <a:srgbClr val="000000"/>
                </a:solidFill>
              </a:rPr>
              <a:t>Extreme Programming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Passa a tratar outros papéis: artistas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Mesmos Valores e Práticas do XP</a:t>
            </a:r>
          </a:p>
          <a:p>
            <a:pPr lvl="1"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Adaptadas para jogos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2071678"/>
            <a:ext cx="1085850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8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037BD4-7874-4F2E-92D9-D57ABE085C43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ítulo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1050925"/>
          </a:xfrm>
        </p:spPr>
        <p:txBody>
          <a:bodyPr/>
          <a:lstStyle/>
          <a:p>
            <a:pPr marL="342900" indent="-342900"/>
            <a:r>
              <a:rPr i="1" smtClean="0"/>
              <a:t>Game Unified Process</a:t>
            </a:r>
          </a:p>
        </p:txBody>
      </p:sp>
      <p:sp>
        <p:nvSpPr>
          <p:cNvPr id="27650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643063"/>
            <a:ext cx="8183562" cy="41878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Criado por Kevin Flood, experiente Gerente de Projetos na área de jogos.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Propõe a união de características presentes no RUP e no XP.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Processo iterativo e incremental.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Embora pareça promissora, o autor não deixa claro que práticas do XP e do RUP foram utilizadas em cada situação. </a:t>
            </a:r>
          </a:p>
        </p:txBody>
      </p:sp>
      <p:sp>
        <p:nvSpPr>
          <p:cNvPr id="27651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9BDCEE-D478-4853-AEAE-C69E133EBB5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ítulo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1050925"/>
          </a:xfrm>
        </p:spPr>
        <p:txBody>
          <a:bodyPr/>
          <a:lstStyle/>
          <a:p>
            <a:r>
              <a:rPr smtClean="0"/>
              <a:t>Scrum</a:t>
            </a:r>
          </a:p>
        </p:txBody>
      </p:sp>
      <p:sp>
        <p:nvSpPr>
          <p:cNvPr id="28674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643063"/>
            <a:ext cx="8183562" cy="41878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Descrito por </a:t>
            </a:r>
            <a:r>
              <a:rPr i="1" smtClean="0">
                <a:solidFill>
                  <a:srgbClr val="000000"/>
                </a:solidFill>
              </a:rPr>
              <a:t>Takeuchi</a:t>
            </a:r>
            <a:r>
              <a:rPr smtClean="0">
                <a:solidFill>
                  <a:srgbClr val="000000"/>
                </a:solidFill>
              </a:rPr>
              <a:t> e </a:t>
            </a:r>
            <a:r>
              <a:rPr i="1" smtClean="0">
                <a:solidFill>
                  <a:srgbClr val="000000"/>
                </a:solidFill>
              </a:rPr>
              <a:t>Nonaka </a:t>
            </a:r>
            <a:r>
              <a:rPr smtClean="0">
                <a:solidFill>
                  <a:srgbClr val="000000"/>
                </a:solidFill>
              </a:rPr>
              <a:t>em seu trabalho chamado "</a:t>
            </a:r>
            <a:r>
              <a:rPr i="1" smtClean="0">
                <a:solidFill>
                  <a:srgbClr val="000000"/>
                </a:solidFill>
              </a:rPr>
              <a:t>The New Product Development Game</a:t>
            </a:r>
            <a:r>
              <a:rPr smtClean="0">
                <a:solidFill>
                  <a:srgbClr val="000000"/>
                </a:solidFill>
              </a:rPr>
              <a:t>" 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Não é uma metodologia de desenvolvimento específica para jogos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Metodologia Ágil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</p:txBody>
      </p:sp>
      <p:sp>
        <p:nvSpPr>
          <p:cNvPr id="28675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D169B2-5BEE-4570-9154-3CD7DEB40064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Imagem 7" descr="Scrum Overview Diagr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0"/>
            <a:ext cx="8643937" cy="540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ítulo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1050925"/>
          </a:xfrm>
        </p:spPr>
        <p:txBody>
          <a:bodyPr/>
          <a:lstStyle/>
          <a:p>
            <a:r>
              <a:rPr smtClean="0"/>
              <a:t>Scrum</a:t>
            </a:r>
          </a:p>
        </p:txBody>
      </p:sp>
      <p:sp>
        <p:nvSpPr>
          <p:cNvPr id="29699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AD56DC-5DB4-430A-AA9A-DAF935D45A2C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Motivação</a:t>
            </a:r>
          </a:p>
        </p:txBody>
      </p:sp>
      <p:sp>
        <p:nvSpPr>
          <p:cNvPr id="12290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E3F9AF-1C40-4653-9932-79929023E07C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2786049" cy="1927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3857625"/>
            <a:ext cx="54070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2928938" y="1785938"/>
            <a:ext cx="5611812" cy="17859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b="1" kern="0" dirty="0">
                <a:solidFill>
                  <a:sysClr val="windowText" lastClr="000000"/>
                </a:solidFill>
                <a:latin typeface="+mn-lt"/>
              </a:rPr>
              <a:t>	“</a:t>
            </a:r>
            <a:r>
              <a:rPr lang="pt-BR" sz="2400" b="1" kern="0" dirty="0" err="1">
                <a:solidFill>
                  <a:sysClr val="windowText" lastClr="000000"/>
                </a:solidFill>
                <a:latin typeface="+mn-lt"/>
              </a:rPr>
              <a:t>The</a:t>
            </a:r>
            <a:r>
              <a:rPr lang="pt-BR" sz="2400" b="1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2400" b="1" kern="0" dirty="0">
                <a:solidFill>
                  <a:sysClr val="windowText" lastClr="000000"/>
                </a:solidFill>
                <a:latin typeface="+mn-lt"/>
              </a:rPr>
              <a:t>video game sector is no longer an interesting little industry – It’s serious money.” </a:t>
            </a:r>
            <a:r>
              <a:rPr lang="en-US" sz="2000" kern="0" dirty="0">
                <a:solidFill>
                  <a:sysClr val="windowText" lastClr="000000"/>
                </a:solidFill>
                <a:latin typeface="+mn-lt"/>
              </a:rPr>
              <a:t>	</a:t>
            </a: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+mn-lt"/>
              </a:rPr>
              <a:t>Jack </a:t>
            </a:r>
            <a:r>
              <a:rPr lang="en-US" sz="1600" kern="0" dirty="0" err="1">
                <a:solidFill>
                  <a:sysClr val="windowText" lastClr="000000"/>
                </a:solidFill>
                <a:latin typeface="+mn-lt"/>
              </a:rPr>
              <a:t>Kyser</a:t>
            </a:r>
            <a:r>
              <a:rPr lang="en-US" sz="1600" kern="0" dirty="0">
                <a:solidFill>
                  <a:sysClr val="windowText" lastClr="000000"/>
                </a:solidFill>
                <a:latin typeface="+mn-lt"/>
              </a:rPr>
              <a:t>, </a:t>
            </a: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1600" kern="0" dirty="0" err="1">
                <a:solidFill>
                  <a:sysClr val="windowText" lastClr="000000"/>
                </a:solidFill>
                <a:latin typeface="+mn-lt"/>
              </a:rPr>
              <a:t>economista-chefe</a:t>
            </a:r>
            <a:r>
              <a:rPr lang="en-US" sz="1600" kern="0" dirty="0">
                <a:solidFill>
                  <a:sysClr val="windowText" lastClr="000000"/>
                </a:solidFill>
                <a:latin typeface="+mn-lt"/>
              </a:rPr>
              <a:t> do Los Angeles County Economic Development Corporation</a:t>
            </a:r>
            <a:endParaRPr lang="pt-BR" sz="2800" kern="0" dirty="0">
              <a:solidFill>
                <a:sysClr val="windowText" lastClr="000000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pt-BR" sz="2800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12294" name="CaixaDeTexto 7"/>
          <p:cNvSpPr txBox="1">
            <a:spLocks noChangeArrowheads="1"/>
          </p:cNvSpPr>
          <p:nvPr/>
        </p:nvSpPr>
        <p:spPr bwMode="auto">
          <a:xfrm>
            <a:off x="214313" y="6429375"/>
            <a:ext cx="4000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Corbel" pitchFamily="34" charset="0"/>
              </a:rPr>
              <a:t>Fonte: </a:t>
            </a:r>
            <a:r>
              <a:rPr lang="pt-BR" sz="1400" b="1">
                <a:latin typeface="Corbel" pitchFamily="34" charset="0"/>
                <a:hlinkClick r:id="rId4"/>
              </a:rPr>
              <a:t>The Entertainment Software Association</a:t>
            </a:r>
            <a:endParaRPr lang="pt-BR" sz="1400" b="1">
              <a:latin typeface="Corbel" pitchFamily="34" charset="0"/>
            </a:endParaRPr>
          </a:p>
          <a:p>
            <a:endParaRPr lang="pt-BR" sz="1400" b="1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Análise Comparativa</a:t>
            </a:r>
          </a:p>
        </p:txBody>
      </p:sp>
      <p:sp>
        <p:nvSpPr>
          <p:cNvPr id="30722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F7BAED-183C-493B-8B76-7BAD313B5A51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smtClean="0"/>
          </a:p>
        </p:txBody>
      </p:sp>
      <p:pic>
        <p:nvPicPr>
          <p:cNvPr id="30723" name="Picture 2" descr="D:\Raphael\UFPE\Mestrado\SBGames08\figuras\Slid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428750"/>
            <a:ext cx="7358062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0C96A1-D42A-4DA7-BA1C-D6B5ACFDF58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smtClean="0"/>
          </a:p>
        </p:txBody>
      </p:sp>
      <p:sp>
        <p:nvSpPr>
          <p:cNvPr id="5" name="Retângulo 4"/>
          <p:cNvSpPr/>
          <p:nvPr/>
        </p:nvSpPr>
        <p:spPr>
          <a:xfrm>
            <a:off x="2225862" y="3077174"/>
            <a:ext cx="469231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Boas Práticas</a:t>
            </a:r>
            <a:endParaRPr lang="pt-BR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Embora os processos de desenvolvimento variem, algumas boas práticas são quase unânimes na indústria de jogos.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Após 2 anos de pesquisa na área, foi possível identificar:</a:t>
            </a:r>
          </a:p>
          <a:p>
            <a:pPr lvl="1"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Documentos</a:t>
            </a:r>
          </a:p>
          <a:p>
            <a:pPr lvl="1"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Papéis</a:t>
            </a:r>
          </a:p>
          <a:p>
            <a:pPr lvl="1"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Práticas</a:t>
            </a:r>
          </a:p>
        </p:txBody>
      </p:sp>
      <p:sp>
        <p:nvSpPr>
          <p:cNvPr id="32770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Boas Práticas</a:t>
            </a:r>
          </a:p>
        </p:txBody>
      </p:sp>
      <p:sp>
        <p:nvSpPr>
          <p:cNvPr id="32771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0DDBB2-0F2E-4B61-A1A1-5D3E485C014C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Conceptual Document</a:t>
            </a:r>
          </a:p>
          <a:p>
            <a:pPr>
              <a:spcBef>
                <a:spcPct val="0"/>
              </a:spcBef>
            </a:pPr>
            <a:r>
              <a:rPr i="1" smtClean="0">
                <a:solidFill>
                  <a:srgbClr val="000000"/>
                </a:solidFill>
              </a:rPr>
              <a:t>Game Design Document</a:t>
            </a:r>
          </a:p>
          <a:p>
            <a:pPr>
              <a:spcBef>
                <a:spcPct val="0"/>
              </a:spcBef>
            </a:pPr>
            <a:r>
              <a:rPr i="1" smtClean="0">
                <a:solidFill>
                  <a:srgbClr val="000000"/>
                </a:solidFill>
              </a:rPr>
              <a:t>Technical Design</a:t>
            </a:r>
            <a:r>
              <a:rPr smtClean="0">
                <a:solidFill>
                  <a:srgbClr val="000000"/>
                </a:solidFill>
              </a:rPr>
              <a:t> </a:t>
            </a:r>
            <a:r>
              <a:rPr i="1" smtClean="0">
                <a:solidFill>
                  <a:srgbClr val="000000"/>
                </a:solidFill>
              </a:rPr>
              <a:t>Document</a:t>
            </a:r>
          </a:p>
          <a:p>
            <a:pPr>
              <a:spcBef>
                <a:spcPct val="0"/>
              </a:spcBef>
            </a:pPr>
            <a:r>
              <a:rPr i="1" smtClean="0">
                <a:solidFill>
                  <a:srgbClr val="000000"/>
                </a:solidFill>
              </a:rPr>
              <a:t>Art List Document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</p:txBody>
      </p:sp>
      <p:sp>
        <p:nvSpPr>
          <p:cNvPr id="33794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Documentos Sugeridos</a:t>
            </a:r>
          </a:p>
        </p:txBody>
      </p:sp>
      <p:sp>
        <p:nvSpPr>
          <p:cNvPr id="33795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BE5767-7639-41E1-9B85-0FA0F4F24F22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Produtor</a:t>
            </a:r>
          </a:p>
          <a:p>
            <a:pPr>
              <a:spcBef>
                <a:spcPct val="0"/>
              </a:spcBef>
            </a:pPr>
            <a:r>
              <a:rPr i="1" smtClean="0">
                <a:solidFill>
                  <a:srgbClr val="000000"/>
                </a:solidFill>
              </a:rPr>
              <a:t>Game Designer</a:t>
            </a:r>
            <a:endParaRPr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Líder Técnico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Programador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Líder de Arte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Artista</a:t>
            </a:r>
          </a:p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Engenheiro de Áudio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</p:txBody>
      </p:sp>
      <p:sp>
        <p:nvSpPr>
          <p:cNvPr id="34818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Papéis Sugeridos</a:t>
            </a:r>
          </a:p>
        </p:txBody>
      </p:sp>
      <p:sp>
        <p:nvSpPr>
          <p:cNvPr id="34819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CB99A9-37D9-46D0-970D-31A57EEA09D6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Práticas Sugeridas</a:t>
            </a:r>
          </a:p>
        </p:txBody>
      </p:sp>
      <p:sp>
        <p:nvSpPr>
          <p:cNvPr id="35842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3950DF-019F-40C5-AFBA-B844C0D2B3CC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smtClean="0"/>
          </a:p>
        </p:txBody>
      </p:sp>
      <p:graphicFrame>
        <p:nvGraphicFramePr>
          <p:cNvPr id="5" name="Diagrama 4"/>
          <p:cNvGraphicFramePr/>
          <p:nvPr/>
        </p:nvGraphicFramePr>
        <p:xfrm>
          <a:off x="1142976" y="1611314"/>
          <a:ext cx="7215238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O processo utilizado sempre acaba sendo adaptado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Tipo do jogo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Prazo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Composição da Equipe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Os processos oriundos do desenvolvimento de software nem sempre se adaptam bem à forma de trabalho dos artistas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Ainda não existe um processo completo para o desenvolvimento de jogos</a:t>
            </a:r>
            <a:endParaRPr dirty="0">
              <a:solidFill>
                <a:sysClr val="windowText" lastClr="000000"/>
              </a:solidFill>
            </a:endParaRPr>
          </a:p>
        </p:txBody>
      </p:sp>
      <p:sp>
        <p:nvSpPr>
          <p:cNvPr id="36866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Conclusões</a:t>
            </a:r>
          </a:p>
        </p:txBody>
      </p:sp>
      <p:sp>
        <p:nvSpPr>
          <p:cNvPr id="36867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9AC7A6-57FD-4980-8A5A-16AE9202DF09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ubtitle 1"/>
          <p:cNvSpPr>
            <a:spLocks noGrp="1"/>
          </p:cNvSpPr>
          <p:nvPr>
            <p:ph type="subTitle" idx="1"/>
          </p:nvPr>
        </p:nvSpPr>
        <p:spPr>
          <a:xfrm>
            <a:off x="2492375" y="5094288"/>
            <a:ext cx="6194425" cy="9255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smtClean="0">
                <a:solidFill>
                  <a:srgbClr val="000000"/>
                </a:solidFill>
              </a:rPr>
              <a:t>Raphael Barros</a:t>
            </a:r>
          </a:p>
        </p:txBody>
      </p:sp>
      <p:sp>
        <p:nvSpPr>
          <p:cNvPr id="37890" name="Title 2"/>
          <p:cNvSpPr>
            <a:spLocks noGrp="1"/>
          </p:cNvSpPr>
          <p:nvPr>
            <p:ph type="ctrTitle"/>
          </p:nvPr>
        </p:nvSpPr>
        <p:spPr>
          <a:xfrm>
            <a:off x="1109663" y="3606800"/>
            <a:ext cx="7577137" cy="1470025"/>
          </a:xfrm>
        </p:spPr>
        <p:txBody>
          <a:bodyPr/>
          <a:lstStyle/>
          <a:p>
            <a:r>
              <a:rPr sz="3200" smtClean="0"/>
              <a:t>O Processo de Desenvolvimento de Jogos</a:t>
            </a:r>
          </a:p>
        </p:txBody>
      </p:sp>
      <p:sp>
        <p:nvSpPr>
          <p:cNvPr id="4" name="CaixaDeTexto 19"/>
          <p:cNvSpPr txBox="1">
            <a:spLocks noChangeArrowheads="1"/>
          </p:cNvSpPr>
          <p:nvPr/>
        </p:nvSpPr>
        <p:spPr bwMode="auto">
          <a:xfrm>
            <a:off x="5143500" y="5643563"/>
            <a:ext cx="3500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latin typeface="+mn-lt"/>
                <a:sym typeface="Wingdings" pitchFamily="2" charset="2"/>
              </a:rPr>
              <a:t>rlbb@cin.ufpe.br  raphaelbarros@gmail.com</a:t>
            </a:r>
            <a:endParaRPr lang="pt-BR" sz="105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sz="2400" smtClean="0">
                <a:solidFill>
                  <a:srgbClr val="000000"/>
                </a:solidFill>
              </a:rPr>
              <a:t>Empresas de pequeno e médio porte ainda encontram dificuldades na criação de jogos bem-sucedidos.</a:t>
            </a:r>
          </a:p>
          <a:p>
            <a:pPr>
              <a:spcBef>
                <a:spcPct val="0"/>
              </a:spcBef>
            </a:pPr>
            <a:endParaRPr sz="240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z="2400" smtClean="0">
                <a:solidFill>
                  <a:srgbClr val="000000"/>
                </a:solidFill>
              </a:rPr>
              <a:t>Segundo a Abragames, em 2005 o Brasil contava com um quadro de 55 empresas atuando no ramo. </a:t>
            </a:r>
          </a:p>
          <a:p>
            <a:pPr lvl="1">
              <a:spcBef>
                <a:spcPct val="0"/>
              </a:spcBef>
            </a:pPr>
            <a:r>
              <a:rPr sz="2000" smtClean="0">
                <a:solidFill>
                  <a:srgbClr val="000000"/>
                </a:solidFill>
              </a:rPr>
              <a:t>77% delas com não mais de 19 funcionários</a:t>
            </a:r>
          </a:p>
          <a:p>
            <a:pPr lvl="1">
              <a:spcBef>
                <a:spcPct val="0"/>
              </a:spcBef>
            </a:pPr>
            <a:endParaRPr sz="200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r>
              <a:rPr sz="2400" smtClean="0">
                <a:solidFill>
                  <a:srgbClr val="000000"/>
                </a:solidFill>
              </a:rPr>
              <a:t>Faturamento de R$ 4,2 milhões em 2004.</a:t>
            </a:r>
          </a:p>
          <a:p>
            <a:pPr>
              <a:spcBef>
                <a:spcPct val="0"/>
              </a:spcBef>
            </a:pPr>
            <a:endParaRPr smtClean="0">
              <a:solidFill>
                <a:srgbClr val="000000"/>
              </a:solidFill>
            </a:endParaRPr>
          </a:p>
        </p:txBody>
      </p:sp>
      <p:sp>
        <p:nvSpPr>
          <p:cNvPr id="13314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E no Brasil?</a:t>
            </a:r>
          </a:p>
        </p:txBody>
      </p:sp>
      <p:sp>
        <p:nvSpPr>
          <p:cNvPr id="13315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C01C82-B67D-4932-93FA-87EA31799F95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14290"/>
            <a:ext cx="1571636" cy="1100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err="1" smtClean="0">
                <a:solidFill>
                  <a:sysClr val="windowText" lastClr="000000"/>
                </a:solidFill>
              </a:rPr>
              <a:t>C.E.S.A.</a:t>
            </a:r>
            <a:r>
              <a:rPr b="1" dirty="0" smtClean="0">
                <a:solidFill>
                  <a:sysClr val="windowText" lastClr="000000"/>
                </a:solidFill>
              </a:rPr>
              <a:t>R</a:t>
            </a:r>
            <a:br>
              <a:rPr b="1" dirty="0" smtClean="0">
                <a:solidFill>
                  <a:sysClr val="windowText" lastClr="000000"/>
                </a:solidFill>
              </a:rPr>
            </a:br>
            <a:r>
              <a:rPr dirty="0" smtClean="0">
                <a:solidFill>
                  <a:sysClr val="windowText" lastClr="000000"/>
                </a:solidFill>
                <a:hlinkClick r:id="rId2"/>
              </a:rPr>
              <a:t>www.cesar.org.br</a:t>
            </a:r>
            <a:r>
              <a:rPr dirty="0" smtClean="0">
                <a:solidFill>
                  <a:sysClr val="windowText" lastClr="000000"/>
                </a:solidFill>
              </a:rPr>
              <a:t/>
            </a:r>
            <a:br>
              <a:rPr dirty="0" smtClean="0">
                <a:solidFill>
                  <a:sysClr val="windowText" lastClr="000000"/>
                </a:solidFill>
              </a:rPr>
            </a:b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smtClean="0">
                <a:solidFill>
                  <a:sysClr val="windowText" lastClr="000000"/>
                </a:solidFill>
              </a:rPr>
              <a:t>I2 Tecnologia</a:t>
            </a:r>
            <a:br>
              <a:rPr b="1" dirty="0" smtClean="0">
                <a:solidFill>
                  <a:sysClr val="windowText" lastClr="000000"/>
                </a:solidFill>
              </a:rPr>
            </a:br>
            <a:r>
              <a:rPr dirty="0" smtClean="0">
                <a:solidFill>
                  <a:sysClr val="windowText" lastClr="000000"/>
                </a:solidFill>
                <a:hlinkClick r:id="rId3"/>
              </a:rPr>
              <a:t>www.i2tecnologia.com.br</a:t>
            </a:r>
            <a:r>
              <a:rPr dirty="0" smtClean="0">
                <a:solidFill>
                  <a:sysClr val="windowText" lastClr="000000"/>
                </a:solidFill>
              </a:rPr>
              <a:t/>
            </a:r>
            <a:br>
              <a:rPr dirty="0" smtClean="0">
                <a:solidFill>
                  <a:sysClr val="windowText" lastClr="000000"/>
                </a:solidFill>
              </a:rPr>
            </a:b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err="1" smtClean="0">
                <a:solidFill>
                  <a:sysClr val="windowText" lastClr="000000"/>
                </a:solidFill>
              </a:rPr>
              <a:t>Jynx</a:t>
            </a:r>
            <a:r>
              <a:rPr b="1" dirty="0" smtClean="0">
                <a:solidFill>
                  <a:sysClr val="windowText" lastClr="000000"/>
                </a:solidFill>
              </a:rPr>
              <a:t> </a:t>
            </a:r>
            <a:r>
              <a:rPr b="1" dirty="0" err="1" smtClean="0">
                <a:solidFill>
                  <a:sysClr val="windowText" lastClr="000000"/>
                </a:solidFill>
              </a:rPr>
              <a:t>Playware</a:t>
            </a:r>
            <a:r>
              <a:rPr b="1" dirty="0" smtClean="0">
                <a:solidFill>
                  <a:sysClr val="windowText" lastClr="000000"/>
                </a:solidFill>
              </a:rPr>
              <a:t/>
            </a:r>
            <a:br>
              <a:rPr b="1" dirty="0" smtClean="0">
                <a:solidFill>
                  <a:sysClr val="windowText" lastClr="000000"/>
                </a:solidFill>
              </a:rPr>
            </a:br>
            <a:r>
              <a:rPr dirty="0" smtClean="0">
                <a:solidFill>
                  <a:sysClr val="windowText" lastClr="000000"/>
                </a:solidFill>
                <a:hlinkClick r:id="rId4"/>
              </a:rPr>
              <a:t>www.jynx.com.br</a:t>
            </a:r>
            <a:r>
              <a:rPr dirty="0" smtClean="0">
                <a:solidFill>
                  <a:sysClr val="windowText" lastClr="000000"/>
                </a:solidFill>
              </a:rPr>
              <a:t/>
            </a:r>
            <a:br>
              <a:rPr dirty="0" smtClean="0">
                <a:solidFill>
                  <a:sysClr val="windowText" lastClr="000000"/>
                </a:solidFill>
              </a:rPr>
            </a:b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smtClean="0">
                <a:solidFill>
                  <a:sysClr val="windowText" lastClr="000000"/>
                </a:solidFill>
              </a:rPr>
              <a:t>Manifesto Game Studio</a:t>
            </a:r>
            <a:br>
              <a:rPr b="1" dirty="0" smtClean="0">
                <a:solidFill>
                  <a:sysClr val="windowText" lastClr="000000"/>
                </a:solidFill>
              </a:rPr>
            </a:br>
            <a:r>
              <a:rPr dirty="0" smtClean="0">
                <a:solidFill>
                  <a:sysClr val="windowText" lastClr="000000"/>
                </a:solidFill>
                <a:hlinkClick r:id="rId5"/>
              </a:rPr>
              <a:t>www.manifestogames.com.br</a:t>
            </a:r>
            <a:r>
              <a:rPr dirty="0" smtClean="0">
                <a:solidFill>
                  <a:sysClr val="windowText" lastClr="000000"/>
                </a:solidFill>
              </a:rPr>
              <a:t/>
            </a:r>
            <a:br>
              <a:rPr dirty="0" smtClean="0">
                <a:solidFill>
                  <a:sysClr val="windowText" lastClr="000000"/>
                </a:solidFill>
              </a:rPr>
            </a:b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err="1" smtClean="0">
                <a:solidFill>
                  <a:sysClr val="windowText" lastClr="000000"/>
                </a:solidFill>
              </a:rPr>
              <a:t>Meantime</a:t>
            </a:r>
            <a:r>
              <a:rPr b="1" dirty="0" smtClean="0">
                <a:solidFill>
                  <a:sysClr val="windowText" lastClr="000000"/>
                </a:solidFill>
              </a:rPr>
              <a:t> </a:t>
            </a:r>
            <a:r>
              <a:rPr b="1" dirty="0" err="1" smtClean="0">
                <a:solidFill>
                  <a:sysClr val="windowText" lastClr="000000"/>
                </a:solidFill>
              </a:rPr>
              <a:t>Mobile</a:t>
            </a:r>
            <a:r>
              <a:rPr b="1" dirty="0" smtClean="0">
                <a:solidFill>
                  <a:sysClr val="windowText" lastClr="000000"/>
                </a:solidFill>
              </a:rPr>
              <a:t> Games</a:t>
            </a:r>
            <a:br>
              <a:rPr b="1" dirty="0" smtClean="0">
                <a:solidFill>
                  <a:sysClr val="windowText" lastClr="000000"/>
                </a:solidFill>
              </a:rPr>
            </a:br>
            <a:r>
              <a:rPr dirty="0" smtClean="0">
                <a:solidFill>
                  <a:sysClr val="windowText" lastClr="000000"/>
                </a:solidFill>
                <a:hlinkClick r:id="rId6"/>
              </a:rPr>
              <a:t>www.meantime.com.br</a:t>
            </a:r>
            <a:r>
              <a:rPr dirty="0" smtClean="0">
                <a:solidFill>
                  <a:sysClr val="windowText" lastClr="000000"/>
                </a:solidFill>
              </a:rPr>
              <a:t/>
            </a:r>
            <a:br>
              <a:rPr dirty="0" smtClean="0">
                <a:solidFill>
                  <a:sysClr val="windowText" lastClr="000000"/>
                </a:solidFill>
              </a:rPr>
            </a:b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err="1" smtClean="0">
                <a:solidFill>
                  <a:sysClr val="windowText" lastClr="000000"/>
                </a:solidFill>
              </a:rPr>
              <a:t>Musigames</a:t>
            </a:r>
            <a:r>
              <a:rPr b="1" dirty="0" smtClean="0">
                <a:solidFill>
                  <a:sysClr val="windowText" lastClr="000000"/>
                </a:solidFill>
              </a:rPr>
              <a:t/>
            </a:r>
            <a:br>
              <a:rPr b="1" dirty="0" smtClean="0">
                <a:solidFill>
                  <a:sysClr val="windowText" lastClr="000000"/>
                </a:solidFill>
              </a:rPr>
            </a:br>
            <a:r>
              <a:rPr dirty="0" smtClean="0">
                <a:solidFill>
                  <a:sysClr val="windowText" lastClr="000000"/>
                </a:solidFill>
                <a:hlinkClick r:id="rId7"/>
              </a:rPr>
              <a:t>www.musigames.com</a:t>
            </a:r>
            <a:r>
              <a:rPr dirty="0" smtClean="0">
                <a:solidFill>
                  <a:sysClr val="windowText" lastClr="000000"/>
                </a:solidFill>
              </a:rPr>
              <a:t/>
            </a:r>
            <a:br>
              <a:rPr dirty="0" smtClean="0">
                <a:solidFill>
                  <a:sysClr val="windowText" lastClr="000000"/>
                </a:solidFill>
              </a:rPr>
            </a:b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err="1" smtClean="0">
                <a:solidFill>
                  <a:sysClr val="windowText" lastClr="000000"/>
                </a:solidFill>
              </a:rPr>
              <a:t>Playlore</a:t>
            </a:r>
            <a:r>
              <a:rPr b="1" dirty="0" smtClean="0">
                <a:solidFill>
                  <a:sysClr val="windowText" lastClr="000000"/>
                </a:solidFill>
              </a:rPr>
              <a:t/>
            </a:r>
            <a:br>
              <a:rPr b="1" dirty="0" smtClean="0">
                <a:solidFill>
                  <a:sysClr val="windowText" lastClr="000000"/>
                </a:solidFill>
              </a:rPr>
            </a:br>
            <a:r>
              <a:rPr dirty="0" smtClean="0">
                <a:solidFill>
                  <a:sysClr val="windowText" lastClr="000000"/>
                </a:solidFill>
                <a:hlinkClick r:id="rId8"/>
              </a:rPr>
              <a:t>www.playlore.com</a:t>
            </a:r>
            <a:r>
              <a:rPr dirty="0" smtClean="0">
                <a:solidFill>
                  <a:sysClr val="windowText" lastClr="000000"/>
                </a:solidFill>
              </a:rPr>
              <a:t/>
            </a:r>
            <a:br>
              <a:rPr dirty="0" smtClean="0">
                <a:solidFill>
                  <a:sysClr val="windowText" lastClr="000000"/>
                </a:solidFill>
              </a:rPr>
            </a:br>
            <a:r>
              <a:rPr dirty="0" smtClean="0">
                <a:solidFill>
                  <a:sysClr val="windowText" lastClr="000000"/>
                </a:solidFill>
              </a:rPr>
              <a:t/>
            </a:r>
            <a:br>
              <a:rPr dirty="0" smtClean="0">
                <a:solidFill>
                  <a:sysClr val="windowText" lastClr="000000"/>
                </a:solidFill>
              </a:rPr>
            </a:b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ysClr val="windowText" lastClr="000000"/>
              </a:solidFill>
            </a:endParaRPr>
          </a:p>
        </p:txBody>
      </p:sp>
      <p:sp>
        <p:nvSpPr>
          <p:cNvPr id="14338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Quem desenvolve jogos em Recife?</a:t>
            </a:r>
          </a:p>
        </p:txBody>
      </p:sp>
      <p:sp>
        <p:nvSpPr>
          <p:cNvPr id="14339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18FA81-5BB5-4C36-9BBE-EB3507862CC6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smtClean="0"/>
          </a:p>
        </p:txBody>
      </p:sp>
      <p:sp>
        <p:nvSpPr>
          <p:cNvPr id="14340" name="CaixaDeTexto 4"/>
          <p:cNvSpPr txBox="1">
            <a:spLocks noChangeArrowheads="1"/>
          </p:cNvSpPr>
          <p:nvPr/>
        </p:nvSpPr>
        <p:spPr bwMode="auto">
          <a:xfrm>
            <a:off x="571500" y="6264275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 b="1">
                <a:latin typeface="Corbel" pitchFamily="34" charset="0"/>
              </a:rPr>
              <a:t>Fonte: </a:t>
            </a:r>
            <a:r>
              <a:rPr lang="pt-BR" sz="1400" b="1">
                <a:latin typeface="Corbel" pitchFamily="34" charset="0"/>
                <a:hlinkClick r:id="rId9"/>
              </a:rPr>
              <a:t>IGDA Recife</a:t>
            </a:r>
            <a:endParaRPr lang="pt-BR" sz="1400" b="1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4E04DF-9B9D-47B3-A326-D1A207CC4A7F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smtClean="0"/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388938" y="2571750"/>
            <a:ext cx="8183562" cy="27146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5113" lvl="1" indent="-265113" algn="ctr" fontAlgn="auto">
              <a:spcBef>
                <a:spcPts val="0"/>
              </a:spcBef>
              <a:spcAft>
                <a:spcPts val="0"/>
              </a:spcAft>
              <a:buSzPct val="80000"/>
              <a:buFont typeface="Verdana" pitchFamily="34" charset="0"/>
              <a:buNone/>
              <a:defRPr/>
            </a:pPr>
            <a:r>
              <a:rPr lang="pt-BR" sz="4400" kern="0" dirty="0">
                <a:solidFill>
                  <a:sysClr val="windowText" lastClr="000000"/>
                </a:solidFill>
                <a:latin typeface="+mn-lt"/>
              </a:rPr>
              <a:t>"</a:t>
            </a:r>
            <a:r>
              <a:rPr lang="pt-BR" sz="4400" kern="0" dirty="0" err="1">
                <a:solidFill>
                  <a:sysClr val="windowText" lastClr="000000"/>
                </a:solidFill>
                <a:latin typeface="+mn-lt"/>
              </a:rPr>
              <a:t>Productivity</a:t>
            </a:r>
            <a:r>
              <a:rPr lang="pt-BR" sz="4400" kern="0" dirty="0">
                <a:solidFill>
                  <a:sysClr val="windowText" lastClr="000000"/>
                </a:solidFill>
                <a:latin typeface="+mn-lt"/>
              </a:rPr>
              <a:t> is </a:t>
            </a:r>
            <a:r>
              <a:rPr lang="pt-BR" sz="4400" kern="0" dirty="0" err="1">
                <a:solidFill>
                  <a:sysClr val="windowText" lastClr="000000"/>
                </a:solidFill>
                <a:latin typeface="+mn-lt"/>
              </a:rPr>
              <a:t>just</a:t>
            </a:r>
            <a:r>
              <a:rPr lang="pt-BR" sz="4400" kern="0" dirty="0">
                <a:solidFill>
                  <a:sysClr val="windowText" lastClr="000000"/>
                </a:solidFill>
                <a:latin typeface="+mn-lt"/>
              </a:rPr>
              <a:t> as </a:t>
            </a:r>
            <a:r>
              <a:rPr lang="pt-BR" sz="4400" kern="0" dirty="0" err="1">
                <a:solidFill>
                  <a:sysClr val="windowText" lastClr="000000"/>
                </a:solidFill>
                <a:latin typeface="+mn-lt"/>
              </a:rPr>
              <a:t>important</a:t>
            </a:r>
            <a:r>
              <a:rPr lang="pt-BR" sz="4400" kern="0" dirty="0">
                <a:solidFill>
                  <a:sysClr val="windowText" lastClr="000000"/>
                </a:solidFill>
                <a:latin typeface="+mn-lt"/>
              </a:rPr>
              <a:t> as performance"</a:t>
            </a: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pt-BR" sz="2800" kern="0" dirty="0">
              <a:solidFill>
                <a:sysClr val="windowText" lastClr="000000"/>
              </a:solidFill>
              <a:latin typeface="+mn-lt"/>
            </a:endParaRP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t-BR" sz="2400" kern="0" dirty="0" err="1">
                <a:solidFill>
                  <a:sysClr val="windowText" lastClr="000000"/>
                </a:solidFill>
                <a:latin typeface="+mn-lt"/>
              </a:rPr>
              <a:t>Tim</a:t>
            </a:r>
            <a:r>
              <a:rPr lang="pt-BR" sz="2400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pt-BR" sz="2400" kern="0" dirty="0" err="1">
                <a:solidFill>
                  <a:sysClr val="windowText" lastClr="000000"/>
                </a:solidFill>
                <a:latin typeface="+mn-lt"/>
              </a:rPr>
              <a:t>Sweeney</a:t>
            </a:r>
            <a:r>
              <a:rPr lang="pt-BR" sz="2400" kern="0" dirty="0">
                <a:solidFill>
                  <a:sysClr val="windowText" lastClr="000000"/>
                </a:solidFill>
                <a:latin typeface="+mn-lt"/>
              </a:rPr>
              <a:t> (</a:t>
            </a:r>
            <a:r>
              <a:rPr lang="pt-BR" sz="2400" kern="0" dirty="0" err="1">
                <a:solidFill>
                  <a:sysClr val="windowText" lastClr="000000"/>
                </a:solidFill>
                <a:latin typeface="+mn-lt"/>
              </a:rPr>
              <a:t>Epic</a:t>
            </a:r>
            <a:r>
              <a:rPr lang="pt-BR" sz="2400" kern="0" dirty="0">
                <a:solidFill>
                  <a:sysClr val="windowText" lastClr="000000"/>
                </a:solidFill>
                <a:latin typeface="+mn-lt"/>
              </a:rPr>
              <a:t> Games)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pt-BR" sz="2800" kern="0" dirty="0">
              <a:solidFill>
                <a:sysClr val="windowText" lastClr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593BA3-D16D-426C-B333-1DB70D7DF3C9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smtClean="0"/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214313" y="2428875"/>
            <a:ext cx="8358187" cy="27146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65113" lvl="1" indent="-265113" algn="ctr" fontAlgn="auto">
              <a:spcBef>
                <a:spcPts val="0"/>
              </a:spcBef>
              <a:spcAft>
                <a:spcPts val="0"/>
              </a:spcAft>
              <a:buSzPct val="80000"/>
              <a:buFont typeface="Verdana" pitchFamily="34" charset="0"/>
              <a:buNone/>
              <a:defRPr/>
            </a:pPr>
            <a:r>
              <a:rPr lang="pt-BR" sz="4400" kern="0">
                <a:solidFill>
                  <a:sysClr val="windowText" lastClr="000000"/>
                </a:solidFill>
                <a:latin typeface="+mn-lt"/>
              </a:rPr>
              <a:t>“A melhoria do processo de desenvolvimento pode ser uma alternativa de aumento da produtividade.”</a:t>
            </a: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pt-BR" sz="2800" kern="0" dirty="0">
              <a:solidFill>
                <a:sysClr val="windowText" lastClr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E059D8-A5EA-4116-A2B5-D4FB9AEFA650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smtClean="0"/>
          </a:p>
        </p:txBody>
      </p:sp>
      <p:sp>
        <p:nvSpPr>
          <p:cNvPr id="5" name="Retângulo 4"/>
          <p:cNvSpPr/>
          <p:nvPr/>
        </p:nvSpPr>
        <p:spPr>
          <a:xfrm>
            <a:off x="854158" y="2967335"/>
            <a:ext cx="743569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PROJETOS DE JOGOS</a:t>
            </a:r>
            <a:endParaRPr lang="pt-BR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ítulo 9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1050925"/>
          </a:xfrm>
        </p:spPr>
        <p:txBody>
          <a:bodyPr/>
          <a:lstStyle/>
          <a:p>
            <a:r>
              <a:rPr smtClean="0"/>
              <a:t>Características - Projetos de Jogos</a:t>
            </a:r>
          </a:p>
        </p:txBody>
      </p:sp>
      <p:sp>
        <p:nvSpPr>
          <p:cNvPr id="14339" name="Espaço Reservado para Conteúdo 10"/>
          <p:cNvSpPr>
            <a:spLocks noGrp="1"/>
          </p:cNvSpPr>
          <p:nvPr>
            <p:ph idx="1"/>
          </p:nvPr>
        </p:nvSpPr>
        <p:spPr>
          <a:xfrm>
            <a:off x="500063" y="1643063"/>
            <a:ext cx="8183562" cy="4857750"/>
          </a:xfrm>
        </p:spPr>
        <p:txBody>
          <a:bodyPr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Atualmente, um único projeto pode custar milhões de dólares.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dirty="0" smtClean="0">
                <a:solidFill>
                  <a:sysClr val="windowText" lastClr="000000"/>
                </a:solidFill>
              </a:rPr>
              <a:t>Halo 2: U$ 40 milhões de dólares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3200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200" dirty="0" smtClean="0">
                <a:solidFill>
                  <a:sysClr val="windowText" lastClr="000000"/>
                </a:solidFill>
              </a:rPr>
              <a:t>Ninguém é obrigado a jogar!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Tem que ser divertido! </a:t>
            </a:r>
            <a:r>
              <a:rPr dirty="0" smtClean="0">
                <a:solidFill>
                  <a:sysClr val="windowText" lastClr="000000"/>
                </a:solidFill>
                <a:sym typeface="Wingdings" pitchFamily="2" charset="2"/>
              </a:rPr>
              <a:t></a:t>
            </a: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3200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Grande influência do Mercado: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Aponta tendências de estilos e consoles;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Rápidas Mudanças </a:t>
            </a:r>
            <a:r>
              <a:rPr dirty="0" smtClean="0">
                <a:solidFill>
                  <a:sysClr val="windowText" lastClr="000000"/>
                </a:solidFill>
                <a:sym typeface="Wingdings" pitchFamily="2" charset="2"/>
              </a:rPr>
              <a:t> Abordagens ágeis</a:t>
            </a:r>
            <a:endParaRPr dirty="0" smtClean="0">
              <a:solidFill>
                <a:sysClr val="windowText" lastClr="000000"/>
              </a:solidFill>
            </a:endParaRPr>
          </a:p>
          <a:p>
            <a:pPr lvl="2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/>
              <a:t>Equipes multidisciplinares: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>
                <a:solidFill>
                  <a:sysClr val="windowText" lastClr="000000"/>
                </a:solidFill>
              </a:rPr>
              <a:t>Programadores, Artistas, músicos, etc.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dirty="0" smtClea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ítulo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smtClean="0"/>
              <a:t>Projetos de Jogos – Visão Geral</a:t>
            </a:r>
          </a:p>
        </p:txBody>
      </p:sp>
      <p:sp>
        <p:nvSpPr>
          <p:cNvPr id="19458" name="Espaço Reservado para Número de Slid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109F25-F0DC-4D7F-B0EB-EED7D65C8550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smtClean="0"/>
          </a:p>
        </p:txBody>
      </p:sp>
      <p:grpSp>
        <p:nvGrpSpPr>
          <p:cNvPr id="19459" name="Grupo 4"/>
          <p:cNvGrpSpPr>
            <a:grpSpLocks/>
          </p:cNvGrpSpPr>
          <p:nvPr/>
        </p:nvGrpSpPr>
        <p:grpSpPr bwMode="auto">
          <a:xfrm>
            <a:off x="2428875" y="4500563"/>
            <a:ext cx="785813" cy="787400"/>
            <a:chOff x="0" y="4747401"/>
            <a:chExt cx="612609" cy="572877"/>
          </a:xfrm>
        </p:grpSpPr>
        <p:pic>
          <p:nvPicPr>
            <p:cNvPr id="19539" name="Picture 2"/>
            <p:cNvPicPr>
              <a:picLocks noChangeAspect="1" noChangeArrowheads="1"/>
            </p:cNvPicPr>
            <p:nvPr/>
          </p:nvPicPr>
          <p:blipFill>
            <a:blip r:embed="rId2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167075" y="4747401"/>
              <a:ext cx="221260" cy="29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40" name="CaixaDeTexto 6"/>
            <p:cNvSpPr txBox="1">
              <a:spLocks noChangeArrowheads="1"/>
            </p:cNvSpPr>
            <p:nvPr/>
          </p:nvSpPr>
          <p:spPr bwMode="auto">
            <a:xfrm>
              <a:off x="0" y="5029154"/>
              <a:ext cx="612609" cy="29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000" b="1">
                  <a:cs typeface="Arial" charset="0"/>
                </a:rPr>
                <a:t>Game Designer</a:t>
              </a:r>
            </a:p>
          </p:txBody>
        </p:sp>
      </p:grpSp>
      <p:grpSp>
        <p:nvGrpSpPr>
          <p:cNvPr id="19460" name="Grupo 7"/>
          <p:cNvGrpSpPr>
            <a:grpSpLocks/>
          </p:cNvGrpSpPr>
          <p:nvPr/>
        </p:nvGrpSpPr>
        <p:grpSpPr bwMode="auto">
          <a:xfrm>
            <a:off x="500063" y="4500563"/>
            <a:ext cx="785812" cy="636587"/>
            <a:chOff x="0" y="4715972"/>
            <a:chExt cx="612609" cy="463572"/>
          </a:xfrm>
        </p:grpSpPr>
        <p:pic>
          <p:nvPicPr>
            <p:cNvPr id="19537" name="Picture 2"/>
            <p:cNvPicPr>
              <a:picLocks noChangeAspect="1" noChangeArrowheads="1"/>
            </p:cNvPicPr>
            <p:nvPr/>
          </p:nvPicPr>
          <p:blipFill>
            <a:blip r:embed="rId2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167075" y="4715972"/>
              <a:ext cx="221260" cy="29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38" name="CaixaDeTexto 9"/>
            <p:cNvSpPr txBox="1">
              <a:spLocks noChangeArrowheads="1"/>
            </p:cNvSpPr>
            <p:nvPr/>
          </p:nvSpPr>
          <p:spPr bwMode="auto">
            <a:xfrm>
              <a:off x="0" y="5000391"/>
              <a:ext cx="612609" cy="179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000" b="1">
                  <a:cs typeface="Arial" charset="0"/>
                </a:rPr>
                <a:t>Producer</a:t>
              </a:r>
            </a:p>
          </p:txBody>
        </p:sp>
      </p:grpSp>
      <p:grpSp>
        <p:nvGrpSpPr>
          <p:cNvPr id="19461" name="Grupo 10"/>
          <p:cNvGrpSpPr>
            <a:grpSpLocks/>
          </p:cNvGrpSpPr>
          <p:nvPr/>
        </p:nvGrpSpPr>
        <p:grpSpPr bwMode="auto">
          <a:xfrm>
            <a:off x="7786688" y="4357688"/>
            <a:ext cx="1008062" cy="787400"/>
            <a:chOff x="0" y="4747395"/>
            <a:chExt cx="785818" cy="572878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71289" y="4747395"/>
              <a:ext cx="221266" cy="291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36" name="CaixaDeTexto 12"/>
            <p:cNvSpPr txBox="1">
              <a:spLocks noChangeArrowheads="1"/>
            </p:cNvSpPr>
            <p:nvPr/>
          </p:nvSpPr>
          <p:spPr bwMode="auto">
            <a:xfrm>
              <a:off x="0" y="5029150"/>
              <a:ext cx="785818" cy="291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000" b="1">
                  <a:cs typeface="Arial" charset="0"/>
                </a:rPr>
                <a:t>Empresa Distribuidora</a:t>
              </a:r>
            </a:p>
          </p:txBody>
        </p:sp>
      </p:grpSp>
      <p:sp>
        <p:nvSpPr>
          <p:cNvPr id="14" name="Elipse 13"/>
          <p:cNvSpPr/>
          <p:nvPr/>
        </p:nvSpPr>
        <p:spPr>
          <a:xfrm>
            <a:off x="4429125" y="4286250"/>
            <a:ext cx="2928938" cy="221456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grpSp>
        <p:nvGrpSpPr>
          <p:cNvPr id="19463" name="Grupo 14"/>
          <p:cNvGrpSpPr>
            <a:grpSpLocks/>
          </p:cNvGrpSpPr>
          <p:nvPr/>
        </p:nvGrpSpPr>
        <p:grpSpPr bwMode="auto">
          <a:xfrm>
            <a:off x="4778375" y="4786313"/>
            <a:ext cx="1008063" cy="757237"/>
            <a:chOff x="-49558" y="4748505"/>
            <a:chExt cx="785818" cy="551023"/>
          </a:xfrm>
        </p:grpSpPr>
        <p:pic>
          <p:nvPicPr>
            <p:cNvPr id="19533" name="Picture 2"/>
            <p:cNvPicPr>
              <a:picLocks noChangeAspect="1" noChangeArrowheads="1"/>
            </p:cNvPicPr>
            <p:nvPr/>
          </p:nvPicPr>
          <p:blipFill>
            <a:blip r:embed="rId2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222768" y="4748505"/>
              <a:ext cx="220420" cy="290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34" name="CaixaDeTexto 16"/>
            <p:cNvSpPr txBox="1">
              <a:spLocks noChangeArrowheads="1"/>
            </p:cNvSpPr>
            <p:nvPr/>
          </p:nvSpPr>
          <p:spPr bwMode="auto">
            <a:xfrm>
              <a:off x="-49558" y="5008404"/>
              <a:ext cx="785818" cy="29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000" b="1">
                  <a:cs typeface="Arial" charset="0"/>
                </a:rPr>
                <a:t>Líder </a:t>
              </a:r>
            </a:p>
            <a:p>
              <a:pPr algn="ctr"/>
              <a:r>
                <a:rPr lang="pt-BR" sz="1000" b="1">
                  <a:cs typeface="Arial" charset="0"/>
                </a:rPr>
                <a:t>Técnico</a:t>
              </a:r>
            </a:p>
          </p:txBody>
        </p:sp>
      </p:grpSp>
      <p:grpSp>
        <p:nvGrpSpPr>
          <p:cNvPr id="19464" name="Grupo 17"/>
          <p:cNvGrpSpPr>
            <a:grpSpLocks/>
          </p:cNvGrpSpPr>
          <p:nvPr/>
        </p:nvGrpSpPr>
        <p:grpSpPr bwMode="auto">
          <a:xfrm>
            <a:off x="5421313" y="4784725"/>
            <a:ext cx="1008062" cy="787400"/>
            <a:chOff x="0" y="4747400"/>
            <a:chExt cx="785818" cy="572878"/>
          </a:xfrm>
        </p:grpSpPr>
        <p:pic>
          <p:nvPicPr>
            <p:cNvPr id="19531" name="Picture 2"/>
            <p:cNvPicPr>
              <a:picLocks noChangeAspect="1" noChangeArrowheads="1"/>
            </p:cNvPicPr>
            <p:nvPr/>
          </p:nvPicPr>
          <p:blipFill>
            <a:blip r:embed="rId2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271289" y="4747400"/>
              <a:ext cx="221262" cy="291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32" name="CaixaDeTexto 19"/>
            <p:cNvSpPr txBox="1">
              <a:spLocks noChangeArrowheads="1"/>
            </p:cNvSpPr>
            <p:nvPr/>
          </p:nvSpPr>
          <p:spPr bwMode="auto">
            <a:xfrm>
              <a:off x="0" y="5029154"/>
              <a:ext cx="785818" cy="29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000" b="1">
                  <a:cs typeface="Arial" charset="0"/>
                </a:rPr>
                <a:t>Líder </a:t>
              </a:r>
            </a:p>
            <a:p>
              <a:pPr algn="ctr"/>
              <a:r>
                <a:rPr lang="pt-BR" sz="1000" b="1">
                  <a:cs typeface="Arial" charset="0"/>
                </a:rPr>
                <a:t>de Arte</a:t>
              </a:r>
            </a:p>
          </p:txBody>
        </p:sp>
      </p:grpSp>
      <p:grpSp>
        <p:nvGrpSpPr>
          <p:cNvPr id="19465" name="Grupo 20"/>
          <p:cNvGrpSpPr>
            <a:grpSpLocks/>
          </p:cNvGrpSpPr>
          <p:nvPr/>
        </p:nvGrpSpPr>
        <p:grpSpPr bwMode="auto">
          <a:xfrm>
            <a:off x="4778375" y="5572125"/>
            <a:ext cx="1008063" cy="642938"/>
            <a:chOff x="-55692" y="4747403"/>
            <a:chExt cx="785818" cy="467812"/>
          </a:xfrm>
        </p:grpSpPr>
        <p:pic>
          <p:nvPicPr>
            <p:cNvPr id="19529" name="Picture 2"/>
            <p:cNvPicPr>
              <a:picLocks noChangeAspect="1" noChangeArrowheads="1"/>
            </p:cNvPicPr>
            <p:nvPr/>
          </p:nvPicPr>
          <p:blipFill>
            <a:blip r:embed="rId2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222768" y="4747403"/>
              <a:ext cx="221261" cy="291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30" name="CaixaDeTexto 22"/>
            <p:cNvSpPr txBox="1">
              <a:spLocks noChangeArrowheads="1"/>
            </p:cNvSpPr>
            <p:nvPr/>
          </p:nvSpPr>
          <p:spPr bwMode="auto">
            <a:xfrm>
              <a:off x="-55692" y="5029154"/>
              <a:ext cx="785818" cy="186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000" b="1">
                  <a:cs typeface="Arial" charset="0"/>
                </a:rPr>
                <a:t>Programador</a:t>
              </a:r>
            </a:p>
          </p:txBody>
        </p:sp>
      </p:grpSp>
      <p:grpSp>
        <p:nvGrpSpPr>
          <p:cNvPr id="19466" name="Grupo 23"/>
          <p:cNvGrpSpPr>
            <a:grpSpLocks/>
          </p:cNvGrpSpPr>
          <p:nvPr/>
        </p:nvGrpSpPr>
        <p:grpSpPr bwMode="auto">
          <a:xfrm>
            <a:off x="5429250" y="5572125"/>
            <a:ext cx="1008063" cy="642938"/>
            <a:chOff x="0" y="4747405"/>
            <a:chExt cx="785818" cy="467810"/>
          </a:xfrm>
        </p:grpSpPr>
        <p:pic>
          <p:nvPicPr>
            <p:cNvPr id="19527" name="Picture 2"/>
            <p:cNvPicPr>
              <a:picLocks noChangeAspect="1" noChangeArrowheads="1"/>
            </p:cNvPicPr>
            <p:nvPr/>
          </p:nvPicPr>
          <p:blipFill>
            <a:blip r:embed="rId2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271289" y="4747405"/>
              <a:ext cx="221259" cy="291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28" name="CaixaDeTexto 25"/>
            <p:cNvSpPr txBox="1">
              <a:spLocks noChangeArrowheads="1"/>
            </p:cNvSpPr>
            <p:nvPr/>
          </p:nvSpPr>
          <p:spPr bwMode="auto">
            <a:xfrm>
              <a:off x="0" y="5029154"/>
              <a:ext cx="785818" cy="186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000" b="1">
                  <a:cs typeface="Arial" charset="0"/>
                </a:rPr>
                <a:t>Artista</a:t>
              </a:r>
            </a:p>
          </p:txBody>
        </p:sp>
      </p:grpSp>
      <p:grpSp>
        <p:nvGrpSpPr>
          <p:cNvPr id="19467" name="Grupo 26"/>
          <p:cNvGrpSpPr>
            <a:grpSpLocks/>
          </p:cNvGrpSpPr>
          <p:nvPr/>
        </p:nvGrpSpPr>
        <p:grpSpPr bwMode="auto">
          <a:xfrm>
            <a:off x="6000750" y="5572125"/>
            <a:ext cx="1008063" cy="787400"/>
            <a:chOff x="-49558" y="4747403"/>
            <a:chExt cx="785818" cy="572875"/>
          </a:xfrm>
        </p:grpSpPr>
        <p:pic>
          <p:nvPicPr>
            <p:cNvPr id="19525" name="Picture 2"/>
            <p:cNvPicPr>
              <a:picLocks noChangeAspect="1" noChangeArrowheads="1"/>
            </p:cNvPicPr>
            <p:nvPr/>
          </p:nvPicPr>
          <p:blipFill>
            <a:blip r:embed="rId2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240487" y="4747403"/>
              <a:ext cx="221261" cy="291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26" name="CaixaDeTexto 28"/>
            <p:cNvSpPr txBox="1">
              <a:spLocks noChangeArrowheads="1"/>
            </p:cNvSpPr>
            <p:nvPr/>
          </p:nvSpPr>
          <p:spPr bwMode="auto">
            <a:xfrm>
              <a:off x="-49558" y="5029154"/>
              <a:ext cx="785818" cy="29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000" b="1">
                  <a:cs typeface="Arial" charset="0"/>
                </a:rPr>
                <a:t>Eng. de Áudio</a:t>
              </a:r>
            </a:p>
          </p:txBody>
        </p:sp>
      </p:grpSp>
      <p:grpSp>
        <p:nvGrpSpPr>
          <p:cNvPr id="19468" name="Grupo 29"/>
          <p:cNvGrpSpPr>
            <a:grpSpLocks/>
          </p:cNvGrpSpPr>
          <p:nvPr/>
        </p:nvGrpSpPr>
        <p:grpSpPr bwMode="auto">
          <a:xfrm>
            <a:off x="5992813" y="4768850"/>
            <a:ext cx="1008062" cy="803275"/>
            <a:chOff x="0" y="4735978"/>
            <a:chExt cx="785818" cy="584300"/>
          </a:xfrm>
        </p:grpSpPr>
        <p:pic>
          <p:nvPicPr>
            <p:cNvPr id="19523" name="Picture 2"/>
            <p:cNvPicPr>
              <a:picLocks noChangeAspect="1" noChangeArrowheads="1"/>
            </p:cNvPicPr>
            <p:nvPr/>
          </p:nvPicPr>
          <p:blipFill>
            <a:blip r:embed="rId2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271289" y="4735978"/>
              <a:ext cx="229937" cy="30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24" name="CaixaDeTexto 31"/>
            <p:cNvSpPr txBox="1">
              <a:spLocks noChangeArrowheads="1"/>
            </p:cNvSpPr>
            <p:nvPr/>
          </p:nvSpPr>
          <p:spPr bwMode="auto">
            <a:xfrm>
              <a:off x="0" y="5029154"/>
              <a:ext cx="785818" cy="291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t-BR" sz="1000" b="1">
                  <a:cs typeface="Arial" charset="0"/>
                </a:rPr>
                <a:t>Eng. de Qualidade</a:t>
              </a:r>
            </a:p>
          </p:txBody>
        </p:sp>
      </p:grpSp>
      <p:grpSp>
        <p:nvGrpSpPr>
          <p:cNvPr id="19469" name="Grupo 32"/>
          <p:cNvGrpSpPr>
            <a:grpSpLocks/>
          </p:cNvGrpSpPr>
          <p:nvPr/>
        </p:nvGrpSpPr>
        <p:grpSpPr bwMode="auto">
          <a:xfrm>
            <a:off x="1928813" y="2000250"/>
            <a:ext cx="1571625" cy="1287463"/>
            <a:chOff x="1714480" y="2357430"/>
            <a:chExt cx="1571636" cy="1288143"/>
          </a:xfrm>
        </p:grpSpPr>
        <p:sp>
          <p:nvSpPr>
            <p:cNvPr id="34" name="Retângulo 33"/>
            <p:cNvSpPr/>
            <p:nvPr/>
          </p:nvSpPr>
          <p:spPr>
            <a:xfrm>
              <a:off x="1714480" y="2714807"/>
              <a:ext cx="1571636" cy="9291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grpSp>
          <p:nvGrpSpPr>
            <p:cNvPr id="19516" name="Grupo 64"/>
            <p:cNvGrpSpPr>
              <a:grpSpLocks/>
            </p:cNvGrpSpPr>
            <p:nvPr/>
          </p:nvGrpSpPr>
          <p:grpSpPr bwMode="auto">
            <a:xfrm>
              <a:off x="1857356" y="2786058"/>
              <a:ext cx="1285884" cy="430887"/>
              <a:chOff x="214282" y="2357430"/>
              <a:chExt cx="1285884" cy="430887"/>
            </a:xfrm>
          </p:grpSpPr>
          <p:pic>
            <p:nvPicPr>
              <p:cNvPr id="19521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4282" y="2357430"/>
                <a:ext cx="183775" cy="38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22" name="CaixaDeTexto 40"/>
              <p:cNvSpPr txBox="1">
                <a:spLocks noChangeArrowheads="1"/>
              </p:cNvSpPr>
              <p:nvPr/>
            </p:nvSpPr>
            <p:spPr bwMode="auto">
              <a:xfrm>
                <a:off x="357158" y="2357430"/>
                <a:ext cx="1143008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t-BR" sz="1100" b="1">
                    <a:latin typeface="Corbel" pitchFamily="34" charset="0"/>
                  </a:rPr>
                  <a:t>Documento Game Design</a:t>
                </a:r>
              </a:p>
            </p:txBody>
          </p:sp>
        </p:grpSp>
        <p:grpSp>
          <p:nvGrpSpPr>
            <p:cNvPr id="19517" name="Grupo 67"/>
            <p:cNvGrpSpPr>
              <a:grpSpLocks/>
            </p:cNvGrpSpPr>
            <p:nvPr/>
          </p:nvGrpSpPr>
          <p:grpSpPr bwMode="auto">
            <a:xfrm>
              <a:off x="1857356" y="3214686"/>
              <a:ext cx="1285884" cy="430887"/>
              <a:chOff x="214282" y="2426609"/>
              <a:chExt cx="1285884" cy="430887"/>
            </a:xfrm>
          </p:grpSpPr>
          <p:pic>
            <p:nvPicPr>
              <p:cNvPr id="19519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4282" y="2426609"/>
                <a:ext cx="183775" cy="38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20" name="CaixaDeTexto 38"/>
              <p:cNvSpPr txBox="1">
                <a:spLocks noChangeArrowheads="1"/>
              </p:cNvSpPr>
              <p:nvPr/>
            </p:nvSpPr>
            <p:spPr bwMode="auto">
              <a:xfrm>
                <a:off x="357158" y="2426609"/>
                <a:ext cx="1143008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t-BR" sz="1100" b="1">
                    <a:latin typeface="Corbel" pitchFamily="34" charset="0"/>
                  </a:rPr>
                  <a:t>Technical Document</a:t>
                </a:r>
              </a:p>
            </p:txBody>
          </p:sp>
        </p:grpSp>
        <p:sp>
          <p:nvSpPr>
            <p:cNvPr id="37" name="Retângulo 36"/>
            <p:cNvSpPr/>
            <p:nvPr/>
          </p:nvSpPr>
          <p:spPr>
            <a:xfrm>
              <a:off x="1714480" y="2357430"/>
              <a:ext cx="1571636" cy="3573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600" b="1" dirty="0"/>
                <a:t>Pré-produção</a:t>
              </a:r>
              <a:endParaRPr lang="pt-BR" sz="1600" b="1" dirty="0"/>
            </a:p>
          </p:txBody>
        </p:sp>
      </p:grpSp>
      <p:grpSp>
        <p:nvGrpSpPr>
          <p:cNvPr id="19470" name="Grupo 41"/>
          <p:cNvGrpSpPr>
            <a:grpSpLocks/>
          </p:cNvGrpSpPr>
          <p:nvPr/>
        </p:nvGrpSpPr>
        <p:grpSpPr bwMode="auto">
          <a:xfrm>
            <a:off x="71438" y="2000250"/>
            <a:ext cx="1571625" cy="1285875"/>
            <a:chOff x="0" y="2357430"/>
            <a:chExt cx="1571636" cy="1285884"/>
          </a:xfrm>
        </p:grpSpPr>
        <p:sp>
          <p:nvSpPr>
            <p:cNvPr id="43" name="Retângulo 42"/>
            <p:cNvSpPr/>
            <p:nvPr/>
          </p:nvSpPr>
          <p:spPr>
            <a:xfrm>
              <a:off x="0" y="2714621"/>
              <a:ext cx="1571636" cy="9286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grpSp>
          <p:nvGrpSpPr>
            <p:cNvPr id="19511" name="Grupo 63"/>
            <p:cNvGrpSpPr>
              <a:grpSpLocks/>
            </p:cNvGrpSpPr>
            <p:nvPr/>
          </p:nvGrpSpPr>
          <p:grpSpPr bwMode="auto">
            <a:xfrm>
              <a:off x="142844" y="2926675"/>
              <a:ext cx="1357354" cy="430887"/>
              <a:chOff x="214282" y="2498047"/>
              <a:chExt cx="1357354" cy="430887"/>
            </a:xfrm>
          </p:grpSpPr>
          <p:pic>
            <p:nvPicPr>
              <p:cNvPr id="19513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4282" y="2498047"/>
                <a:ext cx="183775" cy="38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CaixaDeTexto 46"/>
              <p:cNvSpPr txBox="1">
                <a:spLocks noChangeArrowheads="1"/>
              </p:cNvSpPr>
              <p:nvPr/>
            </p:nvSpPr>
            <p:spPr bwMode="auto">
              <a:xfrm>
                <a:off x="357158" y="2498047"/>
                <a:ext cx="1214478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t-BR" sz="1100" b="1">
                    <a:latin typeface="Corbel" pitchFamily="34" charset="0"/>
                  </a:rPr>
                  <a:t>Conceptual Document</a:t>
                </a:r>
              </a:p>
            </p:txBody>
          </p:sp>
        </p:grpSp>
        <p:sp>
          <p:nvSpPr>
            <p:cNvPr id="45" name="Retângulo 44"/>
            <p:cNvSpPr/>
            <p:nvPr/>
          </p:nvSpPr>
          <p:spPr>
            <a:xfrm>
              <a:off x="0" y="2357430"/>
              <a:ext cx="1571636" cy="35719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600" b="1" dirty="0"/>
                <a:t>Concepção</a:t>
              </a:r>
              <a:endParaRPr lang="pt-BR" sz="1600" b="1" dirty="0"/>
            </a:p>
          </p:txBody>
        </p:sp>
      </p:grpSp>
      <p:grpSp>
        <p:nvGrpSpPr>
          <p:cNvPr id="19471" name="Grupo 47"/>
          <p:cNvGrpSpPr>
            <a:grpSpLocks/>
          </p:cNvGrpSpPr>
          <p:nvPr/>
        </p:nvGrpSpPr>
        <p:grpSpPr bwMode="auto">
          <a:xfrm>
            <a:off x="3786188" y="2000250"/>
            <a:ext cx="1571625" cy="1285875"/>
            <a:chOff x="3643306" y="2357430"/>
            <a:chExt cx="1571636" cy="1285884"/>
          </a:xfrm>
        </p:grpSpPr>
        <p:sp>
          <p:nvSpPr>
            <p:cNvPr id="49" name="Retângulo 48"/>
            <p:cNvSpPr/>
            <p:nvPr/>
          </p:nvSpPr>
          <p:spPr>
            <a:xfrm>
              <a:off x="3643306" y="2714621"/>
              <a:ext cx="1571636" cy="9286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grpSp>
          <p:nvGrpSpPr>
            <p:cNvPr id="19506" name="Grupo 70"/>
            <p:cNvGrpSpPr>
              <a:grpSpLocks/>
            </p:cNvGrpSpPr>
            <p:nvPr/>
          </p:nvGrpSpPr>
          <p:grpSpPr bwMode="auto">
            <a:xfrm>
              <a:off x="3786182" y="2783799"/>
              <a:ext cx="1357324" cy="430887"/>
              <a:chOff x="214282" y="2355171"/>
              <a:chExt cx="1285884" cy="430887"/>
            </a:xfrm>
          </p:grpSpPr>
          <p:pic>
            <p:nvPicPr>
              <p:cNvPr id="19508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4282" y="2355171"/>
                <a:ext cx="183775" cy="38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9" name="CaixaDeTexto 52"/>
              <p:cNvSpPr txBox="1">
                <a:spLocks noChangeArrowheads="1"/>
              </p:cNvSpPr>
              <p:nvPr/>
            </p:nvSpPr>
            <p:spPr bwMode="auto">
              <a:xfrm>
                <a:off x="357158" y="2355171"/>
                <a:ext cx="1143008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t-BR" sz="1100" b="1">
                    <a:latin typeface="Corbel" pitchFamily="34" charset="0"/>
                  </a:rPr>
                  <a:t>Listagens de arte e de som</a:t>
                </a:r>
              </a:p>
            </p:txBody>
          </p:sp>
        </p:grpSp>
        <p:sp>
          <p:nvSpPr>
            <p:cNvPr id="51" name="Retângulo 50"/>
            <p:cNvSpPr/>
            <p:nvPr/>
          </p:nvSpPr>
          <p:spPr>
            <a:xfrm>
              <a:off x="3643306" y="2357430"/>
              <a:ext cx="1571636" cy="35719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600" b="1" dirty="0"/>
                <a:t>Produção</a:t>
              </a:r>
              <a:endParaRPr lang="pt-BR" sz="1600" b="1" dirty="0"/>
            </a:p>
          </p:txBody>
        </p:sp>
      </p:grpSp>
      <p:grpSp>
        <p:nvGrpSpPr>
          <p:cNvPr id="19472" name="Grupo 53"/>
          <p:cNvGrpSpPr>
            <a:grpSpLocks/>
          </p:cNvGrpSpPr>
          <p:nvPr/>
        </p:nvGrpSpPr>
        <p:grpSpPr bwMode="auto">
          <a:xfrm>
            <a:off x="5643563" y="2000250"/>
            <a:ext cx="1571625" cy="1285875"/>
            <a:chOff x="5357818" y="2214554"/>
            <a:chExt cx="1571636" cy="1285884"/>
          </a:xfrm>
        </p:grpSpPr>
        <p:sp>
          <p:nvSpPr>
            <p:cNvPr id="55" name="Retângulo 54"/>
            <p:cNvSpPr/>
            <p:nvPr/>
          </p:nvSpPr>
          <p:spPr>
            <a:xfrm>
              <a:off x="5357818" y="2571745"/>
              <a:ext cx="1571636" cy="9286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grpSp>
          <p:nvGrpSpPr>
            <p:cNvPr id="19498" name="Grupo 76"/>
            <p:cNvGrpSpPr>
              <a:grpSpLocks/>
            </p:cNvGrpSpPr>
            <p:nvPr/>
          </p:nvGrpSpPr>
          <p:grpSpPr bwMode="auto">
            <a:xfrm>
              <a:off x="5500694" y="2643182"/>
              <a:ext cx="1357324" cy="380997"/>
              <a:chOff x="214282" y="2357430"/>
              <a:chExt cx="1285884" cy="380997"/>
            </a:xfrm>
          </p:grpSpPr>
          <p:pic>
            <p:nvPicPr>
              <p:cNvPr id="19503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4282" y="2357430"/>
                <a:ext cx="183775" cy="38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4" name="CaixaDeTexto 61"/>
              <p:cNvSpPr txBox="1">
                <a:spLocks noChangeArrowheads="1"/>
              </p:cNvSpPr>
              <p:nvPr/>
            </p:nvSpPr>
            <p:spPr bwMode="auto">
              <a:xfrm>
                <a:off x="357158" y="2357430"/>
                <a:ext cx="1143008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t-BR" sz="1100" b="1">
                    <a:latin typeface="Corbel" pitchFamily="34" charset="0"/>
                  </a:rPr>
                  <a:t>Plano de Testes</a:t>
                </a:r>
              </a:p>
            </p:txBody>
          </p:sp>
        </p:grpSp>
        <p:grpSp>
          <p:nvGrpSpPr>
            <p:cNvPr id="19499" name="Grupo 79"/>
            <p:cNvGrpSpPr>
              <a:grpSpLocks/>
            </p:cNvGrpSpPr>
            <p:nvPr/>
          </p:nvGrpSpPr>
          <p:grpSpPr bwMode="auto">
            <a:xfrm>
              <a:off x="5500694" y="3071810"/>
              <a:ext cx="1357324" cy="380997"/>
              <a:chOff x="214282" y="2357430"/>
              <a:chExt cx="1285884" cy="380997"/>
            </a:xfrm>
          </p:grpSpPr>
          <p:pic>
            <p:nvPicPr>
              <p:cNvPr id="19501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4282" y="2357430"/>
                <a:ext cx="183775" cy="38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2" name="CaixaDeTexto 59"/>
              <p:cNvSpPr txBox="1">
                <a:spLocks noChangeArrowheads="1"/>
              </p:cNvSpPr>
              <p:nvPr/>
            </p:nvSpPr>
            <p:spPr bwMode="auto">
              <a:xfrm>
                <a:off x="357158" y="2357430"/>
                <a:ext cx="1143008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t-BR" sz="1100" b="1">
                    <a:latin typeface="Corbel" pitchFamily="34" charset="0"/>
                  </a:rPr>
                  <a:t>Postmortem</a:t>
                </a:r>
              </a:p>
            </p:txBody>
          </p:sp>
        </p:grpSp>
        <p:sp>
          <p:nvSpPr>
            <p:cNvPr id="58" name="Retângulo 57"/>
            <p:cNvSpPr/>
            <p:nvPr/>
          </p:nvSpPr>
          <p:spPr>
            <a:xfrm>
              <a:off x="5357818" y="2214554"/>
              <a:ext cx="1571636" cy="35719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600" b="1" dirty="0"/>
                <a:t>Pós-produção</a:t>
              </a:r>
              <a:endParaRPr lang="pt-BR" sz="1600" b="1" dirty="0"/>
            </a:p>
          </p:txBody>
        </p:sp>
      </p:grpSp>
      <p:grpSp>
        <p:nvGrpSpPr>
          <p:cNvPr id="19473" name="Grupo 62"/>
          <p:cNvGrpSpPr>
            <a:grpSpLocks/>
          </p:cNvGrpSpPr>
          <p:nvPr/>
        </p:nvGrpSpPr>
        <p:grpSpPr bwMode="auto">
          <a:xfrm>
            <a:off x="7500938" y="2000250"/>
            <a:ext cx="1571625" cy="1285875"/>
            <a:chOff x="7358082" y="2285992"/>
            <a:chExt cx="1571636" cy="1285884"/>
          </a:xfrm>
        </p:grpSpPr>
        <p:sp>
          <p:nvSpPr>
            <p:cNvPr id="64" name="Retângulo 63"/>
            <p:cNvSpPr/>
            <p:nvPr/>
          </p:nvSpPr>
          <p:spPr>
            <a:xfrm>
              <a:off x="7358082" y="2643183"/>
              <a:ext cx="1571636" cy="9286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65" name="Retângulo 64"/>
            <p:cNvSpPr/>
            <p:nvPr/>
          </p:nvSpPr>
          <p:spPr>
            <a:xfrm>
              <a:off x="7358082" y="2285992"/>
              <a:ext cx="1571636" cy="35719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1500" b="1" dirty="0"/>
                <a:t>Pós-lançamento</a:t>
              </a:r>
              <a:endParaRPr lang="pt-BR" sz="1500" b="1" dirty="0"/>
            </a:p>
          </p:txBody>
        </p:sp>
      </p:grpSp>
      <p:sp>
        <p:nvSpPr>
          <p:cNvPr id="66" name="Seta em forma de U 65"/>
          <p:cNvSpPr/>
          <p:nvPr/>
        </p:nvSpPr>
        <p:spPr>
          <a:xfrm>
            <a:off x="2643174" y="1571612"/>
            <a:ext cx="3786214" cy="35719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cene3d>
            <a:camera prst="orthographicFront">
              <a:rot lat="0" lon="10799977" rev="0"/>
            </a:camera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schemeClr val="tx1"/>
              </a:solidFill>
            </a:endParaRPr>
          </a:p>
        </p:txBody>
      </p:sp>
      <p:cxnSp>
        <p:nvCxnSpPr>
          <p:cNvPr id="67" name="Conector de seta reta 66"/>
          <p:cNvCxnSpPr/>
          <p:nvPr/>
        </p:nvCxnSpPr>
        <p:spPr>
          <a:xfrm rot="16200000" flipV="1">
            <a:off x="1213644" y="2929731"/>
            <a:ext cx="1214438" cy="192722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ector de seta reta 67"/>
          <p:cNvCxnSpPr/>
          <p:nvPr/>
        </p:nvCxnSpPr>
        <p:spPr>
          <a:xfrm rot="5400000" flipH="1" flipV="1">
            <a:off x="2178844" y="3893344"/>
            <a:ext cx="1212850" cy="158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ector de seta reta 68"/>
          <p:cNvCxnSpPr/>
          <p:nvPr/>
        </p:nvCxnSpPr>
        <p:spPr>
          <a:xfrm rot="5400000" flipH="1" flipV="1">
            <a:off x="249238" y="3892550"/>
            <a:ext cx="1214438" cy="158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ector de seta reta 69"/>
          <p:cNvCxnSpPr/>
          <p:nvPr/>
        </p:nvCxnSpPr>
        <p:spPr>
          <a:xfrm rot="5400000" flipH="1" flipV="1">
            <a:off x="1214438" y="2928938"/>
            <a:ext cx="1212850" cy="19304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ector de seta reta 70"/>
          <p:cNvCxnSpPr/>
          <p:nvPr/>
        </p:nvCxnSpPr>
        <p:spPr>
          <a:xfrm rot="5400000" flipH="1" flipV="1">
            <a:off x="2106613" y="2035175"/>
            <a:ext cx="1214438" cy="371633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ector de seta reta 71"/>
          <p:cNvCxnSpPr/>
          <p:nvPr/>
        </p:nvCxnSpPr>
        <p:spPr>
          <a:xfrm rot="5400000" flipH="1" flipV="1">
            <a:off x="3035300" y="1106488"/>
            <a:ext cx="1214438" cy="5573712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ector de seta reta 72"/>
          <p:cNvCxnSpPr>
            <a:stCxn id="14" idx="0"/>
          </p:cNvCxnSpPr>
          <p:nvPr/>
        </p:nvCxnSpPr>
        <p:spPr>
          <a:xfrm rot="16200000" flipV="1">
            <a:off x="3840957" y="2232819"/>
            <a:ext cx="998537" cy="310832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ector de seta reta 73"/>
          <p:cNvCxnSpPr>
            <a:stCxn id="14" idx="0"/>
          </p:cNvCxnSpPr>
          <p:nvPr/>
        </p:nvCxnSpPr>
        <p:spPr>
          <a:xfrm rot="16200000" flipV="1">
            <a:off x="4733131" y="3124994"/>
            <a:ext cx="1000125" cy="132238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ector de seta reta 74"/>
          <p:cNvCxnSpPr>
            <a:stCxn id="14" idx="0"/>
          </p:cNvCxnSpPr>
          <p:nvPr/>
        </p:nvCxnSpPr>
        <p:spPr>
          <a:xfrm rot="5400000" flipH="1" flipV="1">
            <a:off x="5661819" y="3518694"/>
            <a:ext cx="1000125" cy="53498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ector de seta reta 75"/>
          <p:cNvCxnSpPr/>
          <p:nvPr/>
        </p:nvCxnSpPr>
        <p:spPr>
          <a:xfrm rot="5400000" flipH="1" flipV="1">
            <a:off x="7746206" y="3817144"/>
            <a:ext cx="1071563" cy="952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Seta para a direita 76"/>
          <p:cNvSpPr/>
          <p:nvPr/>
        </p:nvSpPr>
        <p:spPr>
          <a:xfrm>
            <a:off x="1643063" y="2571750"/>
            <a:ext cx="214312" cy="2143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8" name="Seta para a direita 77"/>
          <p:cNvSpPr/>
          <p:nvPr/>
        </p:nvSpPr>
        <p:spPr>
          <a:xfrm>
            <a:off x="3500438" y="2571750"/>
            <a:ext cx="214312" cy="2143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9" name="Seta para a direita 78"/>
          <p:cNvSpPr/>
          <p:nvPr/>
        </p:nvSpPr>
        <p:spPr>
          <a:xfrm>
            <a:off x="5357813" y="2571750"/>
            <a:ext cx="214312" cy="2143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0" name="Seta para a direita 79"/>
          <p:cNvSpPr/>
          <p:nvPr/>
        </p:nvSpPr>
        <p:spPr>
          <a:xfrm>
            <a:off x="7215188" y="2571750"/>
            <a:ext cx="214312" cy="2143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1948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2543175"/>
            <a:ext cx="1936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0" name="CaixaDeTexto 81"/>
          <p:cNvSpPr txBox="1">
            <a:spLocks noChangeArrowheads="1"/>
          </p:cNvSpPr>
          <p:nvPr/>
        </p:nvSpPr>
        <p:spPr bwMode="auto">
          <a:xfrm>
            <a:off x="7794625" y="2471738"/>
            <a:ext cx="13493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100" b="1">
                <a:latin typeface="Corbel" pitchFamily="34" charset="0"/>
              </a:rPr>
              <a:t>Relatórios de acompanhamento de vendas</a:t>
            </a:r>
          </a:p>
        </p:txBody>
      </p:sp>
      <p:sp>
        <p:nvSpPr>
          <p:cNvPr id="19491" name="CaixaDeTexto 82"/>
          <p:cNvSpPr txBox="1">
            <a:spLocks noChangeArrowheads="1"/>
          </p:cNvSpPr>
          <p:nvPr/>
        </p:nvSpPr>
        <p:spPr bwMode="auto">
          <a:xfrm>
            <a:off x="4929188" y="4324350"/>
            <a:ext cx="1857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200" b="1">
                <a:cs typeface="Arial" charset="0"/>
              </a:rPr>
              <a:t>Equipe de Desenvolvimento</a:t>
            </a:r>
          </a:p>
        </p:txBody>
      </p:sp>
      <p:pic>
        <p:nvPicPr>
          <p:cNvPr id="19492" name="Picture 2" descr="C:\Documents and Settings\Raphael\Desktop\engrenagem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7950" y="2928938"/>
            <a:ext cx="296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3" name="CaixaDeTexto 84"/>
          <p:cNvSpPr txBox="1">
            <a:spLocks noChangeArrowheads="1"/>
          </p:cNvSpPr>
          <p:nvPr/>
        </p:nvSpPr>
        <p:spPr bwMode="auto">
          <a:xfrm>
            <a:off x="4143375" y="2952750"/>
            <a:ext cx="5000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100" b="1">
                <a:latin typeface="Corbel" pitchFamily="34" charset="0"/>
              </a:rPr>
              <a:t>Jogo</a:t>
            </a:r>
          </a:p>
        </p:txBody>
      </p:sp>
      <p:sp>
        <p:nvSpPr>
          <p:cNvPr id="86" name="Seta em forma de U 85"/>
          <p:cNvSpPr/>
          <p:nvPr/>
        </p:nvSpPr>
        <p:spPr>
          <a:xfrm>
            <a:off x="4500562" y="1571612"/>
            <a:ext cx="1928826" cy="35719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cene3d>
            <a:camera prst="orthographicFront">
              <a:rot lat="0" lon="10799977" rev="0"/>
            </a:camera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mporary blue desig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 blue design template</Template>
  <TotalTime>379</TotalTime>
  <Words>603</Words>
  <Application>Microsoft Office PowerPoint</Application>
  <PresentationFormat>Apresentação na tela (4:3)</PresentationFormat>
  <Paragraphs>182</Paragraphs>
  <Slides>27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Modelo de design</vt:lpstr>
      </vt:variant>
      <vt:variant>
        <vt:i4>2</vt:i4>
      </vt:variant>
      <vt:variant>
        <vt:lpstr>Títulos de slides</vt:lpstr>
      </vt:variant>
      <vt:variant>
        <vt:i4>27</vt:i4>
      </vt:variant>
    </vt:vector>
  </HeadingPairs>
  <TitlesOfParts>
    <vt:vector size="36" baseType="lpstr">
      <vt:lpstr>Corbel</vt:lpstr>
      <vt:lpstr>Arial</vt:lpstr>
      <vt:lpstr>Calibri</vt:lpstr>
      <vt:lpstr>MS PGothic</vt:lpstr>
      <vt:lpstr>Wingdings</vt:lpstr>
      <vt:lpstr>Wingdings 2</vt:lpstr>
      <vt:lpstr>Verdana</vt:lpstr>
      <vt:lpstr>Contemporary blue design template</vt:lpstr>
      <vt:lpstr>Contemporary blue design template</vt:lpstr>
      <vt:lpstr>O Processo de Desenvolvimento de Jogos</vt:lpstr>
      <vt:lpstr>Motivação</vt:lpstr>
      <vt:lpstr>E no Brasil?</vt:lpstr>
      <vt:lpstr>Quem desenvolve jogos em Recife?</vt:lpstr>
      <vt:lpstr>Slide 5</vt:lpstr>
      <vt:lpstr>Slide 6</vt:lpstr>
      <vt:lpstr>Slide 7</vt:lpstr>
      <vt:lpstr>Características - Projetos de Jogos</vt:lpstr>
      <vt:lpstr>Projetos de Jogos – Visão Geral</vt:lpstr>
      <vt:lpstr>Processo de Desenvolvimento de Jogos</vt:lpstr>
      <vt:lpstr>Slide 11</vt:lpstr>
      <vt:lpstr>Processos de Desenvolvimento</vt:lpstr>
      <vt:lpstr>Alguns Processos Citados na Bibliografia</vt:lpstr>
      <vt:lpstr>Game Waterfall Process</vt:lpstr>
      <vt:lpstr>Slide 15</vt:lpstr>
      <vt:lpstr>Extreme Game Development</vt:lpstr>
      <vt:lpstr>Game Unified Process</vt:lpstr>
      <vt:lpstr>Scrum</vt:lpstr>
      <vt:lpstr>Scrum</vt:lpstr>
      <vt:lpstr>Análise Comparativa</vt:lpstr>
      <vt:lpstr>Slide 21</vt:lpstr>
      <vt:lpstr>Boas Práticas</vt:lpstr>
      <vt:lpstr>Documentos Sugeridos</vt:lpstr>
      <vt:lpstr>Papéis Sugeridos</vt:lpstr>
      <vt:lpstr>Práticas Sugeridas</vt:lpstr>
      <vt:lpstr>Conclusões</vt:lpstr>
      <vt:lpstr>O Processo de Desenvolvimento de Jogos</vt:lpstr>
    </vt:vector>
  </TitlesOfParts>
  <Company>UFPE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processo de desenvolvimento de jogos</dc:title>
  <dc:subject>Jogos Digitais</dc:subject>
  <dc:creator>Raphael Lima Belém de Barros</dc:creator>
  <cp:lastModifiedBy>Geber</cp:lastModifiedBy>
  <cp:revision>91</cp:revision>
  <dcterms:created xsi:type="dcterms:W3CDTF">2009-05-28T11:02:10Z</dcterms:created>
  <dcterms:modified xsi:type="dcterms:W3CDTF">2009-09-04T02:06:14Z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TC100738461046</vt:lpwstr>
  </property>
</Properties>
</file>