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87" r:id="rId2"/>
    <p:sldId id="488" r:id="rId3"/>
    <p:sldId id="489" r:id="rId4"/>
    <p:sldId id="493" r:id="rId5"/>
    <p:sldId id="490" r:id="rId6"/>
    <p:sldId id="491" r:id="rId7"/>
    <p:sldId id="492" r:id="rId8"/>
    <p:sldId id="49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FFFFCC"/>
    <a:srgbClr val="1C1C1C"/>
    <a:srgbClr val="66FF33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254" autoAdjust="0"/>
  </p:normalViewPr>
  <p:slideViewPr>
    <p:cSldViewPr>
      <p:cViewPr>
        <p:scale>
          <a:sx n="70" d="100"/>
          <a:sy n="70" d="100"/>
        </p:scale>
        <p:origin x="-129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34C6C-B134-4A36-92C8-50BB19301402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47EA5-A95F-4C33-BFB3-F5635AE126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944215"/>
          </a:xfr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>
            <a:lvl1pPr marL="0" indent="0" algn="ctr">
              <a:buNone/>
              <a:defRPr>
                <a:solidFill>
                  <a:srgbClr val="1C1C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5/9/2006</a:t>
            </a:r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28DF-3F51-476C-AE37-A0878DD99C41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defRPr>
                <a:solidFill>
                  <a:srgbClr val="1C1C1C"/>
                </a:solidFill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9F69-1B40-46DD-8C9D-0BA1FB054450}" type="datetimeFigureOut">
              <a:rPr lang="pt-BR" smtClean="0"/>
              <a:pPr/>
              <a:t>19/12/2012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5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Persona</a:t>
            </a:r>
            <a:r>
              <a:rPr lang="pt-BR" dirty="0" smtClean="0"/>
              <a:t> </a:t>
            </a:r>
            <a:r>
              <a:rPr lang="pt-BR" dirty="0" err="1" smtClean="0"/>
              <a:t>Card</a:t>
            </a:r>
            <a:r>
              <a:rPr lang="pt-BR" dirty="0" smtClean="0"/>
              <a:t> </a:t>
            </a:r>
            <a:r>
              <a:rPr lang="pt-BR" dirty="0" smtClean="0"/>
              <a:t>Game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do Prof. André Neves </a:t>
            </a:r>
            <a:r>
              <a:rPr lang="pt-BR" dirty="0" smtClean="0"/>
              <a:t>(</a:t>
            </a:r>
            <a:r>
              <a:rPr lang="pt-BR" dirty="0" err="1" smtClean="0"/>
              <a:t>Design-UFPE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 – definir a(s) </a:t>
            </a:r>
            <a:r>
              <a:rPr lang="pt-BR" dirty="0" err="1" smtClean="0"/>
              <a:t>persona</a:t>
            </a:r>
            <a:r>
              <a:rPr lang="pt-BR" dirty="0" smtClean="0"/>
              <a:t>(s) </a:t>
            </a:r>
            <a:endParaRPr lang="pt-BR" dirty="0"/>
          </a:p>
        </p:txBody>
      </p:sp>
      <p:pic>
        <p:nvPicPr>
          <p:cNvPr id="4" name="Imagem 3" descr="Maya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836" y="1747487"/>
            <a:ext cx="2819092" cy="3913761"/>
          </a:xfrm>
          <a:prstGeom prst="rect">
            <a:avLst/>
          </a:prstGeom>
        </p:spPr>
      </p:pic>
      <p:pic>
        <p:nvPicPr>
          <p:cNvPr id="5" name="Imagem 4" descr="Ped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1260" y="1737072"/>
            <a:ext cx="2819092" cy="3924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2 – entender o perfil</a:t>
            </a:r>
            <a:endParaRPr lang="pt-BR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34975" y="1762125"/>
            <a:ext cx="2279650" cy="31813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76201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7" name="Imagem 11" descr="F03 - Harry Pot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524000"/>
            <a:ext cx="12604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8" name="Imagem 12" descr="F07 - Crepúscu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24000"/>
            <a:ext cx="12604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9" name="Imagem 13" descr="L01 - Prai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3438" y="1524000"/>
            <a:ext cx="1260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0" name="Imagem 14" descr="L03 - Shoppin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2188" y="1524000"/>
            <a:ext cx="12604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1" name="Imagem 15" descr="R04 - Casual Fe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3405188"/>
            <a:ext cx="12604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2" name="Imagem 16" descr="H02 - Dança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3405188"/>
            <a:ext cx="12604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3" name="Imagem 17" descr="H05 - Viaja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3438" y="3405188"/>
            <a:ext cx="12604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4" name="Imagem 18" descr="M05 - Nx Zer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2188" y="3405188"/>
            <a:ext cx="12604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5" name="Subtitle 4"/>
          <p:cNvSpPr txBox="1">
            <a:spLocks/>
          </p:cNvSpPr>
          <p:nvPr/>
        </p:nvSpPr>
        <p:spPr bwMode="auto">
          <a:xfrm>
            <a:off x="434975" y="2438400"/>
            <a:ext cx="708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reflexão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>
              <a:solidFill>
                <a:srgbClr val="376092"/>
              </a:solidFill>
              <a:latin typeface="Bank Gothic" pitchFamily="-10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mono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>
              <a:solidFill>
                <a:srgbClr val="376092"/>
              </a:solidFill>
              <a:latin typeface="Bank Gothic" pitchFamily="-10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coletivo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 bwMode="auto">
          <a:xfrm>
            <a:off x="1814513" y="2438400"/>
            <a:ext cx="9001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ação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>
              <a:solidFill>
                <a:srgbClr val="376092"/>
              </a:solidFill>
              <a:latin typeface="Bank Gothic" pitchFamily="-105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poli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>
              <a:solidFill>
                <a:srgbClr val="376092"/>
              </a:solidFill>
              <a:latin typeface="Bank Gothic" pitchFamily="-105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individual</a:t>
            </a:r>
          </a:p>
        </p:txBody>
      </p:sp>
      <p:sp>
        <p:nvSpPr>
          <p:cNvPr id="17" name="Rectangle 24"/>
          <p:cNvSpPr/>
          <p:nvPr/>
        </p:nvSpPr>
        <p:spPr>
          <a:xfrm>
            <a:off x="434975" y="2438400"/>
            <a:ext cx="2279650" cy="381000"/>
          </a:xfrm>
          <a:prstGeom prst="rect">
            <a:avLst/>
          </a:prstGeom>
          <a:noFill/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434975" y="2819400"/>
            <a:ext cx="2279650" cy="381000"/>
          </a:xfrm>
          <a:prstGeom prst="rect">
            <a:avLst/>
          </a:prstGeom>
          <a:noFill/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Rectangle 26"/>
          <p:cNvSpPr/>
          <p:nvPr/>
        </p:nvSpPr>
        <p:spPr>
          <a:xfrm>
            <a:off x="434975" y="3200400"/>
            <a:ext cx="2279650" cy="381000"/>
          </a:xfrm>
          <a:prstGeom prst="rect">
            <a:avLst/>
          </a:prstGeom>
          <a:noFill/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20" name="Straight Connector 28"/>
          <p:cNvCxnSpPr/>
          <p:nvPr/>
        </p:nvCxnSpPr>
        <p:spPr>
          <a:xfrm rot="16200000" flipH="1">
            <a:off x="570707" y="3010694"/>
            <a:ext cx="11430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9"/>
          <p:cNvCxnSpPr/>
          <p:nvPr/>
        </p:nvCxnSpPr>
        <p:spPr>
          <a:xfrm rot="16200000" flipH="1">
            <a:off x="1410494" y="3010694"/>
            <a:ext cx="1143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0"/>
          <p:cNvCxnSpPr/>
          <p:nvPr/>
        </p:nvCxnSpPr>
        <p:spPr>
          <a:xfrm rot="16200000" flipH="1">
            <a:off x="738982" y="3010694"/>
            <a:ext cx="11430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1"/>
          <p:cNvCxnSpPr/>
          <p:nvPr/>
        </p:nvCxnSpPr>
        <p:spPr>
          <a:xfrm rot="16200000" flipH="1">
            <a:off x="1073944" y="3010694"/>
            <a:ext cx="1143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rot="16200000" flipH="1">
            <a:off x="907257" y="3010694"/>
            <a:ext cx="11430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3"/>
          <p:cNvCxnSpPr/>
          <p:nvPr/>
        </p:nvCxnSpPr>
        <p:spPr>
          <a:xfrm rot="16200000" flipH="1">
            <a:off x="1242219" y="3009106"/>
            <a:ext cx="1143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34"/>
          <p:cNvSpPr/>
          <p:nvPr/>
        </p:nvSpPr>
        <p:spPr>
          <a:xfrm>
            <a:off x="1324426" y="2564884"/>
            <a:ext cx="150812" cy="150812"/>
          </a:xfrm>
          <a:prstGeom prst="ellipse">
            <a:avLst/>
          </a:prstGeom>
          <a:solidFill>
            <a:srgbClr val="B5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7" name="Oval 35"/>
          <p:cNvSpPr/>
          <p:nvPr/>
        </p:nvSpPr>
        <p:spPr>
          <a:xfrm>
            <a:off x="1645293" y="2950528"/>
            <a:ext cx="150812" cy="150812"/>
          </a:xfrm>
          <a:prstGeom prst="ellipse">
            <a:avLst/>
          </a:prstGeom>
          <a:solidFill>
            <a:srgbClr val="B5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Oval 36"/>
          <p:cNvSpPr/>
          <p:nvPr/>
        </p:nvSpPr>
        <p:spPr>
          <a:xfrm>
            <a:off x="1139892" y="3313352"/>
            <a:ext cx="150812" cy="150812"/>
          </a:xfrm>
          <a:prstGeom prst="ellipse">
            <a:avLst/>
          </a:prstGeom>
          <a:solidFill>
            <a:srgbClr val="B5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3 – escolher os jogos similares</a:t>
            </a:r>
            <a:endParaRPr lang="pt-BR" dirty="0"/>
          </a:p>
        </p:txBody>
      </p:sp>
      <p:pic>
        <p:nvPicPr>
          <p:cNvPr id="4" name="Picture 138" descr="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1681842" cy="25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5" name="Picture 151" descr="puzzle 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21088"/>
            <a:ext cx="1737990" cy="23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6" name="Picture 152" descr="puzzle 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1745646" cy="23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153" descr="puzzle 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1088"/>
            <a:ext cx="1727782" cy="23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34975" y="1762125"/>
            <a:ext cx="2279650" cy="31813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76201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434975" y="2438400"/>
            <a:ext cx="708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reflexão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>
              <a:solidFill>
                <a:srgbClr val="376092"/>
              </a:solidFill>
              <a:latin typeface="Bank Gothic" pitchFamily="-10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mono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>
              <a:solidFill>
                <a:srgbClr val="376092"/>
              </a:solidFill>
              <a:latin typeface="Bank Gothic" pitchFamily="-105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coletivo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 bwMode="auto">
          <a:xfrm>
            <a:off x="1814513" y="2438400"/>
            <a:ext cx="9001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ação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>
              <a:solidFill>
                <a:srgbClr val="376092"/>
              </a:solidFill>
              <a:latin typeface="Bank Gothic" pitchFamily="-105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poli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>
              <a:solidFill>
                <a:srgbClr val="376092"/>
              </a:solidFill>
              <a:latin typeface="Bank Gothic" pitchFamily="-105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>
                <a:solidFill>
                  <a:srgbClr val="376092"/>
                </a:solidFill>
                <a:latin typeface="Bank Gothic" pitchFamily="-105" charset="0"/>
              </a:rPr>
              <a:t>individual</a:t>
            </a:r>
          </a:p>
        </p:txBody>
      </p:sp>
      <p:sp>
        <p:nvSpPr>
          <p:cNvPr id="11" name="Rectangle 24"/>
          <p:cNvSpPr/>
          <p:nvPr/>
        </p:nvSpPr>
        <p:spPr>
          <a:xfrm>
            <a:off x="434975" y="2438400"/>
            <a:ext cx="2279650" cy="381000"/>
          </a:xfrm>
          <a:prstGeom prst="rect">
            <a:avLst/>
          </a:prstGeom>
          <a:noFill/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25"/>
          <p:cNvSpPr/>
          <p:nvPr/>
        </p:nvSpPr>
        <p:spPr>
          <a:xfrm>
            <a:off x="434975" y="2819400"/>
            <a:ext cx="2279650" cy="381000"/>
          </a:xfrm>
          <a:prstGeom prst="rect">
            <a:avLst/>
          </a:prstGeom>
          <a:noFill/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Rectangle 26"/>
          <p:cNvSpPr/>
          <p:nvPr/>
        </p:nvSpPr>
        <p:spPr>
          <a:xfrm>
            <a:off x="434975" y="3200400"/>
            <a:ext cx="2279650" cy="381000"/>
          </a:xfrm>
          <a:prstGeom prst="rect">
            <a:avLst/>
          </a:prstGeom>
          <a:noFill/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14" name="Straight Connector 28"/>
          <p:cNvCxnSpPr/>
          <p:nvPr/>
        </p:nvCxnSpPr>
        <p:spPr>
          <a:xfrm rot="16200000" flipH="1">
            <a:off x="570707" y="3010694"/>
            <a:ext cx="11430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9"/>
          <p:cNvCxnSpPr/>
          <p:nvPr/>
        </p:nvCxnSpPr>
        <p:spPr>
          <a:xfrm rot="16200000" flipH="1">
            <a:off x="1410494" y="3010694"/>
            <a:ext cx="1143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0"/>
          <p:cNvCxnSpPr/>
          <p:nvPr/>
        </p:nvCxnSpPr>
        <p:spPr>
          <a:xfrm rot="16200000" flipH="1">
            <a:off x="738982" y="3010694"/>
            <a:ext cx="11430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/>
          <p:cNvCxnSpPr/>
          <p:nvPr/>
        </p:nvCxnSpPr>
        <p:spPr>
          <a:xfrm rot="16200000" flipH="1">
            <a:off x="1073944" y="3010694"/>
            <a:ext cx="1143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/>
          <p:cNvCxnSpPr/>
          <p:nvPr/>
        </p:nvCxnSpPr>
        <p:spPr>
          <a:xfrm rot="16200000" flipH="1">
            <a:off x="907257" y="3010694"/>
            <a:ext cx="11430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3"/>
          <p:cNvCxnSpPr/>
          <p:nvPr/>
        </p:nvCxnSpPr>
        <p:spPr>
          <a:xfrm rot="16200000" flipH="1">
            <a:off x="1242219" y="3009106"/>
            <a:ext cx="1143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34"/>
          <p:cNvSpPr/>
          <p:nvPr/>
        </p:nvSpPr>
        <p:spPr>
          <a:xfrm>
            <a:off x="1324426" y="2564884"/>
            <a:ext cx="150812" cy="150812"/>
          </a:xfrm>
          <a:prstGeom prst="ellipse">
            <a:avLst/>
          </a:prstGeom>
          <a:solidFill>
            <a:srgbClr val="B5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1" name="Oval 35"/>
          <p:cNvSpPr/>
          <p:nvPr/>
        </p:nvSpPr>
        <p:spPr>
          <a:xfrm>
            <a:off x="1645293" y="2950528"/>
            <a:ext cx="150812" cy="150812"/>
          </a:xfrm>
          <a:prstGeom prst="ellipse">
            <a:avLst/>
          </a:prstGeom>
          <a:solidFill>
            <a:srgbClr val="B5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Oval 36"/>
          <p:cNvSpPr/>
          <p:nvPr/>
        </p:nvSpPr>
        <p:spPr>
          <a:xfrm>
            <a:off x="1139892" y="3313352"/>
            <a:ext cx="150812" cy="150812"/>
          </a:xfrm>
          <a:prstGeom prst="ellipse">
            <a:avLst/>
          </a:prstGeom>
          <a:solidFill>
            <a:srgbClr val="B5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4 – escolher referências externas</a:t>
            </a:r>
            <a:endParaRPr lang="pt-BR" dirty="0"/>
          </a:p>
        </p:txBody>
      </p:sp>
      <p:pic>
        <p:nvPicPr>
          <p:cNvPr id="4" name="Picture 22" descr="animais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1361572" cy="189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objet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068960"/>
            <a:ext cx="1361572" cy="189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animai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340768"/>
            <a:ext cx="1376896" cy="19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objeto1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1352816" cy="187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ce06 - tsunam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17032"/>
            <a:ext cx="1355005" cy="18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1" descr="ce15 - biologia_sistema_imunologic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509120"/>
            <a:ext cx="1355006" cy="18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5 – arrumar o tabuleiro criativo</a:t>
            </a:r>
            <a:endParaRPr lang="pt-BR" dirty="0"/>
          </a:p>
        </p:txBody>
      </p:sp>
      <p:sp>
        <p:nvSpPr>
          <p:cNvPr id="4" name="Rectangle 103"/>
          <p:cNvSpPr>
            <a:spLocks noChangeArrowheads="1"/>
          </p:cNvSpPr>
          <p:nvPr/>
        </p:nvSpPr>
        <p:spPr bwMode="auto">
          <a:xfrm>
            <a:off x="3411538" y="1257300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2841625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auto">
          <a:xfrm>
            <a:off x="4772025" y="1257300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106"/>
          <p:cNvSpPr>
            <a:spLocks noChangeArrowheads="1"/>
          </p:cNvSpPr>
          <p:nvPr/>
        </p:nvSpPr>
        <p:spPr bwMode="auto">
          <a:xfrm>
            <a:off x="5199063" y="2954338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auto">
          <a:xfrm>
            <a:off x="6132513" y="1257300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6559550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auto">
          <a:xfrm>
            <a:off x="7505700" y="1257300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Rectangle 123"/>
          <p:cNvSpPr>
            <a:spLocks noChangeArrowheads="1"/>
          </p:cNvSpPr>
          <p:nvPr/>
        </p:nvSpPr>
        <p:spPr bwMode="auto">
          <a:xfrm>
            <a:off x="7934325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Rectangle 124"/>
          <p:cNvSpPr>
            <a:spLocks noChangeArrowheads="1"/>
          </p:cNvSpPr>
          <p:nvPr/>
        </p:nvSpPr>
        <p:spPr bwMode="auto">
          <a:xfrm>
            <a:off x="2076450" y="1257300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Rectangle 125"/>
          <p:cNvSpPr>
            <a:spLocks noChangeArrowheads="1"/>
          </p:cNvSpPr>
          <p:nvPr/>
        </p:nvSpPr>
        <p:spPr bwMode="auto">
          <a:xfrm>
            <a:off x="1506538" y="2954338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ectangle 126"/>
          <p:cNvSpPr>
            <a:spLocks noChangeArrowheads="1"/>
          </p:cNvSpPr>
          <p:nvPr/>
        </p:nvSpPr>
        <p:spPr bwMode="auto">
          <a:xfrm>
            <a:off x="754063" y="1257300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27"/>
          <p:cNvSpPr>
            <a:spLocks noChangeArrowheads="1"/>
          </p:cNvSpPr>
          <p:nvPr/>
        </p:nvSpPr>
        <p:spPr bwMode="auto">
          <a:xfrm>
            <a:off x="184150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Rectangle 128"/>
          <p:cNvSpPr>
            <a:spLocks noChangeArrowheads="1"/>
          </p:cNvSpPr>
          <p:nvPr/>
        </p:nvSpPr>
        <p:spPr bwMode="auto">
          <a:xfrm>
            <a:off x="3411538" y="4703763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Rectangle 129"/>
          <p:cNvSpPr>
            <a:spLocks noChangeArrowheads="1"/>
          </p:cNvSpPr>
          <p:nvPr/>
        </p:nvSpPr>
        <p:spPr bwMode="auto">
          <a:xfrm>
            <a:off x="4772025" y="4703763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Rectangle 130"/>
          <p:cNvSpPr>
            <a:spLocks noChangeArrowheads="1"/>
          </p:cNvSpPr>
          <p:nvPr/>
        </p:nvSpPr>
        <p:spPr bwMode="auto">
          <a:xfrm>
            <a:off x="6132513" y="4703763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7505700" y="4703763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Rectangle 132"/>
          <p:cNvSpPr>
            <a:spLocks noChangeArrowheads="1"/>
          </p:cNvSpPr>
          <p:nvPr/>
        </p:nvSpPr>
        <p:spPr bwMode="auto">
          <a:xfrm>
            <a:off x="2076450" y="4703763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133"/>
          <p:cNvSpPr>
            <a:spLocks noChangeArrowheads="1"/>
          </p:cNvSpPr>
          <p:nvPr/>
        </p:nvSpPr>
        <p:spPr bwMode="auto">
          <a:xfrm>
            <a:off x="754063" y="4703763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2" name="Picture 22" descr="animais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838" y="297815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objet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4754563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animai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2688" y="1296988"/>
            <a:ext cx="99853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" descr="objeto1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700" y="4745038"/>
            <a:ext cx="9810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0" descr="ce06 - tsunam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488" y="2978150"/>
            <a:ext cx="9826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ce15 - biologia_sistema_imunologic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688" y="1304925"/>
            <a:ext cx="9826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05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2325" y="4735513"/>
            <a:ext cx="9890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2" descr="puzzle 03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5975" y="1279525"/>
            <a:ext cx="10223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puzzle 02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25" y="1279525"/>
            <a:ext cx="10287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4" descr="puzzle 06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5213" y="4716463"/>
            <a:ext cx="10175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m 11" descr="F03 - Harry Potter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0675" y="3008313"/>
            <a:ext cx="9763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m 12" descr="F07 - Crepúscul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38288" y="2992438"/>
            <a:ext cx="97631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m 13" descr="L01 - Praia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8538" y="1296988"/>
            <a:ext cx="97631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m 14" descr="L03 - Shopping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49863" y="2995613"/>
            <a:ext cx="976312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m 15" descr="R04 - Casual Fem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1063" y="1287463"/>
            <a:ext cx="9763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m 16" descr="H02 - Dançar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60750" y="4759325"/>
            <a:ext cx="9763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m 17" descr="H05 - Viajar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94250" y="4745038"/>
            <a:ext cx="9763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m 18" descr="M05 - Nx Zero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99238" y="3006725"/>
            <a:ext cx="97631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4019550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1" name="Imagem 10" descr="Thaís (RJ)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56063" y="2998788"/>
            <a:ext cx="9588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Passo 5 – caixa morfológica para geração de alternativas</a:t>
            </a:r>
            <a:endParaRPr lang="pt-BR" dirty="0"/>
          </a:p>
        </p:txBody>
      </p:sp>
      <p:pic>
        <p:nvPicPr>
          <p:cNvPr id="4" name="Picture 30" descr="ce06 - tsunam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1513278" cy="211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puzzle 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36912"/>
            <a:ext cx="1584176" cy="211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puzzle 0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6884" y="2636912"/>
            <a:ext cx="1567062" cy="21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1" descr="F03 - Harry Potte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1165" y="2636912"/>
            <a:ext cx="1503501" cy="20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13" descr="L01 - Prai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025" y="2636912"/>
            <a:ext cx="1503500" cy="20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Passos seguintes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Seleção de alternativa</a:t>
            </a:r>
          </a:p>
          <a:p>
            <a:r>
              <a:rPr lang="pt-BR" dirty="0" smtClean="0"/>
              <a:t>Detalhamento da escolha feita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8180</TotalTime>
  <Words>75</Words>
  <Application>Microsoft Office PowerPoint</Application>
  <PresentationFormat>Apresentação na tela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Persona Card Game</vt:lpstr>
      <vt:lpstr>Passo 1 – definir a(s) persona(s) </vt:lpstr>
      <vt:lpstr>Passo 2 – entender o perfil</vt:lpstr>
      <vt:lpstr>Passo 3 – escolher os jogos similares</vt:lpstr>
      <vt:lpstr>Passo 4 – escolher referências externas</vt:lpstr>
      <vt:lpstr>Passo 5 – arrumar o tabuleiro criativo</vt:lpstr>
      <vt:lpstr>Passo 5 – caixa morfológica para geração de alternativas</vt:lpstr>
      <vt:lpstr>Passos seguintes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glr</dc:creator>
  <cp:lastModifiedBy>Geber</cp:lastModifiedBy>
  <cp:revision>247</cp:revision>
  <dcterms:created xsi:type="dcterms:W3CDTF">2010-07-10T13:22:01Z</dcterms:created>
  <dcterms:modified xsi:type="dcterms:W3CDTF">2012-12-19T11:01:50Z</dcterms:modified>
</cp:coreProperties>
</file>