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8"/>
  </p:notesMasterIdLst>
  <p:sldIdLst>
    <p:sldId id="256" r:id="rId2"/>
    <p:sldId id="309" r:id="rId3"/>
    <p:sldId id="265" r:id="rId4"/>
    <p:sldId id="261" r:id="rId5"/>
    <p:sldId id="260" r:id="rId6"/>
    <p:sldId id="262" r:id="rId7"/>
    <p:sldId id="263" r:id="rId8"/>
    <p:sldId id="288" r:id="rId9"/>
    <p:sldId id="302" r:id="rId10"/>
    <p:sldId id="300" r:id="rId11"/>
    <p:sldId id="266" r:id="rId12"/>
    <p:sldId id="267" r:id="rId13"/>
    <p:sldId id="268" r:id="rId14"/>
    <p:sldId id="269" r:id="rId15"/>
    <p:sldId id="270" r:id="rId16"/>
    <p:sldId id="271" r:id="rId17"/>
    <p:sldId id="289" r:id="rId18"/>
    <p:sldId id="272" r:id="rId19"/>
    <p:sldId id="273" r:id="rId20"/>
    <p:sldId id="276" r:id="rId21"/>
    <p:sldId id="275" r:id="rId22"/>
    <p:sldId id="277" r:id="rId23"/>
    <p:sldId id="278" r:id="rId24"/>
    <p:sldId id="279" r:id="rId25"/>
    <p:sldId id="280" r:id="rId26"/>
    <p:sldId id="303" r:id="rId27"/>
    <p:sldId id="282" r:id="rId28"/>
    <p:sldId id="281" r:id="rId29"/>
    <p:sldId id="298" r:id="rId30"/>
    <p:sldId id="299" r:id="rId31"/>
    <p:sldId id="284" r:id="rId32"/>
    <p:sldId id="285" r:id="rId33"/>
    <p:sldId id="306" r:id="rId34"/>
    <p:sldId id="307" r:id="rId35"/>
    <p:sldId id="305" r:id="rId36"/>
    <p:sldId id="286" r:id="rId3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99"/>
    <a:srgbClr val="99FF99"/>
    <a:srgbClr val="CCECFF"/>
    <a:srgbClr val="336600"/>
    <a:srgbClr val="800000"/>
    <a:srgbClr val="FFFFCC"/>
    <a:srgbClr val="CC99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362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80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/>
          <p:cNvSpPr>
            <a:spLocks noChangeArrowheads="1"/>
          </p:cNvSpPr>
          <p:nvPr/>
        </p:nvSpPr>
        <p:spPr bwMode="auto">
          <a:xfrm>
            <a:off x="0" y="0"/>
            <a:ext cx="6856413" cy="91424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sp>
        <p:nvSpPr>
          <p:cNvPr id="3075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0" y="227013"/>
            <a:ext cx="0" cy="145526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1513" y="3236913"/>
            <a:ext cx="7805737" cy="304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</p:spTree>
    <p:extLst>
      <p:ext uri="{BB962C8B-B14F-4D97-AF65-F5344CB8AC3E}">
        <p14:creationId xmlns:p14="http://schemas.microsoft.com/office/powerpoint/2010/main" val="636325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68825" cy="3425825"/>
          </a:xfrm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71513" y="3236913"/>
            <a:ext cx="7805737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4565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68825" cy="3425825"/>
          </a:xfrm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671513" y="3236913"/>
            <a:ext cx="7805737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2254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68825" cy="3425825"/>
          </a:xfrm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671513" y="3236913"/>
            <a:ext cx="7805737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772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68825" cy="3425825"/>
          </a:xfrm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71513" y="3236913"/>
            <a:ext cx="7805737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754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68825" cy="3425825"/>
          </a:xfrm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71513" y="3236913"/>
            <a:ext cx="7805737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119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68825" cy="3425825"/>
          </a:xfrm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71513" y="3236913"/>
            <a:ext cx="7805737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131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68825" cy="3425825"/>
          </a:xfrm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71513" y="3236913"/>
            <a:ext cx="7805737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851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68825" cy="3425825"/>
          </a:xfrm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71513" y="3236913"/>
            <a:ext cx="7805737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469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68825" cy="3425825"/>
          </a:xfrm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671513" y="3236913"/>
            <a:ext cx="7805737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5156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68825" cy="3425825"/>
          </a:xfrm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71513" y="3236913"/>
            <a:ext cx="7805737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6260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68825" cy="3425825"/>
          </a:xfrm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71513" y="3236913"/>
            <a:ext cx="7805737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pt-BR" altLang="pt-B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164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5"/>
          <p:cNvGrpSpPr>
            <a:grpSpLocks/>
          </p:cNvGrpSpPr>
          <p:nvPr/>
        </p:nvGrpSpPr>
        <p:grpSpPr bwMode="auto">
          <a:xfrm>
            <a:off x="0" y="0"/>
            <a:ext cx="9140825" cy="6854825"/>
            <a:chOff x="0" y="0"/>
            <a:chExt cx="5758" cy="4318"/>
          </a:xfrm>
        </p:grpSpPr>
        <p:pic>
          <p:nvPicPr>
            <p:cNvPr id="3" name="Picture 102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3" y="0"/>
              <a:ext cx="1815" cy="18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102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2" y="1859"/>
              <a:ext cx="1816" cy="18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102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6" y="3710"/>
              <a:ext cx="1822" cy="6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02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3666"/>
              <a:ext cx="1971" cy="6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03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666"/>
              <a:ext cx="1971" cy="6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03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824"/>
              <a:ext cx="1971" cy="18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03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824"/>
              <a:ext cx="1971" cy="18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103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0"/>
              <a:ext cx="1971" cy="18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03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71" cy="18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AutoShape 1035"/>
          <p:cNvSpPr>
            <a:spLocks noChangeArrowheads="1"/>
          </p:cNvSpPr>
          <p:nvPr/>
        </p:nvSpPr>
        <p:spPr bwMode="auto">
          <a:xfrm>
            <a:off x="0" y="457200"/>
            <a:ext cx="1216025" cy="4340225"/>
          </a:xfrm>
          <a:prstGeom prst="roundRect">
            <a:avLst>
              <a:gd name="adj" fmla="val 130"/>
            </a:avLst>
          </a:prstGeom>
          <a:solidFill>
            <a:srgbClr val="8080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sp>
        <p:nvSpPr>
          <p:cNvPr id="13" name="AutoShape 1039"/>
          <p:cNvSpPr>
            <a:spLocks noChangeArrowheads="1"/>
          </p:cNvSpPr>
          <p:nvPr/>
        </p:nvSpPr>
        <p:spPr bwMode="auto">
          <a:xfrm>
            <a:off x="0" y="6705600"/>
            <a:ext cx="9140825" cy="149225"/>
          </a:xfrm>
          <a:prstGeom prst="roundRect">
            <a:avLst>
              <a:gd name="adj" fmla="val 1060"/>
            </a:avLst>
          </a:prstGeom>
          <a:solidFill>
            <a:srgbClr val="6699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sp>
        <p:nvSpPr>
          <p:cNvPr id="14" name="AutoShape 1040"/>
          <p:cNvSpPr>
            <a:spLocks noChangeArrowheads="1"/>
          </p:cNvSpPr>
          <p:nvPr/>
        </p:nvSpPr>
        <p:spPr bwMode="auto">
          <a:xfrm>
            <a:off x="0" y="0"/>
            <a:ext cx="9140825" cy="149225"/>
          </a:xfrm>
          <a:prstGeom prst="roundRect">
            <a:avLst>
              <a:gd name="adj" fmla="val 1060"/>
            </a:avLst>
          </a:prstGeom>
          <a:solidFill>
            <a:srgbClr val="8080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sp>
        <p:nvSpPr>
          <p:cNvPr id="15" name="AutoShape 1041"/>
          <p:cNvSpPr>
            <a:spLocks noChangeArrowheads="1"/>
          </p:cNvSpPr>
          <p:nvPr/>
        </p:nvSpPr>
        <p:spPr bwMode="auto">
          <a:xfrm>
            <a:off x="7924800" y="2057400"/>
            <a:ext cx="835025" cy="3425825"/>
          </a:xfrm>
          <a:prstGeom prst="roundRect">
            <a:avLst>
              <a:gd name="adj" fmla="val 190"/>
            </a:avLst>
          </a:prstGeom>
          <a:solidFill>
            <a:srgbClr val="6699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sp>
        <p:nvSpPr>
          <p:cNvPr id="16" name="AutoShape 1042"/>
          <p:cNvSpPr>
            <a:spLocks noChangeArrowheads="1"/>
          </p:cNvSpPr>
          <p:nvPr/>
        </p:nvSpPr>
        <p:spPr bwMode="auto">
          <a:xfrm>
            <a:off x="152400" y="5638800"/>
            <a:ext cx="7997825" cy="530225"/>
          </a:xfrm>
          <a:prstGeom prst="roundRect">
            <a:avLst>
              <a:gd name="adj" fmla="val 296"/>
            </a:avLst>
          </a:prstGeom>
          <a:solidFill>
            <a:srgbClr val="8080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3332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627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04013" y="52388"/>
            <a:ext cx="2132012" cy="64246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52388"/>
            <a:ext cx="6246813" cy="64246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570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1027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835934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189413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6613" y="1295400"/>
            <a:ext cx="4189412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1491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5805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5982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7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08793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147033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/>
          <p:cNvGrpSpPr>
            <a:grpSpLocks/>
          </p:cNvGrpSpPr>
          <p:nvPr/>
        </p:nvGrpSpPr>
        <p:grpSpPr bwMode="auto">
          <a:xfrm>
            <a:off x="0" y="0"/>
            <a:ext cx="9140825" cy="6854825"/>
            <a:chOff x="0" y="0"/>
            <a:chExt cx="5758" cy="4318"/>
          </a:xfrm>
        </p:grpSpPr>
        <p:pic>
          <p:nvPicPr>
            <p:cNvPr id="1032" name="Picture 2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3" y="0"/>
              <a:ext cx="1815" cy="18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3" name="Picture 3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2" y="1859"/>
              <a:ext cx="1816" cy="18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4" name="Picture 4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6" y="3710"/>
              <a:ext cx="1822" cy="6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5" name="Picture 5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3666"/>
              <a:ext cx="1971" cy="6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6" name="Picture 6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666"/>
              <a:ext cx="1971" cy="6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" name="Picture 7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824"/>
              <a:ext cx="1971" cy="18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8" name="Picture 8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824"/>
              <a:ext cx="1971" cy="18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9" name="Picture 9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0"/>
              <a:ext cx="1971" cy="18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0" name="Picture 10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71" cy="18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52388"/>
            <a:ext cx="8531225" cy="12033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4D4D4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 smtClean="0"/>
              <a:t>Clique para editar o formato do texto-título</a:t>
            </a:r>
          </a:p>
        </p:txBody>
      </p:sp>
      <p:sp>
        <p:nvSpPr>
          <p:cNvPr id="1028" name="AutoShape 11"/>
          <p:cNvSpPr>
            <a:spLocks noChangeArrowheads="1"/>
          </p:cNvSpPr>
          <p:nvPr/>
        </p:nvSpPr>
        <p:spPr bwMode="auto">
          <a:xfrm>
            <a:off x="0" y="6719888"/>
            <a:ext cx="9140825" cy="149225"/>
          </a:xfrm>
          <a:prstGeom prst="roundRect">
            <a:avLst>
              <a:gd name="adj" fmla="val 1060"/>
            </a:avLst>
          </a:prstGeom>
          <a:solidFill>
            <a:srgbClr val="6699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sp>
        <p:nvSpPr>
          <p:cNvPr id="1029" name="AutoShape 12"/>
          <p:cNvSpPr>
            <a:spLocks noChangeArrowheads="1"/>
          </p:cNvSpPr>
          <p:nvPr/>
        </p:nvSpPr>
        <p:spPr bwMode="auto">
          <a:xfrm>
            <a:off x="0" y="0"/>
            <a:ext cx="9140825" cy="149225"/>
          </a:xfrm>
          <a:prstGeom prst="roundRect">
            <a:avLst>
              <a:gd name="adj" fmla="val 1060"/>
            </a:avLst>
          </a:prstGeom>
          <a:solidFill>
            <a:srgbClr val="8080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sp>
        <p:nvSpPr>
          <p:cNvPr id="1030" name="AutoShape 13"/>
          <p:cNvSpPr>
            <a:spLocks noChangeArrowheads="1"/>
          </p:cNvSpPr>
          <p:nvPr/>
        </p:nvSpPr>
        <p:spPr bwMode="auto">
          <a:xfrm>
            <a:off x="304800" y="1174750"/>
            <a:ext cx="8378825" cy="36513"/>
          </a:xfrm>
          <a:prstGeom prst="roundRect">
            <a:avLst>
              <a:gd name="adj" fmla="val 4167"/>
            </a:avLst>
          </a:prstGeom>
          <a:gradFill rotWithShape="0">
            <a:gsLst>
              <a:gs pos="0">
                <a:srgbClr val="808000"/>
              </a:gs>
              <a:gs pos="100000">
                <a:srgbClr val="FFFFCC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pt-BR" altLang="pt-BR"/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531225" cy="5181600"/>
          </a:xfrm>
          <a:prstGeom prst="rect">
            <a:avLst/>
          </a:prstGeom>
          <a:solidFill>
            <a:srgbClr val="FFFFFF">
              <a:alpha val="50195"/>
            </a:srgbClr>
          </a:solidFill>
          <a:ln w="9360">
            <a:solidFill>
              <a:srgbClr val="4D4D4D"/>
            </a:solidFill>
            <a:prstDash val="sysDot"/>
            <a:miter lim="800000"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t-BR" smtClean="0"/>
              <a:t>Clique duplo para editar os formatos do esquema do texto</a:t>
            </a:r>
          </a:p>
          <a:p>
            <a:pPr lvl="1"/>
            <a:r>
              <a:rPr lang="en-GB" altLang="pt-BR" smtClean="0"/>
              <a:t>Segundo nível do esquema</a:t>
            </a:r>
          </a:p>
          <a:p>
            <a:pPr lvl="2"/>
            <a:r>
              <a:rPr lang="en-GB" altLang="pt-BR" smtClean="0"/>
              <a:t>Terceiro nível do esquema</a:t>
            </a:r>
          </a:p>
          <a:p>
            <a:pPr lvl="3"/>
            <a:r>
              <a:rPr lang="en-GB" altLang="pt-BR" smtClean="0"/>
              <a:t>Quarto nível do esquema</a:t>
            </a:r>
          </a:p>
          <a:p>
            <a:pPr lvl="4"/>
            <a:r>
              <a:rPr lang="en-GB" altLang="pt-BR" smtClean="0"/>
              <a:t>Quinto nível do esquema</a:t>
            </a:r>
          </a:p>
          <a:p>
            <a:pPr lvl="4"/>
            <a:r>
              <a:rPr lang="en-GB" altLang="pt-BR" smtClean="0"/>
              <a:t>Sexto nível do esquema</a:t>
            </a:r>
          </a:p>
          <a:p>
            <a:pPr lvl="4"/>
            <a:r>
              <a:rPr lang="en-GB" altLang="pt-BR" smtClean="0"/>
              <a:t>S₫timo nível do esquema</a:t>
            </a:r>
          </a:p>
          <a:p>
            <a:pPr lvl="4"/>
            <a:r>
              <a:rPr lang="en-GB" altLang="pt-BR" smtClean="0"/>
              <a:t>Oitavo nível do esquema</a:t>
            </a:r>
          </a:p>
          <a:p>
            <a:pPr lvl="4"/>
            <a:r>
              <a:rPr lang="en-GB" altLang="pt-BR" smtClean="0"/>
              <a:t>Nono nível do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808000"/>
        </a:buClr>
        <a:buSzPct val="100000"/>
        <a:buFont typeface="Times New Roman" panose="02020603050405020304" pitchFamily="18" charset="0"/>
        <a:defRPr sz="3200" b="1">
          <a:solidFill>
            <a:srgbClr val="8080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808000"/>
        </a:buClr>
        <a:buSzPct val="100000"/>
        <a:buFont typeface="Times New Roman" panose="02020603050405020304" pitchFamily="18" charset="0"/>
        <a:defRPr sz="3200" b="1">
          <a:solidFill>
            <a:srgbClr val="808000"/>
          </a:solidFill>
          <a:latin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808000"/>
        </a:buClr>
        <a:buSzPct val="100000"/>
        <a:buFont typeface="Times New Roman" panose="02020603050405020304" pitchFamily="18" charset="0"/>
        <a:defRPr sz="3200" b="1">
          <a:solidFill>
            <a:srgbClr val="808000"/>
          </a:solidFill>
          <a:latin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808000"/>
        </a:buClr>
        <a:buSzPct val="100000"/>
        <a:buFont typeface="Times New Roman" panose="02020603050405020304" pitchFamily="18" charset="0"/>
        <a:defRPr sz="3200" b="1">
          <a:solidFill>
            <a:srgbClr val="808000"/>
          </a:solidFill>
          <a:latin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808000"/>
        </a:buClr>
        <a:buSzPct val="100000"/>
        <a:buFont typeface="Times New Roman" panose="02020603050405020304" pitchFamily="18" charset="0"/>
        <a:defRPr sz="3200" b="1">
          <a:solidFill>
            <a:srgbClr val="808000"/>
          </a:solidFill>
          <a:latin typeface="Verdana" pitchFamily="34" charset="0"/>
        </a:defRPr>
      </a:lvl5pPr>
      <a:lvl6pPr marL="457200" algn="l" defTabSz="457200" rtl="0" eaLnBrk="0" fontAlgn="base" hangingPunct="0">
        <a:spcBef>
          <a:spcPct val="0"/>
        </a:spcBef>
        <a:spcAft>
          <a:spcPct val="0"/>
        </a:spcAft>
        <a:buClr>
          <a:srgbClr val="808000"/>
        </a:buClr>
        <a:buSzPct val="100000"/>
        <a:buFont typeface="Times New Roman" charset="0"/>
        <a:defRPr sz="4400">
          <a:solidFill>
            <a:srgbClr val="000000"/>
          </a:solidFill>
          <a:latin typeface="Times New Roman" charset="0"/>
        </a:defRPr>
      </a:lvl6pPr>
      <a:lvl7pPr marL="914400" algn="l" defTabSz="457200" rtl="0" eaLnBrk="0" fontAlgn="base" hangingPunct="0">
        <a:spcBef>
          <a:spcPct val="0"/>
        </a:spcBef>
        <a:spcAft>
          <a:spcPct val="0"/>
        </a:spcAft>
        <a:buClr>
          <a:srgbClr val="808000"/>
        </a:buClr>
        <a:buSzPct val="100000"/>
        <a:buFont typeface="Times New Roman" charset="0"/>
        <a:defRPr sz="4400">
          <a:solidFill>
            <a:srgbClr val="000000"/>
          </a:solidFill>
          <a:latin typeface="Times New Roman" charset="0"/>
        </a:defRPr>
      </a:lvl7pPr>
      <a:lvl8pPr marL="1371600" algn="l" defTabSz="457200" rtl="0" eaLnBrk="0" fontAlgn="base" hangingPunct="0">
        <a:spcBef>
          <a:spcPct val="0"/>
        </a:spcBef>
        <a:spcAft>
          <a:spcPct val="0"/>
        </a:spcAft>
        <a:buClr>
          <a:srgbClr val="808000"/>
        </a:buClr>
        <a:buSzPct val="100000"/>
        <a:buFont typeface="Times New Roman" charset="0"/>
        <a:defRPr sz="4400">
          <a:solidFill>
            <a:srgbClr val="000000"/>
          </a:solidFill>
          <a:latin typeface="Times New Roman" charset="0"/>
        </a:defRPr>
      </a:lvl8pPr>
      <a:lvl9pPr marL="1828800" algn="l" defTabSz="457200" rtl="0" eaLnBrk="0" fontAlgn="base" hangingPunct="0">
        <a:spcBef>
          <a:spcPct val="0"/>
        </a:spcBef>
        <a:spcAft>
          <a:spcPct val="0"/>
        </a:spcAft>
        <a:buClr>
          <a:srgbClr val="808000"/>
        </a:buClr>
        <a:buSzPct val="100000"/>
        <a:buFont typeface="Times New Roman" charset="0"/>
        <a:defRPr sz="4400">
          <a:solidFill>
            <a:srgbClr val="000000"/>
          </a:solidFill>
          <a:latin typeface="Times New Roman" charset="0"/>
        </a:defRPr>
      </a:lvl9pPr>
    </p:titleStyle>
    <p:bodyStyle>
      <a:lvl1pPr marL="339725" indent="-339725" algn="l" defTabSz="457200" rtl="0" eaLnBrk="0" fontAlgn="base" hangingPunct="0">
        <a:lnSpc>
          <a:spcPts val="3088"/>
        </a:lnSpc>
        <a:spcBef>
          <a:spcPts val="838"/>
        </a:spcBef>
        <a:spcAft>
          <a:spcPct val="0"/>
        </a:spcAft>
        <a:buClr>
          <a:srgbClr val="808000"/>
        </a:buClr>
        <a:buSzPct val="90000"/>
        <a:buFont typeface="Wingdings" pitchFamily="2" charset="2"/>
        <a:buChar char="ý"/>
        <a:defRPr sz="2400">
          <a:solidFill>
            <a:srgbClr val="808000"/>
          </a:solidFill>
          <a:latin typeface="+mn-lt"/>
          <a:ea typeface="+mn-ea"/>
          <a:cs typeface="+mn-cs"/>
        </a:defRPr>
      </a:lvl1pPr>
      <a:lvl2pPr marL="739775" indent="-282575" algn="l" defTabSz="45720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rgbClr val="969696"/>
        </a:buClr>
        <a:buSzPct val="105000"/>
        <a:buFont typeface="Wingdings" pitchFamily="2" charset="2"/>
        <a:buChar char="û"/>
        <a:defRPr sz="2200">
          <a:solidFill>
            <a:srgbClr val="969696"/>
          </a:solidFill>
          <a:latin typeface="+mn-lt"/>
        </a:defRPr>
      </a:lvl2pPr>
      <a:lvl3pPr marL="1143000" indent="-228600" algn="l" defTabSz="457200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969696"/>
        </a:buClr>
        <a:buSzPct val="105000"/>
        <a:buFont typeface="Times New Roman" pitchFamily="18" charset="0"/>
        <a:buChar char="-"/>
        <a:defRPr sz="2000">
          <a:solidFill>
            <a:srgbClr val="969696"/>
          </a:solidFill>
          <a:latin typeface="+mn-lt"/>
        </a:defRPr>
      </a:lvl3pPr>
      <a:lvl4pPr marL="1600200" indent="-228600" algn="l" defTabSz="457200" rtl="0" eaLnBrk="0" fontAlgn="base" hangingPunct="0">
        <a:lnSpc>
          <a:spcPct val="130000"/>
        </a:lnSpc>
        <a:spcBef>
          <a:spcPts val="550"/>
        </a:spcBef>
        <a:spcAft>
          <a:spcPct val="0"/>
        </a:spcAft>
        <a:buClr>
          <a:srgbClr val="969696"/>
        </a:buClr>
        <a:buSzPct val="105000"/>
        <a:buFont typeface="Times New Roman" pitchFamily="18" charset="0"/>
        <a:buChar char="-"/>
        <a:defRPr sz="1600">
          <a:solidFill>
            <a:srgbClr val="969696"/>
          </a:solidFill>
          <a:latin typeface="+mn-lt"/>
        </a:defRPr>
      </a:lvl4pPr>
      <a:lvl5pPr marL="2057400" indent="-228600" algn="l" defTabSz="457200" rtl="0" eaLnBrk="0" fontAlgn="base" hangingPunct="0">
        <a:lnSpc>
          <a:spcPct val="130000"/>
        </a:lnSpc>
        <a:spcBef>
          <a:spcPts val="550"/>
        </a:spcBef>
        <a:spcAft>
          <a:spcPct val="0"/>
        </a:spcAft>
        <a:buClr>
          <a:srgbClr val="969696"/>
        </a:buClr>
        <a:buSzPct val="105000"/>
        <a:buFont typeface="Times New Roman" pitchFamily="18" charset="0"/>
        <a:buChar char="-"/>
        <a:defRPr sz="1600">
          <a:solidFill>
            <a:srgbClr val="969696"/>
          </a:solidFill>
          <a:latin typeface="+mn-lt"/>
        </a:defRPr>
      </a:lvl5pPr>
      <a:lvl6pPr marL="2514600" indent="-228600" algn="l" defTabSz="457200" rtl="0" eaLnBrk="0" fontAlgn="base" hangingPunct="0">
        <a:lnSpc>
          <a:spcPct val="130000"/>
        </a:lnSpc>
        <a:spcBef>
          <a:spcPts val="550"/>
        </a:spcBef>
        <a:spcAft>
          <a:spcPct val="0"/>
        </a:spcAft>
        <a:buClr>
          <a:srgbClr val="969696"/>
        </a:buClr>
        <a:buSzPct val="105000"/>
        <a:buFont typeface="Times New Roman" charset="0"/>
        <a:buChar char="-"/>
        <a:defRPr sz="1600">
          <a:solidFill>
            <a:srgbClr val="969696"/>
          </a:solidFill>
          <a:latin typeface="+mn-lt"/>
        </a:defRPr>
      </a:lvl6pPr>
      <a:lvl7pPr marL="2971800" indent="-228600" algn="l" defTabSz="457200" rtl="0" eaLnBrk="0" fontAlgn="base" hangingPunct="0">
        <a:lnSpc>
          <a:spcPct val="130000"/>
        </a:lnSpc>
        <a:spcBef>
          <a:spcPts val="550"/>
        </a:spcBef>
        <a:spcAft>
          <a:spcPct val="0"/>
        </a:spcAft>
        <a:buClr>
          <a:srgbClr val="969696"/>
        </a:buClr>
        <a:buSzPct val="105000"/>
        <a:buFont typeface="Times New Roman" charset="0"/>
        <a:buChar char="-"/>
        <a:defRPr sz="1600">
          <a:solidFill>
            <a:srgbClr val="969696"/>
          </a:solidFill>
          <a:latin typeface="+mn-lt"/>
        </a:defRPr>
      </a:lvl7pPr>
      <a:lvl8pPr marL="3429000" indent="-228600" algn="l" defTabSz="457200" rtl="0" eaLnBrk="0" fontAlgn="base" hangingPunct="0">
        <a:lnSpc>
          <a:spcPct val="130000"/>
        </a:lnSpc>
        <a:spcBef>
          <a:spcPts val="550"/>
        </a:spcBef>
        <a:spcAft>
          <a:spcPct val="0"/>
        </a:spcAft>
        <a:buClr>
          <a:srgbClr val="969696"/>
        </a:buClr>
        <a:buSzPct val="105000"/>
        <a:buFont typeface="Times New Roman" charset="0"/>
        <a:buChar char="-"/>
        <a:defRPr sz="1600">
          <a:solidFill>
            <a:srgbClr val="969696"/>
          </a:solidFill>
          <a:latin typeface="+mn-lt"/>
        </a:defRPr>
      </a:lvl8pPr>
      <a:lvl9pPr marL="3886200" indent="-228600" algn="l" defTabSz="457200" rtl="0" eaLnBrk="0" fontAlgn="base" hangingPunct="0">
        <a:lnSpc>
          <a:spcPct val="130000"/>
        </a:lnSpc>
        <a:spcBef>
          <a:spcPts val="550"/>
        </a:spcBef>
        <a:spcAft>
          <a:spcPct val="0"/>
        </a:spcAft>
        <a:buClr>
          <a:srgbClr val="969696"/>
        </a:buClr>
        <a:buSzPct val="105000"/>
        <a:buFont typeface="Times New Roman" charset="0"/>
        <a:buChar char="-"/>
        <a:defRPr sz="1600">
          <a:solidFill>
            <a:srgbClr val="969696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377950" y="554038"/>
            <a:ext cx="6613525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3088"/>
              </a:lnSpc>
              <a:spcBef>
                <a:spcPts val="838"/>
              </a:spcBef>
              <a:buClr>
                <a:srgbClr val="808000"/>
              </a:buClr>
              <a:buSzPct val="90000"/>
              <a:buFont typeface="Wingdings" panose="05000000000000000000" pitchFamily="2" charset="2"/>
              <a:buChar char="ý"/>
              <a:defRPr sz="2400">
                <a:solidFill>
                  <a:srgbClr val="808000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20000"/>
              </a:lnSpc>
              <a:buClr>
                <a:srgbClr val="969696"/>
              </a:buClr>
              <a:buSzPct val="105000"/>
              <a:buFont typeface="Wingdings" panose="05000000000000000000" pitchFamily="2" charset="2"/>
              <a:buChar char="û"/>
              <a:defRPr sz="2200">
                <a:solidFill>
                  <a:srgbClr val="969696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10000"/>
              </a:lnSpc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2000">
                <a:solidFill>
                  <a:srgbClr val="969696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ts val="550"/>
              </a:spcBef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ts val="550"/>
              </a:spcBef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pt-BR" sz="4000" b="1"/>
              <a:t>Movimentos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pt-BR" sz="4000" b="1"/>
              <a:t>de Unidades em Jogos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GB" altLang="pt-BR" sz="600" b="1"/>
          </a:p>
        </p:txBody>
      </p:sp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838200" y="2895600"/>
            <a:ext cx="7540625" cy="3044825"/>
            <a:chOff x="480" y="1824"/>
            <a:chExt cx="4750" cy="1918"/>
          </a:xfrm>
        </p:grpSpPr>
        <p:sp>
          <p:nvSpPr>
            <p:cNvPr id="4100" name="AutoShape 4"/>
            <p:cNvSpPr>
              <a:spLocks noChangeArrowheads="1"/>
            </p:cNvSpPr>
            <p:nvPr/>
          </p:nvSpPr>
          <p:spPr bwMode="auto">
            <a:xfrm>
              <a:off x="480" y="1824"/>
              <a:ext cx="4750" cy="1918"/>
            </a:xfrm>
            <a:prstGeom prst="roundRect">
              <a:avLst>
                <a:gd name="adj" fmla="val 51"/>
              </a:avLst>
            </a:prstGeom>
            <a:solidFill>
              <a:srgbClr val="FFFFFF">
                <a:alpha val="50195"/>
              </a:srgbClr>
            </a:solidFill>
            <a:ln w="9360">
              <a:solidFill>
                <a:srgbClr val="4D4D4D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ts val="3088"/>
                </a:lnSpc>
                <a:spcBef>
                  <a:spcPts val="838"/>
                </a:spcBef>
                <a:buClr>
                  <a:srgbClr val="808000"/>
                </a:buClr>
                <a:buSzPct val="90000"/>
                <a:buFont typeface="Wingdings" panose="05000000000000000000" pitchFamily="2" charset="2"/>
                <a:buChar char="ý"/>
                <a:defRPr sz="2400">
                  <a:solidFill>
                    <a:srgbClr val="808000"/>
                  </a:solidFill>
                  <a:latin typeface="Verdana" panose="020B0604030504040204" pitchFamily="34" charset="0"/>
                </a:defRPr>
              </a:lvl1pPr>
              <a:lvl2pPr marL="742950" indent="-285750">
                <a:lnSpc>
                  <a:spcPct val="120000"/>
                </a:lnSpc>
                <a:buClr>
                  <a:srgbClr val="969696"/>
                </a:buClr>
                <a:buSzPct val="105000"/>
                <a:buFont typeface="Wingdings" panose="05000000000000000000" pitchFamily="2" charset="2"/>
                <a:buChar char="û"/>
                <a:defRPr sz="2200">
                  <a:solidFill>
                    <a:srgbClr val="969696"/>
                  </a:solidFill>
                  <a:latin typeface="Verdana" panose="020B0604030504040204" pitchFamily="34" charset="0"/>
                </a:defRPr>
              </a:lvl2pPr>
              <a:lvl3pPr marL="1143000" indent="-228600">
                <a:lnSpc>
                  <a:spcPct val="110000"/>
                </a:lnSpc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defRPr sz="2000">
                  <a:solidFill>
                    <a:srgbClr val="969696"/>
                  </a:solidFill>
                  <a:latin typeface="Verdana" panose="020B0604030504040204" pitchFamily="34" charset="0"/>
                </a:defRPr>
              </a:lvl3pPr>
              <a:lvl4pPr marL="1600200" indent="-228600">
                <a:lnSpc>
                  <a:spcPct val="130000"/>
                </a:lnSpc>
                <a:spcBef>
                  <a:spcPts val="550"/>
                </a:spcBef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4pPr>
              <a:lvl5pPr marL="2057400" indent="-228600">
                <a:lnSpc>
                  <a:spcPct val="130000"/>
                </a:lnSpc>
                <a:spcBef>
                  <a:spcPts val="550"/>
                </a:spcBef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lnSpc>
                  <a:spcPct val="130000"/>
                </a:lnSpc>
                <a:spcBef>
                  <a:spcPts val="550"/>
                </a:spcBef>
                <a:spcAft>
                  <a:spcPct val="0"/>
                </a:spcAft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lnSpc>
                  <a:spcPct val="130000"/>
                </a:lnSpc>
                <a:spcBef>
                  <a:spcPts val="550"/>
                </a:spcBef>
                <a:spcAft>
                  <a:spcPct val="0"/>
                </a:spcAft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lnSpc>
                  <a:spcPct val="130000"/>
                </a:lnSpc>
                <a:spcBef>
                  <a:spcPts val="550"/>
                </a:spcBef>
                <a:spcAft>
                  <a:spcPct val="0"/>
                </a:spcAft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lnSpc>
                  <a:spcPct val="130000"/>
                </a:lnSpc>
                <a:spcBef>
                  <a:spcPts val="550"/>
                </a:spcBef>
                <a:spcAft>
                  <a:spcPct val="0"/>
                </a:spcAft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pt-BR" altLang="pt-BR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01" name="Text Box 5"/>
            <p:cNvSpPr txBox="1">
              <a:spLocks noChangeArrowheads="1"/>
            </p:cNvSpPr>
            <p:nvPr/>
          </p:nvSpPr>
          <p:spPr bwMode="auto">
            <a:xfrm>
              <a:off x="480" y="1824"/>
              <a:ext cx="4750" cy="1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160" tIns="46080" rIns="92160" bIns="46080">
              <a:spAutoFit/>
            </a:bodyPr>
            <a:lstStyle>
              <a:lvl1pPr>
                <a:lnSpc>
                  <a:spcPts val="3088"/>
                </a:lnSpc>
                <a:spcBef>
                  <a:spcPts val="838"/>
                </a:spcBef>
                <a:buClr>
                  <a:srgbClr val="808000"/>
                </a:buClr>
                <a:buSzPct val="90000"/>
                <a:buFont typeface="Wingdings" panose="05000000000000000000" pitchFamily="2" charset="2"/>
                <a:buChar char="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808000"/>
                  </a:solidFill>
                  <a:latin typeface="Verdana" panose="020B0604030504040204" pitchFamily="34" charset="0"/>
                </a:defRPr>
              </a:lvl1pPr>
              <a:lvl2pPr marL="742950" indent="-285750">
                <a:lnSpc>
                  <a:spcPct val="120000"/>
                </a:lnSpc>
                <a:buClr>
                  <a:srgbClr val="969696"/>
                </a:buClr>
                <a:buSzPct val="105000"/>
                <a:buFont typeface="Wingdings" panose="05000000000000000000" pitchFamily="2" charset="2"/>
                <a:buChar char="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200">
                  <a:solidFill>
                    <a:srgbClr val="969696"/>
                  </a:solidFill>
                  <a:latin typeface="Verdana" panose="020B0604030504040204" pitchFamily="34" charset="0"/>
                </a:defRPr>
              </a:lvl2pPr>
              <a:lvl3pPr marL="1143000" indent="-228600">
                <a:lnSpc>
                  <a:spcPct val="110000"/>
                </a:lnSpc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969696"/>
                  </a:solidFill>
                  <a:latin typeface="Verdana" panose="020B0604030504040204" pitchFamily="34" charset="0"/>
                </a:defRPr>
              </a:lvl3pPr>
              <a:lvl4pPr marL="1600200" indent="-228600">
                <a:lnSpc>
                  <a:spcPct val="130000"/>
                </a:lnSpc>
                <a:spcBef>
                  <a:spcPts val="550"/>
                </a:spcBef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4pPr>
              <a:lvl5pPr marL="2057400" indent="-228600">
                <a:lnSpc>
                  <a:spcPct val="130000"/>
                </a:lnSpc>
                <a:spcBef>
                  <a:spcPts val="550"/>
                </a:spcBef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lnSpc>
                  <a:spcPct val="130000"/>
                </a:lnSpc>
                <a:spcBef>
                  <a:spcPts val="550"/>
                </a:spcBef>
                <a:spcAft>
                  <a:spcPct val="0"/>
                </a:spcAft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lnSpc>
                  <a:spcPct val="130000"/>
                </a:lnSpc>
                <a:spcBef>
                  <a:spcPts val="550"/>
                </a:spcBef>
                <a:spcAft>
                  <a:spcPct val="0"/>
                </a:spcAft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lnSpc>
                  <a:spcPct val="130000"/>
                </a:lnSpc>
                <a:spcBef>
                  <a:spcPts val="550"/>
                </a:spcBef>
                <a:spcAft>
                  <a:spcPct val="0"/>
                </a:spcAft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lnSpc>
                  <a:spcPct val="130000"/>
                </a:lnSpc>
                <a:spcBef>
                  <a:spcPts val="550"/>
                </a:spcBef>
                <a:spcAft>
                  <a:spcPct val="0"/>
                </a:spcAft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ts val="625"/>
                </a:lnSpc>
                <a:spcBef>
                  <a:spcPts val="150"/>
                </a:spcBef>
                <a:buClrTx/>
                <a:buSzPct val="72000"/>
                <a:buFontTx/>
                <a:buNone/>
              </a:pPr>
              <a:endParaRPr lang="en-GB" altLang="pt-BR" sz="500" b="1"/>
            </a:p>
            <a:p>
              <a:pPr algn="ctr">
                <a:lnSpc>
                  <a:spcPct val="130000"/>
                </a:lnSpc>
                <a:spcBef>
                  <a:spcPts val="688"/>
                </a:spcBef>
                <a:buClrTx/>
                <a:buSzPct val="73000"/>
                <a:buFontTx/>
                <a:buNone/>
              </a:pPr>
              <a:endParaRPr lang="en-GB" altLang="pt-BR" sz="2000" b="1"/>
            </a:p>
            <a:p>
              <a:pPr algn="ctr">
                <a:lnSpc>
                  <a:spcPct val="130000"/>
                </a:lnSpc>
                <a:spcBef>
                  <a:spcPts val="688"/>
                </a:spcBef>
                <a:buClrTx/>
                <a:buSzPct val="73000"/>
                <a:buFontTx/>
                <a:buNone/>
              </a:pPr>
              <a:r>
                <a:rPr lang="en-GB" altLang="pt-BR" sz="2000"/>
                <a:t>Geber Ramalho</a:t>
              </a:r>
            </a:p>
            <a:p>
              <a:pPr algn="ctr">
                <a:lnSpc>
                  <a:spcPct val="130000"/>
                </a:lnSpc>
                <a:spcBef>
                  <a:spcPts val="688"/>
                </a:spcBef>
                <a:buClrTx/>
                <a:buSzPct val="73000"/>
                <a:buFontTx/>
                <a:buNone/>
              </a:pPr>
              <a:r>
                <a:rPr lang="en-GB" altLang="pt-BR" sz="2000"/>
                <a:t>Alexandre Luiz Galvão Damasceno (algd)</a:t>
              </a:r>
            </a:p>
            <a:p>
              <a:pPr algn="ctr">
                <a:lnSpc>
                  <a:spcPct val="130000"/>
                </a:lnSpc>
                <a:spcBef>
                  <a:spcPts val="550"/>
                </a:spcBef>
                <a:buClrTx/>
                <a:buSzPct val="75000"/>
                <a:buFontTx/>
                <a:buNone/>
              </a:pPr>
              <a:r>
                <a:rPr lang="en-GB" altLang="pt-BR" sz="2000"/>
                <a:t>Ryan Leite Albuquerque (rla2)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05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pt-BR" smtClean="0"/>
              <a:t>Caracteres Autônomos</a:t>
            </a:r>
          </a:p>
        </p:txBody>
      </p:sp>
      <p:sp>
        <p:nvSpPr>
          <p:cNvPr id="16387" name="Rectangle 205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 smtClean="0"/>
              <a:t>É um tipo de agente autômono cuja intenção é ser usado em animações e mídia interativa, tais como jogos e realidade virtual</a:t>
            </a:r>
          </a:p>
          <a:p>
            <a:r>
              <a:rPr lang="pt-BR" altLang="pt-BR" smtClean="0"/>
              <a:t>São guiados por </a:t>
            </a:r>
            <a:r>
              <a:rPr lang="pt-BR" altLang="pt-BR" b="1" smtClean="0"/>
              <a:t>comportamentos</a:t>
            </a:r>
            <a:r>
              <a:rPr lang="pt-BR" altLang="pt-BR" smtClean="0"/>
              <a:t> para simular improvisação e ações </a:t>
            </a:r>
            <a:r>
              <a:rPr lang="pt-BR" altLang="pt-BR" i="1" smtClean="0"/>
              <a:t>life-like</a:t>
            </a:r>
          </a:p>
          <a:p>
            <a:r>
              <a:rPr lang="pt-BR" altLang="pt-BR" smtClean="0"/>
              <a:t>Os comportamentos de locomoção são divididos em camadas:</a:t>
            </a:r>
          </a:p>
          <a:p>
            <a:pPr lvl="1"/>
            <a:r>
              <a:rPr lang="pt-BR" altLang="pt-BR" b="1" i="1" smtClean="0"/>
              <a:t>Action Selection</a:t>
            </a:r>
            <a:r>
              <a:rPr lang="pt-BR" altLang="pt-BR" smtClean="0"/>
              <a:t>: Estratégia, Objetivo, Planejamento (</a:t>
            </a:r>
            <a:r>
              <a:rPr lang="pt-BR" altLang="pt-BR" i="1" smtClean="0"/>
              <a:t>Path Finding</a:t>
            </a:r>
            <a:r>
              <a:rPr lang="pt-BR" altLang="pt-BR" smtClean="0"/>
              <a:t>)</a:t>
            </a:r>
          </a:p>
          <a:p>
            <a:pPr lvl="1"/>
            <a:r>
              <a:rPr lang="pt-BR" altLang="pt-BR" b="1" i="1" smtClean="0"/>
              <a:t>Steering</a:t>
            </a:r>
            <a:r>
              <a:rPr lang="pt-BR" altLang="pt-BR" smtClean="0"/>
              <a:t>: Execução do caminho</a:t>
            </a:r>
          </a:p>
          <a:p>
            <a:pPr lvl="1"/>
            <a:r>
              <a:rPr lang="pt-BR" altLang="pt-BR" b="1" i="1" smtClean="0"/>
              <a:t>Locomotion</a:t>
            </a:r>
            <a:r>
              <a:rPr lang="pt-BR" altLang="pt-BR" smtClean="0"/>
              <a:t>: Animação e articulação do corpo</a:t>
            </a:r>
          </a:p>
          <a:p>
            <a:r>
              <a:rPr lang="pt-BR" altLang="pt-BR" smtClean="0"/>
              <a:t>Vamos nos concentrar na </a:t>
            </a:r>
            <a:r>
              <a:rPr lang="pt-BR" altLang="pt-BR" u="sng" smtClean="0"/>
              <a:t>segunda camada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pt-BR" smtClean="0"/>
              <a:t>Comportamento em Grupo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pt-BR" smtClean="0"/>
              <a:t>Para entendermos o comportamento de um grupo  precisamos conhecer o comportamento de cada um de seus indivíduos em cada instante de tempo</a:t>
            </a:r>
          </a:p>
          <a:p>
            <a:r>
              <a:rPr lang="en-GB" altLang="pt-BR" smtClean="0"/>
              <a:t>O indivíduo deve saber:</a:t>
            </a:r>
          </a:p>
          <a:p>
            <a:pPr lvl="1"/>
            <a:r>
              <a:rPr lang="en-GB" altLang="pt-BR" smtClean="0"/>
              <a:t>Seu posicionamento</a:t>
            </a:r>
          </a:p>
          <a:p>
            <a:pPr lvl="1"/>
            <a:r>
              <a:rPr lang="en-GB" altLang="pt-BR" smtClean="0"/>
              <a:t>O posicionamento dos indivíduos da sua vizinhança</a:t>
            </a:r>
          </a:p>
          <a:p>
            <a:pPr lvl="1"/>
            <a:r>
              <a:rPr lang="en-GB" altLang="pt-BR" smtClean="0"/>
              <a:t>A direção e a velocidade do grupo</a:t>
            </a:r>
          </a:p>
          <a:p>
            <a:r>
              <a:rPr lang="en-GB" altLang="pt-BR" smtClean="0"/>
              <a:t>Determinação da vizinhança</a:t>
            </a:r>
          </a:p>
          <a:p>
            <a:pPr lvl="1"/>
            <a:r>
              <a:rPr lang="en-GB" altLang="pt-BR" smtClean="0"/>
              <a:t>Processamento mais pesado</a:t>
            </a:r>
          </a:p>
        </p:txBody>
      </p:sp>
      <p:pic>
        <p:nvPicPr>
          <p:cNvPr id="1741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003675"/>
            <a:ext cx="2859088" cy="234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pt-BR" smtClean="0"/>
              <a:t>Comportamento de Direção</a:t>
            </a:r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pt-BR" sz="2800" smtClean="0"/>
              <a:t>Comportamentos simples </a:t>
            </a:r>
          </a:p>
          <a:p>
            <a:pPr lvl="1"/>
            <a:r>
              <a:rPr lang="en-GB" altLang="pt-BR" sz="2000" b="1" smtClean="0"/>
              <a:t>Expressos por um vetor força</a:t>
            </a:r>
          </a:p>
          <a:p>
            <a:pPr lvl="1"/>
            <a:r>
              <a:rPr lang="en-GB" altLang="pt-BR" sz="2000" i="1" smtClean="0"/>
              <a:t>Seek &amp; Flee</a:t>
            </a:r>
          </a:p>
          <a:p>
            <a:pPr lvl="1"/>
            <a:r>
              <a:rPr lang="en-GB" altLang="pt-BR" sz="2000" i="1" smtClean="0"/>
              <a:t>Pursuit &amp; Evasion</a:t>
            </a:r>
          </a:p>
          <a:p>
            <a:pPr lvl="1"/>
            <a:r>
              <a:rPr lang="en-GB" altLang="pt-BR" sz="2000" i="1" smtClean="0"/>
              <a:t>Arrival</a:t>
            </a:r>
          </a:p>
          <a:p>
            <a:pPr lvl="1"/>
            <a:r>
              <a:rPr lang="en-GB" altLang="pt-BR" sz="2000" i="1" smtClean="0"/>
              <a:t>Obstacle Avoidance &amp; Collision Avoidance</a:t>
            </a:r>
          </a:p>
          <a:p>
            <a:pPr lvl="1"/>
            <a:r>
              <a:rPr lang="en-GB" altLang="pt-BR" sz="2000" i="1" smtClean="0"/>
              <a:t>Wander, Explore &amp; Forage</a:t>
            </a:r>
          </a:p>
          <a:p>
            <a:pPr lvl="1"/>
            <a:r>
              <a:rPr lang="en-GB" altLang="pt-BR" sz="2000" i="1" smtClean="0"/>
              <a:t>Path Following, Wall Following &amp; Containment</a:t>
            </a:r>
          </a:p>
          <a:p>
            <a:pPr lvl="1"/>
            <a:r>
              <a:rPr lang="en-GB" altLang="pt-BR" sz="2000" i="1" smtClean="0"/>
              <a:t>Flow Field Following</a:t>
            </a:r>
          </a:p>
          <a:p>
            <a:pPr lvl="1"/>
            <a:r>
              <a:rPr lang="en-GB" altLang="pt-BR" sz="2000" i="1" smtClean="0"/>
              <a:t>Separation</a:t>
            </a:r>
          </a:p>
          <a:p>
            <a:pPr lvl="1"/>
            <a:r>
              <a:rPr lang="en-GB" altLang="pt-BR" sz="2000" i="1" smtClean="0"/>
              <a:t>Cohesion</a:t>
            </a:r>
          </a:p>
          <a:p>
            <a:pPr lvl="1"/>
            <a:r>
              <a:rPr lang="en-GB" altLang="pt-BR" sz="2000" i="1" smtClean="0"/>
              <a:t>Alignment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pt-BR" smtClean="0"/>
              <a:t>Comportamento de Direção</a:t>
            </a:r>
          </a:p>
        </p:txBody>
      </p:sp>
      <p:sp>
        <p:nvSpPr>
          <p:cNvPr id="2048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pt-BR" smtClean="0"/>
              <a:t>Comportamentos Combinados</a:t>
            </a:r>
          </a:p>
          <a:p>
            <a:pPr lvl="1"/>
            <a:r>
              <a:rPr lang="en-GB" altLang="pt-BR" b="1" smtClean="0"/>
              <a:t>Expressos por um vetor resultante de comportamentos simples de direção</a:t>
            </a:r>
            <a:endParaRPr lang="en-GB" altLang="pt-BR" smtClean="0"/>
          </a:p>
          <a:p>
            <a:pPr lvl="1"/>
            <a:r>
              <a:rPr lang="en-GB" altLang="pt-BR" i="1" smtClean="0"/>
              <a:t>Flocking</a:t>
            </a:r>
          </a:p>
          <a:p>
            <a:pPr lvl="1"/>
            <a:r>
              <a:rPr lang="en-GB" altLang="pt-BR" i="1" smtClean="0"/>
              <a:t>Leader Following</a:t>
            </a:r>
          </a:p>
          <a:p>
            <a:pPr lvl="1"/>
            <a:r>
              <a:rPr lang="en-GB" altLang="pt-BR" i="1" smtClean="0"/>
              <a:t>Queueing</a:t>
            </a:r>
          </a:p>
          <a:p>
            <a:r>
              <a:rPr lang="en-GB" altLang="pt-BR" smtClean="0"/>
              <a:t>Planejamento</a:t>
            </a:r>
          </a:p>
          <a:p>
            <a:r>
              <a:rPr lang="en-GB" altLang="pt-BR" smtClean="0"/>
              <a:t>Considerações sobre os algoritmos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pt-BR" i="1" smtClean="0"/>
              <a:t>Seek</a:t>
            </a:r>
            <a:r>
              <a:rPr lang="en-GB" altLang="pt-BR" smtClean="0"/>
              <a:t> &amp; </a:t>
            </a:r>
            <a:r>
              <a:rPr lang="en-GB" altLang="pt-BR" i="1" smtClean="0"/>
              <a:t>Flee</a:t>
            </a:r>
          </a:p>
        </p:txBody>
      </p:sp>
      <p:sp>
        <p:nvSpPr>
          <p:cNvPr id="22531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pt-BR" sz="2000" smtClean="0"/>
              <a:t>Dirige o indivíduo em direção a uma determinada posição do espaço</a:t>
            </a:r>
          </a:p>
          <a:p>
            <a:r>
              <a:rPr lang="en-GB" altLang="pt-BR" sz="2000" smtClean="0"/>
              <a:t>Ajusta o vetor velocidade na direção da posição</a:t>
            </a:r>
          </a:p>
          <a:p>
            <a:r>
              <a:rPr lang="en-GB" altLang="pt-BR" sz="2000" smtClean="0"/>
              <a:t>Diferente da força atrativa</a:t>
            </a:r>
          </a:p>
          <a:p>
            <a:pPr lvl="1"/>
            <a:r>
              <a:rPr lang="en-GB" altLang="pt-BR" sz="2000" smtClean="0"/>
              <a:t>A posição não tem força gravitacional</a:t>
            </a:r>
          </a:p>
          <a:p>
            <a:pPr lvl="1"/>
            <a:r>
              <a:rPr lang="en-GB" altLang="pt-BR" sz="2000" smtClean="0"/>
              <a:t>A velocidade do indivíduo não é alterada pela posição</a:t>
            </a:r>
          </a:p>
          <a:p>
            <a:r>
              <a:rPr lang="en-GB" altLang="pt-BR" sz="2000" i="1" smtClean="0"/>
              <a:t>Flee</a:t>
            </a:r>
            <a:r>
              <a:rPr lang="en-GB" altLang="pt-BR" sz="2000" smtClean="0"/>
              <a:t> é o inverso de S</a:t>
            </a:r>
            <a:r>
              <a:rPr lang="en-GB" altLang="pt-BR" sz="2000" i="1" smtClean="0"/>
              <a:t>eek</a:t>
            </a:r>
          </a:p>
        </p:txBody>
      </p:sp>
      <p:sp>
        <p:nvSpPr>
          <p:cNvPr id="22532" name="Rectangle 8"/>
          <p:cNvSpPr>
            <a:spLocks noGrp="1" noChangeArrowheads="1"/>
          </p:cNvSpPr>
          <p:nvPr>
            <p:ph type="body" idx="2"/>
          </p:nvPr>
        </p:nvSpPr>
        <p:spPr/>
        <p:txBody>
          <a:bodyPr/>
          <a:lstStyle/>
          <a:p>
            <a:endParaRPr lang="pt-BR" altLang="pt-BR" sz="2400" smtClean="0"/>
          </a:p>
          <a:p>
            <a:endParaRPr lang="pt-BR" altLang="pt-BR" sz="2400" smtClean="0"/>
          </a:p>
          <a:p>
            <a:endParaRPr lang="pt-BR" altLang="pt-BR" sz="2400" smtClean="0"/>
          </a:p>
          <a:p>
            <a:endParaRPr lang="pt-BR" altLang="pt-BR" sz="2400" smtClean="0"/>
          </a:p>
          <a:p>
            <a:endParaRPr lang="pt-BR" altLang="pt-BR" sz="2400" smtClean="0"/>
          </a:p>
          <a:p>
            <a:endParaRPr lang="pt-BR" altLang="pt-BR" sz="2400" smtClean="0"/>
          </a:p>
          <a:p>
            <a:endParaRPr lang="pt-BR" altLang="pt-BR" sz="2400" smtClean="0"/>
          </a:p>
          <a:p>
            <a:endParaRPr lang="pt-BR" altLang="pt-BR" sz="2400" smtClean="0"/>
          </a:p>
          <a:p>
            <a:endParaRPr lang="pt-BR" altLang="pt-BR" sz="2400" smtClean="0"/>
          </a:p>
          <a:p>
            <a:pPr>
              <a:buFont typeface="Wingdings" pitchFamily="2" charset="2"/>
              <a:buNone/>
            </a:pPr>
            <a:endParaRPr lang="pt-BR" altLang="pt-BR" sz="2000" smtClean="0">
              <a:solidFill>
                <a:srgbClr val="336600"/>
              </a:solidFill>
            </a:endParaRPr>
          </a:p>
        </p:txBody>
      </p:sp>
      <p:pic>
        <p:nvPicPr>
          <p:cNvPr id="2253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5363" y="2611438"/>
            <a:ext cx="3859212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pt-BR" i="1" smtClean="0"/>
              <a:t>Pursuit</a:t>
            </a:r>
            <a:r>
              <a:rPr lang="en-GB" altLang="pt-BR" smtClean="0"/>
              <a:t> &amp; </a:t>
            </a:r>
            <a:r>
              <a:rPr lang="en-GB" altLang="pt-BR" i="1" smtClean="0"/>
              <a:t>Evasion</a:t>
            </a:r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pt-BR" altLang="pt-BR" sz="2400" smtClean="0"/>
              <a:t>Similar a </a:t>
            </a:r>
            <a:r>
              <a:rPr lang="pt-BR" altLang="pt-BR" sz="2400" i="1" smtClean="0"/>
              <a:t>Seek</a:t>
            </a:r>
          </a:p>
          <a:p>
            <a:pPr lvl="1"/>
            <a:r>
              <a:rPr lang="pt-BR" altLang="pt-BR" sz="2200" smtClean="0"/>
              <a:t>O alvo é outro indivíduo</a:t>
            </a:r>
          </a:p>
          <a:p>
            <a:r>
              <a:rPr lang="pt-BR" altLang="pt-BR" sz="2400" smtClean="0"/>
              <a:t>Perseguições efetivas necessitam de previsões de posicionamento do indivíduo perseguido</a:t>
            </a:r>
          </a:p>
          <a:p>
            <a:r>
              <a:rPr lang="pt-BR" altLang="pt-BR" sz="2400" i="1" smtClean="0"/>
              <a:t>Evasion</a:t>
            </a:r>
            <a:r>
              <a:rPr lang="pt-BR" altLang="pt-BR" sz="2400" smtClean="0"/>
              <a:t> é o inverso de </a:t>
            </a:r>
            <a:r>
              <a:rPr lang="pt-BR" altLang="pt-BR" sz="2400" i="1" smtClean="0"/>
              <a:t>Pursuit</a:t>
            </a:r>
          </a:p>
        </p:txBody>
      </p:sp>
      <p:sp>
        <p:nvSpPr>
          <p:cNvPr id="23556" name="Rectangle 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pt-BR" altLang="pt-BR" sz="2400" smtClean="0"/>
          </a:p>
        </p:txBody>
      </p:sp>
      <p:pic>
        <p:nvPicPr>
          <p:cNvPr id="2355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2" t="2977" r="3281" b="1123"/>
          <a:stretch>
            <a:fillRect/>
          </a:stretch>
        </p:blipFill>
        <p:spPr bwMode="auto">
          <a:xfrm>
            <a:off x="4851400" y="2592388"/>
            <a:ext cx="3633788" cy="270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pt-BR" i="1" smtClean="0"/>
              <a:t>Arrival</a:t>
            </a:r>
          </a:p>
        </p:txBody>
      </p:sp>
      <p:sp>
        <p:nvSpPr>
          <p:cNvPr id="24579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pt-BR" sz="2400" smtClean="0"/>
              <a:t>Similar a </a:t>
            </a:r>
            <a:r>
              <a:rPr lang="en-GB" altLang="pt-BR" sz="2400" i="1" smtClean="0"/>
              <a:t>Seek</a:t>
            </a:r>
            <a:r>
              <a:rPr lang="en-GB" altLang="pt-BR" sz="2400" smtClean="0"/>
              <a:t> com a diferença de que ao se aproximar do alvo o indivíduo sofrerá uma </a:t>
            </a:r>
            <a:r>
              <a:rPr lang="en-GB" altLang="pt-BR" sz="2400" u="sng" smtClean="0"/>
              <a:t>desaceleração</a:t>
            </a:r>
          </a:p>
          <a:p>
            <a:r>
              <a:rPr lang="en-GB" altLang="pt-BR" sz="2400" smtClean="0"/>
              <a:t>A distância onde a desaceleração inicia é </a:t>
            </a:r>
            <a:r>
              <a:rPr lang="en-GB" altLang="pt-BR" sz="2400" u="sng" smtClean="0"/>
              <a:t>parâmetro</a:t>
            </a:r>
            <a:r>
              <a:rPr lang="en-GB" altLang="pt-BR" sz="2400" smtClean="0"/>
              <a:t> do comportamento</a:t>
            </a:r>
          </a:p>
          <a:p>
            <a:r>
              <a:rPr lang="en-GB" altLang="pt-BR" sz="2400" smtClean="0"/>
              <a:t>Ex.: Um carro parando num sinal de trânsito</a:t>
            </a:r>
          </a:p>
        </p:txBody>
      </p:sp>
      <p:sp>
        <p:nvSpPr>
          <p:cNvPr id="24580" name="Rectangle 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pt-BR" altLang="pt-BR" sz="2400" smtClean="0"/>
          </a:p>
        </p:txBody>
      </p:sp>
      <p:pic>
        <p:nvPicPr>
          <p:cNvPr id="2458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5363" y="2500313"/>
            <a:ext cx="3859212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pt-BR" i="1" smtClean="0"/>
              <a:t>Wander</a:t>
            </a:r>
            <a:r>
              <a:rPr lang="en-GB" altLang="pt-BR" smtClean="0"/>
              <a:t>, </a:t>
            </a:r>
            <a:r>
              <a:rPr lang="en-GB" altLang="pt-BR" i="1" smtClean="0"/>
              <a:t>Explore</a:t>
            </a:r>
            <a:r>
              <a:rPr lang="en-GB" altLang="pt-BR" smtClean="0"/>
              <a:t> &amp; </a:t>
            </a:r>
            <a:r>
              <a:rPr lang="en-GB" altLang="pt-BR" i="1" smtClean="0"/>
              <a:t>Forage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pt-BR" altLang="pt-BR" sz="2400" smtClean="0"/>
              <a:t>Utiliza </a:t>
            </a:r>
            <a:r>
              <a:rPr lang="pt-BR" altLang="pt-BR" sz="2400" i="1" smtClean="0"/>
              <a:t>Seek</a:t>
            </a:r>
            <a:r>
              <a:rPr lang="pt-BR" altLang="pt-BR" sz="2400" smtClean="0"/>
              <a:t> com alvo móvel para simular movimento aleatório</a:t>
            </a:r>
          </a:p>
          <a:p>
            <a:r>
              <a:rPr lang="pt-BR" altLang="pt-BR" sz="2400" smtClean="0"/>
              <a:t>Solução</a:t>
            </a:r>
          </a:p>
          <a:p>
            <a:pPr lvl="1">
              <a:lnSpc>
                <a:spcPct val="110000"/>
              </a:lnSpc>
            </a:pPr>
            <a:r>
              <a:rPr lang="pt-BR" altLang="pt-BR" sz="2200" smtClean="0"/>
              <a:t>Conservar a direção e fazer pequenos deslocamentos a cada frame</a:t>
            </a:r>
          </a:p>
          <a:p>
            <a:pPr lvl="1">
              <a:lnSpc>
                <a:spcPct val="110000"/>
              </a:lnSpc>
            </a:pPr>
            <a:r>
              <a:rPr lang="pt-BR" altLang="pt-BR" sz="2200" smtClean="0"/>
              <a:t>Restringir a randomização na superfície de uma esfera localizada logo a frente do indivíduo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pt-BR" altLang="pt-BR" sz="2400" smtClean="0"/>
          </a:p>
        </p:txBody>
      </p:sp>
      <p:pic>
        <p:nvPicPr>
          <p:cNvPr id="2560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5863" y="2411413"/>
            <a:ext cx="3884612" cy="277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pt-BR" i="1" smtClean="0"/>
              <a:t>Obstacle Avoidance</a:t>
            </a:r>
          </a:p>
        </p:txBody>
      </p:sp>
      <p:sp>
        <p:nvSpPr>
          <p:cNvPr id="26627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pt-BR" altLang="pt-BR" sz="2400" smtClean="0"/>
              <a:t>Habilidade de manobrar para desviar de obstáculos (fixos)</a:t>
            </a:r>
          </a:p>
          <a:p>
            <a:r>
              <a:rPr lang="pt-BR" altLang="pt-BR" sz="2400" smtClean="0"/>
              <a:t>Diferente de </a:t>
            </a:r>
            <a:r>
              <a:rPr lang="pt-BR" altLang="pt-BR" sz="2400" i="1" smtClean="0"/>
              <a:t>Flee</a:t>
            </a:r>
          </a:p>
          <a:p>
            <a:pPr lvl="1">
              <a:lnSpc>
                <a:spcPct val="110000"/>
              </a:lnSpc>
            </a:pPr>
            <a:r>
              <a:rPr lang="pt-BR" altLang="pt-BR" smtClean="0"/>
              <a:t>Não há correção de direção quando o movimento é paralelo ao obstáculo (por ex. uma parede)</a:t>
            </a:r>
          </a:p>
          <a:p>
            <a:r>
              <a:rPr lang="pt-BR" altLang="pt-BR" sz="2400" smtClean="0"/>
              <a:t>Previsão de posicionamento</a:t>
            </a:r>
          </a:p>
        </p:txBody>
      </p:sp>
      <p:sp>
        <p:nvSpPr>
          <p:cNvPr id="26628" name="Rectangle 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pt-BR" altLang="pt-BR" sz="2400" smtClean="0"/>
          </a:p>
        </p:txBody>
      </p:sp>
      <p:pic>
        <p:nvPicPr>
          <p:cNvPr id="2662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" t="1141" r="1810" b="1141"/>
          <a:stretch>
            <a:fillRect/>
          </a:stretch>
        </p:blipFill>
        <p:spPr bwMode="auto">
          <a:xfrm>
            <a:off x="4822825" y="2497138"/>
            <a:ext cx="3756025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0" name="Line 9"/>
          <p:cNvSpPr>
            <a:spLocks noChangeShapeType="1"/>
          </p:cNvSpPr>
          <p:nvPr/>
        </p:nvSpPr>
        <p:spPr bwMode="auto">
          <a:xfrm>
            <a:off x="4845050" y="24765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6631" name="Line 10"/>
          <p:cNvSpPr>
            <a:spLocks noChangeShapeType="1"/>
          </p:cNvSpPr>
          <p:nvPr/>
        </p:nvSpPr>
        <p:spPr bwMode="auto">
          <a:xfrm>
            <a:off x="4829175" y="248285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pt-BR" i="1" smtClean="0"/>
              <a:t>Collision Avoidance</a:t>
            </a:r>
          </a:p>
        </p:txBody>
      </p:sp>
      <p:sp>
        <p:nvSpPr>
          <p:cNvPr id="27651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pt-BR" altLang="pt-BR" sz="2400" smtClean="0"/>
              <a:t>Tenta fazer com indivíduos que estão se movimentando em direções arbitrárias, não colidam</a:t>
            </a:r>
          </a:p>
          <a:p>
            <a:r>
              <a:rPr lang="pt-BR" altLang="pt-BR" sz="2400" smtClean="0"/>
              <a:t>Há uma colisão potencial quando:</a:t>
            </a:r>
          </a:p>
          <a:p>
            <a:pPr lvl="1"/>
            <a:r>
              <a:rPr lang="pt-BR" altLang="pt-BR" sz="2000" smtClean="0"/>
              <a:t>O choque é previsto no futuro</a:t>
            </a:r>
          </a:p>
          <a:p>
            <a:pPr lvl="1"/>
            <a:r>
              <a:rPr lang="pt-BR" altLang="pt-BR" sz="2000" smtClean="0"/>
              <a:t>As esferas de proteção se chocam</a:t>
            </a:r>
          </a:p>
        </p:txBody>
      </p:sp>
      <p:sp>
        <p:nvSpPr>
          <p:cNvPr id="27652" name="Rectangle 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pt-BR" altLang="pt-BR" sz="2400" smtClean="0"/>
          </a:p>
        </p:txBody>
      </p:sp>
      <p:pic>
        <p:nvPicPr>
          <p:cNvPr id="2765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6" t="1665" r="2765" b="2954"/>
          <a:stretch>
            <a:fillRect/>
          </a:stretch>
        </p:blipFill>
        <p:spPr bwMode="auto">
          <a:xfrm>
            <a:off x="4724400" y="2514600"/>
            <a:ext cx="38862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Problemas</a:t>
            </a:r>
          </a:p>
        </p:txBody>
      </p:sp>
      <p:sp>
        <p:nvSpPr>
          <p:cNvPr id="5123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 smtClean="0"/>
              <a:t>Como simular a movimentação realista de um indivíduo? (não confundir com path finding)</a:t>
            </a:r>
          </a:p>
          <a:p>
            <a:pPr lvl="1"/>
            <a:r>
              <a:rPr lang="pt-BR" altLang="pt-BR" smtClean="0"/>
              <a:t>Automóvel em uma corrida</a:t>
            </a:r>
          </a:p>
          <a:p>
            <a:pPr lvl="1"/>
            <a:r>
              <a:rPr lang="pt-BR" altLang="pt-BR" smtClean="0"/>
              <a:t>Soldado em uma batalha</a:t>
            </a:r>
          </a:p>
          <a:p>
            <a:pPr lvl="1"/>
            <a:r>
              <a:rPr lang="pt-BR" altLang="pt-BR" smtClean="0"/>
              <a:t>Animal na natureza</a:t>
            </a:r>
          </a:p>
          <a:p>
            <a:pPr lvl="1"/>
            <a:r>
              <a:rPr lang="pt-BR" altLang="pt-BR" smtClean="0"/>
              <a:t>...</a:t>
            </a:r>
          </a:p>
          <a:p>
            <a:r>
              <a:rPr lang="pt-BR" altLang="pt-BR" smtClean="0"/>
              <a:t>Como simular a movimentação coordenada de entidades?</a:t>
            </a:r>
          </a:p>
          <a:p>
            <a:pPr lvl="1"/>
            <a:r>
              <a:rPr lang="pt-BR" altLang="pt-BR" smtClean="0"/>
              <a:t>Grupo de peixes (pássaros, elefantes,...) </a:t>
            </a:r>
          </a:p>
          <a:p>
            <a:pPr lvl="1"/>
            <a:r>
              <a:rPr lang="pt-BR" altLang="pt-BR" smtClean="0"/>
              <a:t>Multidão em cidade...</a:t>
            </a:r>
          </a:p>
          <a:p>
            <a:pPr lvl="1"/>
            <a:r>
              <a:rPr lang="pt-BR" altLang="pt-BR" smtClean="0"/>
              <a:t>Arqueiros (infantaria, cavalaria) em uma batalha</a:t>
            </a:r>
          </a:p>
          <a:p>
            <a:endParaRPr lang="pt-BR" alt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pt-BR" i="1" smtClean="0"/>
              <a:t>Wall Following</a:t>
            </a:r>
            <a:r>
              <a:rPr lang="en-GB" altLang="pt-BR" smtClean="0"/>
              <a:t> &amp; </a:t>
            </a:r>
            <a:r>
              <a:rPr lang="en-GB" altLang="pt-BR" i="1" smtClean="0"/>
              <a:t>Containment</a:t>
            </a:r>
          </a:p>
        </p:txBody>
      </p:sp>
      <p:sp>
        <p:nvSpPr>
          <p:cNvPr id="28675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pt-BR" altLang="pt-BR" sz="2000" smtClean="0"/>
              <a:t>Manter uma distância constante de uma parede</a:t>
            </a:r>
          </a:p>
          <a:p>
            <a:r>
              <a:rPr lang="pt-BR" altLang="pt-BR" sz="2000" smtClean="0"/>
              <a:t>Se a posição futura estiver dentro do obstáculo, ela é projetada na superfície e duplicada para obtermos uma posição de </a:t>
            </a:r>
            <a:r>
              <a:rPr lang="pt-BR" altLang="pt-BR" sz="2000" i="1" smtClean="0"/>
              <a:t>Seek</a:t>
            </a:r>
          </a:p>
          <a:p>
            <a:r>
              <a:rPr lang="pt-BR" altLang="pt-BR" sz="2000" i="1" smtClean="0"/>
              <a:t>Containment</a:t>
            </a:r>
            <a:r>
              <a:rPr lang="pt-BR" altLang="pt-BR" sz="2000" smtClean="0"/>
              <a:t> é se manter em movimentação em uma certa região</a:t>
            </a:r>
          </a:p>
          <a:p>
            <a:r>
              <a:rPr lang="pt-BR" altLang="pt-BR" sz="2000" i="1" smtClean="0"/>
              <a:t>Path Following </a:t>
            </a:r>
            <a:r>
              <a:rPr lang="pt-BR" altLang="pt-BR" sz="2000" smtClean="0"/>
              <a:t>é um tipo de </a:t>
            </a:r>
            <a:r>
              <a:rPr lang="pt-BR" altLang="pt-BR" sz="2000" i="1" smtClean="0"/>
              <a:t>Containment</a:t>
            </a:r>
          </a:p>
        </p:txBody>
      </p:sp>
      <p:sp>
        <p:nvSpPr>
          <p:cNvPr id="28676" name="Rectangle 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pt-BR" altLang="pt-BR" sz="2400" smtClean="0"/>
          </a:p>
        </p:txBody>
      </p:sp>
      <p:pic>
        <p:nvPicPr>
          <p:cNvPr id="2867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4" t="2115" r="3610" b="1886"/>
          <a:stretch>
            <a:fillRect/>
          </a:stretch>
        </p:blipFill>
        <p:spPr bwMode="auto">
          <a:xfrm>
            <a:off x="4800600" y="2514600"/>
            <a:ext cx="37338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pt-BR" i="1" smtClean="0"/>
              <a:t>Path Following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pt-BR" altLang="pt-BR" sz="2400" smtClean="0"/>
              <a:t>Faz com que o indivíduo navegue ao longo de  um caminho predeterminado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pt-BR" altLang="pt-BR" sz="2400" smtClean="0"/>
              <a:t>O indivíduo tem a liberdade de se desviar da linha central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pt-BR" altLang="pt-BR" sz="2400" smtClean="0"/>
              <a:t>Em uma posição futura é traçada a distância mais curta ao centro do caminho</a:t>
            </a:r>
          </a:p>
          <a:p>
            <a:pPr lvl="1">
              <a:lnSpc>
                <a:spcPct val="100000"/>
              </a:lnSpc>
            </a:pPr>
            <a:r>
              <a:rPr lang="pt-BR" altLang="pt-BR" sz="2000" smtClean="0"/>
              <a:t>Se for maior que o raio, o indivíduo fará </a:t>
            </a:r>
            <a:r>
              <a:rPr lang="pt-BR" altLang="pt-BR" sz="2000" i="1" smtClean="0"/>
              <a:t>Seek </a:t>
            </a:r>
            <a:r>
              <a:rPr lang="pt-BR" altLang="pt-BR" sz="2000" smtClean="0"/>
              <a:t>dessa posição futura</a:t>
            </a:r>
          </a:p>
        </p:txBody>
      </p:sp>
      <p:sp>
        <p:nvSpPr>
          <p:cNvPr id="29700" name="Rectangle 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GB" altLang="pt-BR" sz="2400" smtClean="0"/>
          </a:p>
          <a:p>
            <a:endParaRPr lang="en-GB" altLang="pt-BR" sz="2400" smtClean="0"/>
          </a:p>
          <a:p>
            <a:endParaRPr lang="en-GB" altLang="pt-BR" sz="2400" smtClean="0"/>
          </a:p>
          <a:p>
            <a:endParaRPr lang="en-GB" altLang="pt-BR" sz="2400" smtClean="0"/>
          </a:p>
          <a:p>
            <a:endParaRPr lang="en-GB" altLang="pt-BR" sz="2400" smtClean="0"/>
          </a:p>
          <a:p>
            <a:endParaRPr lang="en-GB" altLang="pt-BR" sz="2400" smtClean="0"/>
          </a:p>
          <a:p>
            <a:endParaRPr lang="en-GB" altLang="pt-BR" sz="2400" smtClean="0"/>
          </a:p>
          <a:p>
            <a:endParaRPr lang="en-GB" altLang="pt-BR" sz="2400" smtClean="0"/>
          </a:p>
          <a:p>
            <a:endParaRPr lang="en-GB" altLang="pt-BR" sz="2400" smtClean="0"/>
          </a:p>
          <a:p>
            <a:pPr>
              <a:buFont typeface="Wingdings" pitchFamily="2" charset="2"/>
              <a:buNone/>
            </a:pPr>
            <a:endParaRPr lang="en-GB" altLang="pt-BR" sz="2400" smtClean="0"/>
          </a:p>
        </p:txBody>
      </p:sp>
      <p:pic>
        <p:nvPicPr>
          <p:cNvPr id="2970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5" t="2457" r="1186" b="1543"/>
          <a:stretch>
            <a:fillRect/>
          </a:stretch>
        </p:blipFill>
        <p:spPr bwMode="auto">
          <a:xfrm>
            <a:off x="4800600" y="2514600"/>
            <a:ext cx="3810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pt-BR" i="1" smtClean="0"/>
              <a:t>Flow Field Following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pt-BR" sz="2400" smtClean="0"/>
              <a:t>Direcionar o movimento do indivíduo baseado na sua posição no ambiente</a:t>
            </a:r>
          </a:p>
          <a:p>
            <a:r>
              <a:rPr lang="en-US" altLang="pt-BR" sz="2400" smtClean="0"/>
              <a:t>Uma posição futura do indivíduo é estimada </a:t>
            </a:r>
          </a:p>
          <a:p>
            <a:r>
              <a:rPr lang="en-US" altLang="pt-BR" sz="2400" smtClean="0"/>
              <a:t>O vetor resultante é composto pela velocidade corrente do indivíduo e pela força atuante nesta posição</a:t>
            </a:r>
            <a:endParaRPr lang="pt-BR" altLang="pt-BR" sz="2400" smtClean="0"/>
          </a:p>
        </p:txBody>
      </p:sp>
      <p:sp>
        <p:nvSpPr>
          <p:cNvPr id="30724" name="Rectangle 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pt-BR" altLang="pt-BR" sz="2400" smtClean="0"/>
          </a:p>
        </p:txBody>
      </p:sp>
      <p:pic>
        <p:nvPicPr>
          <p:cNvPr id="3072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2" t="2457" r="2458" b="1543"/>
          <a:stretch>
            <a:fillRect/>
          </a:stretch>
        </p:blipFill>
        <p:spPr bwMode="auto">
          <a:xfrm>
            <a:off x="4953000" y="2590800"/>
            <a:ext cx="358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pt-BR" i="1" smtClean="0"/>
              <a:t>Separation</a:t>
            </a:r>
          </a:p>
        </p:txBody>
      </p:sp>
      <p:sp>
        <p:nvSpPr>
          <p:cNvPr id="31747" name="Rectangle 8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pt-BR" altLang="pt-BR" sz="2400" smtClean="0"/>
              <a:t>Corrige a direção do indivíduo para afastá-lo (a uma certa distância) dos vizinhos</a:t>
            </a:r>
          </a:p>
          <a:p>
            <a:r>
              <a:rPr lang="pt-BR" altLang="pt-BR" sz="2400" smtClean="0"/>
              <a:t>Prevenir de </a:t>
            </a:r>
            <a:r>
              <a:rPr lang="pt-BR" altLang="pt-BR" sz="2400" b="1" smtClean="0"/>
              <a:t>aglomeração</a:t>
            </a:r>
          </a:p>
          <a:p>
            <a:r>
              <a:rPr lang="pt-BR" altLang="pt-BR" sz="2400" smtClean="0"/>
              <a:t>O indivíduo deve</a:t>
            </a:r>
          </a:p>
          <a:p>
            <a:pPr lvl="1"/>
            <a:r>
              <a:rPr lang="pt-BR" altLang="pt-BR" sz="2000" smtClean="0"/>
              <a:t>Achar seus vizinhos</a:t>
            </a:r>
          </a:p>
          <a:p>
            <a:pPr lvl="1"/>
            <a:r>
              <a:rPr lang="pt-BR" altLang="pt-BR" sz="2000" smtClean="0"/>
              <a:t>Calcular um vetor de repulsão de cada um</a:t>
            </a:r>
          </a:p>
          <a:p>
            <a:pPr lvl="1"/>
            <a:r>
              <a:rPr lang="pt-BR" altLang="pt-BR" sz="2000" smtClean="0"/>
              <a:t>Fazer a soma deles</a:t>
            </a:r>
          </a:p>
        </p:txBody>
      </p:sp>
      <p:sp>
        <p:nvSpPr>
          <p:cNvPr id="31748" name="Rectangle 9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pt-BR" altLang="pt-BR" sz="2400" smtClean="0"/>
          </a:p>
        </p:txBody>
      </p:sp>
      <p:pic>
        <p:nvPicPr>
          <p:cNvPr id="3174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2" t="4710" r="2985" b="1550"/>
          <a:stretch>
            <a:fillRect/>
          </a:stretch>
        </p:blipFill>
        <p:spPr bwMode="auto">
          <a:xfrm>
            <a:off x="4800600" y="2590800"/>
            <a:ext cx="38100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0" name="Oval 5"/>
          <p:cNvSpPr>
            <a:spLocks noChangeArrowheads="1"/>
          </p:cNvSpPr>
          <p:nvPr/>
        </p:nvSpPr>
        <p:spPr bwMode="auto">
          <a:xfrm>
            <a:off x="5126038" y="2460625"/>
            <a:ext cx="2844800" cy="2835275"/>
          </a:xfrm>
          <a:prstGeom prst="ellipse">
            <a:avLst/>
          </a:prstGeom>
          <a:noFill/>
          <a:ln w="1836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ts val="3088"/>
              </a:lnSpc>
              <a:spcBef>
                <a:spcPts val="838"/>
              </a:spcBef>
              <a:buClr>
                <a:srgbClr val="808000"/>
              </a:buClr>
              <a:buSzPct val="90000"/>
              <a:buFont typeface="Wingdings" panose="05000000000000000000" pitchFamily="2" charset="2"/>
              <a:buChar char="ý"/>
              <a:defRPr sz="2400">
                <a:solidFill>
                  <a:srgbClr val="808000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20000"/>
              </a:lnSpc>
              <a:buClr>
                <a:srgbClr val="969696"/>
              </a:buClr>
              <a:buSzPct val="105000"/>
              <a:buFont typeface="Wingdings" panose="05000000000000000000" pitchFamily="2" charset="2"/>
              <a:buChar char="û"/>
              <a:defRPr sz="2200">
                <a:solidFill>
                  <a:srgbClr val="969696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10000"/>
              </a:lnSpc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2000">
                <a:solidFill>
                  <a:srgbClr val="969696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ts val="550"/>
              </a:spcBef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ts val="550"/>
              </a:spcBef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pt-BR" altLang="pt-BR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pt-BR" i="1" smtClean="0"/>
              <a:t>Cohesion</a:t>
            </a:r>
          </a:p>
        </p:txBody>
      </p:sp>
      <p:sp>
        <p:nvSpPr>
          <p:cNvPr id="32771" name="Rectangle 8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pt-BR" sz="2400" smtClean="0"/>
              <a:t>Se aproximar e formar um grupo com os vizinhos</a:t>
            </a:r>
          </a:p>
          <a:p>
            <a:r>
              <a:rPr lang="en-GB" altLang="pt-BR" sz="2400" smtClean="0"/>
              <a:t>O indivíduo deve:</a:t>
            </a:r>
          </a:p>
          <a:p>
            <a:pPr lvl="1"/>
            <a:r>
              <a:rPr lang="en-GB" altLang="pt-BR" smtClean="0"/>
              <a:t>Achar seus vizinhos</a:t>
            </a:r>
          </a:p>
          <a:p>
            <a:pPr lvl="1"/>
            <a:r>
              <a:rPr lang="en-GB" altLang="pt-BR" smtClean="0"/>
              <a:t>Calcular o “centro de massa” dos mesmos</a:t>
            </a:r>
          </a:p>
          <a:p>
            <a:pPr lvl="1"/>
            <a:r>
              <a:rPr lang="en-GB" altLang="pt-BR" smtClean="0"/>
              <a:t>A força de coesão será aplicada na direção desse centro</a:t>
            </a:r>
          </a:p>
        </p:txBody>
      </p:sp>
      <p:sp>
        <p:nvSpPr>
          <p:cNvPr id="32772" name="Rectangle 9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pt-BR" altLang="pt-BR" sz="2400" smtClean="0"/>
          </a:p>
        </p:txBody>
      </p:sp>
      <p:pic>
        <p:nvPicPr>
          <p:cNvPr id="3277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" t="3032" r="7689" b="3821"/>
          <a:stretch>
            <a:fillRect/>
          </a:stretch>
        </p:blipFill>
        <p:spPr bwMode="auto">
          <a:xfrm>
            <a:off x="4876800" y="2667000"/>
            <a:ext cx="3505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4" name="Oval 5"/>
          <p:cNvSpPr>
            <a:spLocks noChangeArrowheads="1"/>
          </p:cNvSpPr>
          <p:nvPr/>
        </p:nvSpPr>
        <p:spPr bwMode="auto">
          <a:xfrm>
            <a:off x="5276850" y="2508250"/>
            <a:ext cx="2844800" cy="2835275"/>
          </a:xfrm>
          <a:prstGeom prst="ellipse">
            <a:avLst/>
          </a:prstGeom>
          <a:noFill/>
          <a:ln w="1836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ts val="3088"/>
              </a:lnSpc>
              <a:spcBef>
                <a:spcPts val="838"/>
              </a:spcBef>
              <a:buClr>
                <a:srgbClr val="808000"/>
              </a:buClr>
              <a:buSzPct val="90000"/>
              <a:buFont typeface="Wingdings" panose="05000000000000000000" pitchFamily="2" charset="2"/>
              <a:buChar char="ý"/>
              <a:defRPr sz="2400">
                <a:solidFill>
                  <a:srgbClr val="808000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20000"/>
              </a:lnSpc>
              <a:buClr>
                <a:srgbClr val="969696"/>
              </a:buClr>
              <a:buSzPct val="105000"/>
              <a:buFont typeface="Wingdings" panose="05000000000000000000" pitchFamily="2" charset="2"/>
              <a:buChar char="û"/>
              <a:defRPr sz="2200">
                <a:solidFill>
                  <a:srgbClr val="969696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10000"/>
              </a:lnSpc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2000">
                <a:solidFill>
                  <a:srgbClr val="969696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ts val="550"/>
              </a:spcBef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ts val="550"/>
              </a:spcBef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pt-BR" altLang="pt-BR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pt-BR" i="1" smtClean="0"/>
              <a:t>Alignment</a:t>
            </a:r>
          </a:p>
        </p:txBody>
      </p:sp>
      <p:sp>
        <p:nvSpPr>
          <p:cNvPr id="33795" name="Rectangle 8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pt-BR" sz="2400" smtClean="0"/>
              <a:t>Alinhar a direção do indivíduo com a direção média dos vizinhos</a:t>
            </a:r>
          </a:p>
          <a:p>
            <a:r>
              <a:rPr lang="en-GB" altLang="pt-BR" sz="2400" smtClean="0"/>
              <a:t>O indivíduo deve:</a:t>
            </a:r>
          </a:p>
          <a:p>
            <a:pPr lvl="1"/>
            <a:r>
              <a:rPr lang="en-GB" altLang="pt-BR" sz="2000" smtClean="0"/>
              <a:t>Achar seus vizinhos</a:t>
            </a:r>
          </a:p>
          <a:p>
            <a:pPr lvl="1"/>
            <a:r>
              <a:rPr lang="en-GB" altLang="pt-BR" sz="2000" smtClean="0"/>
              <a:t>Calcular o vetor velocidade médio entre eles</a:t>
            </a:r>
          </a:p>
          <a:p>
            <a:pPr lvl="1"/>
            <a:r>
              <a:rPr lang="en-GB" altLang="pt-BR" sz="2000" smtClean="0"/>
              <a:t>Subtrair esse vetor de seu vetor velocidade corrente</a:t>
            </a:r>
          </a:p>
          <a:p>
            <a:pPr lvl="1"/>
            <a:r>
              <a:rPr lang="en-GB" altLang="pt-BR" sz="2000" smtClean="0"/>
              <a:t>... isso fará com que o indivíduo fique alinhado</a:t>
            </a:r>
          </a:p>
        </p:txBody>
      </p:sp>
      <p:sp>
        <p:nvSpPr>
          <p:cNvPr id="33796" name="Rectangle 9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pt-BR" altLang="pt-BR" sz="2400" smtClean="0"/>
          </a:p>
        </p:txBody>
      </p:sp>
      <p:pic>
        <p:nvPicPr>
          <p:cNvPr id="3379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8" t="2571" r="9291" b="3943"/>
          <a:stretch>
            <a:fillRect/>
          </a:stretch>
        </p:blipFill>
        <p:spPr bwMode="auto">
          <a:xfrm>
            <a:off x="5240338" y="2667000"/>
            <a:ext cx="3092450" cy="259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8" name="Oval 5"/>
          <p:cNvSpPr>
            <a:spLocks noChangeArrowheads="1"/>
          </p:cNvSpPr>
          <p:nvPr/>
        </p:nvSpPr>
        <p:spPr bwMode="auto">
          <a:xfrm>
            <a:off x="5240338" y="2544763"/>
            <a:ext cx="2844800" cy="2835275"/>
          </a:xfrm>
          <a:prstGeom prst="ellipse">
            <a:avLst/>
          </a:prstGeom>
          <a:noFill/>
          <a:ln w="1836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ts val="3088"/>
              </a:lnSpc>
              <a:spcBef>
                <a:spcPts val="838"/>
              </a:spcBef>
              <a:buClr>
                <a:srgbClr val="808000"/>
              </a:buClr>
              <a:buSzPct val="90000"/>
              <a:buFont typeface="Wingdings" panose="05000000000000000000" pitchFamily="2" charset="2"/>
              <a:buChar char="ý"/>
              <a:defRPr sz="2400">
                <a:solidFill>
                  <a:srgbClr val="808000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20000"/>
              </a:lnSpc>
              <a:buClr>
                <a:srgbClr val="969696"/>
              </a:buClr>
              <a:buSzPct val="105000"/>
              <a:buFont typeface="Wingdings" panose="05000000000000000000" pitchFamily="2" charset="2"/>
              <a:buChar char="û"/>
              <a:defRPr sz="2200">
                <a:solidFill>
                  <a:srgbClr val="969696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10000"/>
              </a:lnSpc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2000">
                <a:solidFill>
                  <a:srgbClr val="969696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ts val="550"/>
              </a:spcBef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ts val="550"/>
              </a:spcBef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pt-BR" altLang="pt-BR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905000" y="2057400"/>
            <a:ext cx="5410200" cy="15652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4D4D4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 defTabSz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Clr>
                <a:srgbClr val="808000"/>
              </a:buClr>
              <a:buFont typeface="Times New Roman" panose="02020603050405020304" pitchFamily="18" charset="0"/>
              <a:buNone/>
            </a:pPr>
            <a:r>
              <a:rPr lang="pt-BR" altLang="pt-BR" sz="4000" b="1">
                <a:solidFill>
                  <a:srgbClr val="808000"/>
                </a:solidFill>
                <a:latin typeface="Verdana" panose="020B0604030504040204" pitchFamily="34" charset="0"/>
              </a:rPr>
              <a:t>Comportamentos em grupo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pt-BR" i="1" smtClean="0"/>
              <a:t>Flocking</a:t>
            </a:r>
            <a:r>
              <a:rPr lang="en-GB" altLang="pt-BR" smtClean="0"/>
              <a:t> ou </a:t>
            </a:r>
            <a:r>
              <a:rPr lang="en-GB" altLang="pt-BR" i="1" smtClean="0"/>
              <a:t>Crowd</a:t>
            </a:r>
            <a:r>
              <a:rPr lang="en-GB" altLang="pt-BR" smtClean="0"/>
              <a:t> </a:t>
            </a:r>
            <a:r>
              <a:rPr lang="en-GB" altLang="pt-BR" i="1" smtClean="0"/>
              <a:t>Following</a:t>
            </a:r>
          </a:p>
        </p:txBody>
      </p:sp>
      <p:sp>
        <p:nvSpPr>
          <p:cNvPr id="35843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pt-BR" smtClean="0"/>
              <a:t>Modelo de agrupamento de </a:t>
            </a:r>
            <a:r>
              <a:rPr lang="en-GB" altLang="pt-BR" i="1" smtClean="0"/>
              <a:t>boids</a:t>
            </a:r>
            <a:r>
              <a:rPr lang="en-GB" altLang="pt-BR" smtClean="0"/>
              <a:t>:</a:t>
            </a:r>
          </a:p>
          <a:p>
            <a:pPr lvl="1"/>
            <a:r>
              <a:rPr lang="en-GB" altLang="pt-BR" smtClean="0"/>
              <a:t>Manada</a:t>
            </a:r>
          </a:p>
          <a:p>
            <a:pPr lvl="1"/>
            <a:r>
              <a:rPr lang="en-GB" altLang="pt-BR" smtClean="0"/>
              <a:t>Multidão</a:t>
            </a:r>
          </a:p>
          <a:p>
            <a:pPr lvl="1"/>
            <a:r>
              <a:rPr lang="en-GB" altLang="pt-BR" smtClean="0"/>
              <a:t>Cardumes</a:t>
            </a:r>
          </a:p>
          <a:p>
            <a:pPr lvl="1"/>
            <a:r>
              <a:rPr lang="en-GB" altLang="pt-BR" smtClean="0"/>
              <a:t>...</a:t>
            </a:r>
          </a:p>
          <a:p>
            <a:r>
              <a:rPr lang="en-GB" altLang="pt-BR" smtClean="0"/>
              <a:t>Combina: </a:t>
            </a:r>
          </a:p>
          <a:p>
            <a:pPr lvl="1"/>
            <a:r>
              <a:rPr lang="en-GB" altLang="pt-BR" i="1" smtClean="0"/>
              <a:t>Separation</a:t>
            </a:r>
          </a:p>
          <a:p>
            <a:pPr lvl="1"/>
            <a:r>
              <a:rPr lang="en-GB" altLang="pt-BR" i="1" smtClean="0"/>
              <a:t>Cohesion</a:t>
            </a:r>
          </a:p>
          <a:p>
            <a:pPr lvl="1"/>
            <a:r>
              <a:rPr lang="en-GB" altLang="pt-BR" i="1" smtClean="0"/>
              <a:t>Alignment</a:t>
            </a:r>
          </a:p>
          <a:p>
            <a:r>
              <a:rPr lang="pt-BR" altLang="pt-BR" smtClean="0"/>
              <a:t>Pode-se trabalhar com qualquer número de objetos (pois usa algoritmo de tempo constante)</a:t>
            </a:r>
            <a:endParaRPr lang="en-GB" altLang="pt-B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 smtClean="0"/>
          </a:p>
        </p:txBody>
      </p:sp>
      <p:sp>
        <p:nvSpPr>
          <p:cNvPr id="37891" name="Oval 43"/>
          <p:cNvSpPr>
            <a:spLocks noChangeArrowheads="1"/>
          </p:cNvSpPr>
          <p:nvPr/>
        </p:nvSpPr>
        <p:spPr bwMode="auto">
          <a:xfrm>
            <a:off x="5334000" y="1371600"/>
            <a:ext cx="3429000" cy="3429000"/>
          </a:xfrm>
          <a:prstGeom prst="ellipse">
            <a:avLst/>
          </a:prstGeom>
          <a:solidFill>
            <a:srgbClr val="FFFFCC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ts val="3088"/>
              </a:lnSpc>
              <a:spcBef>
                <a:spcPts val="838"/>
              </a:spcBef>
              <a:buClr>
                <a:srgbClr val="808000"/>
              </a:buClr>
              <a:buSzPct val="90000"/>
              <a:buFont typeface="Wingdings" panose="05000000000000000000" pitchFamily="2" charset="2"/>
              <a:buChar char="ý"/>
              <a:defRPr sz="2400">
                <a:solidFill>
                  <a:srgbClr val="808000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20000"/>
              </a:lnSpc>
              <a:buClr>
                <a:srgbClr val="969696"/>
              </a:buClr>
              <a:buSzPct val="105000"/>
              <a:buFont typeface="Wingdings" panose="05000000000000000000" pitchFamily="2" charset="2"/>
              <a:buChar char="û"/>
              <a:defRPr sz="2200">
                <a:solidFill>
                  <a:srgbClr val="969696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10000"/>
              </a:lnSpc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2000">
                <a:solidFill>
                  <a:srgbClr val="969696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ts val="550"/>
              </a:spcBef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ts val="550"/>
              </a:spcBef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pt-BR" altLang="pt-BR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892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pt-BR" smtClean="0"/>
              <a:t>Resultantes para </a:t>
            </a:r>
            <a:r>
              <a:rPr lang="en-GB" altLang="pt-BR" i="1" smtClean="0"/>
              <a:t>Flocking</a:t>
            </a:r>
          </a:p>
        </p:txBody>
      </p:sp>
      <p:sp>
        <p:nvSpPr>
          <p:cNvPr id="37893" name="Text Box 15"/>
          <p:cNvSpPr txBox="1">
            <a:spLocks noChangeArrowheads="1"/>
          </p:cNvSpPr>
          <p:nvPr/>
        </p:nvSpPr>
        <p:spPr bwMode="auto">
          <a:xfrm>
            <a:off x="1981200" y="3305175"/>
            <a:ext cx="5715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160" tIns="46080" rIns="92160" bIns="46080" anchor="ctr" anchorCtr="1">
            <a:spAutoFit/>
          </a:bodyPr>
          <a:lstStyle>
            <a:lvl1pPr>
              <a:lnSpc>
                <a:spcPts val="3088"/>
              </a:lnSpc>
              <a:spcBef>
                <a:spcPts val="838"/>
              </a:spcBef>
              <a:buClr>
                <a:srgbClr val="808000"/>
              </a:buClr>
              <a:buSzPct val="90000"/>
              <a:buFont typeface="Wingdings" panose="05000000000000000000" pitchFamily="2" charset="2"/>
              <a:buChar char="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808000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20000"/>
              </a:lnSpc>
              <a:buClr>
                <a:srgbClr val="969696"/>
              </a:buClr>
              <a:buSzPct val="105000"/>
              <a:buFont typeface="Wingdings" panose="05000000000000000000" pitchFamily="2" charset="2"/>
              <a:buChar char="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969696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10000"/>
              </a:lnSpc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969696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ts val="550"/>
              </a:spcBef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ts val="550"/>
              </a:spcBef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Pct val="100000"/>
              <a:buFontTx/>
              <a:buNone/>
            </a:pPr>
            <a:r>
              <a:rPr lang="en-GB" altLang="pt-BR" sz="1200">
                <a:solidFill>
                  <a:srgbClr val="8383AD"/>
                </a:solidFill>
              </a:rPr>
              <a:t>(2,3)</a:t>
            </a:r>
          </a:p>
        </p:txBody>
      </p:sp>
      <p:cxnSp>
        <p:nvCxnSpPr>
          <p:cNvPr id="37894" name="AutoShape 19"/>
          <p:cNvCxnSpPr>
            <a:cxnSpLocks noChangeShapeType="1"/>
            <a:stCxn id="37925" idx="3"/>
            <a:endCxn id="37922" idx="2"/>
          </p:cNvCxnSpPr>
          <p:nvPr/>
        </p:nvCxnSpPr>
        <p:spPr bwMode="auto">
          <a:xfrm flipV="1">
            <a:off x="723900" y="4357688"/>
            <a:ext cx="1412875" cy="947737"/>
          </a:xfrm>
          <a:prstGeom prst="straightConnector1">
            <a:avLst/>
          </a:prstGeom>
          <a:noFill/>
          <a:ln w="12600">
            <a:solidFill>
              <a:srgbClr val="8383AD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5" name="AutoShape 20"/>
          <p:cNvCxnSpPr>
            <a:cxnSpLocks noChangeShapeType="1"/>
            <a:stCxn id="37929" idx="2"/>
            <a:endCxn id="37922" idx="0"/>
          </p:cNvCxnSpPr>
          <p:nvPr/>
        </p:nvCxnSpPr>
        <p:spPr bwMode="auto">
          <a:xfrm>
            <a:off x="2032000" y="3321050"/>
            <a:ext cx="179388" cy="962025"/>
          </a:xfrm>
          <a:prstGeom prst="straightConnector1">
            <a:avLst/>
          </a:prstGeom>
          <a:noFill/>
          <a:ln w="12600">
            <a:solidFill>
              <a:srgbClr val="8383AD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6" name="AutoShape 21"/>
          <p:cNvCxnSpPr>
            <a:cxnSpLocks noChangeShapeType="1"/>
            <a:stCxn id="37927" idx="2"/>
            <a:endCxn id="37922" idx="7"/>
          </p:cNvCxnSpPr>
          <p:nvPr/>
        </p:nvCxnSpPr>
        <p:spPr bwMode="auto">
          <a:xfrm flipH="1">
            <a:off x="2263775" y="2886075"/>
            <a:ext cx="2300288" cy="1419225"/>
          </a:xfrm>
          <a:prstGeom prst="straightConnector1">
            <a:avLst/>
          </a:prstGeom>
          <a:noFill/>
          <a:ln w="12600">
            <a:solidFill>
              <a:srgbClr val="8383AD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7" name="AutoShape 22"/>
          <p:cNvCxnSpPr>
            <a:cxnSpLocks noChangeShapeType="1"/>
            <a:stCxn id="37929" idx="2"/>
            <a:endCxn id="37931" idx="0"/>
          </p:cNvCxnSpPr>
          <p:nvPr/>
        </p:nvCxnSpPr>
        <p:spPr bwMode="auto">
          <a:xfrm>
            <a:off x="2032000" y="3321050"/>
            <a:ext cx="3417888" cy="1831975"/>
          </a:xfrm>
          <a:prstGeom prst="straightConnector1">
            <a:avLst/>
          </a:prstGeom>
          <a:noFill/>
          <a:ln w="12573">
            <a:solidFill>
              <a:srgbClr val="8383AD"/>
            </a:solidFill>
            <a:prstDash val="dash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8" name="AutoShape 23"/>
          <p:cNvCxnSpPr>
            <a:cxnSpLocks noChangeShapeType="1"/>
            <a:stCxn id="37925" idx="3"/>
            <a:endCxn id="37931" idx="3"/>
          </p:cNvCxnSpPr>
          <p:nvPr/>
        </p:nvCxnSpPr>
        <p:spPr bwMode="auto">
          <a:xfrm flipV="1">
            <a:off x="723900" y="5153025"/>
            <a:ext cx="4725988" cy="152400"/>
          </a:xfrm>
          <a:prstGeom prst="straightConnector1">
            <a:avLst/>
          </a:prstGeom>
          <a:noFill/>
          <a:ln w="12573">
            <a:solidFill>
              <a:srgbClr val="8383AD"/>
            </a:solidFill>
            <a:prstDash val="dash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899" name="AutoShape 24"/>
          <p:cNvCxnSpPr>
            <a:cxnSpLocks noChangeShapeType="1"/>
            <a:stCxn id="37927" idx="2"/>
            <a:endCxn id="37931" idx="0"/>
          </p:cNvCxnSpPr>
          <p:nvPr/>
        </p:nvCxnSpPr>
        <p:spPr bwMode="auto">
          <a:xfrm>
            <a:off x="4564063" y="2886075"/>
            <a:ext cx="885825" cy="2266950"/>
          </a:xfrm>
          <a:prstGeom prst="straightConnector1">
            <a:avLst/>
          </a:prstGeom>
          <a:noFill/>
          <a:ln w="12573">
            <a:solidFill>
              <a:srgbClr val="8383AD"/>
            </a:solidFill>
            <a:prstDash val="dash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00" name="Oval 25"/>
          <p:cNvSpPr>
            <a:spLocks noChangeArrowheads="1"/>
          </p:cNvSpPr>
          <p:nvPr/>
        </p:nvSpPr>
        <p:spPr bwMode="auto">
          <a:xfrm>
            <a:off x="7080250" y="5807075"/>
            <a:ext cx="73025" cy="730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ts val="3088"/>
              </a:lnSpc>
              <a:spcBef>
                <a:spcPts val="838"/>
              </a:spcBef>
              <a:buClr>
                <a:srgbClr val="808000"/>
              </a:buClr>
              <a:buSzPct val="90000"/>
              <a:buFont typeface="Wingdings" panose="05000000000000000000" pitchFamily="2" charset="2"/>
              <a:buChar char="ý"/>
              <a:defRPr sz="2400">
                <a:solidFill>
                  <a:srgbClr val="808000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20000"/>
              </a:lnSpc>
              <a:buClr>
                <a:srgbClr val="969696"/>
              </a:buClr>
              <a:buSzPct val="105000"/>
              <a:buFont typeface="Wingdings" panose="05000000000000000000" pitchFamily="2" charset="2"/>
              <a:buChar char="û"/>
              <a:defRPr sz="2200">
                <a:solidFill>
                  <a:srgbClr val="969696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10000"/>
              </a:lnSpc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2000">
                <a:solidFill>
                  <a:srgbClr val="969696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ts val="550"/>
              </a:spcBef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ts val="550"/>
              </a:spcBef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pt-BR" altLang="pt-BR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901" name="Oval 27"/>
          <p:cNvSpPr>
            <a:spLocks noChangeArrowheads="1"/>
          </p:cNvSpPr>
          <p:nvPr/>
        </p:nvSpPr>
        <p:spPr bwMode="auto">
          <a:xfrm>
            <a:off x="5181600" y="4876800"/>
            <a:ext cx="73025" cy="730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ts val="3088"/>
              </a:lnSpc>
              <a:spcBef>
                <a:spcPts val="838"/>
              </a:spcBef>
              <a:buClr>
                <a:srgbClr val="808000"/>
              </a:buClr>
              <a:buSzPct val="90000"/>
              <a:buFont typeface="Wingdings" panose="05000000000000000000" pitchFamily="2" charset="2"/>
              <a:buChar char="ý"/>
              <a:defRPr sz="2400">
                <a:solidFill>
                  <a:srgbClr val="808000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20000"/>
              </a:lnSpc>
              <a:buClr>
                <a:srgbClr val="969696"/>
              </a:buClr>
              <a:buSzPct val="105000"/>
              <a:buFont typeface="Wingdings" panose="05000000000000000000" pitchFamily="2" charset="2"/>
              <a:buChar char="û"/>
              <a:defRPr sz="2200">
                <a:solidFill>
                  <a:srgbClr val="969696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10000"/>
              </a:lnSpc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2000">
                <a:solidFill>
                  <a:srgbClr val="969696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ts val="550"/>
              </a:spcBef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ts val="550"/>
              </a:spcBef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pt-BR" altLang="pt-BR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902" name="Oval 29"/>
          <p:cNvSpPr>
            <a:spLocks noChangeArrowheads="1"/>
          </p:cNvSpPr>
          <p:nvPr/>
        </p:nvSpPr>
        <p:spPr bwMode="auto">
          <a:xfrm>
            <a:off x="5556250" y="4098925"/>
            <a:ext cx="73025" cy="730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ts val="3088"/>
              </a:lnSpc>
              <a:spcBef>
                <a:spcPts val="838"/>
              </a:spcBef>
              <a:buClr>
                <a:srgbClr val="808000"/>
              </a:buClr>
              <a:buSzPct val="90000"/>
              <a:buFont typeface="Wingdings" panose="05000000000000000000" pitchFamily="2" charset="2"/>
              <a:buChar char="ý"/>
              <a:defRPr sz="2400">
                <a:solidFill>
                  <a:srgbClr val="808000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20000"/>
              </a:lnSpc>
              <a:buClr>
                <a:srgbClr val="969696"/>
              </a:buClr>
              <a:buSzPct val="105000"/>
              <a:buFont typeface="Wingdings" panose="05000000000000000000" pitchFamily="2" charset="2"/>
              <a:buChar char="û"/>
              <a:defRPr sz="2200">
                <a:solidFill>
                  <a:srgbClr val="969696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10000"/>
              </a:lnSpc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2000">
                <a:solidFill>
                  <a:srgbClr val="969696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ts val="550"/>
              </a:spcBef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ts val="550"/>
              </a:spcBef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pt-BR" altLang="pt-BR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903" name="Text Box 30"/>
          <p:cNvSpPr txBox="1">
            <a:spLocks noChangeArrowheads="1"/>
          </p:cNvSpPr>
          <p:nvPr/>
        </p:nvSpPr>
        <p:spPr bwMode="auto">
          <a:xfrm>
            <a:off x="7392988" y="3763963"/>
            <a:ext cx="8366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160" tIns="46080" rIns="92160" bIns="46080" anchor="ctr" anchorCtr="1">
            <a:spAutoFit/>
          </a:bodyPr>
          <a:lstStyle>
            <a:lvl1pPr>
              <a:lnSpc>
                <a:spcPts val="3088"/>
              </a:lnSpc>
              <a:spcBef>
                <a:spcPts val="838"/>
              </a:spcBef>
              <a:buClr>
                <a:srgbClr val="808000"/>
              </a:buClr>
              <a:buSzPct val="90000"/>
              <a:buFont typeface="Wingdings" panose="05000000000000000000" pitchFamily="2" charset="2"/>
              <a:buChar char="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808000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20000"/>
              </a:lnSpc>
              <a:buClr>
                <a:srgbClr val="969696"/>
              </a:buClr>
              <a:buSzPct val="105000"/>
              <a:buFont typeface="Wingdings" panose="05000000000000000000" pitchFamily="2" charset="2"/>
              <a:buChar char="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969696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10000"/>
              </a:lnSpc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969696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ts val="550"/>
              </a:spcBef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ts val="550"/>
              </a:spcBef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Pct val="100000"/>
              <a:buFontTx/>
              <a:buNone/>
            </a:pPr>
            <a:r>
              <a:rPr lang="en-GB" altLang="pt-BR" sz="1200">
                <a:solidFill>
                  <a:srgbClr val="8383AD"/>
                </a:solidFill>
              </a:rPr>
              <a:t>repulsão</a:t>
            </a:r>
          </a:p>
        </p:txBody>
      </p:sp>
      <p:sp>
        <p:nvSpPr>
          <p:cNvPr id="37904" name="Text Box 31"/>
          <p:cNvSpPr txBox="1">
            <a:spLocks noChangeArrowheads="1"/>
          </p:cNvSpPr>
          <p:nvPr/>
        </p:nvSpPr>
        <p:spPr bwMode="auto">
          <a:xfrm>
            <a:off x="6477000" y="2039938"/>
            <a:ext cx="7397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160" tIns="46080" rIns="92160" bIns="46080" anchor="ctr" anchorCtr="1">
            <a:spAutoFit/>
          </a:bodyPr>
          <a:lstStyle>
            <a:lvl1pPr>
              <a:lnSpc>
                <a:spcPts val="3088"/>
              </a:lnSpc>
              <a:spcBef>
                <a:spcPts val="838"/>
              </a:spcBef>
              <a:buClr>
                <a:srgbClr val="808000"/>
              </a:buClr>
              <a:buSzPct val="90000"/>
              <a:buFont typeface="Wingdings" panose="05000000000000000000" pitchFamily="2" charset="2"/>
              <a:buChar char="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808000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20000"/>
              </a:lnSpc>
              <a:buClr>
                <a:srgbClr val="969696"/>
              </a:buClr>
              <a:buSzPct val="105000"/>
              <a:buFont typeface="Wingdings" panose="05000000000000000000" pitchFamily="2" charset="2"/>
              <a:buChar char="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969696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10000"/>
              </a:lnSpc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969696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ts val="550"/>
              </a:spcBef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ts val="550"/>
              </a:spcBef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Pct val="100000"/>
              <a:buFontTx/>
              <a:buNone/>
            </a:pPr>
            <a:r>
              <a:rPr lang="en-GB" altLang="pt-BR" sz="1200">
                <a:solidFill>
                  <a:srgbClr val="8383AD"/>
                </a:solidFill>
              </a:rPr>
              <a:t>direção</a:t>
            </a:r>
          </a:p>
        </p:txBody>
      </p:sp>
      <p:sp>
        <p:nvSpPr>
          <p:cNvPr id="37905" name="Text Box 32"/>
          <p:cNvSpPr txBox="1">
            <a:spLocks noChangeArrowheads="1"/>
          </p:cNvSpPr>
          <p:nvPr/>
        </p:nvSpPr>
        <p:spPr bwMode="auto">
          <a:xfrm>
            <a:off x="5462588" y="2895600"/>
            <a:ext cx="7096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160" tIns="46080" rIns="92160" bIns="46080" anchor="ctr" anchorCtr="1">
            <a:spAutoFit/>
          </a:bodyPr>
          <a:lstStyle>
            <a:lvl1pPr>
              <a:lnSpc>
                <a:spcPts val="3088"/>
              </a:lnSpc>
              <a:spcBef>
                <a:spcPts val="838"/>
              </a:spcBef>
              <a:buClr>
                <a:srgbClr val="808000"/>
              </a:buClr>
              <a:buSzPct val="90000"/>
              <a:buFont typeface="Wingdings" panose="05000000000000000000" pitchFamily="2" charset="2"/>
              <a:buChar char="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808000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20000"/>
              </a:lnSpc>
              <a:buClr>
                <a:srgbClr val="969696"/>
              </a:buClr>
              <a:buSzPct val="105000"/>
              <a:buFont typeface="Wingdings" panose="05000000000000000000" pitchFamily="2" charset="2"/>
              <a:buChar char="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969696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10000"/>
              </a:lnSpc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969696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ts val="550"/>
              </a:spcBef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ts val="550"/>
              </a:spcBef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Pct val="100000"/>
              <a:buFontTx/>
              <a:buNone/>
            </a:pPr>
            <a:r>
              <a:rPr lang="en-GB" altLang="pt-BR" sz="1200">
                <a:solidFill>
                  <a:srgbClr val="8383AD"/>
                </a:solidFill>
              </a:rPr>
              <a:t>coesão</a:t>
            </a:r>
          </a:p>
        </p:txBody>
      </p:sp>
      <p:sp>
        <p:nvSpPr>
          <p:cNvPr id="37906" name="Line 33"/>
          <p:cNvSpPr>
            <a:spLocks noChangeShapeType="1"/>
          </p:cNvSpPr>
          <p:nvPr/>
        </p:nvSpPr>
        <p:spPr bwMode="auto">
          <a:xfrm flipH="1" flipV="1">
            <a:off x="6480175" y="2593975"/>
            <a:ext cx="533400" cy="609600"/>
          </a:xfrm>
          <a:prstGeom prst="line">
            <a:avLst/>
          </a:prstGeom>
          <a:noFill/>
          <a:ln w="50800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7907" name="Text Box 34"/>
          <p:cNvSpPr txBox="1">
            <a:spLocks noChangeArrowheads="1"/>
          </p:cNvSpPr>
          <p:nvPr/>
        </p:nvSpPr>
        <p:spPr bwMode="auto">
          <a:xfrm>
            <a:off x="5562600" y="2438400"/>
            <a:ext cx="9556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160" tIns="46080" rIns="92160" bIns="46080" anchor="ctr" anchorCtr="1">
            <a:spAutoFit/>
          </a:bodyPr>
          <a:lstStyle>
            <a:lvl1pPr>
              <a:lnSpc>
                <a:spcPts val="3088"/>
              </a:lnSpc>
              <a:spcBef>
                <a:spcPts val="838"/>
              </a:spcBef>
              <a:buClr>
                <a:srgbClr val="808000"/>
              </a:buClr>
              <a:buSzPct val="90000"/>
              <a:buFont typeface="Wingdings" panose="05000000000000000000" pitchFamily="2" charset="2"/>
              <a:buChar char="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808000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20000"/>
              </a:lnSpc>
              <a:buClr>
                <a:srgbClr val="969696"/>
              </a:buClr>
              <a:buSzPct val="105000"/>
              <a:buFont typeface="Wingdings" panose="05000000000000000000" pitchFamily="2" charset="2"/>
              <a:buChar char="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200">
                <a:solidFill>
                  <a:srgbClr val="969696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10000"/>
              </a:lnSpc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969696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ts val="550"/>
              </a:spcBef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ts val="550"/>
              </a:spcBef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Pct val="100000"/>
              <a:buFontTx/>
              <a:buNone/>
            </a:pPr>
            <a:r>
              <a:rPr lang="en-GB" altLang="pt-BR" sz="1200">
                <a:solidFill>
                  <a:srgbClr val="8383AD"/>
                </a:solidFill>
              </a:rPr>
              <a:t>resultante</a:t>
            </a:r>
          </a:p>
        </p:txBody>
      </p:sp>
      <p:grpSp>
        <p:nvGrpSpPr>
          <p:cNvPr id="37908" name="Group 40"/>
          <p:cNvGrpSpPr>
            <a:grpSpLocks/>
          </p:cNvGrpSpPr>
          <p:nvPr/>
        </p:nvGrpSpPr>
        <p:grpSpPr bwMode="auto">
          <a:xfrm>
            <a:off x="468313" y="1925638"/>
            <a:ext cx="5170487" cy="4094162"/>
            <a:chOff x="821" y="1155"/>
            <a:chExt cx="3257" cy="2579"/>
          </a:xfrm>
        </p:grpSpPr>
        <p:grpSp>
          <p:nvGrpSpPr>
            <p:cNvPr id="37916" name="Group 3"/>
            <p:cNvGrpSpPr>
              <a:grpSpLocks/>
            </p:cNvGrpSpPr>
            <p:nvPr/>
          </p:nvGrpSpPr>
          <p:grpSpPr bwMode="auto">
            <a:xfrm>
              <a:off x="3840" y="2880"/>
              <a:ext cx="238" cy="594"/>
              <a:chOff x="3840" y="2880"/>
              <a:chExt cx="238" cy="594"/>
            </a:xfrm>
          </p:grpSpPr>
          <p:sp>
            <p:nvSpPr>
              <p:cNvPr id="37930" name="Line 4"/>
              <p:cNvSpPr>
                <a:spLocks noChangeShapeType="1"/>
              </p:cNvSpPr>
              <p:nvPr/>
            </p:nvSpPr>
            <p:spPr bwMode="auto">
              <a:xfrm flipV="1">
                <a:off x="3954" y="2880"/>
                <a:ext cx="0" cy="480"/>
              </a:xfrm>
              <a:prstGeom prst="line">
                <a:avLst/>
              </a:prstGeom>
              <a:noFill/>
              <a:ln w="12600">
                <a:solidFill>
                  <a:srgbClr val="8383AD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7931" name="Freeform 5"/>
              <p:cNvSpPr>
                <a:spLocks noChangeArrowheads="1"/>
              </p:cNvSpPr>
              <p:nvPr/>
            </p:nvSpPr>
            <p:spPr bwMode="auto">
              <a:xfrm>
                <a:off x="3840" y="3188"/>
                <a:ext cx="238" cy="286"/>
              </a:xfrm>
              <a:custGeom>
                <a:avLst/>
                <a:gdLst>
                  <a:gd name="T0" fmla="*/ 6 w 1055"/>
                  <a:gd name="T1" fmla="*/ 0 h 1267"/>
                  <a:gd name="T2" fmla="*/ 12 w 1055"/>
                  <a:gd name="T3" fmla="*/ 15 h 1267"/>
                  <a:gd name="T4" fmla="*/ 0 w 1055"/>
                  <a:gd name="T5" fmla="*/ 15 h 1267"/>
                  <a:gd name="T6" fmla="*/ 6 w 1055"/>
                  <a:gd name="T7" fmla="*/ 0 h 126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55"/>
                  <a:gd name="T13" fmla="*/ 0 h 1267"/>
                  <a:gd name="T14" fmla="*/ 1055 w 1055"/>
                  <a:gd name="T15" fmla="*/ 1267 h 126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55" h="1267">
                    <a:moveTo>
                      <a:pt x="527" y="0"/>
                    </a:moveTo>
                    <a:lnTo>
                      <a:pt x="1054" y="1266"/>
                    </a:lnTo>
                    <a:lnTo>
                      <a:pt x="0" y="1266"/>
                    </a:lnTo>
                    <a:lnTo>
                      <a:pt x="527" y="0"/>
                    </a:lnTo>
                  </a:path>
                </a:pathLst>
              </a:custGeom>
              <a:solidFill>
                <a:srgbClr val="C09E4A"/>
              </a:solidFill>
              <a:ln w="12600">
                <a:solidFill>
                  <a:srgbClr val="8383AD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37917" name="Group 6"/>
            <p:cNvGrpSpPr>
              <a:grpSpLocks/>
            </p:cNvGrpSpPr>
            <p:nvPr/>
          </p:nvGrpSpPr>
          <p:grpSpPr bwMode="auto">
            <a:xfrm>
              <a:off x="1806" y="1440"/>
              <a:ext cx="238" cy="594"/>
              <a:chOff x="1806" y="1440"/>
              <a:chExt cx="238" cy="594"/>
            </a:xfrm>
          </p:grpSpPr>
          <p:sp>
            <p:nvSpPr>
              <p:cNvPr id="37928" name="Line 7"/>
              <p:cNvSpPr>
                <a:spLocks noChangeShapeType="1"/>
              </p:cNvSpPr>
              <p:nvPr/>
            </p:nvSpPr>
            <p:spPr bwMode="auto">
              <a:xfrm flipV="1">
                <a:off x="1920" y="1440"/>
                <a:ext cx="0" cy="480"/>
              </a:xfrm>
              <a:prstGeom prst="line">
                <a:avLst/>
              </a:prstGeom>
              <a:noFill/>
              <a:ln w="12600">
                <a:solidFill>
                  <a:srgbClr val="8383AD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7929" name="Freeform 8"/>
              <p:cNvSpPr>
                <a:spLocks noChangeArrowheads="1"/>
              </p:cNvSpPr>
              <p:nvPr/>
            </p:nvSpPr>
            <p:spPr bwMode="auto">
              <a:xfrm>
                <a:off x="1806" y="1748"/>
                <a:ext cx="238" cy="286"/>
              </a:xfrm>
              <a:custGeom>
                <a:avLst/>
                <a:gdLst>
                  <a:gd name="T0" fmla="*/ 6 w 1055"/>
                  <a:gd name="T1" fmla="*/ 0 h 1267"/>
                  <a:gd name="T2" fmla="*/ 12 w 1055"/>
                  <a:gd name="T3" fmla="*/ 15 h 1267"/>
                  <a:gd name="T4" fmla="*/ 0 w 1055"/>
                  <a:gd name="T5" fmla="*/ 15 h 1267"/>
                  <a:gd name="T6" fmla="*/ 6 w 1055"/>
                  <a:gd name="T7" fmla="*/ 0 h 126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55"/>
                  <a:gd name="T13" fmla="*/ 0 h 1267"/>
                  <a:gd name="T14" fmla="*/ 1055 w 1055"/>
                  <a:gd name="T15" fmla="*/ 1267 h 126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55" h="1267">
                    <a:moveTo>
                      <a:pt x="527" y="0"/>
                    </a:moveTo>
                    <a:lnTo>
                      <a:pt x="1054" y="1266"/>
                    </a:lnTo>
                    <a:lnTo>
                      <a:pt x="0" y="1266"/>
                    </a:lnTo>
                    <a:lnTo>
                      <a:pt x="527" y="0"/>
                    </a:lnTo>
                  </a:path>
                </a:pathLst>
              </a:custGeom>
              <a:solidFill>
                <a:srgbClr val="BABE90"/>
              </a:solidFill>
              <a:ln w="12600">
                <a:solidFill>
                  <a:srgbClr val="8383AD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37918" name="Group 9"/>
            <p:cNvGrpSpPr>
              <a:grpSpLocks/>
            </p:cNvGrpSpPr>
            <p:nvPr/>
          </p:nvGrpSpPr>
          <p:grpSpPr bwMode="auto">
            <a:xfrm>
              <a:off x="3401" y="1155"/>
              <a:ext cx="236" cy="604"/>
              <a:chOff x="3401" y="1155"/>
              <a:chExt cx="236" cy="604"/>
            </a:xfrm>
          </p:grpSpPr>
          <p:sp>
            <p:nvSpPr>
              <p:cNvPr id="37926" name="Line 10"/>
              <p:cNvSpPr>
                <a:spLocks noChangeShapeType="1"/>
              </p:cNvSpPr>
              <p:nvPr/>
            </p:nvSpPr>
            <p:spPr bwMode="auto">
              <a:xfrm flipH="1" flipV="1">
                <a:off x="3434" y="1155"/>
                <a:ext cx="64" cy="475"/>
              </a:xfrm>
              <a:prstGeom prst="line">
                <a:avLst/>
              </a:prstGeom>
              <a:noFill/>
              <a:ln w="12600">
                <a:solidFill>
                  <a:srgbClr val="8383AD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7927" name="Freeform 11"/>
              <p:cNvSpPr>
                <a:spLocks noChangeArrowheads="1"/>
              </p:cNvSpPr>
              <p:nvPr/>
            </p:nvSpPr>
            <p:spPr bwMode="auto">
              <a:xfrm>
                <a:off x="3401" y="1460"/>
                <a:ext cx="236" cy="300"/>
              </a:xfrm>
              <a:custGeom>
                <a:avLst/>
                <a:gdLst>
                  <a:gd name="T0" fmla="*/ 4 w 1047"/>
                  <a:gd name="T1" fmla="*/ 0 h 1326"/>
                  <a:gd name="T2" fmla="*/ 12 w 1047"/>
                  <a:gd name="T3" fmla="*/ 14 h 1326"/>
                  <a:gd name="T4" fmla="*/ 0 w 1047"/>
                  <a:gd name="T5" fmla="*/ 15 h 1326"/>
                  <a:gd name="T6" fmla="*/ 4 w 1047"/>
                  <a:gd name="T7" fmla="*/ 0 h 132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47"/>
                  <a:gd name="T13" fmla="*/ 0 h 1326"/>
                  <a:gd name="T14" fmla="*/ 1047 w 1047"/>
                  <a:gd name="T15" fmla="*/ 1326 h 132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47" h="1326">
                    <a:moveTo>
                      <a:pt x="354" y="0"/>
                    </a:moveTo>
                    <a:lnTo>
                      <a:pt x="1046" y="1184"/>
                    </a:lnTo>
                    <a:lnTo>
                      <a:pt x="0" y="1325"/>
                    </a:lnTo>
                    <a:lnTo>
                      <a:pt x="354" y="0"/>
                    </a:lnTo>
                  </a:path>
                </a:pathLst>
              </a:custGeom>
              <a:solidFill>
                <a:srgbClr val="BABE90"/>
              </a:solidFill>
              <a:ln w="12600">
                <a:solidFill>
                  <a:srgbClr val="8383AD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37919" name="Group 12"/>
            <p:cNvGrpSpPr>
              <a:grpSpLocks/>
            </p:cNvGrpSpPr>
            <p:nvPr/>
          </p:nvGrpSpPr>
          <p:grpSpPr bwMode="auto">
            <a:xfrm>
              <a:off x="830" y="2977"/>
              <a:ext cx="236" cy="605"/>
              <a:chOff x="830" y="2977"/>
              <a:chExt cx="236" cy="605"/>
            </a:xfrm>
          </p:grpSpPr>
          <p:sp>
            <p:nvSpPr>
              <p:cNvPr id="37924" name="Line 13"/>
              <p:cNvSpPr>
                <a:spLocks noChangeShapeType="1"/>
              </p:cNvSpPr>
              <p:nvPr/>
            </p:nvSpPr>
            <p:spPr bwMode="auto">
              <a:xfrm flipV="1">
                <a:off x="957" y="2977"/>
                <a:ext cx="56" cy="477"/>
              </a:xfrm>
              <a:prstGeom prst="line">
                <a:avLst/>
              </a:prstGeom>
              <a:noFill/>
              <a:ln w="12600">
                <a:solidFill>
                  <a:srgbClr val="8383AD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37925" name="Freeform 14"/>
              <p:cNvSpPr>
                <a:spLocks noChangeArrowheads="1"/>
              </p:cNvSpPr>
              <p:nvPr/>
            </p:nvSpPr>
            <p:spPr bwMode="auto">
              <a:xfrm>
                <a:off x="830" y="3284"/>
                <a:ext cx="236" cy="298"/>
              </a:xfrm>
              <a:custGeom>
                <a:avLst/>
                <a:gdLst>
                  <a:gd name="T0" fmla="*/ 8 w 1046"/>
                  <a:gd name="T1" fmla="*/ 0 h 1319"/>
                  <a:gd name="T2" fmla="*/ 12 w 1046"/>
                  <a:gd name="T3" fmla="*/ 15 h 1319"/>
                  <a:gd name="T4" fmla="*/ 0 w 1046"/>
                  <a:gd name="T5" fmla="*/ 14 h 1319"/>
                  <a:gd name="T6" fmla="*/ 8 w 1046"/>
                  <a:gd name="T7" fmla="*/ 0 h 131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46"/>
                  <a:gd name="T13" fmla="*/ 0 h 1319"/>
                  <a:gd name="T14" fmla="*/ 1046 w 1046"/>
                  <a:gd name="T15" fmla="*/ 1319 h 131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46" h="1319">
                    <a:moveTo>
                      <a:pt x="673" y="0"/>
                    </a:moveTo>
                    <a:lnTo>
                      <a:pt x="1045" y="1318"/>
                    </a:lnTo>
                    <a:lnTo>
                      <a:pt x="0" y="1194"/>
                    </a:lnTo>
                    <a:lnTo>
                      <a:pt x="673" y="0"/>
                    </a:lnTo>
                  </a:path>
                </a:pathLst>
              </a:custGeom>
              <a:solidFill>
                <a:srgbClr val="BABE90"/>
              </a:solidFill>
              <a:ln w="12600">
                <a:solidFill>
                  <a:srgbClr val="8383AD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37920" name="Text Box 16"/>
            <p:cNvSpPr txBox="1">
              <a:spLocks noChangeArrowheads="1"/>
            </p:cNvSpPr>
            <p:nvPr/>
          </p:nvSpPr>
          <p:spPr bwMode="auto">
            <a:xfrm>
              <a:off x="3335" y="1735"/>
              <a:ext cx="36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160" tIns="46080" rIns="92160" bIns="46080" anchor="ctr" anchorCtr="1">
              <a:spAutoFit/>
            </a:bodyPr>
            <a:lstStyle>
              <a:lvl1pPr>
                <a:lnSpc>
                  <a:spcPts val="3088"/>
                </a:lnSpc>
                <a:spcBef>
                  <a:spcPts val="838"/>
                </a:spcBef>
                <a:buClr>
                  <a:srgbClr val="808000"/>
                </a:buClr>
                <a:buSzPct val="90000"/>
                <a:buFont typeface="Wingdings" panose="05000000000000000000" pitchFamily="2" charset="2"/>
                <a:buChar char="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808000"/>
                  </a:solidFill>
                  <a:latin typeface="Verdana" panose="020B0604030504040204" pitchFamily="34" charset="0"/>
                </a:defRPr>
              </a:lvl1pPr>
              <a:lvl2pPr marL="742950" indent="-285750">
                <a:lnSpc>
                  <a:spcPct val="120000"/>
                </a:lnSpc>
                <a:buClr>
                  <a:srgbClr val="969696"/>
                </a:buClr>
                <a:buSzPct val="105000"/>
                <a:buFont typeface="Wingdings" panose="05000000000000000000" pitchFamily="2" charset="2"/>
                <a:buChar char="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200">
                  <a:solidFill>
                    <a:srgbClr val="969696"/>
                  </a:solidFill>
                  <a:latin typeface="Verdana" panose="020B0604030504040204" pitchFamily="34" charset="0"/>
                </a:defRPr>
              </a:lvl2pPr>
              <a:lvl3pPr marL="1143000" indent="-228600">
                <a:lnSpc>
                  <a:spcPct val="110000"/>
                </a:lnSpc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969696"/>
                  </a:solidFill>
                  <a:latin typeface="Verdana" panose="020B0604030504040204" pitchFamily="34" charset="0"/>
                </a:defRPr>
              </a:lvl3pPr>
              <a:lvl4pPr marL="1600200" indent="-228600">
                <a:lnSpc>
                  <a:spcPct val="130000"/>
                </a:lnSpc>
                <a:spcBef>
                  <a:spcPts val="550"/>
                </a:spcBef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4pPr>
              <a:lvl5pPr marL="2057400" indent="-228600">
                <a:lnSpc>
                  <a:spcPct val="130000"/>
                </a:lnSpc>
                <a:spcBef>
                  <a:spcPts val="550"/>
                </a:spcBef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lnSpc>
                  <a:spcPct val="130000"/>
                </a:lnSpc>
                <a:spcBef>
                  <a:spcPts val="550"/>
                </a:spcBef>
                <a:spcAft>
                  <a:spcPct val="0"/>
                </a:spcAft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lnSpc>
                  <a:spcPct val="130000"/>
                </a:lnSpc>
                <a:spcBef>
                  <a:spcPts val="550"/>
                </a:spcBef>
                <a:spcAft>
                  <a:spcPct val="0"/>
                </a:spcAft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lnSpc>
                  <a:spcPct val="130000"/>
                </a:lnSpc>
                <a:spcBef>
                  <a:spcPts val="550"/>
                </a:spcBef>
                <a:spcAft>
                  <a:spcPct val="0"/>
                </a:spcAft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lnSpc>
                  <a:spcPct val="130000"/>
                </a:lnSpc>
                <a:spcBef>
                  <a:spcPts val="550"/>
                </a:spcBef>
                <a:spcAft>
                  <a:spcPct val="0"/>
                </a:spcAft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Pct val="100000"/>
                <a:buFontTx/>
                <a:buNone/>
              </a:pPr>
              <a:r>
                <a:rPr lang="en-GB" altLang="pt-BR" sz="1200">
                  <a:solidFill>
                    <a:srgbClr val="8383AD"/>
                  </a:solidFill>
                </a:rPr>
                <a:t>(3,4)</a:t>
              </a:r>
            </a:p>
          </p:txBody>
        </p:sp>
        <p:sp>
          <p:nvSpPr>
            <p:cNvPr id="37921" name="Text Box 17"/>
            <p:cNvSpPr txBox="1">
              <a:spLocks noChangeArrowheads="1"/>
            </p:cNvSpPr>
            <p:nvPr/>
          </p:nvSpPr>
          <p:spPr bwMode="auto">
            <a:xfrm>
              <a:off x="821" y="3560"/>
              <a:ext cx="36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160" tIns="46080" rIns="92160" bIns="46080" anchor="ctr" anchorCtr="1">
              <a:spAutoFit/>
            </a:bodyPr>
            <a:lstStyle>
              <a:lvl1pPr>
                <a:lnSpc>
                  <a:spcPts val="3088"/>
                </a:lnSpc>
                <a:spcBef>
                  <a:spcPts val="838"/>
                </a:spcBef>
                <a:buClr>
                  <a:srgbClr val="808000"/>
                </a:buClr>
                <a:buSzPct val="90000"/>
                <a:buFont typeface="Wingdings" panose="05000000000000000000" pitchFamily="2" charset="2"/>
                <a:buChar char="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808000"/>
                  </a:solidFill>
                  <a:latin typeface="Verdana" panose="020B0604030504040204" pitchFamily="34" charset="0"/>
                </a:defRPr>
              </a:lvl1pPr>
              <a:lvl2pPr marL="742950" indent="-285750">
                <a:lnSpc>
                  <a:spcPct val="120000"/>
                </a:lnSpc>
                <a:buClr>
                  <a:srgbClr val="969696"/>
                </a:buClr>
                <a:buSzPct val="105000"/>
                <a:buFont typeface="Wingdings" panose="05000000000000000000" pitchFamily="2" charset="2"/>
                <a:buChar char="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200">
                  <a:solidFill>
                    <a:srgbClr val="969696"/>
                  </a:solidFill>
                  <a:latin typeface="Verdana" panose="020B0604030504040204" pitchFamily="34" charset="0"/>
                </a:defRPr>
              </a:lvl2pPr>
              <a:lvl3pPr marL="1143000" indent="-228600">
                <a:lnSpc>
                  <a:spcPct val="110000"/>
                </a:lnSpc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969696"/>
                  </a:solidFill>
                  <a:latin typeface="Verdana" panose="020B0604030504040204" pitchFamily="34" charset="0"/>
                </a:defRPr>
              </a:lvl3pPr>
              <a:lvl4pPr marL="1600200" indent="-228600">
                <a:lnSpc>
                  <a:spcPct val="130000"/>
                </a:lnSpc>
                <a:spcBef>
                  <a:spcPts val="550"/>
                </a:spcBef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4pPr>
              <a:lvl5pPr marL="2057400" indent="-228600">
                <a:lnSpc>
                  <a:spcPct val="130000"/>
                </a:lnSpc>
                <a:spcBef>
                  <a:spcPts val="550"/>
                </a:spcBef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lnSpc>
                  <a:spcPct val="130000"/>
                </a:lnSpc>
                <a:spcBef>
                  <a:spcPts val="550"/>
                </a:spcBef>
                <a:spcAft>
                  <a:spcPct val="0"/>
                </a:spcAft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lnSpc>
                  <a:spcPct val="130000"/>
                </a:lnSpc>
                <a:spcBef>
                  <a:spcPts val="550"/>
                </a:spcBef>
                <a:spcAft>
                  <a:spcPct val="0"/>
                </a:spcAft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lnSpc>
                  <a:spcPct val="130000"/>
                </a:lnSpc>
                <a:spcBef>
                  <a:spcPts val="550"/>
                </a:spcBef>
                <a:spcAft>
                  <a:spcPct val="0"/>
                </a:spcAft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lnSpc>
                  <a:spcPct val="130000"/>
                </a:lnSpc>
                <a:spcBef>
                  <a:spcPts val="550"/>
                </a:spcBef>
                <a:spcAft>
                  <a:spcPct val="0"/>
                </a:spcAft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Pct val="100000"/>
                <a:buFontTx/>
                <a:buNone/>
              </a:pPr>
              <a:r>
                <a:rPr lang="en-GB" altLang="pt-BR" sz="1200">
                  <a:solidFill>
                    <a:srgbClr val="8383AD"/>
                  </a:solidFill>
                </a:rPr>
                <a:t>(1,1)</a:t>
              </a:r>
            </a:p>
          </p:txBody>
        </p:sp>
        <p:sp>
          <p:nvSpPr>
            <p:cNvPr id="37922" name="Oval 18"/>
            <p:cNvSpPr>
              <a:spLocks noChangeArrowheads="1"/>
            </p:cNvSpPr>
            <p:nvPr/>
          </p:nvSpPr>
          <p:spPr bwMode="auto">
            <a:xfrm>
              <a:off x="1872" y="2640"/>
              <a:ext cx="94" cy="94"/>
            </a:xfrm>
            <a:prstGeom prst="ellipse">
              <a:avLst/>
            </a:prstGeom>
            <a:solidFill>
              <a:srgbClr val="000000"/>
            </a:solidFill>
            <a:ln w="12600">
              <a:solidFill>
                <a:srgbClr val="8383AD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ts val="3088"/>
                </a:lnSpc>
                <a:spcBef>
                  <a:spcPts val="838"/>
                </a:spcBef>
                <a:buClr>
                  <a:srgbClr val="808000"/>
                </a:buClr>
                <a:buSzPct val="90000"/>
                <a:buFont typeface="Wingdings" panose="05000000000000000000" pitchFamily="2" charset="2"/>
                <a:buChar char="ý"/>
                <a:defRPr sz="2400">
                  <a:solidFill>
                    <a:srgbClr val="808000"/>
                  </a:solidFill>
                  <a:latin typeface="Verdana" panose="020B0604030504040204" pitchFamily="34" charset="0"/>
                </a:defRPr>
              </a:lvl1pPr>
              <a:lvl2pPr marL="742950" indent="-285750">
                <a:lnSpc>
                  <a:spcPct val="120000"/>
                </a:lnSpc>
                <a:buClr>
                  <a:srgbClr val="969696"/>
                </a:buClr>
                <a:buSzPct val="105000"/>
                <a:buFont typeface="Wingdings" panose="05000000000000000000" pitchFamily="2" charset="2"/>
                <a:buChar char="û"/>
                <a:defRPr sz="2200">
                  <a:solidFill>
                    <a:srgbClr val="969696"/>
                  </a:solidFill>
                  <a:latin typeface="Verdana" panose="020B0604030504040204" pitchFamily="34" charset="0"/>
                </a:defRPr>
              </a:lvl2pPr>
              <a:lvl3pPr marL="1143000" indent="-228600">
                <a:lnSpc>
                  <a:spcPct val="110000"/>
                </a:lnSpc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defRPr sz="2000">
                  <a:solidFill>
                    <a:srgbClr val="969696"/>
                  </a:solidFill>
                  <a:latin typeface="Verdana" panose="020B0604030504040204" pitchFamily="34" charset="0"/>
                </a:defRPr>
              </a:lvl3pPr>
              <a:lvl4pPr marL="1600200" indent="-228600">
                <a:lnSpc>
                  <a:spcPct val="130000"/>
                </a:lnSpc>
                <a:spcBef>
                  <a:spcPts val="550"/>
                </a:spcBef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4pPr>
              <a:lvl5pPr marL="2057400" indent="-228600">
                <a:lnSpc>
                  <a:spcPct val="130000"/>
                </a:lnSpc>
                <a:spcBef>
                  <a:spcPts val="550"/>
                </a:spcBef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lnSpc>
                  <a:spcPct val="130000"/>
                </a:lnSpc>
                <a:spcBef>
                  <a:spcPts val="550"/>
                </a:spcBef>
                <a:spcAft>
                  <a:spcPct val="0"/>
                </a:spcAft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lnSpc>
                  <a:spcPct val="130000"/>
                </a:lnSpc>
                <a:spcBef>
                  <a:spcPts val="550"/>
                </a:spcBef>
                <a:spcAft>
                  <a:spcPct val="0"/>
                </a:spcAft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lnSpc>
                  <a:spcPct val="130000"/>
                </a:lnSpc>
                <a:spcBef>
                  <a:spcPts val="550"/>
                </a:spcBef>
                <a:spcAft>
                  <a:spcPct val="0"/>
                </a:spcAft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lnSpc>
                  <a:spcPct val="130000"/>
                </a:lnSpc>
                <a:spcBef>
                  <a:spcPts val="550"/>
                </a:spcBef>
                <a:spcAft>
                  <a:spcPct val="0"/>
                </a:spcAft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pt-BR" altLang="pt-BR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7923" name="Text Box 35"/>
            <p:cNvSpPr txBox="1">
              <a:spLocks noChangeArrowheads="1"/>
            </p:cNvSpPr>
            <p:nvPr/>
          </p:nvSpPr>
          <p:spPr bwMode="auto">
            <a:xfrm>
              <a:off x="1777" y="2735"/>
              <a:ext cx="46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160" tIns="46080" rIns="92160" bIns="46080" anchor="ctr" anchorCtr="1">
              <a:spAutoFit/>
            </a:bodyPr>
            <a:lstStyle>
              <a:lvl1pPr>
                <a:lnSpc>
                  <a:spcPts val="3088"/>
                </a:lnSpc>
                <a:spcBef>
                  <a:spcPts val="838"/>
                </a:spcBef>
                <a:buClr>
                  <a:srgbClr val="808000"/>
                </a:buClr>
                <a:buSzPct val="90000"/>
                <a:buFont typeface="Wingdings" panose="05000000000000000000" pitchFamily="2" charset="2"/>
                <a:buChar char="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808000"/>
                  </a:solidFill>
                  <a:latin typeface="Verdana" panose="020B0604030504040204" pitchFamily="34" charset="0"/>
                </a:defRPr>
              </a:lvl1pPr>
              <a:lvl2pPr marL="742950" indent="-285750">
                <a:lnSpc>
                  <a:spcPct val="120000"/>
                </a:lnSpc>
                <a:buClr>
                  <a:srgbClr val="969696"/>
                </a:buClr>
                <a:buSzPct val="105000"/>
                <a:buFont typeface="Wingdings" panose="05000000000000000000" pitchFamily="2" charset="2"/>
                <a:buChar char="û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200">
                  <a:solidFill>
                    <a:srgbClr val="969696"/>
                  </a:solidFill>
                  <a:latin typeface="Verdana" panose="020B0604030504040204" pitchFamily="34" charset="0"/>
                </a:defRPr>
              </a:lvl2pPr>
              <a:lvl3pPr marL="1143000" indent="-228600">
                <a:lnSpc>
                  <a:spcPct val="110000"/>
                </a:lnSpc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rgbClr val="969696"/>
                  </a:solidFill>
                  <a:latin typeface="Verdana" panose="020B0604030504040204" pitchFamily="34" charset="0"/>
                </a:defRPr>
              </a:lvl3pPr>
              <a:lvl4pPr marL="1600200" indent="-228600">
                <a:lnSpc>
                  <a:spcPct val="130000"/>
                </a:lnSpc>
                <a:spcBef>
                  <a:spcPts val="550"/>
                </a:spcBef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4pPr>
              <a:lvl5pPr marL="2057400" indent="-228600">
                <a:lnSpc>
                  <a:spcPct val="130000"/>
                </a:lnSpc>
                <a:spcBef>
                  <a:spcPts val="550"/>
                </a:spcBef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lnSpc>
                  <a:spcPct val="130000"/>
                </a:lnSpc>
                <a:spcBef>
                  <a:spcPts val="550"/>
                </a:spcBef>
                <a:spcAft>
                  <a:spcPct val="0"/>
                </a:spcAft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lnSpc>
                  <a:spcPct val="130000"/>
                </a:lnSpc>
                <a:spcBef>
                  <a:spcPts val="550"/>
                </a:spcBef>
                <a:spcAft>
                  <a:spcPct val="0"/>
                </a:spcAft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lnSpc>
                  <a:spcPct val="130000"/>
                </a:lnSpc>
                <a:spcBef>
                  <a:spcPts val="550"/>
                </a:spcBef>
                <a:spcAft>
                  <a:spcPct val="0"/>
                </a:spcAft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lnSpc>
                  <a:spcPct val="130000"/>
                </a:lnSpc>
                <a:spcBef>
                  <a:spcPts val="550"/>
                </a:spcBef>
                <a:spcAft>
                  <a:spcPct val="0"/>
                </a:spcAft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Pct val="100000"/>
                <a:buFontTx/>
                <a:buNone/>
              </a:pPr>
              <a:r>
                <a:rPr lang="en-GB" altLang="pt-BR" sz="1200">
                  <a:solidFill>
                    <a:srgbClr val="8383AD"/>
                  </a:solidFill>
                </a:rPr>
                <a:t>(2,7/3)</a:t>
              </a:r>
            </a:p>
          </p:txBody>
        </p:sp>
      </p:grpSp>
      <p:sp>
        <p:nvSpPr>
          <p:cNvPr id="37909" name="Line 36"/>
          <p:cNvSpPr>
            <a:spLocks noChangeShapeType="1"/>
          </p:cNvSpPr>
          <p:nvPr/>
        </p:nvSpPr>
        <p:spPr bwMode="auto">
          <a:xfrm>
            <a:off x="7010400" y="3200400"/>
            <a:ext cx="560388" cy="588963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7910" name="Oval 42"/>
          <p:cNvSpPr>
            <a:spLocks noChangeArrowheads="1"/>
          </p:cNvSpPr>
          <p:nvPr/>
        </p:nvSpPr>
        <p:spPr bwMode="auto">
          <a:xfrm>
            <a:off x="4968875" y="4857750"/>
            <a:ext cx="990600" cy="1066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ts val="3088"/>
              </a:lnSpc>
              <a:spcBef>
                <a:spcPts val="838"/>
              </a:spcBef>
              <a:buClr>
                <a:srgbClr val="808000"/>
              </a:buClr>
              <a:buSzPct val="90000"/>
              <a:buFont typeface="Wingdings" panose="05000000000000000000" pitchFamily="2" charset="2"/>
              <a:buChar char="ý"/>
              <a:defRPr sz="2400">
                <a:solidFill>
                  <a:srgbClr val="808000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20000"/>
              </a:lnSpc>
              <a:buClr>
                <a:srgbClr val="969696"/>
              </a:buClr>
              <a:buSzPct val="105000"/>
              <a:buFont typeface="Wingdings" panose="05000000000000000000" pitchFamily="2" charset="2"/>
              <a:buChar char="û"/>
              <a:defRPr sz="2200">
                <a:solidFill>
                  <a:srgbClr val="969696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10000"/>
              </a:lnSpc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2000">
                <a:solidFill>
                  <a:srgbClr val="969696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ts val="550"/>
              </a:spcBef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ts val="550"/>
              </a:spcBef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pt-BR" altLang="pt-BR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911" name="Line 45"/>
          <p:cNvSpPr>
            <a:spLocks noChangeShapeType="1"/>
          </p:cNvSpPr>
          <p:nvPr/>
        </p:nvSpPr>
        <p:spPr bwMode="auto">
          <a:xfrm flipV="1">
            <a:off x="4975225" y="2790825"/>
            <a:ext cx="374650" cy="2528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7912" name="Line 46"/>
          <p:cNvSpPr>
            <a:spLocks noChangeShapeType="1"/>
          </p:cNvSpPr>
          <p:nvPr/>
        </p:nvSpPr>
        <p:spPr bwMode="auto">
          <a:xfrm flipH="1">
            <a:off x="5715000" y="4545013"/>
            <a:ext cx="2249488" cy="132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7913" name="Line 47"/>
          <p:cNvSpPr>
            <a:spLocks noChangeShapeType="1"/>
          </p:cNvSpPr>
          <p:nvPr/>
        </p:nvSpPr>
        <p:spPr bwMode="auto">
          <a:xfrm flipH="1" flipV="1">
            <a:off x="6556375" y="2292350"/>
            <a:ext cx="457200" cy="914400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7914" name="Line 48"/>
          <p:cNvSpPr>
            <a:spLocks noChangeShapeType="1"/>
          </p:cNvSpPr>
          <p:nvPr/>
        </p:nvSpPr>
        <p:spPr bwMode="auto">
          <a:xfrm flipH="1" flipV="1">
            <a:off x="6019800" y="2895600"/>
            <a:ext cx="993775" cy="304800"/>
          </a:xfrm>
          <a:prstGeom prst="line">
            <a:avLst/>
          </a:prstGeom>
          <a:noFill/>
          <a:ln w="19050">
            <a:solidFill>
              <a:srgbClr val="FF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7915" name="Oval 44"/>
          <p:cNvSpPr>
            <a:spLocks noChangeArrowheads="1"/>
          </p:cNvSpPr>
          <p:nvPr/>
        </p:nvSpPr>
        <p:spPr bwMode="auto">
          <a:xfrm>
            <a:off x="6934200" y="3124200"/>
            <a:ext cx="152400" cy="152400"/>
          </a:xfrm>
          <a:prstGeom prst="ellipse">
            <a:avLst/>
          </a:prstGeom>
          <a:solidFill>
            <a:srgbClr val="CC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ts val="3088"/>
              </a:lnSpc>
              <a:spcBef>
                <a:spcPts val="838"/>
              </a:spcBef>
              <a:buClr>
                <a:srgbClr val="808000"/>
              </a:buClr>
              <a:buSzPct val="90000"/>
              <a:buFont typeface="Wingdings" panose="05000000000000000000" pitchFamily="2" charset="2"/>
              <a:buChar char="ý"/>
              <a:defRPr sz="2400">
                <a:solidFill>
                  <a:srgbClr val="808000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120000"/>
              </a:lnSpc>
              <a:buClr>
                <a:srgbClr val="969696"/>
              </a:buClr>
              <a:buSzPct val="105000"/>
              <a:buFont typeface="Wingdings" panose="05000000000000000000" pitchFamily="2" charset="2"/>
              <a:buChar char="û"/>
              <a:defRPr sz="2200">
                <a:solidFill>
                  <a:srgbClr val="969696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110000"/>
              </a:lnSpc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2000">
                <a:solidFill>
                  <a:srgbClr val="969696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130000"/>
              </a:lnSpc>
              <a:spcBef>
                <a:spcPts val="550"/>
              </a:spcBef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130000"/>
              </a:lnSpc>
              <a:spcBef>
                <a:spcPts val="550"/>
              </a:spcBef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130000"/>
              </a:lnSpc>
              <a:spcBef>
                <a:spcPts val="550"/>
              </a:spcBef>
              <a:spcAft>
                <a:spcPct val="0"/>
              </a:spcAft>
              <a:buClr>
                <a:srgbClr val="969696"/>
              </a:buClr>
              <a:buSzPct val="105000"/>
              <a:buFont typeface="Times New Roman" panose="02020603050405020304" pitchFamily="18" charset="0"/>
              <a:buChar char="-"/>
              <a:defRPr sz="1600">
                <a:solidFill>
                  <a:srgbClr val="969696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pt-BR" altLang="pt-BR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pt-BR" i="1" smtClean="0"/>
              <a:t>Leader</a:t>
            </a:r>
            <a:r>
              <a:rPr lang="en-GB" altLang="pt-BR" smtClean="0"/>
              <a:t> </a:t>
            </a:r>
            <a:r>
              <a:rPr lang="en-GB" altLang="pt-BR" i="1" smtClean="0"/>
              <a:t>Following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pt-BR" sz="2000" smtClean="0"/>
              <a:t>Seguir um líder sem atrapalhar o seu caminho nem tumultuar o seu redor</a:t>
            </a:r>
          </a:p>
          <a:p>
            <a:r>
              <a:rPr lang="en-US" altLang="pt-BR" sz="2000" smtClean="0"/>
              <a:t>Os seguidores, não devem colidir</a:t>
            </a:r>
          </a:p>
          <a:p>
            <a:r>
              <a:rPr lang="en-US" altLang="pt-BR" sz="2000" smtClean="0"/>
              <a:t>Usam</a:t>
            </a:r>
          </a:p>
          <a:p>
            <a:pPr lvl="1"/>
            <a:r>
              <a:rPr lang="en-US" altLang="pt-BR" sz="2000" i="1" smtClean="0"/>
              <a:t>Arrival</a:t>
            </a:r>
            <a:endParaRPr lang="en-US" altLang="pt-BR" sz="2000" smtClean="0"/>
          </a:p>
          <a:p>
            <a:pPr lvl="1"/>
            <a:r>
              <a:rPr lang="en-US" altLang="pt-BR" sz="2000" i="1" smtClean="0"/>
              <a:t>Separation</a:t>
            </a:r>
          </a:p>
          <a:p>
            <a:r>
              <a:rPr lang="en-US" altLang="pt-BR" sz="2000" smtClean="0"/>
              <a:t>Uma força de repulsão é aplicada perpendicu-larmente a um retângulo a frente do líder</a:t>
            </a:r>
            <a:endParaRPr lang="pt-BR" altLang="pt-BR" sz="2000" smtClean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pt-BR" altLang="pt-BR" sz="2400" smtClean="0"/>
          </a:p>
        </p:txBody>
      </p:sp>
      <p:pic>
        <p:nvPicPr>
          <p:cNvPr id="38917" name="Picture 6" descr="figure1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EFFFF"/>
              </a:clrFrom>
              <a:clrTo>
                <a:srgbClr val="C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5" t="2646" r="745" b="2095"/>
          <a:stretch>
            <a:fillRect/>
          </a:stretch>
        </p:blipFill>
        <p:spPr bwMode="auto">
          <a:xfrm>
            <a:off x="4848225" y="2743200"/>
            <a:ext cx="41148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pt-BR" smtClean="0"/>
              <a:t>Agrupamento Natural</a:t>
            </a:r>
          </a:p>
        </p:txBody>
      </p:sp>
      <p:sp>
        <p:nvSpPr>
          <p:cNvPr id="6147" name="Rectangle 103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 smtClean="0"/>
              <a:t>Características</a:t>
            </a:r>
          </a:p>
          <a:p>
            <a:pPr lvl="1"/>
            <a:r>
              <a:rPr lang="pt-BR" altLang="pt-BR" smtClean="0"/>
              <a:t>O grupo não superlota com a entrada de um novo elemento</a:t>
            </a:r>
          </a:p>
          <a:p>
            <a:pPr lvl="1"/>
            <a:r>
              <a:rPr lang="pt-BR" altLang="pt-BR" smtClean="0"/>
              <a:t>O elemento fica alerta com: </a:t>
            </a:r>
            <a:r>
              <a:rPr lang="pt-BR" altLang="pt-BR" b="1" smtClean="0"/>
              <a:t>ele mesmo</a:t>
            </a:r>
            <a:r>
              <a:rPr lang="pt-BR" altLang="pt-BR" smtClean="0"/>
              <a:t>, </a:t>
            </a:r>
            <a:r>
              <a:rPr lang="pt-BR" altLang="pt-BR" b="1" smtClean="0"/>
              <a:t>seus dois</a:t>
            </a:r>
            <a:r>
              <a:rPr lang="pt-BR" altLang="pt-BR" smtClean="0"/>
              <a:t> ou </a:t>
            </a:r>
            <a:r>
              <a:rPr lang="pt-BR" altLang="pt-BR" b="1" smtClean="0"/>
              <a:t>três vizinhos</a:t>
            </a:r>
            <a:r>
              <a:rPr lang="pt-BR" altLang="pt-BR" smtClean="0"/>
              <a:t>, e o </a:t>
            </a:r>
            <a:r>
              <a:rPr lang="pt-BR" altLang="pt-BR" b="1" smtClean="0"/>
              <a:t>resto do grupo</a:t>
            </a:r>
          </a:p>
          <a:p>
            <a:pPr lvl="1"/>
            <a:r>
              <a:rPr lang="pt-BR" altLang="pt-BR" smtClean="0"/>
              <a:t>O bando deve ser independente do número de elementos</a:t>
            </a:r>
          </a:p>
          <a:p>
            <a:pPr lvl="1"/>
            <a:r>
              <a:rPr lang="pt-BR" altLang="pt-BR" sz="1600" smtClean="0"/>
              <a:t>http://www.youtube.com/watch?v=D6HdoIsLMFg&amp;feature=related</a:t>
            </a:r>
          </a:p>
          <a:p>
            <a:r>
              <a:rPr lang="pt-BR" altLang="pt-BR" smtClean="0"/>
              <a:t>Utilidade</a:t>
            </a:r>
          </a:p>
          <a:p>
            <a:pPr lvl="1"/>
            <a:r>
              <a:rPr lang="pt-BR" altLang="pt-BR" smtClean="0"/>
              <a:t>Proteção contra predadores</a:t>
            </a:r>
          </a:p>
          <a:p>
            <a:pPr lvl="1"/>
            <a:r>
              <a:rPr lang="pt-BR" altLang="pt-BR" smtClean="0"/>
              <a:t>Procura eficiente por comida </a:t>
            </a:r>
          </a:p>
          <a:p>
            <a:pPr lvl="1"/>
            <a:r>
              <a:rPr lang="pt-BR" altLang="pt-BR" smtClean="0"/>
              <a:t>Avanços das atividades sociais (acasalamento)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pt-BR" i="1" smtClean="0"/>
              <a:t>Queuing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pt-BR" smtClean="0"/>
              <a:t>Enfileiramento de um grupo de indivíduos de modo a entrarem em um local de afunilamento sem se chocarem e evitando a colisão com a parede</a:t>
            </a:r>
          </a:p>
          <a:p>
            <a:r>
              <a:rPr lang="en-US" altLang="pt-BR" smtClean="0"/>
              <a:t>Utilizam comportamentos de</a:t>
            </a:r>
          </a:p>
          <a:p>
            <a:pPr lvl="1"/>
            <a:r>
              <a:rPr lang="en-US" altLang="pt-BR" i="1" smtClean="0"/>
              <a:t>Collision Avoidance</a:t>
            </a:r>
          </a:p>
          <a:p>
            <a:pPr lvl="1"/>
            <a:r>
              <a:rPr lang="en-US" altLang="pt-BR" i="1" smtClean="0"/>
              <a:t>Obstacle Avoidance</a:t>
            </a:r>
          </a:p>
          <a:p>
            <a:pPr lvl="1"/>
            <a:r>
              <a:rPr lang="en-US" altLang="pt-BR" i="1" smtClean="0"/>
              <a:t>Seek</a:t>
            </a:r>
          </a:p>
          <a:p>
            <a:pPr lvl="1"/>
            <a:r>
              <a:rPr lang="en-US" altLang="pt-BR" i="1" smtClean="0"/>
              <a:t>Separation</a:t>
            </a:r>
            <a:endParaRPr lang="pt-BR" alt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pt-BR" smtClean="0"/>
              <a:t>Início da Simulação</a:t>
            </a:r>
          </a:p>
        </p:txBody>
      </p:sp>
      <p:sp>
        <p:nvSpPr>
          <p:cNvPr id="4198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 smtClean="0"/>
              <a:t>	Escolhe-se posições e velocidades aleatórias.</a:t>
            </a:r>
          </a:p>
          <a:p>
            <a:r>
              <a:rPr lang="pt-BR" altLang="pt-BR" smtClean="0"/>
              <a:t>	Caso estejam muito juntos, se separam</a:t>
            </a:r>
          </a:p>
          <a:p>
            <a:pPr lvl="1"/>
            <a:r>
              <a:rPr lang="pt-BR" altLang="pt-BR" smtClean="0"/>
              <a:t>A força de repulsão é muito grande e a de atração pequena, pois o centro de massa está perto do indivíduo</a:t>
            </a:r>
          </a:p>
          <a:p>
            <a:r>
              <a:rPr lang="pt-BR" altLang="pt-BR" smtClean="0"/>
              <a:t>	Caso contrário se juntam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pt-BR" smtClean="0"/>
              <a:t>Conclusões</a:t>
            </a:r>
          </a:p>
        </p:txBody>
      </p:sp>
      <p:sp>
        <p:nvSpPr>
          <p:cNvPr id="4403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 smtClean="0"/>
              <a:t>Muito utilizado em pequenas tarefas para auxiliar humanos (construção de naves, elaboração de rotas, verificação de planos, jogos ...)</a:t>
            </a:r>
          </a:p>
          <a:p>
            <a:r>
              <a:rPr lang="pt-BR" altLang="pt-BR" smtClean="0"/>
              <a:t>Auxilia a elaborar animações que representam o mundo real. </a:t>
            </a:r>
          </a:p>
          <a:p>
            <a:r>
              <a:rPr lang="pt-BR" altLang="pt-BR" smtClean="0"/>
              <a:t>Fácil de ser implementado.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pt-BR" smtClean="0"/>
              <a:t>Conclusões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 smtClean="0"/>
              <a:t>Os comportamentos individuais de direção são as bases para padrões mais complexos de comportamento</a:t>
            </a:r>
          </a:p>
          <a:p>
            <a:r>
              <a:rPr lang="pt-BR" altLang="pt-BR" smtClean="0"/>
              <a:t>Raramente fará sentido usar somente um comportamento desses, mesmo em ambientes </a:t>
            </a:r>
            <a:r>
              <a:rPr lang="pt-BR" altLang="pt-BR" b="1" smtClean="0"/>
              <a:t>simples</a:t>
            </a:r>
          </a:p>
          <a:p>
            <a:r>
              <a:rPr lang="pt-BR" altLang="pt-BR" smtClean="0"/>
              <a:t>Os comportamentos combinados podem ser aplicados de duas maneiras</a:t>
            </a:r>
          </a:p>
          <a:p>
            <a:pPr lvl="1"/>
            <a:r>
              <a:rPr lang="pt-BR" altLang="pt-BR" smtClean="0"/>
              <a:t>Seqüencialmente</a:t>
            </a:r>
          </a:p>
          <a:p>
            <a:pPr lvl="1"/>
            <a:r>
              <a:rPr lang="pt-BR" altLang="pt-BR" smtClean="0"/>
              <a:t>Paralelamente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pt-BR" smtClean="0"/>
              <a:t>Conclusões</a:t>
            </a:r>
          </a:p>
        </p:txBody>
      </p:sp>
      <p:sp>
        <p:nvSpPr>
          <p:cNvPr id="481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 smtClean="0"/>
              <a:t>Algoritmo inicialmente de ordem N2 – O(n</a:t>
            </a:r>
            <a:r>
              <a:rPr lang="pt-BR" altLang="pt-BR" baseline="30000" smtClean="0"/>
              <a:t>2</a:t>
            </a:r>
            <a:r>
              <a:rPr lang="pt-BR" altLang="pt-BR" smtClean="0"/>
              <a:t>)</a:t>
            </a:r>
          </a:p>
          <a:p>
            <a:pPr lvl="1"/>
            <a:r>
              <a:rPr lang="pt-BR" altLang="pt-BR" smtClean="0"/>
              <a:t>A identificação dos indivíduos vizinhos é um processo penoso</a:t>
            </a:r>
          </a:p>
          <a:p>
            <a:r>
              <a:rPr lang="pt-BR" altLang="pt-BR" smtClean="0"/>
              <a:t>Pode ser reduzido a ordem N – O(n)</a:t>
            </a:r>
          </a:p>
          <a:p>
            <a:pPr lvl="1"/>
            <a:r>
              <a:rPr lang="pt-BR" altLang="pt-BR" smtClean="0"/>
              <a:t>Distribuição de processos</a:t>
            </a:r>
          </a:p>
          <a:p>
            <a:pPr lvl="1"/>
            <a:r>
              <a:rPr lang="pt-BR" altLang="pt-BR" smtClean="0"/>
              <a:t>Otimização da estrutura de dados</a:t>
            </a:r>
          </a:p>
          <a:p>
            <a:pPr lvl="2"/>
            <a:r>
              <a:rPr lang="pt-BR" altLang="pt-BR" smtClean="0"/>
              <a:t>Lista global e ordenada de posicionamento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Referências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 dirty="0" smtClean="0"/>
              <a:t>Reynolds, Craig - “ </a:t>
            </a:r>
            <a:r>
              <a:rPr lang="pt-BR" altLang="pt-BR" i="1" dirty="0" err="1" smtClean="0"/>
              <a:t>Steering</a:t>
            </a:r>
            <a:r>
              <a:rPr lang="pt-BR" altLang="pt-BR" i="1" dirty="0" smtClean="0"/>
              <a:t> </a:t>
            </a:r>
            <a:r>
              <a:rPr lang="pt-BR" altLang="pt-BR" i="1" dirty="0" err="1" smtClean="0"/>
              <a:t>Behaviours</a:t>
            </a:r>
            <a:r>
              <a:rPr lang="pt-BR" altLang="pt-BR" i="1" dirty="0" smtClean="0"/>
              <a:t> For </a:t>
            </a:r>
            <a:r>
              <a:rPr lang="pt-BR" altLang="pt-BR" i="1" dirty="0" err="1" smtClean="0"/>
              <a:t>Autonomous</a:t>
            </a:r>
            <a:r>
              <a:rPr lang="pt-BR" altLang="pt-BR" i="1" dirty="0" smtClean="0"/>
              <a:t> </a:t>
            </a:r>
            <a:r>
              <a:rPr lang="pt-BR" altLang="pt-BR" i="1" dirty="0" err="1" smtClean="0"/>
              <a:t>Characters</a:t>
            </a:r>
            <a:r>
              <a:rPr lang="pt-BR" altLang="pt-BR" dirty="0" smtClean="0"/>
              <a:t> ”</a:t>
            </a:r>
          </a:p>
          <a:p>
            <a:r>
              <a:rPr lang="pt-BR" altLang="pt-BR" dirty="0" smtClean="0"/>
              <a:t>Reynolds, Craig - “ </a:t>
            </a:r>
            <a:r>
              <a:rPr lang="pt-BR" altLang="pt-BR" i="1" dirty="0" err="1" smtClean="0"/>
              <a:t>Flocks</a:t>
            </a:r>
            <a:r>
              <a:rPr lang="pt-BR" altLang="pt-BR" i="1" dirty="0" smtClean="0"/>
              <a:t>, </a:t>
            </a:r>
            <a:r>
              <a:rPr lang="pt-BR" altLang="pt-BR" i="1" dirty="0" err="1" smtClean="0"/>
              <a:t>Herds</a:t>
            </a:r>
            <a:r>
              <a:rPr lang="pt-BR" altLang="pt-BR" i="1" dirty="0" smtClean="0"/>
              <a:t> </a:t>
            </a:r>
            <a:r>
              <a:rPr lang="pt-BR" altLang="pt-BR" i="1" dirty="0" err="1" smtClean="0"/>
              <a:t>and</a:t>
            </a:r>
            <a:r>
              <a:rPr lang="pt-BR" altLang="pt-BR" i="1" dirty="0" smtClean="0"/>
              <a:t> </a:t>
            </a:r>
            <a:r>
              <a:rPr lang="pt-BR" altLang="pt-BR" i="1" dirty="0" err="1" smtClean="0"/>
              <a:t>Schools</a:t>
            </a:r>
            <a:r>
              <a:rPr lang="pt-BR" altLang="pt-BR" i="1" dirty="0" smtClean="0"/>
              <a:t>: A </a:t>
            </a:r>
            <a:r>
              <a:rPr lang="pt-BR" altLang="pt-BR" i="1" dirty="0" err="1" smtClean="0"/>
              <a:t>Distributed</a:t>
            </a:r>
            <a:r>
              <a:rPr lang="pt-BR" altLang="pt-BR" i="1" dirty="0" smtClean="0"/>
              <a:t> </a:t>
            </a:r>
            <a:r>
              <a:rPr lang="pt-BR" altLang="pt-BR" i="1" dirty="0" err="1" smtClean="0"/>
              <a:t>Behavioural</a:t>
            </a:r>
            <a:r>
              <a:rPr lang="pt-BR" altLang="pt-BR" i="1" dirty="0" smtClean="0"/>
              <a:t> </a:t>
            </a:r>
            <a:r>
              <a:rPr lang="pt-BR" altLang="pt-BR" i="1" dirty="0" err="1" smtClean="0"/>
              <a:t>Model</a:t>
            </a:r>
            <a:r>
              <a:rPr lang="pt-BR" altLang="pt-BR" dirty="0" smtClean="0"/>
              <a:t> ”</a:t>
            </a:r>
          </a:p>
          <a:p>
            <a:r>
              <a:rPr lang="pt-BR" altLang="pt-BR" dirty="0" smtClean="0"/>
              <a:t>Reynolds, Craig - “ </a:t>
            </a:r>
            <a:r>
              <a:rPr lang="pt-BR" altLang="pt-BR" i="1" dirty="0" err="1" smtClean="0"/>
              <a:t>Interaction</a:t>
            </a:r>
            <a:r>
              <a:rPr lang="pt-BR" altLang="pt-BR" i="1" dirty="0" smtClean="0"/>
              <a:t> </a:t>
            </a:r>
            <a:r>
              <a:rPr lang="pt-BR" altLang="pt-BR" i="1" dirty="0" err="1" smtClean="0"/>
              <a:t>with</a:t>
            </a:r>
            <a:r>
              <a:rPr lang="pt-BR" altLang="pt-BR" i="1" dirty="0" smtClean="0"/>
              <a:t> </a:t>
            </a:r>
            <a:r>
              <a:rPr lang="pt-BR" altLang="pt-BR" i="1" dirty="0" err="1" smtClean="0"/>
              <a:t>Groups</a:t>
            </a:r>
            <a:r>
              <a:rPr lang="pt-BR" altLang="pt-BR" i="1" dirty="0" smtClean="0"/>
              <a:t> </a:t>
            </a:r>
            <a:r>
              <a:rPr lang="pt-BR" altLang="pt-BR" i="1" dirty="0" err="1" smtClean="0"/>
              <a:t>of</a:t>
            </a:r>
            <a:r>
              <a:rPr lang="pt-BR" altLang="pt-BR" i="1" dirty="0" smtClean="0"/>
              <a:t> </a:t>
            </a:r>
            <a:r>
              <a:rPr lang="pt-BR" altLang="pt-BR" i="1" dirty="0" err="1" smtClean="0"/>
              <a:t>Autonomous</a:t>
            </a:r>
            <a:r>
              <a:rPr lang="pt-BR" altLang="pt-BR" i="1" dirty="0" smtClean="0"/>
              <a:t> </a:t>
            </a:r>
            <a:r>
              <a:rPr lang="pt-BR" altLang="pt-BR" i="1" dirty="0" err="1" smtClean="0"/>
              <a:t>Characters</a:t>
            </a:r>
            <a:r>
              <a:rPr lang="pt-BR" altLang="pt-BR" dirty="0" smtClean="0"/>
              <a:t> ”</a:t>
            </a:r>
          </a:p>
          <a:p>
            <a:pPr lvl="1"/>
            <a:r>
              <a:rPr lang="pt-BR" altLang="pt-BR" dirty="0" smtClean="0">
                <a:solidFill>
                  <a:schemeClr val="tx1"/>
                </a:solidFill>
              </a:rPr>
              <a:t>http://www.red3d.com/cwr/boids/</a:t>
            </a:r>
          </a:p>
          <a:p>
            <a:pPr lvl="1"/>
            <a:r>
              <a:rPr lang="pt-BR" altLang="pt-BR" sz="1600" dirty="0" smtClean="0">
                <a:solidFill>
                  <a:schemeClr val="tx1"/>
                </a:solidFill>
              </a:rPr>
              <a:t>Para executar os </a:t>
            </a:r>
            <a:r>
              <a:rPr lang="pt-BR" altLang="pt-BR" sz="1600" dirty="0" err="1" smtClean="0">
                <a:solidFill>
                  <a:schemeClr val="tx1"/>
                </a:solidFill>
              </a:rPr>
              <a:t>applets</a:t>
            </a:r>
            <a:r>
              <a:rPr lang="pt-BR" altLang="pt-BR" sz="1600" dirty="0" smtClean="0">
                <a:solidFill>
                  <a:schemeClr val="tx1"/>
                </a:solidFill>
              </a:rPr>
              <a:t> no Windows: iniciar &gt; digitar “</a:t>
            </a:r>
            <a:r>
              <a:rPr lang="pt-BR" altLang="pt-BR" sz="1600" dirty="0" err="1" smtClean="0">
                <a:solidFill>
                  <a:schemeClr val="tx1"/>
                </a:solidFill>
              </a:rPr>
              <a:t>java</a:t>
            </a:r>
            <a:r>
              <a:rPr lang="pt-BR" altLang="pt-BR" sz="1600" dirty="0" smtClean="0">
                <a:solidFill>
                  <a:schemeClr val="tx1"/>
                </a:solidFill>
              </a:rPr>
              <a:t>” &gt; “configurar </a:t>
            </a:r>
            <a:r>
              <a:rPr lang="pt-BR" altLang="pt-BR" sz="1600" dirty="0" err="1" smtClean="0">
                <a:solidFill>
                  <a:schemeClr val="tx1"/>
                </a:solidFill>
              </a:rPr>
              <a:t>java</a:t>
            </a:r>
            <a:r>
              <a:rPr lang="pt-BR" altLang="pt-BR" sz="1600" dirty="0" smtClean="0">
                <a:solidFill>
                  <a:schemeClr val="tx1"/>
                </a:solidFill>
              </a:rPr>
              <a:t>” &gt; </a:t>
            </a:r>
            <a:r>
              <a:rPr lang="pt-BR" altLang="pt-BR" sz="1600" dirty="0" err="1" smtClean="0">
                <a:solidFill>
                  <a:schemeClr val="tx1"/>
                </a:solidFill>
              </a:rPr>
              <a:t>securança</a:t>
            </a:r>
            <a:r>
              <a:rPr lang="pt-BR" altLang="pt-BR" sz="1600" dirty="0" smtClean="0">
                <a:solidFill>
                  <a:schemeClr val="tx1"/>
                </a:solidFill>
              </a:rPr>
              <a:t> &gt; editar lista de sites &gt; adicionar </a:t>
            </a:r>
            <a:r>
              <a:rPr lang="pt-BR" altLang="pt-BR" sz="1600" dirty="0" smtClean="0">
                <a:solidFill>
                  <a:schemeClr val="tx1"/>
                </a:solidFill>
              </a:rPr>
              <a:t>site</a:t>
            </a:r>
          </a:p>
          <a:p>
            <a:pPr lvl="1"/>
            <a:r>
              <a:rPr lang="pt-BR" altLang="pt-BR" sz="1600" dirty="0" smtClean="0">
                <a:solidFill>
                  <a:schemeClr val="tx1"/>
                </a:solidFill>
              </a:rPr>
              <a:t>Usar internet </a:t>
            </a:r>
            <a:r>
              <a:rPr lang="pt-BR" altLang="pt-BR" sz="1600" dirty="0" err="1" smtClean="0">
                <a:solidFill>
                  <a:schemeClr val="tx1"/>
                </a:solidFill>
              </a:rPr>
              <a:t>explorer</a:t>
            </a:r>
            <a:endParaRPr lang="pt-BR" altLang="pt-BR" sz="1600" dirty="0" smtClean="0">
              <a:solidFill>
                <a:schemeClr val="tx1"/>
              </a:solidFill>
            </a:endParaRPr>
          </a:p>
          <a:p>
            <a:r>
              <a:rPr lang="pt-BR" altLang="pt-BR" dirty="0" err="1" smtClean="0"/>
              <a:t>Pottinger</a:t>
            </a:r>
            <a:r>
              <a:rPr lang="pt-BR" altLang="pt-BR" dirty="0" smtClean="0"/>
              <a:t>, Dave C. – “</a:t>
            </a:r>
            <a:r>
              <a:rPr lang="pt-BR" altLang="pt-BR" dirty="0" err="1" smtClean="0"/>
              <a:t>Coordinated</a:t>
            </a:r>
            <a:r>
              <a:rPr lang="pt-BR" altLang="pt-BR" dirty="0" smtClean="0"/>
              <a:t> Unit </a:t>
            </a:r>
            <a:r>
              <a:rPr lang="pt-BR" altLang="pt-BR" dirty="0" err="1" smtClean="0"/>
              <a:t>Movement</a:t>
            </a:r>
            <a:r>
              <a:rPr lang="pt-BR" altLang="pt-BR" dirty="0" smtClean="0"/>
              <a:t> ”</a:t>
            </a:r>
          </a:p>
          <a:p>
            <a:r>
              <a:rPr lang="pt-BR" altLang="pt-BR" dirty="0" err="1" smtClean="0"/>
              <a:t>Pottinger</a:t>
            </a:r>
            <a:r>
              <a:rPr lang="pt-BR" altLang="pt-BR" dirty="0" smtClean="0"/>
              <a:t>, Dave C. – “ </a:t>
            </a:r>
            <a:r>
              <a:rPr lang="pt-BR" altLang="pt-BR" dirty="0" err="1" smtClean="0"/>
              <a:t>Implementing</a:t>
            </a:r>
            <a:r>
              <a:rPr lang="pt-BR" altLang="pt-BR" dirty="0" smtClean="0"/>
              <a:t> </a:t>
            </a:r>
            <a:r>
              <a:rPr lang="pt-BR" altLang="pt-BR" dirty="0" err="1" smtClean="0"/>
              <a:t>Coordinated</a:t>
            </a:r>
            <a:r>
              <a:rPr lang="pt-BR" altLang="pt-BR" dirty="0" smtClean="0"/>
              <a:t> </a:t>
            </a:r>
            <a:r>
              <a:rPr lang="pt-BR" altLang="pt-BR" dirty="0" err="1" smtClean="0"/>
              <a:t>Movement</a:t>
            </a:r>
            <a:r>
              <a:rPr lang="pt-BR" altLang="pt-BR" dirty="0" smtClean="0"/>
              <a:t> 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241300"/>
            <a:ext cx="8531225" cy="823913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pt-BR" b="0" smtClean="0"/>
              <a:t>Fim</a:t>
            </a: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altLang="pt-BR" smtClean="0"/>
              <a:t>Perguntas 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>
                <a:cs typeface="Times New Roman" panose="02020603050405020304" pitchFamily="18" charset="0"/>
              </a:rPr>
              <a:t>Dificuldades</a:t>
            </a:r>
            <a:endParaRPr lang="en-GB" altLang="pt-BR" smtClean="0">
              <a:cs typeface="Times New Roman" panose="02020603050405020304" pitchFamily="18" charset="0"/>
            </a:endParaRP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 smtClean="0">
                <a:cs typeface="Times New Roman" panose="02020603050405020304" pitchFamily="18" charset="0"/>
              </a:rPr>
              <a:t>Memória </a:t>
            </a:r>
          </a:p>
          <a:p>
            <a:pPr lvl="1"/>
            <a:r>
              <a:rPr lang="pt-BR" altLang="pt-BR" smtClean="0">
                <a:cs typeface="Times New Roman" panose="02020603050405020304" pitchFamily="18" charset="0"/>
              </a:rPr>
              <a:t>Necessidade de armazenar todas as características do movimento.</a:t>
            </a:r>
          </a:p>
          <a:p>
            <a:r>
              <a:rPr lang="pt-BR" altLang="pt-BR" i="1" smtClean="0">
                <a:cs typeface="Times New Roman" panose="02020603050405020304" pitchFamily="18" charset="0"/>
              </a:rPr>
              <a:t>Collision Avoidance</a:t>
            </a:r>
            <a:r>
              <a:rPr lang="pt-BR" altLang="pt-BR" smtClean="0">
                <a:cs typeface="Times New Roman" panose="02020603050405020304" pitchFamily="18" charset="0"/>
              </a:rPr>
              <a:t> (mesmo definidas as direções)</a:t>
            </a:r>
          </a:p>
          <a:p>
            <a:pPr lvl="1"/>
            <a:r>
              <a:rPr lang="pt-BR" altLang="pt-BR" smtClean="0">
                <a:cs typeface="Times New Roman" panose="02020603050405020304" pitchFamily="18" charset="0"/>
              </a:rPr>
              <a:t>Difícil de evitar colisão quando trata-se do porblema como um todo.</a:t>
            </a:r>
          </a:p>
          <a:p>
            <a:r>
              <a:rPr lang="pt-BR" altLang="pt-BR" smtClean="0">
                <a:cs typeface="Times New Roman" panose="02020603050405020304" pitchFamily="18" charset="0"/>
              </a:rPr>
              <a:t>Melhor representação da realidade</a:t>
            </a:r>
          </a:p>
          <a:p>
            <a:pPr lvl="1"/>
            <a:r>
              <a:rPr lang="pt-BR" altLang="pt-BR" smtClean="0">
                <a:cs typeface="Times New Roman" panose="02020603050405020304" pitchFamily="18" charset="0"/>
              </a:rPr>
              <a:t>Não demonstrar que a animação é artificial.</a:t>
            </a:r>
          </a:p>
          <a:p>
            <a:r>
              <a:rPr lang="pt-BR" altLang="pt-BR" smtClean="0">
                <a:cs typeface="Times New Roman" panose="02020603050405020304" pitchFamily="18" charset="0"/>
              </a:rPr>
              <a:t>Garantia da robustez</a:t>
            </a:r>
          </a:p>
          <a:p>
            <a:pPr lvl="1"/>
            <a:r>
              <a:rPr lang="pt-BR" altLang="pt-BR" smtClean="0">
                <a:cs typeface="Times New Roman" panose="02020603050405020304" pitchFamily="18" charset="0"/>
              </a:rPr>
              <a:t>Não vai ocorrer problemas durante o decorrer do curso.</a:t>
            </a:r>
          </a:p>
          <a:p>
            <a:r>
              <a:rPr lang="pt-BR" altLang="pt-BR" smtClean="0">
                <a:cs typeface="Times New Roman" panose="02020603050405020304" pitchFamily="18" charset="0"/>
              </a:rPr>
              <a:t>Eficiência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pt-BR" smtClean="0"/>
              <a:t>Roteiro</a:t>
            </a:r>
          </a:p>
        </p:txBody>
      </p:sp>
      <p:sp>
        <p:nvSpPr>
          <p:cNvPr id="10243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pt-BR" smtClean="0"/>
              <a:t>Background</a:t>
            </a:r>
          </a:p>
          <a:p>
            <a:pPr lvl="1"/>
            <a:r>
              <a:rPr lang="en-GB" altLang="pt-BR" smtClean="0"/>
              <a:t>Primeiras Tentativas</a:t>
            </a:r>
          </a:p>
          <a:p>
            <a:pPr lvl="1"/>
            <a:r>
              <a:rPr lang="en-GB" altLang="pt-BR" smtClean="0"/>
              <a:t>Sistema de Partículas</a:t>
            </a:r>
          </a:p>
          <a:p>
            <a:pPr lvl="1"/>
            <a:r>
              <a:rPr lang="en-GB" altLang="pt-BR" smtClean="0"/>
              <a:t>Estrutura de Dados</a:t>
            </a:r>
          </a:p>
          <a:p>
            <a:r>
              <a:rPr lang="en-GB" altLang="pt-BR" smtClean="0"/>
              <a:t>Comportamentos</a:t>
            </a:r>
          </a:p>
          <a:p>
            <a:pPr lvl="1"/>
            <a:r>
              <a:rPr lang="en-GB" altLang="pt-BR" smtClean="0"/>
              <a:t>Individuais</a:t>
            </a:r>
          </a:p>
          <a:p>
            <a:pPr lvl="1"/>
            <a:r>
              <a:rPr lang="en-GB" altLang="pt-BR" smtClean="0"/>
              <a:t>Combinados</a:t>
            </a:r>
          </a:p>
          <a:p>
            <a:pPr lvl="1"/>
            <a:r>
              <a:rPr lang="en-GB" altLang="pt-BR" smtClean="0"/>
              <a:t>Planejamento</a:t>
            </a:r>
          </a:p>
          <a:p>
            <a:r>
              <a:rPr lang="en-GB" altLang="pt-BR" smtClean="0"/>
              <a:t>Conclusões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pt-BR" smtClean="0"/>
              <a:t>Técnicas herdadas da CG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 i="1" smtClean="0"/>
              <a:t>Force </a:t>
            </a:r>
            <a:r>
              <a:rPr lang="pt-BR" altLang="pt-BR" i="1" u="sng" smtClean="0"/>
              <a:t>Fields</a:t>
            </a:r>
            <a:r>
              <a:rPr lang="pt-BR" altLang="pt-BR" smtClean="0"/>
              <a:t> </a:t>
            </a:r>
          </a:p>
          <a:p>
            <a:pPr lvl="1"/>
            <a:r>
              <a:rPr lang="pt-BR" altLang="pt-BR" smtClean="0"/>
              <a:t>Matriz 3x3 em volta de cada ponto</a:t>
            </a:r>
          </a:p>
          <a:p>
            <a:pPr lvl="1"/>
            <a:r>
              <a:rPr lang="pt-BR" altLang="pt-BR" smtClean="0"/>
              <a:t>Transformando em um objeto</a:t>
            </a:r>
          </a:p>
          <a:p>
            <a:r>
              <a:rPr lang="pt-BR" altLang="pt-BR" smtClean="0"/>
              <a:t>Campo de rejeição</a:t>
            </a:r>
          </a:p>
          <a:p>
            <a:pPr lvl="1"/>
            <a:r>
              <a:rPr lang="pt-BR" altLang="pt-BR" smtClean="0"/>
              <a:t>Objetos x Obstáculos</a:t>
            </a:r>
          </a:p>
          <a:p>
            <a:pPr lvl="1"/>
            <a:r>
              <a:rPr lang="pt-BR" altLang="pt-BR" smtClean="0"/>
              <a:t>O animador define: </a:t>
            </a:r>
          </a:p>
          <a:p>
            <a:pPr lvl="2"/>
            <a:r>
              <a:rPr lang="pt-BR" altLang="pt-BR" i="1" smtClean="0"/>
              <a:t>Space </a:t>
            </a:r>
            <a:r>
              <a:rPr lang="pt-BR" altLang="pt-BR" i="1" u="sng" smtClean="0"/>
              <a:t>Fields</a:t>
            </a:r>
            <a:endParaRPr lang="pt-BR" altLang="pt-BR" smtClean="0"/>
          </a:p>
          <a:p>
            <a:pPr lvl="2"/>
            <a:r>
              <a:rPr lang="pt-BR" altLang="pt-BR" smtClean="0"/>
              <a:t>Velocidade</a:t>
            </a:r>
          </a:p>
          <a:p>
            <a:pPr lvl="2"/>
            <a:r>
              <a:rPr lang="pt-BR" altLang="pt-BR" smtClean="0"/>
              <a:t>Orientação</a:t>
            </a:r>
          </a:p>
          <a:p>
            <a:pPr lvl="2">
              <a:buFont typeface="Times New Roman" pitchFamily="18" charset="0"/>
              <a:buNone/>
            </a:pPr>
            <a:r>
              <a:rPr lang="pt-BR" altLang="pt-BR" smtClean="0"/>
              <a:t>...e o resto é automático</a:t>
            </a:r>
          </a:p>
        </p:txBody>
      </p:sp>
      <p:grpSp>
        <p:nvGrpSpPr>
          <p:cNvPr id="12292" name="Group 26"/>
          <p:cNvGrpSpPr>
            <a:grpSpLocks/>
          </p:cNvGrpSpPr>
          <p:nvPr/>
        </p:nvGrpSpPr>
        <p:grpSpPr bwMode="auto">
          <a:xfrm>
            <a:off x="5486400" y="3668713"/>
            <a:ext cx="2514600" cy="2590800"/>
            <a:chOff x="3456" y="2311"/>
            <a:chExt cx="1584" cy="1632"/>
          </a:xfrm>
        </p:grpSpPr>
        <p:grpSp>
          <p:nvGrpSpPr>
            <p:cNvPr id="12296" name="Group 12"/>
            <p:cNvGrpSpPr>
              <a:grpSpLocks/>
            </p:cNvGrpSpPr>
            <p:nvPr/>
          </p:nvGrpSpPr>
          <p:grpSpPr bwMode="auto">
            <a:xfrm>
              <a:off x="3456" y="2311"/>
              <a:ext cx="1584" cy="1632"/>
              <a:chOff x="2160" y="2208"/>
              <a:chExt cx="1584" cy="1632"/>
            </a:xfrm>
          </p:grpSpPr>
          <p:sp>
            <p:nvSpPr>
              <p:cNvPr id="12305" name="Oval 13"/>
              <p:cNvSpPr>
                <a:spLocks noChangeArrowheads="1"/>
              </p:cNvSpPr>
              <p:nvPr/>
            </p:nvSpPr>
            <p:spPr bwMode="auto">
              <a:xfrm>
                <a:off x="2160" y="2208"/>
                <a:ext cx="1584" cy="1632"/>
              </a:xfrm>
              <a:prstGeom prst="ellipse">
                <a:avLst/>
              </a:prstGeom>
              <a:solidFill>
                <a:srgbClr val="FFFF99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ts val="3088"/>
                  </a:lnSpc>
                  <a:spcBef>
                    <a:spcPts val="838"/>
                  </a:spcBef>
                  <a:buClr>
                    <a:srgbClr val="808000"/>
                  </a:buClr>
                  <a:buSzPct val="90000"/>
                  <a:buFont typeface="Wingdings" panose="05000000000000000000" pitchFamily="2" charset="2"/>
                  <a:buChar char="ý"/>
                  <a:defRPr sz="2400">
                    <a:solidFill>
                      <a:srgbClr val="808000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lnSpc>
                    <a:spcPct val="120000"/>
                  </a:lnSpc>
                  <a:buClr>
                    <a:srgbClr val="969696"/>
                  </a:buClr>
                  <a:buSzPct val="105000"/>
                  <a:buFont typeface="Wingdings" panose="05000000000000000000" pitchFamily="2" charset="2"/>
                  <a:buChar char="û"/>
                  <a:defRPr sz="2200">
                    <a:solidFill>
                      <a:srgbClr val="969696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lnSpc>
                    <a:spcPct val="110000"/>
                  </a:lnSpc>
                  <a:buClr>
                    <a:srgbClr val="969696"/>
                  </a:buClr>
                  <a:buSzPct val="105000"/>
                  <a:buFont typeface="Times New Roman" panose="02020603050405020304" pitchFamily="18" charset="0"/>
                  <a:buChar char="-"/>
                  <a:defRPr sz="2000">
                    <a:solidFill>
                      <a:srgbClr val="969696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lnSpc>
                    <a:spcPct val="130000"/>
                  </a:lnSpc>
                  <a:spcBef>
                    <a:spcPts val="550"/>
                  </a:spcBef>
                  <a:buClr>
                    <a:srgbClr val="969696"/>
                  </a:buClr>
                  <a:buSzPct val="105000"/>
                  <a:buFont typeface="Times New Roman" panose="02020603050405020304" pitchFamily="18" charset="0"/>
                  <a:buChar char="-"/>
                  <a:defRPr sz="1600">
                    <a:solidFill>
                      <a:srgbClr val="969696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lnSpc>
                    <a:spcPct val="130000"/>
                  </a:lnSpc>
                  <a:spcBef>
                    <a:spcPts val="550"/>
                  </a:spcBef>
                  <a:buClr>
                    <a:srgbClr val="969696"/>
                  </a:buClr>
                  <a:buSzPct val="105000"/>
                  <a:buFont typeface="Times New Roman" panose="02020603050405020304" pitchFamily="18" charset="0"/>
                  <a:buChar char="-"/>
                  <a:defRPr sz="1600">
                    <a:solidFill>
                      <a:srgbClr val="969696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lnSpc>
                    <a:spcPct val="130000"/>
                  </a:lnSpc>
                  <a:spcBef>
                    <a:spcPts val="550"/>
                  </a:spcBef>
                  <a:spcAft>
                    <a:spcPct val="0"/>
                  </a:spcAft>
                  <a:buClr>
                    <a:srgbClr val="969696"/>
                  </a:buClr>
                  <a:buSzPct val="105000"/>
                  <a:buFont typeface="Times New Roman" panose="02020603050405020304" pitchFamily="18" charset="0"/>
                  <a:buChar char="-"/>
                  <a:defRPr sz="1600">
                    <a:solidFill>
                      <a:srgbClr val="969696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lnSpc>
                    <a:spcPct val="130000"/>
                  </a:lnSpc>
                  <a:spcBef>
                    <a:spcPts val="550"/>
                  </a:spcBef>
                  <a:spcAft>
                    <a:spcPct val="0"/>
                  </a:spcAft>
                  <a:buClr>
                    <a:srgbClr val="969696"/>
                  </a:buClr>
                  <a:buSzPct val="105000"/>
                  <a:buFont typeface="Times New Roman" panose="02020603050405020304" pitchFamily="18" charset="0"/>
                  <a:buChar char="-"/>
                  <a:defRPr sz="1600">
                    <a:solidFill>
                      <a:srgbClr val="969696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lnSpc>
                    <a:spcPct val="130000"/>
                  </a:lnSpc>
                  <a:spcBef>
                    <a:spcPts val="550"/>
                  </a:spcBef>
                  <a:spcAft>
                    <a:spcPct val="0"/>
                  </a:spcAft>
                  <a:buClr>
                    <a:srgbClr val="969696"/>
                  </a:buClr>
                  <a:buSzPct val="105000"/>
                  <a:buFont typeface="Times New Roman" panose="02020603050405020304" pitchFamily="18" charset="0"/>
                  <a:buChar char="-"/>
                  <a:defRPr sz="1600">
                    <a:solidFill>
                      <a:srgbClr val="969696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lnSpc>
                    <a:spcPct val="130000"/>
                  </a:lnSpc>
                  <a:spcBef>
                    <a:spcPts val="550"/>
                  </a:spcBef>
                  <a:spcAft>
                    <a:spcPct val="0"/>
                  </a:spcAft>
                  <a:buClr>
                    <a:srgbClr val="969696"/>
                  </a:buClr>
                  <a:buSzPct val="105000"/>
                  <a:buFont typeface="Times New Roman" panose="02020603050405020304" pitchFamily="18" charset="0"/>
                  <a:buChar char="-"/>
                  <a:defRPr sz="1600">
                    <a:solidFill>
                      <a:srgbClr val="969696"/>
                    </a:solidFill>
                    <a:latin typeface="Verdana" panose="020B060403050404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pt-BR" altLang="pt-BR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306" name="Oval 14"/>
              <p:cNvSpPr>
                <a:spLocks noChangeAspect="1" noChangeArrowheads="1"/>
              </p:cNvSpPr>
              <p:nvPr/>
            </p:nvSpPr>
            <p:spPr bwMode="auto">
              <a:xfrm>
                <a:off x="2636" y="2702"/>
                <a:ext cx="635" cy="654"/>
              </a:xfrm>
              <a:prstGeom prst="ellipse">
                <a:avLst/>
              </a:prstGeom>
              <a:solidFill>
                <a:srgbClr val="808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ts val="3088"/>
                  </a:lnSpc>
                  <a:spcBef>
                    <a:spcPts val="838"/>
                  </a:spcBef>
                  <a:buClr>
                    <a:srgbClr val="808000"/>
                  </a:buClr>
                  <a:buSzPct val="90000"/>
                  <a:buFont typeface="Wingdings" panose="05000000000000000000" pitchFamily="2" charset="2"/>
                  <a:buChar char="ý"/>
                  <a:defRPr sz="2400">
                    <a:solidFill>
                      <a:srgbClr val="808000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lnSpc>
                    <a:spcPct val="120000"/>
                  </a:lnSpc>
                  <a:buClr>
                    <a:srgbClr val="969696"/>
                  </a:buClr>
                  <a:buSzPct val="105000"/>
                  <a:buFont typeface="Wingdings" panose="05000000000000000000" pitchFamily="2" charset="2"/>
                  <a:buChar char="û"/>
                  <a:defRPr sz="2200">
                    <a:solidFill>
                      <a:srgbClr val="969696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lnSpc>
                    <a:spcPct val="110000"/>
                  </a:lnSpc>
                  <a:buClr>
                    <a:srgbClr val="969696"/>
                  </a:buClr>
                  <a:buSzPct val="105000"/>
                  <a:buFont typeface="Times New Roman" panose="02020603050405020304" pitchFamily="18" charset="0"/>
                  <a:buChar char="-"/>
                  <a:defRPr sz="2000">
                    <a:solidFill>
                      <a:srgbClr val="969696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lnSpc>
                    <a:spcPct val="130000"/>
                  </a:lnSpc>
                  <a:spcBef>
                    <a:spcPts val="550"/>
                  </a:spcBef>
                  <a:buClr>
                    <a:srgbClr val="969696"/>
                  </a:buClr>
                  <a:buSzPct val="105000"/>
                  <a:buFont typeface="Times New Roman" panose="02020603050405020304" pitchFamily="18" charset="0"/>
                  <a:buChar char="-"/>
                  <a:defRPr sz="1600">
                    <a:solidFill>
                      <a:srgbClr val="969696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lnSpc>
                    <a:spcPct val="130000"/>
                  </a:lnSpc>
                  <a:spcBef>
                    <a:spcPts val="550"/>
                  </a:spcBef>
                  <a:buClr>
                    <a:srgbClr val="969696"/>
                  </a:buClr>
                  <a:buSzPct val="105000"/>
                  <a:buFont typeface="Times New Roman" panose="02020603050405020304" pitchFamily="18" charset="0"/>
                  <a:buChar char="-"/>
                  <a:defRPr sz="1600">
                    <a:solidFill>
                      <a:srgbClr val="969696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lnSpc>
                    <a:spcPct val="130000"/>
                  </a:lnSpc>
                  <a:spcBef>
                    <a:spcPts val="550"/>
                  </a:spcBef>
                  <a:spcAft>
                    <a:spcPct val="0"/>
                  </a:spcAft>
                  <a:buClr>
                    <a:srgbClr val="969696"/>
                  </a:buClr>
                  <a:buSzPct val="105000"/>
                  <a:buFont typeface="Times New Roman" panose="02020603050405020304" pitchFamily="18" charset="0"/>
                  <a:buChar char="-"/>
                  <a:defRPr sz="1600">
                    <a:solidFill>
                      <a:srgbClr val="969696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lnSpc>
                    <a:spcPct val="130000"/>
                  </a:lnSpc>
                  <a:spcBef>
                    <a:spcPts val="550"/>
                  </a:spcBef>
                  <a:spcAft>
                    <a:spcPct val="0"/>
                  </a:spcAft>
                  <a:buClr>
                    <a:srgbClr val="969696"/>
                  </a:buClr>
                  <a:buSzPct val="105000"/>
                  <a:buFont typeface="Times New Roman" panose="02020603050405020304" pitchFamily="18" charset="0"/>
                  <a:buChar char="-"/>
                  <a:defRPr sz="1600">
                    <a:solidFill>
                      <a:srgbClr val="969696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lnSpc>
                    <a:spcPct val="130000"/>
                  </a:lnSpc>
                  <a:spcBef>
                    <a:spcPts val="550"/>
                  </a:spcBef>
                  <a:spcAft>
                    <a:spcPct val="0"/>
                  </a:spcAft>
                  <a:buClr>
                    <a:srgbClr val="969696"/>
                  </a:buClr>
                  <a:buSzPct val="105000"/>
                  <a:buFont typeface="Times New Roman" panose="02020603050405020304" pitchFamily="18" charset="0"/>
                  <a:buChar char="-"/>
                  <a:defRPr sz="1600">
                    <a:solidFill>
                      <a:srgbClr val="969696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lnSpc>
                    <a:spcPct val="130000"/>
                  </a:lnSpc>
                  <a:spcBef>
                    <a:spcPts val="550"/>
                  </a:spcBef>
                  <a:spcAft>
                    <a:spcPct val="0"/>
                  </a:spcAft>
                  <a:buClr>
                    <a:srgbClr val="969696"/>
                  </a:buClr>
                  <a:buSzPct val="105000"/>
                  <a:buFont typeface="Times New Roman" panose="02020603050405020304" pitchFamily="18" charset="0"/>
                  <a:buChar char="-"/>
                  <a:defRPr sz="1600">
                    <a:solidFill>
                      <a:srgbClr val="969696"/>
                    </a:solidFill>
                    <a:latin typeface="Verdana" panose="020B060403050404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pt-BR" altLang="pt-BR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</p:grpSp>
        <p:cxnSp>
          <p:nvCxnSpPr>
            <p:cNvPr id="12297" name="AutoShape 15"/>
            <p:cNvCxnSpPr>
              <a:cxnSpLocks noChangeShapeType="1"/>
              <a:stCxn id="12306" idx="0"/>
              <a:endCxn id="12305" idx="0"/>
            </p:cNvCxnSpPr>
            <p:nvPr/>
          </p:nvCxnSpPr>
          <p:spPr bwMode="auto">
            <a:xfrm flipH="1" flipV="1">
              <a:off x="4248" y="2311"/>
              <a:ext cx="2" cy="494"/>
            </a:xfrm>
            <a:prstGeom prst="straightConnector1">
              <a:avLst/>
            </a:prstGeom>
            <a:noFill/>
            <a:ln w="19050">
              <a:solidFill>
                <a:srgbClr val="33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298" name="AutoShape 16"/>
            <p:cNvCxnSpPr>
              <a:cxnSpLocks noChangeShapeType="1"/>
              <a:stCxn id="12306" idx="7"/>
              <a:endCxn id="12305" idx="7"/>
            </p:cNvCxnSpPr>
            <p:nvPr/>
          </p:nvCxnSpPr>
          <p:spPr bwMode="auto">
            <a:xfrm flipV="1">
              <a:off x="4474" y="2550"/>
              <a:ext cx="334" cy="351"/>
            </a:xfrm>
            <a:prstGeom prst="straightConnector1">
              <a:avLst/>
            </a:prstGeom>
            <a:noFill/>
            <a:ln w="19050">
              <a:solidFill>
                <a:srgbClr val="33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299" name="AutoShape 17"/>
            <p:cNvCxnSpPr>
              <a:cxnSpLocks noChangeShapeType="1"/>
              <a:stCxn id="12306" idx="6"/>
              <a:endCxn id="12305" idx="6"/>
            </p:cNvCxnSpPr>
            <p:nvPr/>
          </p:nvCxnSpPr>
          <p:spPr bwMode="auto">
            <a:xfrm flipV="1">
              <a:off x="4567" y="3127"/>
              <a:ext cx="473" cy="5"/>
            </a:xfrm>
            <a:prstGeom prst="straightConnector1">
              <a:avLst/>
            </a:prstGeom>
            <a:noFill/>
            <a:ln w="19050">
              <a:solidFill>
                <a:srgbClr val="33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00" name="AutoShape 18"/>
            <p:cNvCxnSpPr>
              <a:cxnSpLocks noChangeShapeType="1"/>
              <a:stCxn id="12306" idx="5"/>
              <a:endCxn id="12305" idx="5"/>
            </p:cNvCxnSpPr>
            <p:nvPr/>
          </p:nvCxnSpPr>
          <p:spPr bwMode="auto">
            <a:xfrm>
              <a:off x="4474" y="3363"/>
              <a:ext cx="334" cy="341"/>
            </a:xfrm>
            <a:prstGeom prst="straightConnector1">
              <a:avLst/>
            </a:prstGeom>
            <a:noFill/>
            <a:ln w="19050">
              <a:solidFill>
                <a:srgbClr val="33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01" name="AutoShape 19"/>
            <p:cNvCxnSpPr>
              <a:cxnSpLocks noChangeShapeType="1"/>
              <a:stCxn id="12306" idx="4"/>
              <a:endCxn id="12305" idx="4"/>
            </p:cNvCxnSpPr>
            <p:nvPr/>
          </p:nvCxnSpPr>
          <p:spPr bwMode="auto">
            <a:xfrm flipH="1">
              <a:off x="4248" y="3459"/>
              <a:ext cx="2" cy="484"/>
            </a:xfrm>
            <a:prstGeom prst="straightConnector1">
              <a:avLst/>
            </a:prstGeom>
            <a:noFill/>
            <a:ln w="19050">
              <a:solidFill>
                <a:srgbClr val="33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02" name="AutoShape 20"/>
            <p:cNvCxnSpPr>
              <a:cxnSpLocks noChangeShapeType="1"/>
              <a:stCxn id="12306" idx="3"/>
              <a:endCxn id="12305" idx="3"/>
            </p:cNvCxnSpPr>
            <p:nvPr/>
          </p:nvCxnSpPr>
          <p:spPr bwMode="auto">
            <a:xfrm flipH="1">
              <a:off x="3688" y="3363"/>
              <a:ext cx="337" cy="341"/>
            </a:xfrm>
            <a:prstGeom prst="straightConnector1">
              <a:avLst/>
            </a:prstGeom>
            <a:noFill/>
            <a:ln w="19050">
              <a:solidFill>
                <a:srgbClr val="33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03" name="AutoShape 21"/>
            <p:cNvCxnSpPr>
              <a:cxnSpLocks noChangeShapeType="1"/>
              <a:stCxn id="12306" idx="2"/>
              <a:endCxn id="12305" idx="2"/>
            </p:cNvCxnSpPr>
            <p:nvPr/>
          </p:nvCxnSpPr>
          <p:spPr bwMode="auto">
            <a:xfrm flipH="1" flipV="1">
              <a:off x="3456" y="3127"/>
              <a:ext cx="476" cy="5"/>
            </a:xfrm>
            <a:prstGeom prst="straightConnector1">
              <a:avLst/>
            </a:prstGeom>
            <a:noFill/>
            <a:ln w="19050">
              <a:solidFill>
                <a:srgbClr val="33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04" name="AutoShape 22"/>
            <p:cNvCxnSpPr>
              <a:cxnSpLocks noChangeShapeType="1"/>
              <a:stCxn id="12306" idx="1"/>
              <a:endCxn id="12305" idx="1"/>
            </p:cNvCxnSpPr>
            <p:nvPr/>
          </p:nvCxnSpPr>
          <p:spPr bwMode="auto">
            <a:xfrm flipH="1" flipV="1">
              <a:off x="3688" y="2550"/>
              <a:ext cx="337" cy="351"/>
            </a:xfrm>
            <a:prstGeom prst="straightConnector1">
              <a:avLst/>
            </a:prstGeom>
            <a:noFill/>
            <a:ln w="19050">
              <a:solidFill>
                <a:srgbClr val="33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2293" name="Group 23"/>
          <p:cNvGrpSpPr>
            <a:grpSpLocks/>
          </p:cNvGrpSpPr>
          <p:nvPr/>
        </p:nvGrpSpPr>
        <p:grpSpPr bwMode="auto">
          <a:xfrm>
            <a:off x="6553200" y="1839913"/>
            <a:ext cx="1008063" cy="1447800"/>
            <a:chOff x="1344" y="1584"/>
            <a:chExt cx="635" cy="912"/>
          </a:xfrm>
        </p:grpSpPr>
        <p:sp>
          <p:nvSpPr>
            <p:cNvPr id="12294" name="Oval 24"/>
            <p:cNvSpPr>
              <a:spLocks noChangeAspect="1" noChangeArrowheads="1"/>
            </p:cNvSpPr>
            <p:nvPr/>
          </p:nvSpPr>
          <p:spPr bwMode="auto">
            <a:xfrm>
              <a:off x="1344" y="1584"/>
              <a:ext cx="635" cy="654"/>
            </a:xfrm>
            <a:prstGeom prst="ellipse">
              <a:avLst/>
            </a:prstGeom>
            <a:solidFill>
              <a:srgbClr val="FFFF99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lnSpc>
                  <a:spcPts val="3088"/>
                </a:lnSpc>
                <a:spcBef>
                  <a:spcPts val="838"/>
                </a:spcBef>
                <a:buClr>
                  <a:srgbClr val="808000"/>
                </a:buClr>
                <a:buSzPct val="90000"/>
                <a:buFont typeface="Wingdings" panose="05000000000000000000" pitchFamily="2" charset="2"/>
                <a:buChar char="ý"/>
                <a:defRPr sz="2400">
                  <a:solidFill>
                    <a:srgbClr val="808000"/>
                  </a:solidFill>
                  <a:latin typeface="Verdana" panose="020B0604030504040204" pitchFamily="34" charset="0"/>
                </a:defRPr>
              </a:lvl1pPr>
              <a:lvl2pPr marL="742950" indent="-285750">
                <a:lnSpc>
                  <a:spcPct val="120000"/>
                </a:lnSpc>
                <a:buClr>
                  <a:srgbClr val="969696"/>
                </a:buClr>
                <a:buSzPct val="105000"/>
                <a:buFont typeface="Wingdings" panose="05000000000000000000" pitchFamily="2" charset="2"/>
                <a:buChar char="û"/>
                <a:defRPr sz="2200">
                  <a:solidFill>
                    <a:srgbClr val="969696"/>
                  </a:solidFill>
                  <a:latin typeface="Verdana" panose="020B0604030504040204" pitchFamily="34" charset="0"/>
                </a:defRPr>
              </a:lvl2pPr>
              <a:lvl3pPr marL="1143000" indent="-228600">
                <a:lnSpc>
                  <a:spcPct val="110000"/>
                </a:lnSpc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defRPr sz="2000">
                  <a:solidFill>
                    <a:srgbClr val="969696"/>
                  </a:solidFill>
                  <a:latin typeface="Verdana" panose="020B0604030504040204" pitchFamily="34" charset="0"/>
                </a:defRPr>
              </a:lvl3pPr>
              <a:lvl4pPr marL="1600200" indent="-228600">
                <a:lnSpc>
                  <a:spcPct val="130000"/>
                </a:lnSpc>
                <a:spcBef>
                  <a:spcPts val="550"/>
                </a:spcBef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4pPr>
              <a:lvl5pPr marL="2057400" indent="-228600">
                <a:lnSpc>
                  <a:spcPct val="130000"/>
                </a:lnSpc>
                <a:spcBef>
                  <a:spcPts val="550"/>
                </a:spcBef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lnSpc>
                  <a:spcPct val="130000"/>
                </a:lnSpc>
                <a:spcBef>
                  <a:spcPts val="550"/>
                </a:spcBef>
                <a:spcAft>
                  <a:spcPct val="0"/>
                </a:spcAft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lnSpc>
                  <a:spcPct val="130000"/>
                </a:lnSpc>
                <a:spcBef>
                  <a:spcPts val="550"/>
                </a:spcBef>
                <a:spcAft>
                  <a:spcPct val="0"/>
                </a:spcAft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lnSpc>
                  <a:spcPct val="130000"/>
                </a:lnSpc>
                <a:spcBef>
                  <a:spcPts val="550"/>
                </a:spcBef>
                <a:spcAft>
                  <a:spcPct val="0"/>
                </a:spcAft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lnSpc>
                  <a:spcPct val="130000"/>
                </a:lnSpc>
                <a:spcBef>
                  <a:spcPts val="550"/>
                </a:spcBef>
                <a:spcAft>
                  <a:spcPct val="0"/>
                </a:spcAft>
                <a:buClr>
                  <a:srgbClr val="969696"/>
                </a:buClr>
                <a:buSzPct val="105000"/>
                <a:buFont typeface="Times New Roman" panose="02020603050405020304" pitchFamily="18" charset="0"/>
                <a:buChar char="-"/>
                <a:defRPr sz="1600">
                  <a:solidFill>
                    <a:srgbClr val="969696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pt-BR" altLang="pt-BR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295" name="Line 25"/>
            <p:cNvSpPr>
              <a:spLocks noChangeShapeType="1"/>
            </p:cNvSpPr>
            <p:nvPr/>
          </p:nvSpPr>
          <p:spPr bwMode="auto">
            <a:xfrm flipH="1">
              <a:off x="1461" y="1920"/>
              <a:ext cx="192" cy="576"/>
            </a:xfrm>
            <a:prstGeom prst="line">
              <a:avLst/>
            </a:prstGeom>
            <a:noFill/>
            <a:ln w="19050">
              <a:solidFill>
                <a:srgbClr val="336600"/>
              </a:solidFill>
              <a:round/>
              <a:headEnd type="oval" w="lg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pt-BR" smtClean="0"/>
              <a:t>Novas Técnicas: </a:t>
            </a:r>
            <a:br>
              <a:rPr lang="en-GB" altLang="pt-BR" smtClean="0"/>
            </a:br>
            <a:r>
              <a:rPr lang="en-GB" altLang="pt-BR" smtClean="0"/>
              <a:t>Sistemas de Partículas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 smtClean="0"/>
              <a:t>Representar </a:t>
            </a:r>
            <a:r>
              <a:rPr lang="pt-BR" altLang="pt-BR" i="1" smtClean="0"/>
              <a:t>Fuzzy Objects</a:t>
            </a:r>
          </a:p>
          <a:p>
            <a:pPr lvl="1"/>
            <a:r>
              <a:rPr lang="pt-BR" altLang="pt-BR" smtClean="0"/>
              <a:t>Ex: fogo, oceano, fumaça...</a:t>
            </a:r>
          </a:p>
          <a:p>
            <a:r>
              <a:rPr lang="pt-BR" altLang="pt-BR" smtClean="0"/>
              <a:t>Coleção de objetos, cada um tendo seu próprio comportamento.</a:t>
            </a:r>
          </a:p>
          <a:p>
            <a:pPr lvl="1"/>
            <a:r>
              <a:rPr lang="pt-BR" altLang="pt-BR" smtClean="0"/>
              <a:t>Nascem, Crescem e Morrem.</a:t>
            </a:r>
          </a:p>
          <a:p>
            <a:pPr lvl="1"/>
            <a:r>
              <a:rPr lang="pt-BR" altLang="pt-BR" smtClean="0"/>
              <a:t>Possuem certos comportamentos que alteram o seu estado</a:t>
            </a:r>
          </a:p>
          <a:p>
            <a:pPr lvl="2"/>
            <a:r>
              <a:rPr lang="pt-BR" altLang="pt-BR" smtClean="0"/>
              <a:t>cor</a:t>
            </a:r>
          </a:p>
          <a:p>
            <a:pPr lvl="2"/>
            <a:r>
              <a:rPr lang="pt-BR" altLang="pt-BR" smtClean="0"/>
              <a:t>opacidade </a:t>
            </a:r>
          </a:p>
          <a:p>
            <a:pPr lvl="2"/>
            <a:r>
              <a:rPr lang="pt-BR" altLang="pt-BR" smtClean="0"/>
              <a:t>localização</a:t>
            </a:r>
          </a:p>
          <a:p>
            <a:pPr lvl="2"/>
            <a:r>
              <a:rPr lang="pt-BR" altLang="pt-BR" smtClean="0"/>
              <a:t>velocidade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pt-BR" smtClean="0"/>
              <a:t>Novas Técnicas: </a:t>
            </a:r>
            <a:br>
              <a:rPr lang="en-GB" altLang="pt-BR" smtClean="0"/>
            </a:br>
            <a:r>
              <a:rPr lang="en-GB" altLang="pt-BR" smtClean="0"/>
              <a:t>Sistemas de Partículas</a:t>
            </a:r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 i="1" smtClean="0"/>
              <a:t>Flock Model</a:t>
            </a:r>
            <a:r>
              <a:rPr lang="pt-BR" altLang="pt-BR" smtClean="0"/>
              <a:t> é uma generalização do sistema de partículas</a:t>
            </a:r>
          </a:p>
          <a:p>
            <a:r>
              <a:rPr lang="pt-BR" altLang="pt-BR" smtClean="0"/>
              <a:t>Partículas são substituídas por objetos </a:t>
            </a:r>
            <a:r>
              <a:rPr lang="pt-BR" altLang="pt-BR" b="1" smtClean="0"/>
              <a:t>inteiros</a:t>
            </a:r>
          </a:p>
          <a:p>
            <a:r>
              <a:rPr lang="pt-BR" altLang="pt-BR" smtClean="0"/>
              <a:t>Os objetos possuem um estado geométrico mais complexo: eles possuem </a:t>
            </a:r>
            <a:r>
              <a:rPr lang="pt-BR" altLang="pt-BR" b="1" smtClean="0"/>
              <a:t>orientação</a:t>
            </a:r>
            <a:r>
              <a:rPr lang="pt-BR" altLang="pt-BR" smtClean="0"/>
              <a:t>.</a:t>
            </a:r>
          </a:p>
        </p:txBody>
      </p:sp>
      <p:pic>
        <p:nvPicPr>
          <p:cNvPr id="14340" name="Picture 1028" descr="MCfireline_210x2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13" y="3632200"/>
            <a:ext cx="3505200" cy="261620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>
            <a:outerShdw dist="143684" dir="2700000" algn="ctr" rotWithShape="0">
              <a:srgbClr val="4D4D4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1" name="Picture 1029" descr="agu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614738"/>
            <a:ext cx="3581400" cy="2670175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>
            <a:outerShdw dist="143684" dir="2700000" algn="ctr" rotWithShape="0">
              <a:srgbClr val="4D4D4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029"/>
          <p:cNvSpPr txBox="1">
            <a:spLocks noChangeArrowheads="1"/>
          </p:cNvSpPr>
          <p:nvPr/>
        </p:nvSpPr>
        <p:spPr bwMode="auto">
          <a:xfrm>
            <a:off x="1752600" y="1981200"/>
            <a:ext cx="5410200" cy="15652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4D4D4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60" tIns="46080" rIns="92160" bIns="46080" anchor="ctr"/>
          <a:lstStyle>
            <a:lvl1pPr defTabSz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Clr>
                <a:srgbClr val="808000"/>
              </a:buClr>
              <a:buFont typeface="Times New Roman" panose="02020603050405020304" pitchFamily="18" charset="0"/>
              <a:buNone/>
            </a:pPr>
            <a:r>
              <a:rPr lang="pt-BR" altLang="pt-BR" sz="4000" b="1">
                <a:solidFill>
                  <a:srgbClr val="808000"/>
                </a:solidFill>
                <a:latin typeface="Verdana" panose="020B0604030504040204" pitchFamily="34" charset="0"/>
              </a:rPr>
              <a:t>Comportamentos individuais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1343</Words>
  <Application>Microsoft Office PowerPoint</Application>
  <PresentationFormat>Apresentação na tela (4:3)</PresentationFormat>
  <Paragraphs>259</Paragraphs>
  <Slides>36</Slides>
  <Notes>11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41" baseType="lpstr">
      <vt:lpstr>Times New Roman</vt:lpstr>
      <vt:lpstr>Arial</vt:lpstr>
      <vt:lpstr>Verdana</vt:lpstr>
      <vt:lpstr>Wingdings</vt:lpstr>
      <vt:lpstr>Estrutura padrão</vt:lpstr>
      <vt:lpstr>Apresentação do PowerPoint</vt:lpstr>
      <vt:lpstr>Problemas</vt:lpstr>
      <vt:lpstr>Agrupamento Natural</vt:lpstr>
      <vt:lpstr>Dificuldades</vt:lpstr>
      <vt:lpstr>Roteiro</vt:lpstr>
      <vt:lpstr>Técnicas herdadas da CG</vt:lpstr>
      <vt:lpstr>Novas Técnicas:  Sistemas de Partículas</vt:lpstr>
      <vt:lpstr>Novas Técnicas:  Sistemas de Partículas</vt:lpstr>
      <vt:lpstr>Apresentação do PowerPoint</vt:lpstr>
      <vt:lpstr>Caracteres Autônomos</vt:lpstr>
      <vt:lpstr>Comportamento em Grupo</vt:lpstr>
      <vt:lpstr>Comportamento de Direção</vt:lpstr>
      <vt:lpstr>Comportamento de Direção</vt:lpstr>
      <vt:lpstr>Seek &amp; Flee</vt:lpstr>
      <vt:lpstr>Pursuit &amp; Evasion</vt:lpstr>
      <vt:lpstr>Arrival</vt:lpstr>
      <vt:lpstr>Wander, Explore &amp; Forage</vt:lpstr>
      <vt:lpstr>Obstacle Avoidance</vt:lpstr>
      <vt:lpstr>Collision Avoidance</vt:lpstr>
      <vt:lpstr>Wall Following &amp; Containment</vt:lpstr>
      <vt:lpstr>Path Following</vt:lpstr>
      <vt:lpstr>Flow Field Following</vt:lpstr>
      <vt:lpstr>Separation</vt:lpstr>
      <vt:lpstr>Cohesion</vt:lpstr>
      <vt:lpstr>Alignment</vt:lpstr>
      <vt:lpstr>Apresentação do PowerPoint</vt:lpstr>
      <vt:lpstr>Flocking ou Crowd Following</vt:lpstr>
      <vt:lpstr>Resultantes para Flocking</vt:lpstr>
      <vt:lpstr>Leader Following</vt:lpstr>
      <vt:lpstr>Queuing</vt:lpstr>
      <vt:lpstr>Início da Simulação</vt:lpstr>
      <vt:lpstr>Conclusões</vt:lpstr>
      <vt:lpstr>Conclusões</vt:lpstr>
      <vt:lpstr>Conclusões</vt:lpstr>
      <vt:lpstr>Referências</vt:lpstr>
      <vt:lpstr>Fim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Geber</dc:creator>
  <cp:lastModifiedBy>Geber</cp:lastModifiedBy>
  <cp:revision>43</cp:revision>
  <cp:lastPrinted>2000-11-29T19:11:52Z</cp:lastPrinted>
  <dcterms:created xsi:type="dcterms:W3CDTF">2000-11-27T13:34:07Z</dcterms:created>
  <dcterms:modified xsi:type="dcterms:W3CDTF">2017-09-21T11:43:50Z</dcterms:modified>
</cp:coreProperties>
</file>