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DF42-5427-4616-9A39-410E65BD324B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4CB72-A433-422A-9B61-2630F388EB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Rilay</a:t>
            </a:r>
            <a:r>
              <a:rPr lang="pt-BR" dirty="0" smtClean="0"/>
              <a:t> pode se especializar</a:t>
            </a:r>
            <a:r>
              <a:rPr lang="pt-BR" baseline="0" dirty="0" smtClean="0"/>
              <a:t> em marketing também. Ou melhor, incorporar a perspectiva de divulgação (marketing eficiente) de seus clientes no Rangar. Quais técnicas, abordagens, alterações no site (relativas à marketing) farão com que meus clientes se tornem ainda mais conhecidos, confiáveis, etc.?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Pagamentos como um todo.. Pagamentos recebidos, a serem feitos, etc. E orçamentos</a:t>
            </a:r>
            <a:r>
              <a:rPr lang="pt-BR" baseline="0" dirty="0" smtClean="0"/>
              <a:t> de projetos, no caso.</a:t>
            </a:r>
          </a:p>
          <a:p>
            <a:r>
              <a:rPr lang="pt-BR" baseline="0" dirty="0" smtClean="0"/>
              <a:t>Planejamento tático de serviços </a:t>
            </a:r>
            <a:r>
              <a:rPr lang="pt-BR" baseline="0" smtClean="0"/>
              <a:t>da empresa.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4CB72-A433-422A-9B61-2630F388EB6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117DD-45F7-4336-AE41-C1CD1362A6C9}" type="datetimeFigureOut">
              <a:rPr lang="pt-BR" smtClean="0"/>
              <a:pPr/>
              <a:t>19/06/2008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15A7-CF68-4DCD-8A56-1094AA265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101042" cy="1885962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>R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>ILAY</a:t>
            </a:r>
            <a: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/>
            </a:r>
            <a:b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</a:br>
            <a: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  <a:t/>
            </a:r>
            <a:br>
              <a:rPr lang="pt-BR" sz="3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  <a:ea typeface="+mn-ea"/>
                <a:cs typeface="+mn-cs"/>
              </a:rPr>
            </a:br>
            <a:r>
              <a:rPr lang="pt-BR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ndara" pitchFamily="34" charset="0"/>
                <a:ea typeface="+mn-ea"/>
                <a:cs typeface="+mn-cs"/>
              </a:rPr>
              <a:t>Release Final</a:t>
            </a:r>
            <a:endParaRPr lang="pt-BR" sz="2500" b="1" dirty="0">
              <a:solidFill>
                <a:schemeClr val="tx1">
                  <a:lumMod val="95000"/>
                  <a:lumOff val="5000"/>
                </a:schemeClr>
              </a:solidFill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4410" y="3714752"/>
            <a:ext cx="7058052" cy="2928958"/>
          </a:xfrm>
        </p:spPr>
        <p:txBody>
          <a:bodyPr>
            <a:normAutofit lnSpcReduction="10000"/>
          </a:bodyPr>
          <a:lstStyle/>
          <a:p>
            <a:endParaRPr lang="pt-BR" sz="1800" b="1" dirty="0" smtClean="0">
              <a:latin typeface="Candara" pitchFamily="34" charset="0"/>
            </a:endParaRPr>
          </a:p>
          <a:p>
            <a:r>
              <a:rPr lang="pt-BR" sz="1800" b="1" dirty="0" smtClean="0">
                <a:latin typeface="Candara" pitchFamily="34" charset="0"/>
              </a:rPr>
              <a:t>Aluísio Rodrigues</a:t>
            </a:r>
          </a:p>
          <a:p>
            <a:r>
              <a:rPr lang="pt-BR" sz="1800" b="1" dirty="0" smtClean="0">
                <a:latin typeface="Candara" pitchFamily="34" charset="0"/>
              </a:rPr>
              <a:t>André Alves</a:t>
            </a:r>
          </a:p>
          <a:p>
            <a:r>
              <a:rPr lang="pt-BR" sz="1800" b="1" dirty="0" smtClean="0">
                <a:latin typeface="Candara" pitchFamily="34" charset="0"/>
              </a:rPr>
              <a:t>Durval Augusto</a:t>
            </a:r>
          </a:p>
          <a:p>
            <a:r>
              <a:rPr lang="pt-BR" sz="1800" b="1" dirty="0" smtClean="0">
                <a:latin typeface="Candara" pitchFamily="34" charset="0"/>
              </a:rPr>
              <a:t>George Valença</a:t>
            </a:r>
          </a:p>
          <a:p>
            <a:r>
              <a:rPr lang="pt-BR" sz="1800" b="1" dirty="0" smtClean="0">
                <a:latin typeface="Candara" pitchFamily="34" charset="0"/>
              </a:rPr>
              <a:t>Igor Duarte</a:t>
            </a:r>
          </a:p>
          <a:p>
            <a:r>
              <a:rPr lang="pt-BR" sz="1800" b="1" dirty="0" smtClean="0">
                <a:latin typeface="Candara" pitchFamily="34" charset="0"/>
              </a:rPr>
              <a:t>Tiago </a:t>
            </a:r>
            <a:r>
              <a:rPr lang="pt-BR" sz="1800" b="1" dirty="0" smtClean="0">
                <a:latin typeface="Candara" pitchFamily="34" charset="0"/>
              </a:rPr>
              <a:t>Lemos</a:t>
            </a:r>
          </a:p>
          <a:p>
            <a:endParaRPr lang="pt-BR" sz="1800" b="1" dirty="0" smtClean="0">
              <a:latin typeface="Candara" pitchFamily="34" charset="0"/>
            </a:endParaRPr>
          </a:p>
          <a:p>
            <a:r>
              <a:rPr lang="pt-BR" sz="1800" b="1" dirty="0" smtClean="0">
                <a:latin typeface="Candara" pitchFamily="34" charset="0"/>
              </a:rPr>
              <a:t>20/06/2008</a:t>
            </a:r>
            <a:endParaRPr lang="pt-BR" sz="1800" b="1" dirty="0" smtClean="0">
              <a:latin typeface="Candara" pitchFamily="34" charset="0"/>
            </a:endParaRPr>
          </a:p>
          <a:p>
            <a:endParaRPr lang="pt-BR" sz="1800" b="1" dirty="0">
              <a:latin typeface="Candara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243918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Roteiro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286808" cy="4857784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Motivação</a:t>
            </a:r>
          </a:p>
          <a:p>
            <a:pPr algn="just">
              <a:buBlip>
                <a:blip r:embed="rId2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Motivação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Lista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estabelecimentos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on-line</a:t>
            </a:r>
          </a:p>
          <a:p>
            <a:pPr algn="just"/>
            <a:endParaRPr lang="pt-BR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Comparação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(preços, cardápios, ofertas, etc.)</a:t>
            </a: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Acesso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rápido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simples</a:t>
            </a: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Interface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intuitiva</a:t>
            </a: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Eficiência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serviço (realizar + encaminhar + entregar pedido)</a:t>
            </a:r>
          </a:p>
          <a:p>
            <a:pPr algn="just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algn="just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2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pic>
        <p:nvPicPr>
          <p:cNvPr id="1028" name="Picture 4" descr="http://www.nickhalstead.com/wp-content/computer-us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38863" y="2581285"/>
            <a:ext cx="2276475" cy="2276475"/>
          </a:xfrm>
          <a:prstGeom prst="rect">
            <a:avLst/>
          </a:prstGeom>
          <a:noFill/>
        </p:spPr>
      </p:pic>
      <p:sp>
        <p:nvSpPr>
          <p:cNvPr id="10" name="CaixaDeTexto 9"/>
          <p:cNvSpPr txBox="1"/>
          <p:nvPr/>
        </p:nvSpPr>
        <p:spPr>
          <a:xfrm rot="2342336">
            <a:off x="7319547" y="240515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Usuário</a:t>
            </a:r>
            <a:endParaRPr lang="pt-BR" b="1" dirty="0"/>
          </a:p>
        </p:txBody>
      </p:sp>
      <p:sp>
        <p:nvSpPr>
          <p:cNvPr id="8" name="Retângulo 7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/>
          <a:lstStyle/>
          <a:p>
            <a:r>
              <a:rPr lang="pt-BR" sz="4000" b="1" dirty="0" smtClean="0">
                <a:latin typeface="Candara" pitchFamily="34" charset="0"/>
              </a:rPr>
              <a:t>Motivação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Terceirização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serviços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(potencial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diminuição de custos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r>
              <a:rPr lang="pt-BR" sz="2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Satisfação do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usuário final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(serviço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qualidade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Especialização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da </a:t>
            </a: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latin typeface="Candara" pitchFamily="34" charset="0"/>
              </a:rPr>
              <a:t>R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>ILAY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(também)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em técnicas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marketing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para uma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divulgação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eficiente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seus clientes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 rot="2342336">
            <a:off x="7379702" y="2583311"/>
            <a:ext cx="84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Cliente</a:t>
            </a:r>
            <a:endParaRPr lang="pt-BR" b="1" dirty="0"/>
          </a:p>
        </p:txBody>
      </p:sp>
      <p:pic>
        <p:nvPicPr>
          <p:cNvPr id="16386" name="Picture 2" descr="http://www.masternewmedia.org/images/online_business_networking.jpg"/>
          <p:cNvPicPr>
            <a:picLocks noChangeAspect="1" noChangeArrowheads="1"/>
          </p:cNvPicPr>
          <p:nvPr/>
        </p:nvPicPr>
        <p:blipFill>
          <a:blip r:embed="rId4">
            <a:lum bright="10000"/>
          </a:blip>
          <a:srcRect/>
          <a:stretch>
            <a:fillRect/>
          </a:stretch>
        </p:blipFill>
        <p:spPr bwMode="auto">
          <a:xfrm>
            <a:off x="5500694" y="3286124"/>
            <a:ext cx="2928958" cy="1952638"/>
          </a:xfrm>
          <a:prstGeom prst="rect">
            <a:avLst/>
          </a:prstGeom>
          <a:noFill/>
        </p:spPr>
      </p:pic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 fontScale="90000"/>
          </a:bodyPr>
          <a:lstStyle/>
          <a:p>
            <a:r>
              <a:rPr lang="pt-BR" sz="4000" b="1" dirty="0" smtClean="0">
                <a:latin typeface="Candara" pitchFamily="34" charset="0"/>
              </a:rPr>
              <a:t>RANGAR,</a:t>
            </a:r>
            <a:br>
              <a:rPr lang="pt-BR" sz="4000" b="1" dirty="0" smtClean="0">
                <a:latin typeface="Candara" pitchFamily="34" charset="0"/>
              </a:rPr>
            </a:br>
            <a:r>
              <a:rPr lang="pt-BR" sz="4000" b="1" dirty="0" smtClean="0">
                <a:latin typeface="Candara" pitchFamily="34" charset="0"/>
              </a:rPr>
              <a:t>O Seu Cardápio Virtual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501122" cy="5429288"/>
          </a:xfrm>
        </p:spPr>
        <p:txBody>
          <a:bodyPr>
            <a:normAutofit/>
          </a:bodyPr>
          <a:lstStyle/>
          <a:p>
            <a:pPr algn="just"/>
            <a:endPara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conceito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serviço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entregas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em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domicílio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no ramo alimentício</a:t>
            </a:r>
            <a:endParaRPr lang="pt-BR" sz="2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Visa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facilitar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atendimento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entrega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pedidos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(ex.: usuários muitas vezes passam por processos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desgastantes para finalizar um pedido).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Páginas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diversos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estabelecimentos</a:t>
            </a:r>
          </a:p>
          <a:p>
            <a:pPr algn="just"/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857628"/>
            <a:ext cx="219075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A empresa: </a:t>
            </a:r>
            <a:r>
              <a:rPr lang="pt-BR" sz="40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40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Missão: </a:t>
            </a:r>
            <a:r>
              <a:rPr lang="pt-B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Aliar qualidade de serviço e comodidade para os clientes que utilizam o sistema de delivery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</a:p>
          <a:p>
            <a:pPr algn="just">
              <a:buFont typeface="Wingdings" pitchFamily="2" charset="2"/>
              <a:buChar char="q"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Visão: </a:t>
            </a:r>
            <a:r>
              <a:rPr lang="pt-B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 um ano, trazer os maiores players do setor de fast food para a nossa cartela de clientes. E, em três anos, ser referência no mercado no que tange terceirização do processo de entrega a domicílio, como mais eficiente serviço de consulta e pedidos de comida do país.</a:t>
            </a:r>
          </a:p>
          <a:p>
            <a:pPr algn="just">
              <a:buFont typeface="Wingdings" pitchFamily="2" charset="2"/>
              <a:buChar char="q"/>
            </a:pPr>
            <a:endParaRPr lang="pt-BR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Valores: </a:t>
            </a:r>
            <a:r>
              <a:rPr lang="pt-B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Comprometimento, Perseverança, Excelência,     	            Responsabilidade, Transparência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Estrutura </a:t>
            </a:r>
            <a:r>
              <a:rPr lang="pt-BR" sz="4000" b="1" dirty="0" smtClean="0">
                <a:latin typeface="Candara" pitchFamily="34" charset="0"/>
              </a:rPr>
              <a:t>Organizacional [1]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Organograma</a:t>
            </a:r>
            <a:endParaRPr lang="pt-BR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2285992"/>
            <a:ext cx="58864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107157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latin typeface="Candara" pitchFamily="34" charset="0"/>
              </a:rPr>
              <a:t>Estrutura </a:t>
            </a:r>
            <a:r>
              <a:rPr lang="pt-BR" sz="4000" b="1" dirty="0" smtClean="0">
                <a:latin typeface="Candara" pitchFamily="34" charset="0"/>
              </a:rPr>
              <a:t>Organizacional [2]</a:t>
            </a:r>
            <a:endParaRPr lang="pt-BR" sz="4000" b="1" dirty="0">
              <a:latin typeface="Candar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571612"/>
            <a:ext cx="8072494" cy="542928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Organograma</a:t>
            </a:r>
            <a:endParaRPr lang="pt-BR" sz="24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Blip>
                <a:blip r:embed="rId3"/>
              </a:buBlip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15404" y="1984568"/>
            <a:ext cx="331471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>
                <a:solidFill>
                  <a:schemeClr val="accent6">
                    <a:lumMod val="75000"/>
                  </a:schemeClr>
                </a:solidFill>
                <a:latin typeface="Gill Sans Ultra Bold" pitchFamily="34" charset="0"/>
              </a:rPr>
              <a:t>R</a:t>
            </a:r>
            <a:r>
              <a:rPr lang="pt-BR" sz="2500" b="1" dirty="0" smtClean="0">
                <a:solidFill>
                  <a:schemeClr val="accent1">
                    <a:lumMod val="75000"/>
                  </a:schemeClr>
                </a:solidFill>
                <a:latin typeface="Gill Sans Ultra Bold" pitchFamily="34" charset="0"/>
              </a:rPr>
              <a:t>ILAY</a:t>
            </a:r>
            <a:endParaRPr lang="pt-BR" sz="2500" b="1" dirty="0">
              <a:solidFill>
                <a:schemeClr val="accent1">
                  <a:lumMod val="75000"/>
                </a:schemeClr>
              </a:solidFill>
              <a:latin typeface="Gill Sans Ultra Bold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 rot="5400000">
            <a:off x="5393541" y="3107541"/>
            <a:ext cx="6858000" cy="6429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500174"/>
            <a:ext cx="3204521" cy="221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lipse 7"/>
          <p:cNvSpPr/>
          <p:nvPr/>
        </p:nvSpPr>
        <p:spPr>
          <a:xfrm>
            <a:off x="4786314" y="2000240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Conector angulado 14"/>
          <p:cNvCxnSpPr>
            <a:stCxn id="8" idx="2"/>
            <a:endCxn id="20" idx="0"/>
          </p:cNvCxnSpPr>
          <p:nvPr/>
        </p:nvCxnSpPr>
        <p:spPr>
          <a:xfrm rot="10800000" flipV="1">
            <a:off x="1535886" y="2357430"/>
            <a:ext cx="3250429" cy="500066"/>
          </a:xfrm>
          <a:prstGeom prst="bentConnector2">
            <a:avLst/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71406" y="2928934"/>
            <a:ext cx="421484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/>
              <a:t> Marketing e Vendas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Propaganda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CRM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Parcerias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Análise de mercado </a:t>
            </a:r>
          </a:p>
          <a:p>
            <a:pPr>
              <a:buFont typeface="Wingdings" pitchFamily="2" charset="2"/>
              <a:buChar char="§"/>
            </a:pPr>
            <a:endParaRPr lang="pt-BR" sz="1400" dirty="0" smtClean="0"/>
          </a:p>
          <a:p>
            <a:pPr>
              <a:buFont typeface="Wingdings" pitchFamily="2" charset="2"/>
              <a:buChar char="§"/>
            </a:pPr>
            <a:r>
              <a:rPr lang="pt-BR" sz="1400" b="1" dirty="0" smtClean="0"/>
              <a:t> </a:t>
            </a:r>
            <a:r>
              <a:rPr lang="pt-BR" sz="1400" b="1" dirty="0" smtClean="0"/>
              <a:t>Administrativa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Coordenação </a:t>
            </a:r>
            <a:r>
              <a:rPr lang="pt-BR" sz="1400" dirty="0" smtClean="0"/>
              <a:t>de atividades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Planejamento Estratégico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Infra-Estrutura</a:t>
            </a:r>
          </a:p>
          <a:p>
            <a:pPr>
              <a:buFont typeface="Wingdings" pitchFamily="2" charset="2"/>
              <a:buChar char="§"/>
            </a:pPr>
            <a:endParaRPr lang="pt-BR" sz="1400" dirty="0" smtClean="0"/>
          </a:p>
          <a:p>
            <a:pPr>
              <a:buFont typeface="Wingdings" pitchFamily="2" charset="2"/>
              <a:buChar char="§"/>
            </a:pPr>
            <a:r>
              <a:rPr lang="pt-BR" sz="1400" dirty="0" smtClean="0"/>
              <a:t> </a:t>
            </a:r>
            <a:r>
              <a:rPr lang="pt-BR" sz="1400" b="1" dirty="0" smtClean="0"/>
              <a:t>Finanças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Pagamentos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Demonstrativos Financeiros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Orçamentos</a:t>
            </a:r>
            <a:endParaRPr lang="pt-BR" sz="1400" dirty="0" smtClean="0"/>
          </a:p>
          <a:p>
            <a:pPr>
              <a:buFont typeface="Wingdings" pitchFamily="2" charset="2"/>
              <a:buChar char="§"/>
            </a:pPr>
            <a:endParaRPr lang="pt-BR" sz="1400" dirty="0" smtClean="0"/>
          </a:p>
          <a:p>
            <a:pPr lvl="1"/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71406" y="2857496"/>
            <a:ext cx="2928958" cy="3357586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Elipse 25"/>
          <p:cNvSpPr/>
          <p:nvPr/>
        </p:nvSpPr>
        <p:spPr>
          <a:xfrm>
            <a:off x="5857884" y="2143116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7" name="Conector angulado 14"/>
          <p:cNvCxnSpPr>
            <a:stCxn id="26" idx="4"/>
            <a:endCxn id="30" idx="0"/>
          </p:cNvCxnSpPr>
          <p:nvPr/>
        </p:nvCxnSpPr>
        <p:spPr>
          <a:xfrm rot="5400000">
            <a:off x="4784974" y="2430209"/>
            <a:ext cx="1109971" cy="1964545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3214678" y="3967467"/>
            <a:ext cx="2286016" cy="1357322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3286116" y="4043140"/>
            <a:ext cx="421484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/>
              <a:t> Gestão de RH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Recrutamento</a:t>
            </a:r>
            <a:r>
              <a:rPr lang="pt-BR" sz="1400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Seleção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Desenvolvimento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Acompanhamento</a:t>
            </a:r>
          </a:p>
          <a:p>
            <a:endParaRPr lang="pt-BR" sz="1400" dirty="0" smtClean="0"/>
          </a:p>
          <a:p>
            <a:pPr lvl="1"/>
            <a:endParaRPr lang="pt-BR" sz="1400" dirty="0"/>
          </a:p>
        </p:txBody>
      </p:sp>
      <p:sp>
        <p:nvSpPr>
          <p:cNvPr id="34" name="Elipse 33"/>
          <p:cNvSpPr/>
          <p:nvPr/>
        </p:nvSpPr>
        <p:spPr>
          <a:xfrm>
            <a:off x="6858016" y="2000240"/>
            <a:ext cx="928694" cy="71438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5786446" y="4000504"/>
            <a:ext cx="2643206" cy="1928826"/>
          </a:xfrm>
          <a:prstGeom prst="rect">
            <a:avLst/>
          </a:prstGeom>
          <a:noFill/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5857884" y="4042010"/>
            <a:ext cx="42148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1400" b="1" dirty="0" smtClean="0"/>
              <a:t> Gestão de Projetos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Coordenar projetos</a:t>
            </a:r>
          </a:p>
          <a:p>
            <a:pPr lvl="1"/>
            <a:r>
              <a:rPr lang="pt-BR" sz="1400" dirty="0" smtClean="0"/>
              <a:t>     (gerente, equipe, </a:t>
            </a:r>
          </a:p>
          <a:p>
            <a:pPr lvl="1"/>
            <a:r>
              <a:rPr lang="pt-BR" sz="1400" dirty="0" smtClean="0"/>
              <a:t>     Desenvolvimento, etc.)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Planejamento tático de   </a:t>
            </a:r>
          </a:p>
          <a:p>
            <a:pPr lvl="1"/>
            <a:r>
              <a:rPr lang="pt-BR" sz="1400" dirty="0" smtClean="0"/>
              <a:t> </a:t>
            </a:r>
            <a:r>
              <a:rPr lang="pt-BR" sz="1400" dirty="0" smtClean="0"/>
              <a:t>    serviços da empresa</a:t>
            </a:r>
          </a:p>
          <a:p>
            <a:pPr lvl="1">
              <a:buFont typeface="Wingdings" pitchFamily="2" charset="2"/>
              <a:buChar char="ü"/>
            </a:pPr>
            <a:r>
              <a:rPr lang="pt-BR" sz="1400" dirty="0" smtClean="0"/>
              <a:t> </a:t>
            </a:r>
            <a:r>
              <a:rPr lang="pt-BR" sz="1400" dirty="0" smtClean="0"/>
              <a:t>Contatar clientes dos</a:t>
            </a:r>
          </a:p>
          <a:p>
            <a:pPr lvl="1"/>
            <a:r>
              <a:rPr lang="pt-BR" sz="1400" dirty="0" smtClean="0"/>
              <a:t> </a:t>
            </a:r>
            <a:r>
              <a:rPr lang="pt-BR" sz="1400" dirty="0" smtClean="0"/>
              <a:t>    projetos</a:t>
            </a:r>
          </a:p>
          <a:p>
            <a:pPr lvl="1"/>
            <a:endParaRPr lang="pt-BR" sz="1400" dirty="0" smtClean="0"/>
          </a:p>
          <a:p>
            <a:endParaRPr lang="pt-BR" sz="1400" dirty="0" smtClean="0"/>
          </a:p>
          <a:p>
            <a:pPr lvl="1"/>
            <a:endParaRPr lang="pt-BR" sz="1400" dirty="0"/>
          </a:p>
        </p:txBody>
      </p:sp>
      <p:cxnSp>
        <p:nvCxnSpPr>
          <p:cNvPr id="54" name="Conector angulado 14"/>
          <p:cNvCxnSpPr/>
          <p:nvPr/>
        </p:nvCxnSpPr>
        <p:spPr>
          <a:xfrm rot="5400000">
            <a:off x="6322230" y="3321844"/>
            <a:ext cx="1357324" cy="1588"/>
          </a:xfrm>
          <a:prstGeom prst="bentConnector3">
            <a:avLst>
              <a:gd name="adj1" fmla="val 50000"/>
            </a:avLst>
          </a:prstGeom>
          <a:ln w="158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493</Words>
  <Application>Microsoft Office PowerPoint</Application>
  <PresentationFormat>Apresentação na tela (4:3)</PresentationFormat>
  <Paragraphs>122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RILAY  Release Final</vt:lpstr>
      <vt:lpstr>Roteiro</vt:lpstr>
      <vt:lpstr>Motivação [1]</vt:lpstr>
      <vt:lpstr>Motivação [2]</vt:lpstr>
      <vt:lpstr>RANGAR, O Seu Cardápio Virtual</vt:lpstr>
      <vt:lpstr>A empresa: RILAY</vt:lpstr>
      <vt:lpstr>Estrutura Organizacional [1]</vt:lpstr>
      <vt:lpstr>Estrutura Organizacional [2]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RILAY  Release Final</dc:title>
  <dc:creator>K8N_130306</dc:creator>
  <cp:lastModifiedBy>gavs</cp:lastModifiedBy>
  <cp:revision>16</cp:revision>
  <dcterms:created xsi:type="dcterms:W3CDTF">2008-06-19T02:35:32Z</dcterms:created>
  <dcterms:modified xsi:type="dcterms:W3CDTF">2008-06-19T18:05:47Z</dcterms:modified>
</cp:coreProperties>
</file>