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70" r:id="rId12"/>
    <p:sldId id="269" r:id="rId13"/>
    <p:sldId id="271" r:id="rId14"/>
    <p:sldId id="268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6F2"/>
    <a:srgbClr val="81562B"/>
    <a:srgbClr val="CAD9EC"/>
    <a:srgbClr val="A6BFDE"/>
    <a:srgbClr val="FF2F2F"/>
    <a:srgbClr val="3E4D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534" autoAdjust="0"/>
  </p:normalViewPr>
  <p:slideViewPr>
    <p:cSldViewPr>
      <p:cViewPr>
        <p:scale>
          <a:sx n="66" d="100"/>
          <a:sy n="66" d="100"/>
        </p:scale>
        <p:origin x="-1290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EDF42-5427-4616-9A39-410E65BD324B}" type="datetimeFigureOut">
              <a:rPr lang="pt-BR" smtClean="0"/>
              <a:pPr/>
              <a:t>20/6/2008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4CB72-A433-422A-9B61-2630F388EB66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</a:t>
            </a:r>
            <a:r>
              <a:rPr lang="pt-BR" dirty="0" err="1" smtClean="0"/>
              <a:t>Rilay</a:t>
            </a:r>
            <a:r>
              <a:rPr lang="pt-BR" dirty="0" smtClean="0"/>
              <a:t> pode se especializar</a:t>
            </a:r>
            <a:r>
              <a:rPr lang="pt-BR" baseline="0" dirty="0" smtClean="0"/>
              <a:t> em marketing também. Ou melhor, incorporar a perspectiva de divulgação (marketing eficiente) de seus clientes no Rangar. Quais técnicas, abordagens, alterações no site (relativas à marketing) farão com que meus clientes se tornem ainda mais conhecidos, confiáveis, etc.?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Concorrente</a:t>
            </a:r>
            <a:r>
              <a:rPr lang="pt-BR" baseline="0" dirty="0" smtClean="0"/>
              <a:t> neutro: listel...  ? Mmmm.. talvez não</a:t>
            </a:r>
            <a:r>
              <a:rPr lang="pt-BR" baseline="0" smtClean="0"/>
              <a:t>: se torna pedido por telefone do mesmo jeito.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Concorrente</a:t>
            </a:r>
            <a:r>
              <a:rPr lang="pt-BR" baseline="0" dirty="0" smtClean="0"/>
              <a:t> neutro: listel...  ? Mmmm.. talvez não</a:t>
            </a:r>
            <a:r>
              <a:rPr lang="pt-BR" baseline="0" smtClean="0"/>
              <a:t>: se torna pedido por telefone do mesmo jeito.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Concorrente</a:t>
            </a:r>
            <a:r>
              <a:rPr lang="pt-BR" baseline="0" dirty="0" smtClean="0"/>
              <a:t> neutro: listel...  ? Mmmm.. talvez não</a:t>
            </a:r>
            <a:r>
              <a:rPr lang="pt-BR" baseline="0" smtClean="0"/>
              <a:t>: se torna pedido por telefone do mesmo jeito.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Concorrente</a:t>
            </a:r>
            <a:r>
              <a:rPr lang="pt-BR" baseline="0" dirty="0" smtClean="0"/>
              <a:t> neutro: listel...  ? Mmmm.. talvez não</a:t>
            </a:r>
            <a:r>
              <a:rPr lang="pt-BR" baseline="0" smtClean="0"/>
              <a:t>: se torna pedido por telefone do mesmo jeito.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Concorrente</a:t>
            </a:r>
            <a:r>
              <a:rPr lang="pt-BR" baseline="0" dirty="0" smtClean="0"/>
              <a:t> neutro: listel...  ? Mmmm.. talvez não</a:t>
            </a:r>
            <a:r>
              <a:rPr lang="pt-BR" baseline="0" smtClean="0"/>
              <a:t>: se torna pedido por telefone do mesmo jeito.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Concorrente</a:t>
            </a:r>
            <a:r>
              <a:rPr lang="pt-BR" baseline="0" dirty="0" smtClean="0"/>
              <a:t> neutro: listel...  ? Mmmm.. talvez não</a:t>
            </a:r>
            <a:r>
              <a:rPr lang="pt-BR" baseline="0" smtClean="0"/>
              <a:t>: se torna pedido por telefone do mesmo jeito.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Concorrente</a:t>
            </a:r>
            <a:r>
              <a:rPr lang="pt-BR" baseline="0" dirty="0" smtClean="0"/>
              <a:t> neutro: listel...  ? Mmmm.. talvez não</a:t>
            </a:r>
            <a:r>
              <a:rPr lang="pt-BR" baseline="0" smtClean="0"/>
              <a:t>: se torna pedido por telefone do mesmo jeito.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Concorrente</a:t>
            </a:r>
            <a:r>
              <a:rPr lang="pt-BR" baseline="0" dirty="0" smtClean="0"/>
              <a:t> neutro: listel...  ? Mmmm.. talvez não</a:t>
            </a:r>
            <a:r>
              <a:rPr lang="pt-BR" baseline="0" smtClean="0"/>
              <a:t>: se torna pedido por telefone do mesmo jeito.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Concorrente</a:t>
            </a:r>
            <a:r>
              <a:rPr lang="pt-BR" baseline="0" dirty="0" smtClean="0"/>
              <a:t> neutro: listel...  ? Mmmm.. talvez não</a:t>
            </a:r>
            <a:r>
              <a:rPr lang="pt-BR" baseline="0" smtClean="0"/>
              <a:t>: se torna pedido por telefone do mesmo jeito.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Concorrente</a:t>
            </a:r>
            <a:r>
              <a:rPr lang="pt-BR" baseline="0" dirty="0" smtClean="0"/>
              <a:t> neutro: listel...  ? Mmmm.. talvez não</a:t>
            </a:r>
            <a:r>
              <a:rPr lang="pt-BR" baseline="0" smtClean="0"/>
              <a:t>: se torna pedido por telefone do mesmo jeito.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</a:t>
            </a:r>
            <a:r>
              <a:rPr lang="pt-BR" dirty="0" err="1" smtClean="0"/>
              <a:t>Rilay</a:t>
            </a:r>
            <a:r>
              <a:rPr lang="pt-BR" dirty="0" smtClean="0"/>
              <a:t> pode se especializar</a:t>
            </a:r>
            <a:r>
              <a:rPr lang="pt-BR" baseline="0" dirty="0" smtClean="0"/>
              <a:t> em marketing também. Ou melhor, incorporar a perspectiva de divulgação (marketing eficiente) de seus clientes no Rangar. Quais técnicas, abordagens, alterações no site (relativas à marketing) farão com que meus clientes se tornem ainda mais conhecidos, confiáveis, etc.?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Concorrente</a:t>
            </a:r>
            <a:r>
              <a:rPr lang="pt-BR" baseline="0" dirty="0" smtClean="0"/>
              <a:t> neutro: listel...  ? Mmmm.. talvez não</a:t>
            </a:r>
            <a:r>
              <a:rPr lang="pt-BR" baseline="0" smtClean="0"/>
              <a:t>: se torna pedido por telefone do mesmo jeito.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Concorrente</a:t>
            </a:r>
            <a:r>
              <a:rPr lang="pt-BR" baseline="0" dirty="0" smtClean="0"/>
              <a:t> neutro: listel...  ? Mmmm.. talvez não</a:t>
            </a:r>
            <a:r>
              <a:rPr lang="pt-BR" baseline="0" smtClean="0"/>
              <a:t>: se torna pedido por telefone do mesmo jeito.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Concorrente</a:t>
            </a:r>
            <a:r>
              <a:rPr lang="pt-BR" baseline="0" dirty="0" smtClean="0"/>
              <a:t> neutro: listel...  ? Mmmm.. talvez não</a:t>
            </a:r>
            <a:r>
              <a:rPr lang="pt-BR" baseline="0" smtClean="0"/>
              <a:t>: se torna pedido por telefone do mesmo jeito.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Concorrente</a:t>
            </a:r>
            <a:r>
              <a:rPr lang="pt-BR" baseline="0" dirty="0" smtClean="0"/>
              <a:t> neutro: listel...  ? Mmmm.. talvez não</a:t>
            </a:r>
            <a:r>
              <a:rPr lang="pt-BR" baseline="0" smtClean="0"/>
              <a:t>: se torna pedido por telefone do mesmo jeito.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Concorrente</a:t>
            </a:r>
            <a:r>
              <a:rPr lang="pt-BR" baseline="0" dirty="0" smtClean="0"/>
              <a:t> neutro: listel...  ? Mmmm.. talvez não</a:t>
            </a:r>
            <a:r>
              <a:rPr lang="pt-BR" baseline="0" smtClean="0"/>
              <a:t>: se torna pedido por telefone do mesmo jeito.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27</a:t>
            </a:fld>
            <a:endParaRPr 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Concorrente</a:t>
            </a:r>
            <a:r>
              <a:rPr lang="pt-BR" baseline="0" dirty="0" smtClean="0"/>
              <a:t> neutro: listel...  ? Mmmm.. talvez não</a:t>
            </a:r>
            <a:r>
              <a:rPr lang="pt-BR" baseline="0" smtClean="0"/>
              <a:t>: se torna pedido por telefone do mesmo jeito.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28</a:t>
            </a:fld>
            <a:endParaRPr 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Concorrente</a:t>
            </a:r>
            <a:r>
              <a:rPr lang="pt-BR" baseline="0" dirty="0" smtClean="0"/>
              <a:t> neutro: listel...  ? Mmmm.. talvez não</a:t>
            </a:r>
            <a:r>
              <a:rPr lang="pt-BR" baseline="0" smtClean="0"/>
              <a:t>: se torna pedido por telefone do mesmo jeito.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29</a:t>
            </a:fld>
            <a:endParaRPr lang="pt-B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Concorrente</a:t>
            </a:r>
            <a:r>
              <a:rPr lang="pt-BR" baseline="0" dirty="0" smtClean="0"/>
              <a:t> neutro: listel...  ? Mmmm.. talvez não</a:t>
            </a:r>
            <a:r>
              <a:rPr lang="pt-BR" baseline="0" smtClean="0"/>
              <a:t>: se torna pedido por telefone do mesmo jeito.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30</a:t>
            </a:fld>
            <a:endParaRPr lang="pt-B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Concorrente</a:t>
            </a:r>
            <a:r>
              <a:rPr lang="pt-BR" baseline="0" dirty="0" smtClean="0"/>
              <a:t> neutro: listel...  ? Mmmm.. talvez não</a:t>
            </a:r>
            <a:r>
              <a:rPr lang="pt-BR" baseline="0" smtClean="0"/>
              <a:t>: se torna pedido por telefone do mesmo jeito.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31</a:t>
            </a:fld>
            <a:endParaRPr lang="pt-B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Concorrente</a:t>
            </a:r>
            <a:r>
              <a:rPr lang="pt-BR" baseline="0" dirty="0" smtClean="0"/>
              <a:t> neutro: listel...  ? Mmmm.. talvez não</a:t>
            </a:r>
            <a:r>
              <a:rPr lang="pt-BR" baseline="0" smtClean="0"/>
              <a:t>: se torna pedido por telefone do mesmo jeito.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32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</a:t>
            </a:r>
            <a:r>
              <a:rPr lang="pt-BR" dirty="0" err="1" smtClean="0"/>
              <a:t>Rilay</a:t>
            </a:r>
            <a:r>
              <a:rPr lang="pt-BR" dirty="0" smtClean="0"/>
              <a:t> pode se especializar</a:t>
            </a:r>
            <a:r>
              <a:rPr lang="pt-BR" baseline="0" dirty="0" smtClean="0"/>
              <a:t> em marketing também. Ou melhor, incorporar a perspectiva de divulgação (marketing eficiente) de seus clientes no Rangar. Quais técnicas, abordagens, alterações no site (relativas à marketing) farão com que meus clientes se tornem ainda mais conhecidos, confiáveis, etc.?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Concorrente</a:t>
            </a:r>
            <a:r>
              <a:rPr lang="pt-BR" baseline="0" dirty="0" smtClean="0"/>
              <a:t> neutro: listel...  ? Mmmm.. talvez não</a:t>
            </a:r>
            <a:r>
              <a:rPr lang="pt-BR" baseline="0" smtClean="0"/>
              <a:t>: se torna pedido por telefone do mesmo jeito.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33</a:t>
            </a:fld>
            <a:endParaRPr lang="pt-B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Concorrente</a:t>
            </a:r>
            <a:r>
              <a:rPr lang="pt-BR" baseline="0" dirty="0" smtClean="0"/>
              <a:t> neutro: listel...  ? Mmmm.. talvez não</a:t>
            </a:r>
            <a:r>
              <a:rPr lang="pt-BR" baseline="0" smtClean="0"/>
              <a:t>: se torna pedido por telefone do mesmo jeito.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34</a:t>
            </a:fld>
            <a:endParaRPr lang="pt-B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Concorrente</a:t>
            </a:r>
            <a:r>
              <a:rPr lang="pt-BR" baseline="0" dirty="0" smtClean="0"/>
              <a:t> neutro: listel...  ? Mmmm.. talvez não</a:t>
            </a:r>
            <a:r>
              <a:rPr lang="pt-BR" baseline="0" smtClean="0"/>
              <a:t>: se torna pedido por telefone do mesmo jeito.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35</a:t>
            </a:fld>
            <a:endParaRPr lang="pt-B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Concorrente</a:t>
            </a:r>
            <a:r>
              <a:rPr lang="pt-BR" baseline="0" dirty="0" smtClean="0"/>
              <a:t> neutro: listel...  ? Mmmm.. talvez não</a:t>
            </a:r>
            <a:r>
              <a:rPr lang="pt-BR" baseline="0" smtClean="0"/>
              <a:t>: se torna pedido por telefone do mesmo jeito.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36</a:t>
            </a:fld>
            <a:endParaRPr lang="pt-B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Concorrente</a:t>
            </a:r>
            <a:r>
              <a:rPr lang="pt-BR" baseline="0" dirty="0" smtClean="0"/>
              <a:t> neutro: listel...  ? Mmmm.. talvez não</a:t>
            </a:r>
            <a:r>
              <a:rPr lang="pt-BR" baseline="0" smtClean="0"/>
              <a:t>: se torna pedido por telefone do mesmo jeito.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37</a:t>
            </a:fld>
            <a:endParaRPr lang="pt-B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Concorrente</a:t>
            </a:r>
            <a:r>
              <a:rPr lang="pt-BR" baseline="0" dirty="0" smtClean="0"/>
              <a:t> neutro: listel...  ? Mmmm.. talvez não</a:t>
            </a:r>
            <a:r>
              <a:rPr lang="pt-BR" baseline="0" smtClean="0"/>
              <a:t>: se torna pedido por telefone do mesmo jeito.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38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</a:t>
            </a:r>
            <a:r>
              <a:rPr lang="pt-BR" dirty="0" err="1" smtClean="0"/>
              <a:t>Rilay</a:t>
            </a:r>
            <a:r>
              <a:rPr lang="pt-BR" dirty="0" smtClean="0"/>
              <a:t> pode se especializar</a:t>
            </a:r>
            <a:r>
              <a:rPr lang="pt-BR" baseline="0" dirty="0" smtClean="0"/>
              <a:t> em marketing também. Ou melhor, incorporar a perspectiva de divulgação (marketing eficiente) de seus clientes no Rangar. Quais técnicas, abordagens, alterações no site (relativas à marketing) farão com que meus clientes se tornem ainda mais conhecidos, confiáveis, etc.?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Pagamentos como um todo.. Pagamentos recebidos, a serem feitos, etc. E orçamentos</a:t>
            </a:r>
            <a:r>
              <a:rPr lang="pt-BR" baseline="0" dirty="0" smtClean="0"/>
              <a:t> de projetos, no caso.</a:t>
            </a:r>
          </a:p>
          <a:p>
            <a:r>
              <a:rPr lang="pt-BR" baseline="0" dirty="0" smtClean="0"/>
              <a:t>Planejamento tático de serviços da empresa.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</a:t>
            </a:r>
            <a:r>
              <a:rPr lang="pt-BR" baseline="0" dirty="0" smtClean="0"/>
              <a:t>RILAY </a:t>
            </a:r>
            <a:r>
              <a:rPr lang="pt-BR" dirty="0" smtClean="0"/>
              <a:t>ay pode se especializar</a:t>
            </a:r>
            <a:r>
              <a:rPr lang="pt-BR" baseline="0" dirty="0" smtClean="0"/>
              <a:t> em marketing também. Ou melhor, incorporar a perspectiva de divulgação (marketing eficiente) de seus clientes no Rangar. Quais técnicas, abordagens, alterações no site (relativas à marketing) farão com que meus clientes se tornem ainda mais conhecidos, confiáveis, etc.?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	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aspecto relativo</a:t>
            </a:r>
            <a:r>
              <a:rPr lang="pt-BR" baseline="0" dirty="0" smtClean="0"/>
              <a:t> a RILAY está também associado ao produto. Logo, esse é um exemplo de mudança ou evolução de características da empresa que repercutirá no portfolio.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Concorrente</a:t>
            </a:r>
            <a:r>
              <a:rPr lang="pt-BR" baseline="0" dirty="0" smtClean="0"/>
              <a:t> neutro: listel...  ? Mmmm.. talvez não</a:t>
            </a:r>
            <a:r>
              <a:rPr lang="pt-BR" baseline="0" smtClean="0"/>
              <a:t>: se torna pedido por telefone do mesmo jeito.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17DD-45F7-4336-AE41-C1CD1362A6C9}" type="datetimeFigureOut">
              <a:rPr lang="pt-BR" smtClean="0"/>
              <a:pPr/>
              <a:t>20/6/2008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5A7-CF68-4DCD-8A56-1094AA265E8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17DD-45F7-4336-AE41-C1CD1362A6C9}" type="datetimeFigureOut">
              <a:rPr lang="pt-BR" smtClean="0"/>
              <a:pPr/>
              <a:t>20/6/2008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5A7-CF68-4DCD-8A56-1094AA265E8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17DD-45F7-4336-AE41-C1CD1362A6C9}" type="datetimeFigureOut">
              <a:rPr lang="pt-BR" smtClean="0"/>
              <a:pPr/>
              <a:t>20/6/2008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5A7-CF68-4DCD-8A56-1094AA265E8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17DD-45F7-4336-AE41-C1CD1362A6C9}" type="datetimeFigureOut">
              <a:rPr lang="pt-BR" smtClean="0"/>
              <a:pPr/>
              <a:t>20/6/2008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5A7-CF68-4DCD-8A56-1094AA265E8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17DD-45F7-4336-AE41-C1CD1362A6C9}" type="datetimeFigureOut">
              <a:rPr lang="pt-BR" smtClean="0"/>
              <a:pPr/>
              <a:t>20/6/2008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5A7-CF68-4DCD-8A56-1094AA265E8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17DD-45F7-4336-AE41-C1CD1362A6C9}" type="datetimeFigureOut">
              <a:rPr lang="pt-BR" smtClean="0"/>
              <a:pPr/>
              <a:t>20/6/2008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5A7-CF68-4DCD-8A56-1094AA265E8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17DD-45F7-4336-AE41-C1CD1362A6C9}" type="datetimeFigureOut">
              <a:rPr lang="pt-BR" smtClean="0"/>
              <a:pPr/>
              <a:t>20/6/2008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5A7-CF68-4DCD-8A56-1094AA265E8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17DD-45F7-4336-AE41-C1CD1362A6C9}" type="datetimeFigureOut">
              <a:rPr lang="pt-BR" smtClean="0"/>
              <a:pPr/>
              <a:t>20/6/2008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5A7-CF68-4DCD-8A56-1094AA265E8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17DD-45F7-4336-AE41-C1CD1362A6C9}" type="datetimeFigureOut">
              <a:rPr lang="pt-BR" smtClean="0"/>
              <a:pPr/>
              <a:t>20/6/2008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5A7-CF68-4DCD-8A56-1094AA265E8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17DD-45F7-4336-AE41-C1CD1362A6C9}" type="datetimeFigureOut">
              <a:rPr lang="pt-BR" smtClean="0"/>
              <a:pPr/>
              <a:t>20/6/2008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5A7-CF68-4DCD-8A56-1094AA265E8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17DD-45F7-4336-AE41-C1CD1362A6C9}" type="datetimeFigureOut">
              <a:rPr lang="pt-BR" smtClean="0"/>
              <a:pPr/>
              <a:t>20/6/2008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5A7-CF68-4DCD-8A56-1094AA265E80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117DD-45F7-4336-AE41-C1CD1362A6C9}" type="datetimeFigureOut">
              <a:rPr lang="pt-BR" smtClean="0"/>
              <a:pPr/>
              <a:t>20/6/2008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015A7-CF68-4DCD-8A56-1094AA265E80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0034" y="1643050"/>
            <a:ext cx="8101042" cy="1885962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  <a:ea typeface="+mn-ea"/>
                <a:cs typeface="+mn-cs"/>
              </a:rPr>
              <a:t>R</a:t>
            </a:r>
            <a:r>
              <a:rPr lang="pt-BR" sz="40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  <a:ea typeface="+mn-ea"/>
                <a:cs typeface="+mn-cs"/>
              </a:rPr>
              <a:t>ILAY</a:t>
            </a:r>
            <a:r>
              <a:rPr lang="pt-BR" sz="3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  <a:ea typeface="+mn-ea"/>
                <a:cs typeface="+mn-cs"/>
              </a:rPr>
              <a:t/>
            </a:r>
            <a:br>
              <a:rPr lang="pt-BR" sz="3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  <a:ea typeface="+mn-ea"/>
                <a:cs typeface="+mn-cs"/>
              </a:rPr>
            </a:br>
            <a:r>
              <a:rPr lang="pt-BR" sz="3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  <a:ea typeface="+mn-ea"/>
                <a:cs typeface="+mn-cs"/>
              </a:rPr>
              <a:t/>
            </a:r>
            <a:br>
              <a:rPr lang="pt-BR" sz="3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  <a:ea typeface="+mn-ea"/>
                <a:cs typeface="+mn-cs"/>
              </a:rPr>
            </a:br>
            <a:r>
              <a:rPr lang="pt-BR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  <a:ea typeface="+mn-ea"/>
                <a:cs typeface="+mn-cs"/>
              </a:rPr>
              <a:t>Release Final</a:t>
            </a:r>
            <a:endParaRPr lang="pt-BR" sz="2500" b="1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  <a:ea typeface="+mn-ea"/>
              <a:cs typeface="+mn-c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14410" y="3714752"/>
            <a:ext cx="7058052" cy="2928958"/>
          </a:xfrm>
        </p:spPr>
        <p:txBody>
          <a:bodyPr>
            <a:normAutofit lnSpcReduction="10000"/>
          </a:bodyPr>
          <a:lstStyle/>
          <a:p>
            <a:endParaRPr lang="pt-BR" sz="1800" b="1" dirty="0" smtClean="0">
              <a:latin typeface="Candara" pitchFamily="34" charset="0"/>
            </a:endParaRPr>
          </a:p>
          <a:p>
            <a:r>
              <a:rPr lang="pt-BR" sz="1800" b="1" dirty="0" smtClean="0">
                <a:latin typeface="Candara" pitchFamily="34" charset="0"/>
              </a:rPr>
              <a:t>Aluísio Rodrigues</a:t>
            </a:r>
          </a:p>
          <a:p>
            <a:r>
              <a:rPr lang="pt-BR" sz="1800" b="1" dirty="0" smtClean="0">
                <a:latin typeface="Candara" pitchFamily="34" charset="0"/>
              </a:rPr>
              <a:t>André Alves</a:t>
            </a:r>
          </a:p>
          <a:p>
            <a:r>
              <a:rPr lang="pt-BR" sz="1800" b="1" dirty="0" smtClean="0">
                <a:latin typeface="Candara" pitchFamily="34" charset="0"/>
              </a:rPr>
              <a:t>Durval Augusto</a:t>
            </a:r>
          </a:p>
          <a:p>
            <a:r>
              <a:rPr lang="pt-BR" sz="1800" b="1" dirty="0" smtClean="0">
                <a:latin typeface="Candara" pitchFamily="34" charset="0"/>
              </a:rPr>
              <a:t>George Valença</a:t>
            </a:r>
          </a:p>
          <a:p>
            <a:r>
              <a:rPr lang="pt-BR" sz="1800" b="1" dirty="0" smtClean="0">
                <a:latin typeface="Candara" pitchFamily="34" charset="0"/>
              </a:rPr>
              <a:t>Igor Duarte</a:t>
            </a:r>
          </a:p>
          <a:p>
            <a:r>
              <a:rPr lang="pt-BR" sz="1800" b="1" dirty="0" smtClean="0">
                <a:latin typeface="Candara" pitchFamily="34" charset="0"/>
              </a:rPr>
              <a:t>Tiago Lemos</a:t>
            </a:r>
          </a:p>
          <a:p>
            <a:endParaRPr lang="pt-BR" sz="1800" b="1" dirty="0" smtClean="0">
              <a:latin typeface="Candara" pitchFamily="34" charset="0"/>
            </a:endParaRPr>
          </a:p>
          <a:p>
            <a:r>
              <a:rPr lang="pt-BR" sz="1800" b="1" dirty="0" smtClean="0">
                <a:latin typeface="Candara" pitchFamily="34" charset="0"/>
              </a:rPr>
              <a:t>20/06/2008</a:t>
            </a:r>
          </a:p>
          <a:p>
            <a:endParaRPr lang="pt-BR" sz="1800" b="1" dirty="0">
              <a:latin typeface="Candara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Marketing e Vendas [2]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8072494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Análise de Portfolio [1]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Analisar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compreender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os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produtos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da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empresa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sob uma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perspectiva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competitiva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e de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marketing/mercado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. Logo, é uma forma de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identificar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pontos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fortes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/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fracos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ameaças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.</a:t>
            </a:r>
            <a:endParaRPr lang="pt-BR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71406" y="3071810"/>
            <a:ext cx="5214974" cy="50006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Candara" pitchFamily="34" charset="0"/>
              </a:rPr>
              <a:t>Pontos fortes (do produto)</a:t>
            </a:r>
            <a:endParaRPr lang="pt-BR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71406" y="4429132"/>
            <a:ext cx="2571768" cy="7858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  <a:alpha val="7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  <a:latin typeface="Candara" pitchFamily="34" charset="0"/>
              </a:rPr>
              <a:t>Conteúdo visualizado por número ilimitado de pessoas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71406" y="6357958"/>
            <a:ext cx="2571768" cy="35719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  <a:alpha val="7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  <a:latin typeface="Candara" pitchFamily="34" charset="0"/>
              </a:rPr>
              <a:t>Acesso gratuito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71406" y="5929330"/>
            <a:ext cx="2562244" cy="35719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  <a:alpha val="7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  <a:latin typeface="Candara" pitchFamily="34" charset="0"/>
              </a:rPr>
              <a:t>Atualizações constantes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71406" y="5286388"/>
            <a:ext cx="2571768" cy="57150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  <a:alpha val="7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  <a:latin typeface="Candara" pitchFamily="34" charset="0"/>
              </a:rPr>
              <a:t>Marketing eficiente (divulgação, vendas, etc.)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2714612" y="4429132"/>
            <a:ext cx="2571768" cy="92869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  <a:alpha val="7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  <a:latin typeface="Candara" pitchFamily="34" charset="0"/>
              </a:rPr>
              <a:t>Eliminar ou diminuir custos com atendimento por telefone... 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2714612" y="5429264"/>
            <a:ext cx="2571768" cy="128588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  <a:alpha val="7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  <a:latin typeface="Candara" pitchFamily="34" charset="0"/>
              </a:rPr>
              <a:t>Redução dos custos de investimento em estratégias  de marketing</a:t>
            </a: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71406" y="3643314"/>
            <a:ext cx="2571768" cy="64294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Candara" pitchFamily="34" charset="0"/>
              </a:rPr>
              <a:t>Vantagens da plataforma</a:t>
            </a:r>
          </a:p>
        </p:txBody>
      </p:sp>
      <p:sp>
        <p:nvSpPr>
          <p:cNvPr id="25" name="Retângulo de cantos arredondados 24"/>
          <p:cNvSpPr/>
          <p:nvPr/>
        </p:nvSpPr>
        <p:spPr>
          <a:xfrm>
            <a:off x="2714612" y="3643314"/>
            <a:ext cx="2571768" cy="64294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Candara" pitchFamily="34" charset="0"/>
              </a:rPr>
              <a:t>Redução de custos</a:t>
            </a: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5357818" y="3071810"/>
            <a:ext cx="3071834" cy="50006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Candara" pitchFamily="34" charset="0"/>
              </a:rPr>
              <a:t>Pontos fracos (da empresa)</a:t>
            </a:r>
            <a:endParaRPr lang="pt-BR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5429256" y="3643314"/>
            <a:ext cx="2928958" cy="7143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  <a:alpha val="7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  <a:latin typeface="Candara" pitchFamily="34" charset="0"/>
              </a:rPr>
              <a:t>Falta de k</a:t>
            </a:r>
            <a:r>
              <a:rPr lang="pt-BR" sz="1600" i="1" dirty="0" smtClean="0">
                <a:solidFill>
                  <a:schemeClr val="tx1"/>
                </a:solidFill>
                <a:latin typeface="Candara" pitchFamily="34" charset="0"/>
              </a:rPr>
              <a:t>now-how </a:t>
            </a:r>
            <a:r>
              <a:rPr lang="pt-BR" sz="1600" dirty="0" smtClean="0">
                <a:solidFill>
                  <a:schemeClr val="tx1"/>
                </a:solidFill>
                <a:latin typeface="Candara" pitchFamily="34" charset="0"/>
              </a:rPr>
              <a:t>sobre o setor de </a:t>
            </a:r>
            <a:r>
              <a:rPr lang="pt-BR" sz="1600" i="1" dirty="0" smtClean="0">
                <a:solidFill>
                  <a:schemeClr val="tx1"/>
                </a:solidFill>
                <a:latin typeface="Candara" pitchFamily="34" charset="0"/>
              </a:rPr>
              <a:t>fast-food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5429256" y="4429132"/>
            <a:ext cx="2928958" cy="7143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  <a:alpha val="7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  <a:latin typeface="Candara" pitchFamily="34" charset="0"/>
              </a:rPr>
              <a:t>Falta de k</a:t>
            </a:r>
            <a:r>
              <a:rPr lang="pt-BR" sz="1600" i="1" dirty="0" smtClean="0">
                <a:solidFill>
                  <a:schemeClr val="tx1"/>
                </a:solidFill>
                <a:latin typeface="Candara" pitchFamily="34" charset="0"/>
              </a:rPr>
              <a:t>now-how </a:t>
            </a:r>
            <a:r>
              <a:rPr lang="pt-BR" sz="1600" dirty="0" smtClean="0">
                <a:solidFill>
                  <a:schemeClr val="tx1"/>
                </a:solidFill>
                <a:latin typeface="Candara" pitchFamily="34" charset="0"/>
              </a:rPr>
              <a:t>sobre marketing</a:t>
            </a:r>
            <a:endParaRPr lang="pt-BR" sz="1600" i="1" dirty="0" smtClean="0">
              <a:solidFill>
                <a:schemeClr val="tx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Marketing e Vendas [2]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428736"/>
            <a:ext cx="8072494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Análise de Portfolio [2]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Identificar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oportunidades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do portfolio da empresa que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podem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criar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novas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oportunidades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negócio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.</a:t>
            </a:r>
            <a:endParaRPr lang="pt-BR" sz="20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lvl="2" algn="just">
              <a:buFont typeface="Wingdings" pitchFamily="2" charset="2"/>
              <a:buChar char="§"/>
            </a:pPr>
            <a:endParaRPr lang="pt-BR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lvl="2" algn="just"/>
            <a:endParaRPr lang="pt-BR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714348" y="3000372"/>
            <a:ext cx="7143800" cy="50006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Candara" pitchFamily="34" charset="0"/>
              </a:rPr>
              <a:t>Extensão do produto para plataformas </a:t>
            </a:r>
            <a:r>
              <a:rPr lang="pt-BR" b="1" i="1" dirty="0" smtClean="0">
                <a:solidFill>
                  <a:schemeClr val="tx1"/>
                </a:solidFill>
                <a:latin typeface="Candara" pitchFamily="34" charset="0"/>
              </a:rPr>
              <a:t>mobile</a:t>
            </a:r>
            <a:r>
              <a:rPr lang="pt-BR" b="1" dirty="0" smtClean="0">
                <a:solidFill>
                  <a:schemeClr val="tx1"/>
                </a:solidFill>
                <a:latin typeface="Candara" pitchFamily="34" charset="0"/>
              </a:rPr>
              <a:t> e de tv digital</a:t>
            </a:r>
            <a:endParaRPr lang="pt-BR" b="1" dirty="0">
              <a:solidFill>
                <a:schemeClr val="tx1"/>
              </a:solidFill>
              <a:latin typeface="Candara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2571744"/>
            <a:ext cx="158353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tângulo de cantos arredondados 17"/>
          <p:cNvSpPr/>
          <p:nvPr/>
        </p:nvSpPr>
        <p:spPr>
          <a:xfrm>
            <a:off x="714348" y="5429264"/>
            <a:ext cx="7143800" cy="50006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Candara" pitchFamily="34" charset="0"/>
              </a:rPr>
              <a:t>Diversificação dos clientes:  restaurantes, bares, etc.</a:t>
            </a:r>
            <a:endParaRPr lang="pt-BR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10" name="Retângulo de cantos arredondados 17"/>
          <p:cNvSpPr/>
          <p:nvPr/>
        </p:nvSpPr>
        <p:spPr>
          <a:xfrm>
            <a:off x="714348" y="4143380"/>
            <a:ext cx="7143800" cy="64294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Candara" pitchFamily="34" charset="0"/>
              </a:rPr>
              <a:t>Ampliação do portfólio de serviços oferecidos pelo sistema à medida que forem surgindo novas demandas</a:t>
            </a:r>
            <a:endParaRPr lang="pt-BR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11" name="Retângulo de cantos arredondados 17"/>
          <p:cNvSpPr/>
          <p:nvPr/>
        </p:nvSpPr>
        <p:spPr>
          <a:xfrm>
            <a:off x="714348" y="3571876"/>
            <a:ext cx="7143800" cy="50006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Candara" pitchFamily="34" charset="0"/>
              </a:rPr>
              <a:t>Maior participação do usuário no sistema (fidelização, etc.)</a:t>
            </a:r>
            <a:endParaRPr lang="pt-BR" b="1" dirty="0">
              <a:solidFill>
                <a:schemeClr val="tx1"/>
              </a:solidFill>
              <a:latin typeface="Candar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3409" y="5000636"/>
            <a:ext cx="15525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de cantos arredondados 17"/>
          <p:cNvSpPr/>
          <p:nvPr/>
        </p:nvSpPr>
        <p:spPr>
          <a:xfrm>
            <a:off x="714348" y="6000768"/>
            <a:ext cx="7143800" cy="64294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Candara" pitchFamily="34" charset="0"/>
              </a:rPr>
              <a:t>Prática de preços mais atrativos à medida que o produto ou serviço se consolide no mercado</a:t>
            </a:r>
            <a:endParaRPr lang="pt-BR" b="1" dirty="0">
              <a:solidFill>
                <a:schemeClr val="tx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Marketing e Vendas [4]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8072494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Análise de Competidores [1]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Identificar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analisar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empresas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que tentam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satisfazer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necessidades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similares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ou que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competem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com a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empresa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pelo potencial dinheiro dos clientes.</a:t>
            </a:r>
            <a:endParaRPr lang="pt-BR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lvl="2" algn="just"/>
            <a:endParaRPr lang="pt-BR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357158" y="3500438"/>
            <a:ext cx="7643866" cy="14287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pt-BR" b="1" dirty="0" smtClean="0">
                <a:solidFill>
                  <a:schemeClr val="tx1"/>
                </a:solidFill>
                <a:latin typeface="Candara" pitchFamily="34" charset="0"/>
              </a:rPr>
              <a:t>  Serviço profissional: melhoria do atendimento ao consumidor </a:t>
            </a:r>
          </a:p>
          <a:p>
            <a:pPr algn="just">
              <a:buFontTx/>
              <a:buChar char="-"/>
            </a:pPr>
            <a:r>
              <a:rPr lang="pt-BR" b="1" dirty="0" smtClean="0">
                <a:solidFill>
                  <a:schemeClr val="tx1"/>
                </a:solidFill>
                <a:latin typeface="Candara" pitchFamily="34" charset="0"/>
              </a:rPr>
              <a:t>  Evita que o cliente se desentenda diretamente com o estabelecimento</a:t>
            </a:r>
          </a:p>
          <a:p>
            <a:pPr algn="just">
              <a:buFontTx/>
              <a:buChar char="-"/>
            </a:pPr>
            <a:r>
              <a:rPr lang="pt-BR" b="1" dirty="0" smtClean="0">
                <a:solidFill>
                  <a:schemeClr val="tx1"/>
                </a:solidFill>
                <a:latin typeface="Candara" pitchFamily="34" charset="0"/>
              </a:rPr>
              <a:t>  Permite que a empresa se concentre no seu foco principal</a:t>
            </a:r>
          </a:p>
          <a:p>
            <a:pPr algn="just">
              <a:buFontTx/>
              <a:buChar char="-"/>
            </a:pPr>
            <a:r>
              <a:rPr lang="pt-BR" b="1" dirty="0" smtClean="0">
                <a:solidFill>
                  <a:schemeClr val="tx1"/>
                </a:solidFill>
                <a:latin typeface="Candara" pitchFamily="34" charset="0"/>
              </a:rPr>
              <a:t>  Serviço gratuito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785918" y="3071810"/>
            <a:ext cx="4857784" cy="357190"/>
          </a:xfrm>
          <a:prstGeom prst="roundRect">
            <a:avLst/>
          </a:prstGeom>
          <a:solidFill>
            <a:srgbClr val="3E4D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Empresas que realizam serviço de </a:t>
            </a:r>
            <a:r>
              <a:rPr lang="pt-BR" b="1" i="1" dirty="0" smtClean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delivery</a:t>
            </a:r>
            <a:endParaRPr lang="pt-BR" b="1" i="1" dirty="0">
              <a:solidFill>
                <a:schemeClr val="bg1">
                  <a:lumMod val="95000"/>
                </a:schemeClr>
              </a:solidFill>
              <a:latin typeface="Candara" pitchFamily="34" charset="0"/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357158" y="5000636"/>
            <a:ext cx="7643866" cy="1500198"/>
          </a:xfrm>
          <a:prstGeom prst="roundRect">
            <a:avLst/>
          </a:prstGeom>
          <a:solidFill>
            <a:srgbClr val="F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pt-BR" b="1" dirty="0" smtClean="0">
                <a:solidFill>
                  <a:schemeClr val="bg1"/>
                </a:solidFill>
                <a:latin typeface="Candara" pitchFamily="34" charset="0"/>
              </a:rPr>
              <a:t> Instituem verdadeiro obstáculo até que o consumidor consiga finalizar o pedido (teclas para atendimento específico, promoções, sugestões, etc.)</a:t>
            </a:r>
          </a:p>
          <a:p>
            <a:pPr algn="just">
              <a:buFontTx/>
              <a:buChar char="-"/>
            </a:pPr>
            <a:r>
              <a:rPr lang="pt-BR" b="1" dirty="0" smtClean="0">
                <a:solidFill>
                  <a:schemeClr val="bg1"/>
                </a:solidFill>
                <a:latin typeface="Candara" pitchFamily="34" charset="0"/>
              </a:rPr>
              <a:t> Atendentes não tem vínculo direto com a empresa fornecedora do produto ou serviço  </a:t>
            </a:r>
            <a:endParaRPr lang="pt-BR" b="1" dirty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Marketing e Vendas [5]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8072494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Análise de Competidores [2]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Identificar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analisar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empresas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que tentam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satisfazer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necessidades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similares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ou que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competem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com a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empresa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pelo potencial dinheiro dos clientes.</a:t>
            </a:r>
            <a:endParaRPr lang="pt-BR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lvl="2" algn="just"/>
            <a:endParaRPr lang="pt-BR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357158" y="3500438"/>
            <a:ext cx="7643866" cy="14287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pt-BR" b="1" dirty="0" smtClean="0">
                <a:solidFill>
                  <a:schemeClr val="tx1"/>
                </a:solidFill>
                <a:latin typeface="Candara" pitchFamily="34" charset="0"/>
              </a:rPr>
              <a:t> Serviço que serve de vitrine para estabelecimentos como bares, restaurantes, </a:t>
            </a:r>
            <a:r>
              <a:rPr lang="pt-BR" b="1" i="1" dirty="0" smtClean="0">
                <a:solidFill>
                  <a:schemeClr val="tx1"/>
                </a:solidFill>
                <a:latin typeface="Candara" pitchFamily="34" charset="0"/>
              </a:rPr>
              <a:t>fast-foods</a:t>
            </a:r>
            <a:r>
              <a:rPr lang="pt-BR" b="1" dirty="0" smtClean="0">
                <a:solidFill>
                  <a:schemeClr val="tx1"/>
                </a:solidFill>
                <a:latin typeface="Candara" pitchFamily="34" charset="0"/>
              </a:rPr>
              <a:t>, etc.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785918" y="3071810"/>
            <a:ext cx="4857784" cy="357190"/>
          </a:xfrm>
          <a:prstGeom prst="roundRect">
            <a:avLst/>
          </a:prstGeom>
          <a:solidFill>
            <a:srgbClr val="3E4D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Lista telefônica </a:t>
            </a:r>
            <a:r>
              <a:rPr lang="pt-BR" b="1" i="1" dirty="0" smtClean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on-line</a:t>
            </a:r>
            <a:endParaRPr lang="pt-BR" b="1" i="1" dirty="0">
              <a:solidFill>
                <a:schemeClr val="bg1">
                  <a:lumMod val="95000"/>
                </a:schemeClr>
              </a:solidFill>
              <a:latin typeface="Candara" pitchFamily="34" charset="0"/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357158" y="5000636"/>
            <a:ext cx="7643866" cy="1500198"/>
          </a:xfrm>
          <a:prstGeom prst="roundRect">
            <a:avLst/>
          </a:prstGeom>
          <a:solidFill>
            <a:srgbClr val="F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pt-BR" b="1" dirty="0" smtClean="0">
                <a:solidFill>
                  <a:schemeClr val="bg1"/>
                </a:solidFill>
                <a:latin typeface="Candara" pitchFamily="34" charset="0"/>
              </a:rPr>
              <a:t> A abordagem  de relacionamento com o consumidor é totalmente diferente da que propomos.</a:t>
            </a:r>
            <a:endParaRPr lang="pt-BR" b="1" dirty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Marketing e Vendas [6]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8072494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Análise de Necessidades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Identificar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estruturar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tanto as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idéias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internas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da empresa quanto as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expectativas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/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desejos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do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mercado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para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o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produto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atual e para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futuros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produtos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. </a:t>
            </a:r>
          </a:p>
          <a:p>
            <a:pPr lvl="1" algn="just">
              <a:buFont typeface="Wingdings" pitchFamily="2" charset="2"/>
              <a:buChar char="§"/>
            </a:pPr>
            <a:endParaRPr lang="pt-BR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lvl="2" algn="just"/>
            <a:endParaRPr lang="pt-BR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714348" y="3143248"/>
            <a:ext cx="7643866" cy="307183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pt-BR" b="1" dirty="0" smtClean="0">
                <a:solidFill>
                  <a:schemeClr val="tx1"/>
                </a:solidFill>
              </a:rPr>
              <a:t>Aquisição</a:t>
            </a:r>
            <a:r>
              <a:rPr lang="pt-BR" dirty="0" smtClean="0">
                <a:solidFill>
                  <a:schemeClr val="tx1"/>
                </a:solidFill>
              </a:rPr>
              <a:t> de </a:t>
            </a:r>
            <a:r>
              <a:rPr lang="pt-BR" b="1" dirty="0" smtClean="0">
                <a:solidFill>
                  <a:schemeClr val="tx1"/>
                </a:solidFill>
              </a:rPr>
              <a:t>informações</a:t>
            </a:r>
            <a:r>
              <a:rPr lang="pt-BR" dirty="0" smtClean="0">
                <a:solidFill>
                  <a:schemeClr val="tx1"/>
                </a:solidFill>
              </a:rPr>
              <a:t> importantes a partir da </a:t>
            </a:r>
            <a:r>
              <a:rPr lang="pt-BR" b="1" dirty="0" smtClean="0">
                <a:solidFill>
                  <a:schemeClr val="tx1"/>
                </a:solidFill>
              </a:rPr>
              <a:t>segmentação</a:t>
            </a:r>
            <a:r>
              <a:rPr lang="pt-BR" dirty="0" smtClean="0">
                <a:solidFill>
                  <a:schemeClr val="tx1"/>
                </a:solidFill>
              </a:rPr>
              <a:t> e </a:t>
            </a:r>
            <a:r>
              <a:rPr lang="pt-BR" b="1" dirty="0" smtClean="0">
                <a:solidFill>
                  <a:schemeClr val="tx1"/>
                </a:solidFill>
              </a:rPr>
              <a:t>análise</a:t>
            </a:r>
            <a:r>
              <a:rPr lang="pt-BR" dirty="0" smtClean="0">
                <a:solidFill>
                  <a:schemeClr val="tx1"/>
                </a:solidFill>
              </a:rPr>
              <a:t> de </a:t>
            </a:r>
            <a:r>
              <a:rPr lang="pt-BR" b="1" dirty="0" smtClean="0">
                <a:solidFill>
                  <a:schemeClr val="tx1"/>
                </a:solidFill>
              </a:rPr>
              <a:t>competidores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b="1" dirty="0" smtClean="0">
                <a:solidFill>
                  <a:schemeClr val="tx1"/>
                </a:solidFill>
              </a:rPr>
              <a:t>Listagem</a:t>
            </a:r>
            <a:r>
              <a:rPr lang="pt-BR" dirty="0" smtClean="0">
                <a:solidFill>
                  <a:schemeClr val="tx1"/>
                </a:solidFill>
              </a:rPr>
              <a:t> das possíveis </a:t>
            </a:r>
            <a:r>
              <a:rPr lang="pt-BR" b="1" dirty="0" smtClean="0">
                <a:solidFill>
                  <a:schemeClr val="tx1"/>
                </a:solidFill>
              </a:rPr>
              <a:t>necessidades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b="1" dirty="0" smtClean="0">
                <a:solidFill>
                  <a:schemeClr val="tx1"/>
                </a:solidFill>
              </a:rPr>
              <a:t>Mapeamento</a:t>
            </a:r>
            <a:r>
              <a:rPr lang="pt-BR" dirty="0" smtClean="0">
                <a:solidFill>
                  <a:schemeClr val="tx1"/>
                </a:solidFill>
              </a:rPr>
              <a:t> em </a:t>
            </a:r>
            <a:r>
              <a:rPr lang="pt-BR" b="1" dirty="0" smtClean="0">
                <a:solidFill>
                  <a:schemeClr val="tx1"/>
                </a:solidFill>
              </a:rPr>
              <a:t>requisitos</a:t>
            </a:r>
            <a:r>
              <a:rPr lang="pt-BR" dirty="0" smtClean="0">
                <a:solidFill>
                  <a:schemeClr val="tx1"/>
                </a:solidFill>
              </a:rPr>
              <a:t> para o sistema (funcionais e não funcionais)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b="1" dirty="0" smtClean="0">
                <a:solidFill>
                  <a:schemeClr val="tx1"/>
                </a:solidFill>
              </a:rPr>
              <a:t>Priorização</a:t>
            </a:r>
            <a:r>
              <a:rPr lang="pt-BR" dirty="0" smtClean="0">
                <a:solidFill>
                  <a:schemeClr val="tx1"/>
                </a:solidFill>
              </a:rPr>
              <a:t> / atribuição de um grau de relevância para os </a:t>
            </a:r>
            <a:r>
              <a:rPr lang="pt-BR" b="1" dirty="0" smtClean="0">
                <a:solidFill>
                  <a:schemeClr val="tx1"/>
                </a:solidFill>
              </a:rPr>
              <a:t>requisitos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b="1" dirty="0" smtClean="0">
                <a:solidFill>
                  <a:schemeClr val="tx1"/>
                </a:solidFill>
              </a:rPr>
              <a:t>Implementação</a:t>
            </a:r>
            <a:r>
              <a:rPr lang="pt-BR" dirty="0" smtClean="0">
                <a:solidFill>
                  <a:schemeClr val="tx1"/>
                </a:solidFill>
              </a:rPr>
              <a:t> dos requisitos na nova versão do sistema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</a:rPr>
              <a:t>Obtenção de </a:t>
            </a:r>
            <a:r>
              <a:rPr lang="pt-BR" b="1" i="1" dirty="0" smtClean="0">
                <a:solidFill>
                  <a:schemeClr val="tx1"/>
                </a:solidFill>
              </a:rPr>
              <a:t>feedback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</a:rPr>
              <a:t>Retorno ao </a:t>
            </a:r>
            <a:r>
              <a:rPr lang="pt-BR" b="1" i="1" dirty="0" smtClean="0">
                <a:solidFill>
                  <a:schemeClr val="tx1"/>
                </a:solidFill>
              </a:rPr>
              <a:t>passo 3</a:t>
            </a:r>
          </a:p>
          <a:p>
            <a:pPr algn="just">
              <a:buFontTx/>
              <a:buChar char="-"/>
            </a:pP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26" name="Conector reto 25"/>
          <p:cNvCxnSpPr/>
          <p:nvPr/>
        </p:nvCxnSpPr>
        <p:spPr>
          <a:xfrm rot="10800000">
            <a:off x="285720" y="5572140"/>
            <a:ext cx="428628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 rot="5400000" flipH="1" flipV="1">
            <a:off x="-291340" y="5006192"/>
            <a:ext cx="115412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>
            <a:off x="285720" y="4429132"/>
            <a:ext cx="285752" cy="1588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Marketing e Vendas [7]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8072494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Vendas [1]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Fazer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com que o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cliente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consiga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ver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que um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problema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ou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necessidade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de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tecnologia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da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informação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(latente ou atual)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possui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uma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solução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. </a:t>
            </a:r>
          </a:p>
          <a:p>
            <a:pPr lvl="1" algn="just">
              <a:buFont typeface="Wingdings" pitchFamily="2" charset="2"/>
              <a:buChar char="§"/>
            </a:pPr>
            <a:endParaRPr lang="pt-BR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lvl="2" algn="just"/>
            <a:endParaRPr lang="pt-BR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714348" y="3071810"/>
            <a:ext cx="1428760" cy="4286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Candara" pitchFamily="34" charset="0"/>
              </a:rPr>
              <a:t>Prospecção</a:t>
            </a:r>
            <a:endParaRPr lang="pt-BR" sz="1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714348" y="4429132"/>
            <a:ext cx="1428760" cy="4286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Candara" pitchFamily="34" charset="0"/>
              </a:rPr>
              <a:t>Vendas</a:t>
            </a: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714348" y="5929330"/>
            <a:ext cx="1428760" cy="4286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Candara" pitchFamily="34" charset="0"/>
              </a:rPr>
              <a:t>Fidelização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4357686" y="2786058"/>
            <a:ext cx="4000528" cy="26432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pt-BR" sz="1600" b="1" dirty="0" smtClean="0">
                <a:solidFill>
                  <a:schemeClr val="tx1"/>
                </a:solidFill>
                <a:latin typeface="Candara" pitchFamily="34" charset="0"/>
              </a:rPr>
              <a:t> Objetivo: </a:t>
            </a:r>
            <a:r>
              <a:rPr lang="pt-BR" sz="1600" b="1" dirty="0" smtClean="0">
                <a:solidFill>
                  <a:srgbClr val="81562B"/>
                </a:solidFill>
                <a:latin typeface="Candara" pitchFamily="34" charset="0"/>
              </a:rPr>
              <a:t>buscar novos clientes.</a:t>
            </a:r>
          </a:p>
          <a:p>
            <a:pPr>
              <a:buFontTx/>
              <a:buChar char="-"/>
            </a:pPr>
            <a:r>
              <a:rPr lang="pt-BR" sz="1600" b="1" dirty="0" smtClean="0">
                <a:solidFill>
                  <a:schemeClr val="tx1"/>
                </a:solidFill>
                <a:latin typeface="Candara" pitchFamily="34" charset="0"/>
              </a:rPr>
              <a:t> Ações: </a:t>
            </a:r>
            <a:r>
              <a:rPr lang="pt-BR" sz="1600" b="1" dirty="0" smtClean="0">
                <a:solidFill>
                  <a:srgbClr val="81562B"/>
                </a:solidFill>
                <a:latin typeface="Candara" pitchFamily="34" charset="0"/>
              </a:rPr>
              <a:t>promoção/divulgação</a:t>
            </a:r>
            <a:r>
              <a:rPr lang="pt-BR" sz="1600" b="1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BR" sz="1600" b="1" dirty="0" smtClean="0">
                <a:solidFill>
                  <a:srgbClr val="81562B"/>
                </a:solidFill>
                <a:latin typeface="Candara" pitchFamily="34" charset="0"/>
              </a:rPr>
              <a:t>do</a:t>
            </a:r>
            <a:r>
              <a:rPr lang="pt-BR" sz="1600" b="1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BR" sz="1600" b="1" dirty="0" smtClean="0">
                <a:solidFill>
                  <a:srgbClr val="81562B"/>
                </a:solidFill>
                <a:latin typeface="Candara" pitchFamily="34" charset="0"/>
              </a:rPr>
              <a:t>produto.</a:t>
            </a:r>
          </a:p>
          <a:p>
            <a:pPr>
              <a:buFontTx/>
              <a:buChar char="-"/>
            </a:pPr>
            <a:r>
              <a:rPr lang="pt-BR" sz="1600" b="1" dirty="0" smtClean="0">
                <a:solidFill>
                  <a:schemeClr val="tx1"/>
                </a:solidFill>
                <a:latin typeface="Candara" pitchFamily="34" charset="0"/>
              </a:rPr>
              <a:t> Exemplos: </a:t>
            </a:r>
            <a:r>
              <a:rPr lang="pt-BR" sz="1600" b="1" dirty="0" smtClean="0">
                <a:solidFill>
                  <a:srgbClr val="81562B"/>
                </a:solidFill>
                <a:latin typeface="Candara" pitchFamily="34" charset="0"/>
              </a:rPr>
              <a:t>web site</a:t>
            </a:r>
          </a:p>
          <a:p>
            <a:r>
              <a:rPr lang="pt-BR" sz="1600" b="1" dirty="0" smtClean="0">
                <a:solidFill>
                  <a:srgbClr val="81562B"/>
                </a:solidFill>
                <a:latin typeface="Candara" pitchFamily="34" charset="0"/>
              </a:rPr>
              <a:t>	   e-mail marketing</a:t>
            </a:r>
          </a:p>
          <a:p>
            <a:r>
              <a:rPr lang="pt-BR" sz="1600" b="1" dirty="0" smtClean="0">
                <a:solidFill>
                  <a:srgbClr val="81562B"/>
                </a:solidFill>
                <a:latin typeface="Candara" pitchFamily="34" charset="0"/>
              </a:rPr>
              <a:t>	   participação em eventos / 			              conferências</a:t>
            </a:r>
          </a:p>
          <a:p>
            <a:r>
              <a:rPr lang="pt-BR" sz="1600" b="1" dirty="0" smtClean="0">
                <a:solidFill>
                  <a:srgbClr val="81562B"/>
                </a:solidFill>
                <a:latin typeface="Candara" pitchFamily="34" charset="0"/>
              </a:rPr>
              <a:t>	   atuação da equipe de vendas</a:t>
            </a:r>
          </a:p>
          <a:p>
            <a:pPr>
              <a:buFontTx/>
              <a:buChar char="-"/>
            </a:pPr>
            <a:endParaRPr lang="pt-BR" sz="1600" b="1" dirty="0" smtClean="0">
              <a:solidFill>
                <a:schemeClr val="tx1"/>
              </a:solidFill>
              <a:latin typeface="Candara" pitchFamily="34" charset="0"/>
            </a:endParaRPr>
          </a:p>
        </p:txBody>
      </p:sp>
      <p:cxnSp>
        <p:nvCxnSpPr>
          <p:cNvPr id="17" name="Conector em curva 16"/>
          <p:cNvCxnSpPr>
            <a:stCxn id="11" idx="3"/>
            <a:endCxn id="15" idx="1"/>
          </p:cNvCxnSpPr>
          <p:nvPr/>
        </p:nvCxnSpPr>
        <p:spPr>
          <a:xfrm>
            <a:off x="2143108" y="3286124"/>
            <a:ext cx="2214578" cy="82153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Marketing e Vendas [8]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8072494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Vendas [2]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Fazer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com que o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cliente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consiga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ver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que um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problema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ou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necessidade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de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tecnologia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da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informação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(latente ou atual)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possui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uma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solução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. </a:t>
            </a:r>
          </a:p>
          <a:p>
            <a:pPr lvl="1" algn="just">
              <a:buFont typeface="Wingdings" pitchFamily="2" charset="2"/>
              <a:buChar char="§"/>
            </a:pPr>
            <a:endParaRPr lang="pt-BR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lvl="2" algn="just"/>
            <a:endParaRPr lang="pt-BR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714348" y="3071810"/>
            <a:ext cx="1428760" cy="4286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Candara" pitchFamily="34" charset="0"/>
              </a:rPr>
              <a:t>Prospecção</a:t>
            </a:r>
            <a:endParaRPr lang="pt-BR" sz="1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714348" y="4429132"/>
            <a:ext cx="1428760" cy="4286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Candara" pitchFamily="34" charset="0"/>
              </a:rPr>
              <a:t>Vendas</a:t>
            </a: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714348" y="5929330"/>
            <a:ext cx="1428760" cy="4286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Candara" pitchFamily="34" charset="0"/>
              </a:rPr>
              <a:t>Fidelização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4071934" y="3000372"/>
            <a:ext cx="4357718" cy="214314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pt-BR" sz="1600" b="1" dirty="0" smtClean="0">
                <a:solidFill>
                  <a:schemeClr val="tx1"/>
                </a:solidFill>
                <a:latin typeface="Candara" pitchFamily="34" charset="0"/>
              </a:rPr>
              <a:t> Objetivo: </a:t>
            </a:r>
            <a:r>
              <a:rPr lang="pt-BR" sz="1600" b="1" dirty="0" smtClean="0">
                <a:solidFill>
                  <a:srgbClr val="81562B"/>
                </a:solidFill>
                <a:latin typeface="Candara" pitchFamily="34" charset="0"/>
              </a:rPr>
              <a:t>fechar</a:t>
            </a:r>
            <a:r>
              <a:rPr lang="pt-BR" sz="1600" b="1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pt-BR" sz="1600" b="1" dirty="0" smtClean="0">
                <a:solidFill>
                  <a:srgbClr val="81562B"/>
                </a:solidFill>
                <a:latin typeface="Candara" pitchFamily="34" charset="0"/>
              </a:rPr>
              <a:t>negócios.</a:t>
            </a:r>
          </a:p>
          <a:p>
            <a:pPr>
              <a:buFontTx/>
              <a:buChar char="-"/>
            </a:pPr>
            <a:r>
              <a:rPr lang="pt-BR" sz="1600" b="1" dirty="0" smtClean="0">
                <a:solidFill>
                  <a:schemeClr val="tx1"/>
                </a:solidFill>
                <a:latin typeface="Candara" pitchFamily="34" charset="0"/>
              </a:rPr>
              <a:t> Ações: </a:t>
            </a:r>
            <a:r>
              <a:rPr lang="pt-BR" sz="1600" b="1" dirty="0" smtClean="0">
                <a:solidFill>
                  <a:srgbClr val="81562B"/>
                </a:solidFill>
                <a:latin typeface="Candara" pitchFamily="34" charset="0"/>
              </a:rPr>
              <a:t>negociação com clientes prospectados.</a:t>
            </a:r>
          </a:p>
          <a:p>
            <a:pPr>
              <a:buFontTx/>
              <a:buChar char="-"/>
            </a:pPr>
            <a:r>
              <a:rPr lang="pt-BR" sz="1600" b="1" dirty="0" smtClean="0">
                <a:solidFill>
                  <a:schemeClr val="tx1"/>
                </a:solidFill>
                <a:latin typeface="Candara" pitchFamily="34" charset="0"/>
              </a:rPr>
              <a:t> Exemplos: </a:t>
            </a:r>
            <a:r>
              <a:rPr lang="pt-BR" sz="1600" b="1" dirty="0" smtClean="0">
                <a:solidFill>
                  <a:srgbClr val="81562B"/>
                </a:solidFill>
                <a:latin typeface="Candara" pitchFamily="34" charset="0"/>
              </a:rPr>
              <a:t>telefone</a:t>
            </a:r>
          </a:p>
          <a:p>
            <a:r>
              <a:rPr lang="pt-BR" sz="1600" b="1" dirty="0" smtClean="0">
                <a:solidFill>
                  <a:srgbClr val="81562B"/>
                </a:solidFill>
                <a:latin typeface="Candara" pitchFamily="34" charset="0"/>
              </a:rPr>
              <a:t>	   e-mail </a:t>
            </a:r>
          </a:p>
          <a:p>
            <a:r>
              <a:rPr lang="pt-BR" sz="1600" b="1" dirty="0" smtClean="0">
                <a:solidFill>
                  <a:srgbClr val="81562B"/>
                </a:solidFill>
                <a:latin typeface="Candara" pitchFamily="34" charset="0"/>
              </a:rPr>
              <a:t>	   softwares (Skype)</a:t>
            </a:r>
          </a:p>
          <a:p>
            <a:r>
              <a:rPr lang="pt-BR" sz="1600" b="1" dirty="0" smtClean="0">
                <a:solidFill>
                  <a:srgbClr val="81562B"/>
                </a:solidFill>
                <a:latin typeface="Candara" pitchFamily="34" charset="0"/>
              </a:rPr>
              <a:t>	   visitas</a:t>
            </a:r>
          </a:p>
          <a:p>
            <a:pPr>
              <a:buFontTx/>
              <a:buChar char="-"/>
            </a:pPr>
            <a:endParaRPr lang="pt-BR" sz="1600" b="1" dirty="0" smtClean="0">
              <a:solidFill>
                <a:schemeClr val="tx1"/>
              </a:solidFill>
              <a:latin typeface="Candara" pitchFamily="34" charset="0"/>
            </a:endParaRPr>
          </a:p>
        </p:txBody>
      </p:sp>
      <p:cxnSp>
        <p:nvCxnSpPr>
          <p:cNvPr id="17" name="Conector em curva 16"/>
          <p:cNvCxnSpPr>
            <a:stCxn id="12" idx="3"/>
            <a:endCxn id="15" idx="1"/>
          </p:cNvCxnSpPr>
          <p:nvPr/>
        </p:nvCxnSpPr>
        <p:spPr>
          <a:xfrm flipV="1">
            <a:off x="2143108" y="4071942"/>
            <a:ext cx="1928826" cy="57150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Marketing e Vendas [9]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8072494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Vendas [3]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Fazer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com que o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cliente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consiga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ver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que um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problema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ou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necessidade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de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tecnologia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da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informação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(latente ou atual)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possui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uma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solução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. </a:t>
            </a:r>
          </a:p>
          <a:p>
            <a:pPr lvl="1" algn="just">
              <a:buFont typeface="Wingdings" pitchFamily="2" charset="2"/>
              <a:buChar char="§"/>
            </a:pPr>
            <a:endParaRPr lang="pt-BR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lvl="2" algn="just"/>
            <a:endParaRPr lang="pt-BR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714348" y="3071810"/>
            <a:ext cx="1428760" cy="4286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Candara" pitchFamily="34" charset="0"/>
              </a:rPr>
              <a:t>Prospecção</a:t>
            </a:r>
            <a:endParaRPr lang="pt-BR" sz="1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714348" y="4429132"/>
            <a:ext cx="1428760" cy="4286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Candara" pitchFamily="34" charset="0"/>
              </a:rPr>
              <a:t>Vendas</a:t>
            </a: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714348" y="5929330"/>
            <a:ext cx="1428760" cy="4286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Candara" pitchFamily="34" charset="0"/>
              </a:rPr>
              <a:t>Fidelização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929058" y="3000372"/>
            <a:ext cx="4500594" cy="2428892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pt-BR" sz="1600" b="1" dirty="0" smtClean="0">
                <a:solidFill>
                  <a:schemeClr val="tx1"/>
                </a:solidFill>
                <a:latin typeface="Candara" pitchFamily="34" charset="0"/>
              </a:rPr>
              <a:t> Objetivo: </a:t>
            </a:r>
            <a:r>
              <a:rPr lang="pt-BR" sz="1600" b="1" dirty="0" smtClean="0">
                <a:solidFill>
                  <a:srgbClr val="81562B"/>
                </a:solidFill>
                <a:latin typeface="Candara" pitchFamily="34" charset="0"/>
              </a:rPr>
              <a:t>fidelização do cliente.</a:t>
            </a:r>
          </a:p>
          <a:p>
            <a:pPr>
              <a:buFontTx/>
              <a:buChar char="-"/>
            </a:pPr>
            <a:r>
              <a:rPr lang="pt-BR" sz="1600" b="1" dirty="0" smtClean="0">
                <a:solidFill>
                  <a:schemeClr val="tx1"/>
                </a:solidFill>
                <a:latin typeface="Candara" pitchFamily="34" charset="0"/>
              </a:rPr>
              <a:t> Ações: </a:t>
            </a:r>
            <a:r>
              <a:rPr lang="pt-BR" sz="1600" b="1" dirty="0" smtClean="0">
                <a:solidFill>
                  <a:srgbClr val="81562B"/>
                </a:solidFill>
                <a:latin typeface="Candara" pitchFamily="34" charset="0"/>
              </a:rPr>
              <a:t>manter contato constante com o cliente,</a:t>
            </a:r>
          </a:p>
          <a:p>
            <a:r>
              <a:rPr lang="pt-BR" sz="1600" b="1" dirty="0" smtClean="0">
                <a:solidFill>
                  <a:srgbClr val="81562B"/>
                </a:solidFill>
                <a:latin typeface="Candara" pitchFamily="34" charset="0"/>
              </a:rPr>
              <a:t>                garantir seu interesse pelo produto.</a:t>
            </a:r>
          </a:p>
          <a:p>
            <a:pPr>
              <a:buFontTx/>
              <a:buChar char="-"/>
            </a:pPr>
            <a:r>
              <a:rPr lang="pt-BR" sz="1600" b="1" dirty="0" smtClean="0">
                <a:solidFill>
                  <a:schemeClr val="tx1"/>
                </a:solidFill>
                <a:latin typeface="Candara" pitchFamily="34" charset="0"/>
              </a:rPr>
              <a:t> Exemplos: </a:t>
            </a:r>
            <a:r>
              <a:rPr lang="pt-BR" sz="1600" b="1" dirty="0" smtClean="0">
                <a:solidFill>
                  <a:srgbClr val="81562B"/>
                </a:solidFill>
                <a:latin typeface="Candara" pitchFamily="34" charset="0"/>
              </a:rPr>
              <a:t>suporte agendado</a:t>
            </a:r>
          </a:p>
          <a:p>
            <a:r>
              <a:rPr lang="pt-BR" sz="1600" b="1" dirty="0" smtClean="0">
                <a:solidFill>
                  <a:srgbClr val="81562B"/>
                </a:solidFill>
                <a:latin typeface="Candara" pitchFamily="34" charset="0"/>
              </a:rPr>
              <a:t>	   atualizações</a:t>
            </a:r>
          </a:p>
          <a:p>
            <a:r>
              <a:rPr lang="pt-BR" sz="1600" b="1" dirty="0" smtClean="0">
                <a:solidFill>
                  <a:srgbClr val="81562B"/>
                </a:solidFill>
                <a:latin typeface="Candara" pitchFamily="34" charset="0"/>
              </a:rPr>
              <a:t>	   web-seminários </a:t>
            </a:r>
          </a:p>
          <a:p>
            <a:r>
              <a:rPr lang="pt-BR" sz="1600" b="1" dirty="0" smtClean="0">
                <a:solidFill>
                  <a:srgbClr val="81562B"/>
                </a:solidFill>
                <a:latin typeface="Candara" pitchFamily="34" charset="0"/>
              </a:rPr>
              <a:t>	   descontos</a:t>
            </a:r>
          </a:p>
          <a:p>
            <a:pPr>
              <a:buFontTx/>
              <a:buChar char="-"/>
            </a:pPr>
            <a:endParaRPr lang="pt-BR" sz="1600" b="1" dirty="0" smtClean="0">
              <a:solidFill>
                <a:schemeClr val="tx1"/>
              </a:solidFill>
              <a:latin typeface="Candara" pitchFamily="34" charset="0"/>
            </a:endParaRPr>
          </a:p>
        </p:txBody>
      </p:sp>
      <p:cxnSp>
        <p:nvCxnSpPr>
          <p:cNvPr id="17" name="Conector em curva 16"/>
          <p:cNvCxnSpPr>
            <a:stCxn id="13" idx="3"/>
            <a:endCxn id="15" idx="1"/>
          </p:cNvCxnSpPr>
          <p:nvPr/>
        </p:nvCxnSpPr>
        <p:spPr>
          <a:xfrm flipV="1">
            <a:off x="2143108" y="4214818"/>
            <a:ext cx="1785950" cy="192882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Recursos Humanos [1]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8072494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Modelo de Gestão de Pessoas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Conjunto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regras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que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estabelecem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os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mecanismos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gestão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pessoal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da organização. A relevância de tal processo se deve também à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preocupação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em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lidar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com as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expectativas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do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funcionário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com relação ao emprego,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permite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que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este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enxergue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a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trajetória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que tem pela frente, em termos de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evolução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salarial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perspectiva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carreira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.</a:t>
            </a:r>
          </a:p>
          <a:p>
            <a:pPr lvl="2" algn="just"/>
            <a:endParaRPr lang="pt-BR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3000364" y="3643314"/>
            <a:ext cx="1785950" cy="42862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Candara" pitchFamily="34" charset="0"/>
              </a:rPr>
              <a:t>Planejamento</a:t>
            </a:r>
            <a:endParaRPr lang="pt-BR" sz="1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3286116" y="4143380"/>
            <a:ext cx="1785950" cy="42862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Candara" pitchFamily="34" charset="0"/>
              </a:rPr>
              <a:t>Suprimento</a:t>
            </a: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3643306" y="4643446"/>
            <a:ext cx="1785950" cy="42862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Candara" pitchFamily="34" charset="0"/>
              </a:rPr>
              <a:t>Manutenção</a:t>
            </a:r>
          </a:p>
        </p:txBody>
      </p:sp>
      <p:sp>
        <p:nvSpPr>
          <p:cNvPr id="18" name="Retângulo de cantos arredondados 17"/>
          <p:cNvSpPr/>
          <p:nvPr/>
        </p:nvSpPr>
        <p:spPr>
          <a:xfrm>
            <a:off x="4000496" y="5143512"/>
            <a:ext cx="1785950" cy="42862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Candara" pitchFamily="34" charset="0"/>
              </a:rPr>
              <a:t>Desenvolvimento</a:t>
            </a: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4429124" y="5643578"/>
            <a:ext cx="1785950" cy="42862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Candara" pitchFamily="34" charset="0"/>
              </a:rPr>
              <a:t>Controle</a:t>
            </a:r>
          </a:p>
        </p:txBody>
      </p:sp>
      <p:sp>
        <p:nvSpPr>
          <p:cNvPr id="21" name="Retângulo de cantos arredondados 20"/>
          <p:cNvSpPr/>
          <p:nvPr/>
        </p:nvSpPr>
        <p:spPr>
          <a:xfrm>
            <a:off x="4857752" y="6143644"/>
            <a:ext cx="1785950" cy="42862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Candara" pitchFamily="34" charset="0"/>
              </a:rPr>
              <a:t>Demissão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Recursos Humanos [2]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44" y="1214422"/>
            <a:ext cx="8072494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 Etapa de Planejamento [1]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Descrição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análise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da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estrutura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cargos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da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empresa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.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Os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cargos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foram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definidos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 acordo com as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pretensões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iniciais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da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empresa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, bem como 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com base 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pesquisa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sobre a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estrutura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cargos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empresas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 </a:t>
            </a:r>
            <a:r>
              <a:rPr lang="pt-BR" sz="1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software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Recife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/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Nordeste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. </a:t>
            </a:r>
          </a:p>
          <a:p>
            <a:pPr lvl="2" algn="just"/>
            <a:endParaRPr lang="pt-BR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71406" y="4714884"/>
            <a:ext cx="1785950" cy="4286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Candara" pitchFamily="34" charset="0"/>
              </a:rPr>
              <a:t>Cargos</a:t>
            </a:r>
            <a:endParaRPr lang="pt-BR" sz="1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2285984" y="3429000"/>
            <a:ext cx="2114111" cy="4286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Candara" pitchFamily="34" charset="0"/>
              </a:rPr>
              <a:t>Desenvolvedor</a:t>
            </a: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2285984" y="4714884"/>
            <a:ext cx="2143140" cy="4286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Candara" pitchFamily="34" charset="0"/>
              </a:rPr>
              <a:t>Analista</a:t>
            </a: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2285984" y="6215082"/>
            <a:ext cx="2143140" cy="4286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Candara" pitchFamily="34" charset="0"/>
              </a:rPr>
              <a:t>Gerente de  Projetos</a:t>
            </a:r>
          </a:p>
        </p:txBody>
      </p:sp>
      <p:cxnSp>
        <p:nvCxnSpPr>
          <p:cNvPr id="19" name="Conector angulado 18"/>
          <p:cNvCxnSpPr>
            <a:stCxn id="11" idx="3"/>
            <a:endCxn id="14" idx="1"/>
          </p:cNvCxnSpPr>
          <p:nvPr/>
        </p:nvCxnSpPr>
        <p:spPr>
          <a:xfrm flipV="1">
            <a:off x="1857356" y="3643314"/>
            <a:ext cx="428628" cy="128588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angulado 26"/>
          <p:cNvCxnSpPr>
            <a:stCxn id="11" idx="3"/>
            <a:endCxn id="13" idx="1"/>
          </p:cNvCxnSpPr>
          <p:nvPr/>
        </p:nvCxnSpPr>
        <p:spPr>
          <a:xfrm>
            <a:off x="1857356" y="4929198"/>
            <a:ext cx="428628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angulado 29"/>
          <p:cNvCxnSpPr>
            <a:stCxn id="11" idx="3"/>
            <a:endCxn id="15" idx="1"/>
          </p:cNvCxnSpPr>
          <p:nvPr/>
        </p:nvCxnSpPr>
        <p:spPr>
          <a:xfrm>
            <a:off x="1857356" y="4929198"/>
            <a:ext cx="428628" cy="150019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ângulo 36"/>
          <p:cNvSpPr/>
          <p:nvPr/>
        </p:nvSpPr>
        <p:spPr>
          <a:xfrm>
            <a:off x="5286380" y="2714620"/>
            <a:ext cx="3000396" cy="11430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  <a:latin typeface="Candara" pitchFamily="34" charset="0"/>
              </a:rPr>
              <a:t>Júnior:</a:t>
            </a:r>
          </a:p>
          <a:p>
            <a:pPr>
              <a:buFontTx/>
              <a:buChar char="-"/>
            </a:pPr>
            <a:r>
              <a:rPr lang="pt-BR" sz="1400" dirty="0" smtClean="0">
                <a:solidFill>
                  <a:schemeClr val="tx1"/>
                </a:solidFill>
                <a:latin typeface="Candara" pitchFamily="34" charset="0"/>
              </a:rPr>
              <a:t>  Superior completo (CC / EC)</a:t>
            </a:r>
          </a:p>
          <a:p>
            <a:pPr>
              <a:buFontTx/>
              <a:buChar char="-"/>
            </a:pPr>
            <a:r>
              <a:rPr lang="pt-BR" sz="1400" dirty="0" smtClean="0">
                <a:solidFill>
                  <a:schemeClr val="tx1"/>
                </a:solidFill>
                <a:latin typeface="Candara" pitchFamily="34" charset="0"/>
              </a:rPr>
              <a:t>  (1) Web, (2), Java,  (3) Oracle</a:t>
            </a:r>
          </a:p>
          <a:p>
            <a:pPr>
              <a:buFontTx/>
              <a:buChar char="-"/>
            </a:pPr>
            <a:r>
              <a:rPr lang="pt-BR" sz="1400" dirty="0" smtClean="0">
                <a:solidFill>
                  <a:schemeClr val="tx1"/>
                </a:solidFill>
                <a:latin typeface="Candara" pitchFamily="34" charset="0"/>
              </a:rPr>
              <a:t>  (1) 2069, (2) 1708, (3) 1897</a:t>
            </a:r>
          </a:p>
          <a:p>
            <a:endParaRPr lang="pt-BR" sz="1400" dirty="0"/>
          </a:p>
        </p:txBody>
      </p:sp>
      <p:cxnSp>
        <p:nvCxnSpPr>
          <p:cNvPr id="39" name="Conector angulado 38"/>
          <p:cNvCxnSpPr>
            <a:stCxn id="14" idx="3"/>
            <a:endCxn id="37" idx="1"/>
          </p:cNvCxnSpPr>
          <p:nvPr/>
        </p:nvCxnSpPr>
        <p:spPr>
          <a:xfrm flipV="1">
            <a:off x="4400095" y="3286124"/>
            <a:ext cx="886285" cy="3571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tângulo 39"/>
          <p:cNvSpPr/>
          <p:nvPr/>
        </p:nvSpPr>
        <p:spPr>
          <a:xfrm>
            <a:off x="5286380" y="3929066"/>
            <a:ext cx="3000396" cy="135732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  <a:latin typeface="Candara" pitchFamily="34" charset="0"/>
              </a:rPr>
              <a:t>Pleno:</a:t>
            </a:r>
          </a:p>
          <a:p>
            <a:pPr>
              <a:buFontTx/>
              <a:buChar char="-"/>
            </a:pPr>
            <a:r>
              <a:rPr lang="pt-BR" sz="1400" dirty="0" smtClean="0">
                <a:solidFill>
                  <a:schemeClr val="tx1"/>
                </a:solidFill>
                <a:latin typeface="Candara" pitchFamily="34" charset="0"/>
              </a:rPr>
              <a:t>  Superior completo (CC / EC) + especialização, 2 anos de experiência</a:t>
            </a:r>
          </a:p>
          <a:p>
            <a:pPr>
              <a:buFontTx/>
              <a:buChar char="-"/>
            </a:pPr>
            <a:r>
              <a:rPr lang="pt-BR" sz="1400" dirty="0" smtClean="0">
                <a:solidFill>
                  <a:schemeClr val="tx1"/>
                </a:solidFill>
                <a:latin typeface="Candara" pitchFamily="34" charset="0"/>
              </a:rPr>
              <a:t>  (1) Web, (2), Java,  (3) Oracle</a:t>
            </a:r>
          </a:p>
          <a:p>
            <a:pPr>
              <a:buFontTx/>
              <a:buChar char="-"/>
            </a:pPr>
            <a:r>
              <a:rPr lang="pt-BR" sz="1400" dirty="0" smtClean="0">
                <a:solidFill>
                  <a:schemeClr val="tx1"/>
                </a:solidFill>
                <a:latin typeface="Candara" pitchFamily="34" charset="0"/>
              </a:rPr>
              <a:t>  (1) 3097, (2) 2991, (3) 3256</a:t>
            </a:r>
          </a:p>
          <a:p>
            <a:endParaRPr lang="pt-BR" sz="1400" dirty="0"/>
          </a:p>
        </p:txBody>
      </p:sp>
      <p:sp>
        <p:nvSpPr>
          <p:cNvPr id="46" name="Retângulo 45"/>
          <p:cNvSpPr/>
          <p:nvPr/>
        </p:nvSpPr>
        <p:spPr>
          <a:xfrm>
            <a:off x="5286380" y="5357826"/>
            <a:ext cx="3000396" cy="135732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  <a:latin typeface="Candara" pitchFamily="34" charset="0"/>
              </a:rPr>
              <a:t>Sênior:</a:t>
            </a:r>
          </a:p>
          <a:p>
            <a:pPr>
              <a:buFontTx/>
              <a:buChar char="-"/>
            </a:pPr>
            <a:r>
              <a:rPr lang="pt-BR" sz="1400" dirty="0" smtClean="0">
                <a:solidFill>
                  <a:schemeClr val="tx1"/>
                </a:solidFill>
                <a:latin typeface="Candara" pitchFamily="34" charset="0"/>
              </a:rPr>
              <a:t>  Superior completo (CC / EC) + especialização, 5 anos de experiência</a:t>
            </a:r>
          </a:p>
          <a:p>
            <a:pPr>
              <a:buFontTx/>
              <a:buChar char="-"/>
            </a:pPr>
            <a:r>
              <a:rPr lang="pt-BR" sz="1400" dirty="0" smtClean="0">
                <a:solidFill>
                  <a:schemeClr val="tx1"/>
                </a:solidFill>
                <a:latin typeface="Candara" pitchFamily="34" charset="0"/>
              </a:rPr>
              <a:t>  (1) Web, (2), Java,  (3) Oracle</a:t>
            </a:r>
          </a:p>
          <a:p>
            <a:pPr>
              <a:buFontTx/>
              <a:buChar char="-"/>
            </a:pPr>
            <a:r>
              <a:rPr lang="pt-BR" sz="1400" dirty="0" smtClean="0">
                <a:solidFill>
                  <a:schemeClr val="tx1"/>
                </a:solidFill>
                <a:latin typeface="Candara" pitchFamily="34" charset="0"/>
              </a:rPr>
              <a:t>  (1) 5461 (2) 4810, (3) 4909</a:t>
            </a:r>
          </a:p>
          <a:p>
            <a:endParaRPr lang="pt-BR" sz="1400" dirty="0" smtClean="0">
              <a:solidFill>
                <a:schemeClr val="tx1"/>
              </a:solidFill>
              <a:latin typeface="Candara" pitchFamily="34" charset="0"/>
            </a:endParaRPr>
          </a:p>
        </p:txBody>
      </p:sp>
      <p:cxnSp>
        <p:nvCxnSpPr>
          <p:cNvPr id="51" name="Conector angulado 50"/>
          <p:cNvCxnSpPr>
            <a:stCxn id="14" idx="3"/>
            <a:endCxn id="40" idx="1"/>
          </p:cNvCxnSpPr>
          <p:nvPr/>
        </p:nvCxnSpPr>
        <p:spPr>
          <a:xfrm>
            <a:off x="4400095" y="3643314"/>
            <a:ext cx="886285" cy="96441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angulado 53"/>
          <p:cNvCxnSpPr>
            <a:stCxn id="14" idx="3"/>
            <a:endCxn id="46" idx="1"/>
          </p:cNvCxnSpPr>
          <p:nvPr/>
        </p:nvCxnSpPr>
        <p:spPr>
          <a:xfrm>
            <a:off x="4400095" y="3643314"/>
            <a:ext cx="886285" cy="239317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243918" cy="1071570"/>
          </a:xfrm>
        </p:spPr>
        <p:txBody>
          <a:bodyPr/>
          <a:lstStyle/>
          <a:p>
            <a:r>
              <a:rPr lang="pt-BR" sz="4000" b="1" dirty="0" smtClean="0">
                <a:latin typeface="Candara" pitchFamily="34" charset="0"/>
              </a:rPr>
              <a:t>Roteiro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071546"/>
            <a:ext cx="8286808" cy="5786454"/>
          </a:xfrm>
        </p:spPr>
        <p:txBody>
          <a:bodyPr>
            <a:normAutofit/>
          </a:bodyPr>
          <a:lstStyle/>
          <a:p>
            <a:pPr algn="just">
              <a:buBlip>
                <a:blip r:embed="rId2"/>
              </a:buBlip>
            </a:pP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Motivação</a:t>
            </a:r>
          </a:p>
          <a:p>
            <a:pPr algn="just">
              <a:buBlip>
                <a:blip r:embed="rId2"/>
              </a:buBlip>
            </a:pPr>
            <a:endParaRPr lang="pt-BR" sz="15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Blip>
                <a:blip r:embed="rId2"/>
              </a:buBlip>
            </a:pP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 Produto</a:t>
            </a:r>
          </a:p>
          <a:p>
            <a:pPr algn="just">
              <a:buBlip>
                <a:blip r:embed="rId2"/>
              </a:buBlip>
            </a:pPr>
            <a:endParaRPr lang="pt-BR" sz="15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Blip>
                <a:blip r:embed="rId2"/>
              </a:buBlip>
            </a:pP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Empresa</a:t>
            </a:r>
          </a:p>
          <a:p>
            <a:pPr algn="just">
              <a:buBlip>
                <a:blip r:embed="rId2"/>
              </a:buBlip>
            </a:pPr>
            <a:endParaRPr lang="pt-BR" sz="15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Blip>
                <a:blip r:embed="rId2"/>
              </a:buBlip>
            </a:pP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Marketing e Vendas</a:t>
            </a:r>
          </a:p>
          <a:p>
            <a:pPr algn="just">
              <a:buBlip>
                <a:blip r:embed="rId2"/>
              </a:buBlip>
            </a:pPr>
            <a:endParaRPr lang="pt-BR" sz="15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Blip>
                <a:blip r:embed="rId2"/>
              </a:buBlip>
            </a:pP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Recursos Humanos</a:t>
            </a:r>
          </a:p>
          <a:p>
            <a:pPr algn="just">
              <a:buBlip>
                <a:blip r:embed="rId2"/>
              </a:buBlip>
            </a:pPr>
            <a:endParaRPr lang="pt-BR" sz="15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Blip>
                <a:blip r:embed="rId2"/>
              </a:buBlip>
            </a:pP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Gestão da Produção</a:t>
            </a:r>
          </a:p>
          <a:p>
            <a:pPr algn="just">
              <a:buBlip>
                <a:blip r:embed="rId2"/>
              </a:buBlip>
            </a:pPr>
            <a:endParaRPr lang="pt-BR" sz="15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Blip>
                <a:blip r:embed="rId2"/>
              </a:buBlip>
            </a:pP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Processo de Desenvolvimento</a:t>
            </a:r>
          </a:p>
          <a:p>
            <a:pPr algn="just">
              <a:buBlip>
                <a:blip r:embed="rId2"/>
              </a:buBlip>
            </a:pPr>
            <a:endParaRPr lang="pt-BR" sz="15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Blip>
                <a:blip r:embed="rId2"/>
              </a:buBlip>
            </a:pP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Precificação</a:t>
            </a:r>
          </a:p>
          <a:p>
            <a:pPr algn="just">
              <a:buBlip>
                <a:blip r:embed="rId2"/>
              </a:buBlip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Blip>
                <a:blip r:embed="rId2"/>
              </a:buBlip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Blip>
                <a:blip r:embed="rId2"/>
              </a:buBlip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Recursos Humanos [3]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44" y="1214422"/>
            <a:ext cx="8072494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 Etapa de Suprimento [1]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Recrutamento e Seleção</a:t>
            </a:r>
            <a:endParaRPr lang="pt-BR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lvl="2" algn="just">
              <a:buFont typeface="Wingdings" pitchFamily="2" charset="2"/>
              <a:buChar char="§"/>
            </a:pP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Demanda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por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pessoal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nas áreas de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direção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,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gerência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e/ou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operacional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. Essa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demanda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irá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variar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de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acordo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com o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organograma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definido (hierarquia de cargos e funções da organização) e com a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política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cargos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/ plano de carreira adotado. </a:t>
            </a:r>
          </a:p>
          <a:p>
            <a:pPr lvl="2" algn="just"/>
            <a:endParaRPr lang="pt-BR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857496"/>
            <a:ext cx="4071966" cy="2378755"/>
          </a:xfrm>
          <a:prstGeom prst="rect">
            <a:avLst/>
          </a:prstGeom>
          <a:noFill/>
          <a:ln w="9525">
            <a:solidFill>
              <a:schemeClr val="accent3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2928934"/>
            <a:ext cx="3493066" cy="3786190"/>
          </a:xfrm>
          <a:prstGeom prst="rect">
            <a:avLst/>
          </a:prstGeom>
          <a:noFill/>
          <a:ln w="9525">
            <a:solidFill>
              <a:schemeClr val="accent3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cxnSp>
        <p:nvCxnSpPr>
          <p:cNvPr id="29" name="Conector angulado 28"/>
          <p:cNvCxnSpPr>
            <a:stCxn id="3074" idx="3"/>
            <a:endCxn id="3075" idx="1"/>
          </p:cNvCxnSpPr>
          <p:nvPr/>
        </p:nvCxnSpPr>
        <p:spPr>
          <a:xfrm>
            <a:off x="4286248" y="4046874"/>
            <a:ext cx="571504" cy="775155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Recursos Humanos [4]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44" y="1214422"/>
            <a:ext cx="8072494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 Etapa de Suprimento [2]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Recrutamento e Seleção</a:t>
            </a:r>
            <a:endParaRPr lang="pt-BR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lvl="2" algn="just">
              <a:buFont typeface="Wingdings" pitchFamily="2" charset="2"/>
              <a:buChar char="§"/>
            </a:pP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Recrutamento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Interno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: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busca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por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candidatos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a uma vaga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dentro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da própria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empresa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,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sem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a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divulgação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externa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da demanda. Na abordagem de “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ascensão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em Y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”, caso haja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demanda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por um novo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diretor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projetos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e a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empresa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tenha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estabelecido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em seu plano de cargos que um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desenvolvedor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sênior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é o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candidato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direto a essa vaga, o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recrutamento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ocorrerá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dentre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os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desenvolvedores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que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ocuparem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esta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função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no momento, por exemplo.</a:t>
            </a:r>
          </a:p>
          <a:p>
            <a:pPr lvl="2" algn="just"/>
            <a:endParaRPr lang="pt-BR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3533410"/>
            <a:ext cx="4000528" cy="3253176"/>
          </a:xfrm>
          <a:prstGeom prst="rect">
            <a:avLst/>
          </a:prstGeom>
          <a:noFill/>
          <a:ln w="9525">
            <a:solidFill>
              <a:schemeClr val="accent3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Recursos Humanos [5]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44" y="1214422"/>
            <a:ext cx="8072494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 Etapa de Suprimento [3]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Recrutamento e Seleção</a:t>
            </a:r>
            <a:endParaRPr lang="pt-BR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lvl="2" algn="just">
              <a:buFont typeface="Wingdings" pitchFamily="2" charset="2"/>
              <a:buChar char="§"/>
            </a:pP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Recrutamento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Externo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: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caso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não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haja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candidatos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que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satisfaçam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aos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requisitos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exigidos para o cargo/função vacante,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torna-se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necessário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iniciar um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recrutamento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externo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.</a:t>
            </a:r>
          </a:p>
          <a:p>
            <a:pPr lvl="2" algn="just"/>
            <a:endParaRPr lang="pt-BR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928934"/>
            <a:ext cx="3682402" cy="2795585"/>
          </a:xfrm>
          <a:prstGeom prst="rect">
            <a:avLst/>
          </a:prstGeom>
          <a:noFill/>
          <a:ln w="9525">
            <a:solidFill>
              <a:schemeClr val="accent3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286124"/>
            <a:ext cx="3714776" cy="3122814"/>
          </a:xfrm>
          <a:prstGeom prst="rect">
            <a:avLst/>
          </a:prstGeom>
          <a:noFill/>
          <a:ln w="9525">
            <a:solidFill>
              <a:schemeClr val="accent3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cxnSp>
        <p:nvCxnSpPr>
          <p:cNvPr id="10" name="Conector angulado 9"/>
          <p:cNvCxnSpPr>
            <a:stCxn id="5122" idx="3"/>
            <a:endCxn id="5123" idx="1"/>
          </p:cNvCxnSpPr>
          <p:nvPr/>
        </p:nvCxnSpPr>
        <p:spPr>
          <a:xfrm>
            <a:off x="4039560" y="4326727"/>
            <a:ext cx="532440" cy="520804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Recursos Humanos [6]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44" y="1214422"/>
            <a:ext cx="8072494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 Etapa de Suprimento [4]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Integração</a:t>
            </a:r>
          </a:p>
          <a:p>
            <a:pPr lvl="2" algn="just">
              <a:buFont typeface="Wingdings" pitchFamily="2" charset="2"/>
              <a:buChar char="§"/>
            </a:pP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Após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a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seleção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do candidato, realizar um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acompanhamento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 sua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integração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na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equipe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da qual fará parte.</a:t>
            </a:r>
          </a:p>
          <a:p>
            <a:pPr lvl="2" algn="just">
              <a:buFont typeface="Wingdings" pitchFamily="2" charset="2"/>
              <a:buChar char="§"/>
            </a:pP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As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habilidades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técnicas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demonstradas pelos candidatos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não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garantem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a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harmonia/boa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interação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com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o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ambiente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no qual estará inserido. É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necessário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avaliar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sua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integração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e 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adaptação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após a contração. </a:t>
            </a:r>
          </a:p>
          <a:p>
            <a:pPr lvl="2" algn="just"/>
            <a:endParaRPr lang="pt-BR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3786190"/>
            <a:ext cx="3929090" cy="2081697"/>
          </a:xfrm>
          <a:prstGeom prst="rect">
            <a:avLst/>
          </a:prstGeom>
          <a:noFill/>
          <a:ln w="9525">
            <a:solidFill>
              <a:schemeClr val="accent3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Recursos Humanos [7]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06" y="1071546"/>
            <a:ext cx="8072494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 Etapa de Manutenção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Lista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benefícios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 - definida de acordo com uma pesquisa do site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GuiaLog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sobre os principais benefícios concedidos por empresas de grande, médio e pequeno porte de todo o Brasil. Também foram utilizadas fontes do site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Empregos.com.</a:t>
            </a:r>
            <a:r>
              <a:rPr lang="pt-BR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br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sobre salários nos setores de TI e Administração para maior fundamentação dos benefícios concedidos não incluídos nos salários. </a:t>
            </a:r>
          </a:p>
          <a:p>
            <a:pPr lvl="2" algn="just"/>
            <a:endParaRPr lang="pt-BR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43428" y="4494417"/>
            <a:ext cx="3029627" cy="1452561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38" y="2994219"/>
            <a:ext cx="2750014" cy="2547936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14734" y="3065657"/>
            <a:ext cx="4271976" cy="1285066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4338" y="5637425"/>
            <a:ext cx="3286148" cy="1006285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15" name="CaixaDeTexto 14"/>
          <p:cNvSpPr txBox="1"/>
          <p:nvPr/>
        </p:nvSpPr>
        <p:spPr>
          <a:xfrm>
            <a:off x="7572396" y="5357826"/>
            <a:ext cx="43954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500" b="1" dirty="0" smtClean="0"/>
              <a:t>...</a:t>
            </a:r>
            <a:endParaRPr lang="pt-BR" sz="2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Recursos Humanos [8]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06" y="1285860"/>
            <a:ext cx="8072494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 Etapa de Desenvolvimento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Processo de Levantamento das necessidades;</a:t>
            </a:r>
          </a:p>
          <a:p>
            <a:pPr lvl="1" algn="just">
              <a:buFont typeface="Wingdings" pitchFamily="2" charset="2"/>
              <a:buChar char="§"/>
            </a:pPr>
            <a:endParaRPr lang="pt-BR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Processo de Mapeamento dos Recursos Necessários Ao Treinamento</a:t>
            </a:r>
          </a:p>
          <a:p>
            <a:pPr lvl="1" algn="just">
              <a:buFont typeface="Wingdings" pitchFamily="2" charset="2"/>
              <a:buChar char="§"/>
            </a:pPr>
            <a:endParaRPr lang="pt-BR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Processo de Avaliação da Eficácia do Treinamento.</a:t>
            </a:r>
          </a:p>
          <a:p>
            <a:pPr algn="just">
              <a:buBlip>
                <a:blip r:embed="rId3"/>
              </a:buBlip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Recursos Humanos [9]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06" y="1285860"/>
            <a:ext cx="8072494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 Etapa de Controle [1]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A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medição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avaliação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do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desempenho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 uma empresa é um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aspecto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fundamental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para a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gestão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da mesma. O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resultado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desta avaliação deve ser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utilizado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na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evolução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, na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correção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, e no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alinhamento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da empresa tanto na visão operacional quanto na visão motivacional.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O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objetivo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que rege a realização do processo de avaliação de desempenho é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obter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um </a:t>
            </a:r>
            <a:r>
              <a:rPr lang="pt-BR" sz="1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feedback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para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a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empresa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acerca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 seu corpo de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funcionários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. </a:t>
            </a:r>
          </a:p>
          <a:p>
            <a:pPr lvl="1"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tângulo de cantos arredondados 6"/>
          <p:cNvSpPr/>
          <p:nvPr/>
        </p:nvSpPr>
        <p:spPr>
          <a:xfrm>
            <a:off x="71406" y="4000504"/>
            <a:ext cx="2214578" cy="21431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u="sng" dirty="0" smtClean="0">
                <a:solidFill>
                  <a:schemeClr val="tx1"/>
                </a:solidFill>
                <a:latin typeface="Candara" pitchFamily="34" charset="0"/>
              </a:rPr>
              <a:t>Indicadores:</a:t>
            </a:r>
          </a:p>
          <a:p>
            <a:pPr algn="ctr"/>
            <a:r>
              <a:rPr lang="pt-BR" sz="1400" b="1" dirty="0" smtClean="0">
                <a:solidFill>
                  <a:schemeClr val="tx1"/>
                </a:solidFill>
                <a:latin typeface="Candara" pitchFamily="34" charset="0"/>
              </a:rPr>
              <a:t>- Empresa definirá as métricas que deverá utilizar para medir o desempenho, e como passar esses resultados para os funcionários.</a:t>
            </a:r>
            <a:endParaRPr lang="pt-BR" sz="14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2500298" y="3857628"/>
            <a:ext cx="2357454" cy="250033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u="sng" dirty="0" smtClean="0">
                <a:solidFill>
                  <a:schemeClr val="tx1"/>
                </a:solidFill>
                <a:latin typeface="Candara" pitchFamily="34" charset="0"/>
              </a:rPr>
              <a:t>Comissão:</a:t>
            </a:r>
          </a:p>
          <a:p>
            <a:pPr algn="ctr"/>
            <a:r>
              <a:rPr lang="pt-BR" sz="1400" b="1" dirty="0" smtClean="0">
                <a:solidFill>
                  <a:schemeClr val="tx1"/>
                </a:solidFill>
                <a:latin typeface="Candara" pitchFamily="34" charset="0"/>
              </a:rPr>
              <a:t>- Formar uma comissão de avaliação de desempenho, a qual terá acesso a informações relevantes para avaliação do desempenho da empresa (custo, receita, produtividade e etc.).</a:t>
            </a:r>
            <a:endParaRPr lang="pt-BR" sz="14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5000628" y="3571876"/>
            <a:ext cx="3357586" cy="307181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u="sng" dirty="0" smtClean="0">
                <a:solidFill>
                  <a:schemeClr val="tx1"/>
                </a:solidFill>
                <a:latin typeface="Candara" pitchFamily="34" charset="0"/>
              </a:rPr>
              <a:t>Medição:</a:t>
            </a:r>
          </a:p>
          <a:p>
            <a:pPr algn="ctr">
              <a:buFontTx/>
              <a:buChar char="-"/>
            </a:pPr>
            <a:r>
              <a:rPr lang="pt-BR" sz="1400" b="1" dirty="0" smtClean="0">
                <a:solidFill>
                  <a:schemeClr val="tx1"/>
                </a:solidFill>
                <a:latin typeface="Candara" pitchFamily="34" charset="0"/>
              </a:rPr>
              <a:t>Após definir indicadores e traçar os objetivos, deve-se iniciar a fase de medição.</a:t>
            </a:r>
          </a:p>
          <a:p>
            <a:pPr algn="ctr">
              <a:buFontTx/>
              <a:buChar char="-"/>
            </a:pPr>
            <a:r>
              <a:rPr lang="pt-BR" sz="1400" b="1" dirty="0" smtClean="0">
                <a:solidFill>
                  <a:schemeClr val="tx1"/>
                </a:solidFill>
                <a:latin typeface="Candara" pitchFamily="34" charset="0"/>
              </a:rPr>
              <a:t>  Com base nos resultados , deve ser realizado um estudo de re-planejamento e ações de melhoria ou de redirecionamento da equipe, bem como ações de integração e motivação em busca do resultado que se espera da equipe .</a:t>
            </a:r>
            <a:endParaRPr lang="pt-BR" sz="1400" b="1" dirty="0">
              <a:solidFill>
                <a:schemeClr val="tx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Recursos Humanos [9]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06" y="1285860"/>
            <a:ext cx="8072494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Etapa de Demissão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O processo de demissão em uma empresa pode ser uma coisa simples, ou tornar-se bastante complicada. 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O processo de demissão é complicado principalmente porque a empresa irá reduzir seu corpo de colaboradores, e por conseqüência, diminuir (temporariamente, pelo menos) sua produtividade.</a:t>
            </a: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2143108" y="3429000"/>
            <a:ext cx="4714908" cy="292895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b="1" dirty="0" smtClean="0">
                <a:solidFill>
                  <a:schemeClr val="bg1"/>
                </a:solidFill>
                <a:latin typeface="Candara" pitchFamily="34" charset="0"/>
              </a:rPr>
              <a:t>a.  Ato de improbidade;</a:t>
            </a:r>
          </a:p>
          <a:p>
            <a:r>
              <a:rPr lang="pt-BR" sz="1400" b="1" dirty="0" smtClean="0">
                <a:solidFill>
                  <a:schemeClr val="bg1"/>
                </a:solidFill>
                <a:latin typeface="Candara" pitchFamily="34" charset="0"/>
              </a:rPr>
              <a:t>b.  Incontinência de conduta ou mau procedimento;</a:t>
            </a:r>
          </a:p>
          <a:p>
            <a:r>
              <a:rPr lang="pt-BR" sz="1400" b="1" dirty="0" smtClean="0">
                <a:solidFill>
                  <a:schemeClr val="bg1"/>
                </a:solidFill>
                <a:latin typeface="Candara" pitchFamily="34" charset="0"/>
              </a:rPr>
              <a:t>c.  Negociação habitual;</a:t>
            </a:r>
          </a:p>
          <a:p>
            <a:r>
              <a:rPr lang="pt-BR" sz="1400" b="1" dirty="0" smtClean="0">
                <a:solidFill>
                  <a:schemeClr val="bg1"/>
                </a:solidFill>
                <a:latin typeface="Candara" pitchFamily="34" charset="0"/>
              </a:rPr>
              <a:t>d.  Condenação criminal;.</a:t>
            </a:r>
          </a:p>
          <a:p>
            <a:r>
              <a:rPr lang="pt-BR" sz="1400" b="1" dirty="0" smtClean="0">
                <a:solidFill>
                  <a:schemeClr val="bg1"/>
                </a:solidFill>
                <a:latin typeface="Candara" pitchFamily="34" charset="0"/>
              </a:rPr>
              <a:t>e.  Desídia;</a:t>
            </a:r>
          </a:p>
          <a:p>
            <a:r>
              <a:rPr lang="pt-BR" sz="1400" b="1" dirty="0" smtClean="0">
                <a:solidFill>
                  <a:schemeClr val="bg1"/>
                </a:solidFill>
                <a:latin typeface="Candara" pitchFamily="34" charset="0"/>
              </a:rPr>
              <a:t>f.  Embriaguez;</a:t>
            </a:r>
          </a:p>
          <a:p>
            <a:r>
              <a:rPr lang="pt-BR" sz="1400" b="1" dirty="0" smtClean="0">
                <a:solidFill>
                  <a:schemeClr val="bg1"/>
                </a:solidFill>
                <a:latin typeface="Candara" pitchFamily="34" charset="0"/>
              </a:rPr>
              <a:t>g.  Violação de segredo da empresa;</a:t>
            </a:r>
          </a:p>
          <a:p>
            <a:r>
              <a:rPr lang="pt-BR" sz="1400" b="1" dirty="0" smtClean="0">
                <a:solidFill>
                  <a:schemeClr val="bg1"/>
                </a:solidFill>
                <a:latin typeface="Candara" pitchFamily="34" charset="0"/>
              </a:rPr>
              <a:t>h.  Ato de indisciplina ou insubordinação;</a:t>
            </a:r>
          </a:p>
          <a:p>
            <a:r>
              <a:rPr lang="pt-BR" sz="1400" b="1" dirty="0" smtClean="0">
                <a:solidFill>
                  <a:schemeClr val="bg1"/>
                </a:solidFill>
                <a:latin typeface="Candara" pitchFamily="34" charset="0"/>
              </a:rPr>
              <a:t>i.  Abandono de emprego;</a:t>
            </a:r>
          </a:p>
          <a:p>
            <a:r>
              <a:rPr lang="pt-BR" sz="1400" b="1" dirty="0" smtClean="0">
                <a:solidFill>
                  <a:schemeClr val="bg1"/>
                </a:solidFill>
                <a:latin typeface="Candara" pitchFamily="34" charset="0"/>
              </a:rPr>
              <a:t>j.  Ato lesivo da honra ou da boa fama;</a:t>
            </a:r>
          </a:p>
          <a:p>
            <a:r>
              <a:rPr lang="pt-BR" sz="1400" b="1" dirty="0" smtClean="0">
                <a:solidFill>
                  <a:schemeClr val="bg1"/>
                </a:solidFill>
                <a:latin typeface="Candara" pitchFamily="34" charset="0"/>
              </a:rPr>
              <a:t>k.  Ofensa física;</a:t>
            </a:r>
          </a:p>
          <a:p>
            <a:r>
              <a:rPr lang="pt-BR" sz="1400" b="1" dirty="0" smtClean="0">
                <a:solidFill>
                  <a:schemeClr val="bg1"/>
                </a:solidFill>
                <a:latin typeface="Candara" pitchFamily="34" charset="0"/>
              </a:rPr>
              <a:t>l.  Prática constante de jogos de azar;</a:t>
            </a:r>
            <a:endParaRPr lang="pt-BR" sz="1400" b="1" dirty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Gestão da Produção [1]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06" y="1285860"/>
            <a:ext cx="8072494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WBS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Parte da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gestão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da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produção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é feita com base na “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Work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Breakdown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Structure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” (WBS), importante insumo para o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planejamento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do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trabalho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. Essa estrutura fornece uma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divisão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hierárquica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do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trabalho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 acordo com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áreas/setores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da empresas e/ou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módulos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ou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fases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 um programa/projeto.</a:t>
            </a: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643314"/>
            <a:ext cx="7520187" cy="1181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3643314"/>
            <a:ext cx="1573567" cy="428628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Gestão da Produção [2]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06" y="1142984"/>
            <a:ext cx="8215370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WBS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Definição de uma série de processos, de acordo com as áreas de supervisão.</a:t>
            </a:r>
          </a:p>
          <a:p>
            <a:pPr lvl="2" algn="just">
              <a:buFont typeface="Wingdings" pitchFamily="2" charset="2"/>
              <a:buChar char="§"/>
            </a:pP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Infra-Estrutura</a:t>
            </a:r>
            <a:endParaRPr lang="pt-BR" sz="1800" b="1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5885" y="2285992"/>
            <a:ext cx="66008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/>
          <a:lstStyle/>
          <a:p>
            <a:r>
              <a:rPr lang="pt-BR" sz="4000" b="1" dirty="0" smtClean="0">
                <a:latin typeface="Candara" pitchFamily="34" charset="0"/>
              </a:rPr>
              <a:t>Motivação [1]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06" y="1285860"/>
            <a:ext cx="8501122" cy="5429288"/>
          </a:xfrm>
        </p:spPr>
        <p:txBody>
          <a:bodyPr>
            <a:normAutofit/>
          </a:bodyPr>
          <a:lstStyle/>
          <a:p>
            <a:pPr algn="just"/>
            <a:endParaRPr lang="pt-BR" sz="22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Lista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 </a:t>
            </a: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estabelecimentos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2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on-line</a:t>
            </a:r>
          </a:p>
          <a:p>
            <a:pPr algn="just"/>
            <a:endParaRPr lang="pt-BR" sz="2200" i="1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Comparação </a:t>
            </a:r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(preços, cardápios, ofertas, etc.)</a:t>
            </a:r>
          </a:p>
          <a:p>
            <a:pPr algn="just"/>
            <a:endParaRPr lang="pt-BR" sz="22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Acesso</a:t>
            </a: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rápido </a:t>
            </a:r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 </a:t>
            </a:r>
            <a:r>
              <a:rPr lang="pt-BR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simples</a:t>
            </a:r>
          </a:p>
          <a:p>
            <a:pPr algn="just"/>
            <a:endParaRPr lang="pt-BR" sz="22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Interface</a:t>
            </a: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intuitiva</a:t>
            </a:r>
          </a:p>
          <a:p>
            <a:pPr algn="just"/>
            <a:endParaRPr lang="pt-BR" sz="22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Eficiência </a:t>
            </a:r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no serviço (realizar + encaminhar + 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entregar </a:t>
            </a:r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pedido)</a:t>
            </a:r>
          </a:p>
          <a:p>
            <a:pPr algn="just"/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	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	</a:t>
            </a:r>
          </a:p>
          <a:p>
            <a:pPr algn="just"/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	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		</a:t>
            </a:r>
          </a:p>
          <a:p>
            <a:pPr algn="just"/>
            <a:endParaRPr lang="pt-B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2"/>
              </a:buBlip>
            </a:pPr>
            <a:endParaRPr lang="pt-BR" sz="22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2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pic>
        <p:nvPicPr>
          <p:cNvPr id="1028" name="Picture 4" descr="http://www.nickhalstead.com/wp-content/computer-us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38863" y="2581285"/>
            <a:ext cx="2276475" cy="2276475"/>
          </a:xfrm>
          <a:prstGeom prst="rect">
            <a:avLst/>
          </a:prstGeom>
          <a:noFill/>
        </p:spPr>
      </p:pic>
      <p:sp>
        <p:nvSpPr>
          <p:cNvPr id="10" name="CaixaDeTexto 9"/>
          <p:cNvSpPr txBox="1"/>
          <p:nvPr/>
        </p:nvSpPr>
        <p:spPr>
          <a:xfrm rot="2342336">
            <a:off x="7309127" y="2405159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Candara" pitchFamily="34" charset="0"/>
              </a:rPr>
              <a:t>Usuário</a:t>
            </a:r>
            <a:endParaRPr lang="pt-BR" b="1" dirty="0">
              <a:latin typeface="Candara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Gestão da Produção [3]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06" y="1285860"/>
            <a:ext cx="8215370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WBS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Definição de uma série de processos, de acordo com as áreas de supervisão.</a:t>
            </a:r>
          </a:p>
          <a:p>
            <a:pPr lvl="2" algn="just">
              <a:buFont typeface="Wingdings" pitchFamily="2" charset="2"/>
              <a:buChar char="§"/>
            </a:pP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Gerenciamento Operacional</a:t>
            </a:r>
            <a:endParaRPr lang="pt-BR" sz="1800" b="1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857496"/>
            <a:ext cx="5525082" cy="1809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Gestão da Produção [4]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06" y="1285860"/>
            <a:ext cx="8215370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WBS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Definição de uma série de processos, de acordo com as áreas de supervisão.</a:t>
            </a:r>
          </a:p>
          <a:p>
            <a:pPr lvl="2" algn="just">
              <a:buFont typeface="Wingdings" pitchFamily="2" charset="2"/>
              <a:buChar char="§"/>
            </a:pP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Avaliação Operacional</a:t>
            </a:r>
            <a:endParaRPr lang="pt-BR" sz="1800" b="1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786058"/>
            <a:ext cx="63246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tângulo 9"/>
          <p:cNvSpPr/>
          <p:nvPr/>
        </p:nvSpPr>
        <p:spPr>
          <a:xfrm>
            <a:off x="1214414" y="2786058"/>
            <a:ext cx="6429420" cy="235745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Gestão da Produção [5]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06" y="1285860"/>
            <a:ext cx="8215370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WBS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Definição de uma série de processos, de acordo com as áreas de supervisão.</a:t>
            </a:r>
          </a:p>
          <a:p>
            <a:pPr lvl="2" algn="just">
              <a:buFont typeface="Wingdings" pitchFamily="2" charset="2"/>
              <a:buChar char="§"/>
            </a:pP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Emporwerment</a:t>
            </a:r>
            <a:endParaRPr lang="pt-BR" sz="1800" b="1" i="1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1" name="Imagem 1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571744"/>
            <a:ext cx="6072230" cy="40005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2552285"/>
            <a:ext cx="1214445" cy="330805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000372"/>
            <a:ext cx="6500858" cy="21142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Gestão da Produção [6]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06" y="1285860"/>
            <a:ext cx="8215370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WBS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Definição de uma série de processos, de acordo com as áreas de supervisão.</a:t>
            </a:r>
          </a:p>
          <a:p>
            <a:pPr lvl="2" algn="just">
              <a:buFont typeface="Wingdings" pitchFamily="2" charset="2"/>
              <a:buChar char="§"/>
            </a:pP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Produtos</a:t>
            </a:r>
            <a:endParaRPr lang="pt-BR" sz="1800" b="1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32195" y="3000372"/>
            <a:ext cx="1311309" cy="35719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Processo de Desenvolvimento [1]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06" y="1285860"/>
            <a:ext cx="8215370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Desenvolvimento do Sistema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Como a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equipe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envolvida no desenvolvimento do produto é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pequena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(antes, durante e após a produção), a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adoção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metodologias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ágeis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é a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alternativa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mais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adequada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para o trabalho.</a:t>
            </a:r>
          </a:p>
          <a:p>
            <a:pPr lvl="2" algn="just"/>
            <a:endParaRPr lang="pt-BR" sz="1400" b="1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857224" y="3214686"/>
            <a:ext cx="7143800" cy="9286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Inexistência de um documento (requisitos, declaração do escopo, etc.) que atue como contrato formal entre cliente e fornecedor especificando requisitos do sistema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857224" y="4214818"/>
            <a:ext cx="7143800" cy="7858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Overhead de d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ocumentação (presente no RUP, framework de um processo de desenvolvimento / engenharia de </a:t>
            </a:r>
            <a:r>
              <a:rPr lang="pt-BR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software</a:t>
            </a:r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) torna-se desnecessário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857224" y="5072074"/>
            <a:ext cx="7143800" cy="7858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Necessidade de um desenvolvimento ágil (incorporar requisitos do mercado, atualizações, rápido desenvolvimento e lançamento de novas versões, etc.)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857224" y="5929330"/>
            <a:ext cx="7143800" cy="7858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Uso de um processo flexível, de fácil adoção e utilização pela empresa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2081194" y="2786058"/>
            <a:ext cx="4205318" cy="3667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Outros motivos...</a:t>
            </a:r>
            <a:endParaRPr lang="pt-B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Processo de Desenvolvimento [2]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06" y="1142984"/>
            <a:ext cx="8215370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Desenvolvimento do Sistema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Etapas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do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processo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padrão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 desenvolvimento de </a:t>
            </a:r>
            <a:r>
              <a:rPr lang="pt-B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software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adaptadas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para o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contexto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 desenvolvimento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ágil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.</a:t>
            </a:r>
          </a:p>
          <a:p>
            <a:pPr lvl="2" algn="just">
              <a:buFont typeface="Wingdings" pitchFamily="2" charset="2"/>
              <a:buChar char="§"/>
            </a:pPr>
            <a:r>
              <a:rPr lang="pt-B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i="1" dirty="0" smtClean="0">
                <a:solidFill>
                  <a:schemeClr val="accent3">
                    <a:lumMod val="75000"/>
                  </a:schemeClr>
                </a:solidFill>
                <a:latin typeface="Candara" pitchFamily="34" charset="0"/>
              </a:rPr>
              <a:t>eXtreme Programming</a:t>
            </a:r>
          </a:p>
          <a:p>
            <a:pPr lvl="2" algn="just"/>
            <a:endParaRPr lang="pt-BR" sz="1400" b="1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71438" y="2571744"/>
            <a:ext cx="2714612" cy="5000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Engenharia de Requisitos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2857488" y="2571744"/>
            <a:ext cx="5572164" cy="5715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Suportada por técnicas utilizadas durante a análise de mercado (técnicas de marketing: pesquisas, estudos, etc.)</a:t>
            </a: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71406" y="3214686"/>
            <a:ext cx="8358246" cy="5715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Priorização dos requisitos entre a equipe (perspectiva de sucesso do produto / da empresa + riscos + custos)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71406" y="3857628"/>
            <a:ext cx="8346880" cy="3571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Liberação da versão e obtenção de feedback do mercado / usuários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71406" y="5857892"/>
            <a:ext cx="2714644" cy="5000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Testes</a:t>
            </a:r>
            <a:endParaRPr lang="pt-BR" sz="1600" b="1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2857488" y="5857892"/>
            <a:ext cx="5572164" cy="7858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Testes com versões beta e/ou com presença do cliente (caso exista – alterações de páginas, conteúdo, etc.). Testes unitários e de aceitação.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71406" y="4786322"/>
            <a:ext cx="2714644" cy="5000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Desenvolvimento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2857488" y="4786322"/>
            <a:ext cx="5572164" cy="10001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Padronização da codificação (comentários, idioma, etc.), programação em pares (eficiência, menos erros), testes constantes (unitários, com base em casos de uso), código coletivo.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71406" y="4286256"/>
            <a:ext cx="8358246" cy="3571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Story cards (quando cliente está presente): user stories – use cases simplifcados.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Processo de Desenvolvimento [3]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06" y="1142984"/>
            <a:ext cx="8215370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Desenvolvimento do Sistema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Etapas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do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processo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padrão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 desenvolvimento de </a:t>
            </a:r>
            <a:r>
              <a:rPr lang="pt-B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software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adaptadas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para o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contexto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 desenvolvimento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ágil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.</a:t>
            </a:r>
          </a:p>
          <a:p>
            <a:pPr lvl="2" algn="just">
              <a:buFont typeface="Wingdings" pitchFamily="2" charset="2"/>
              <a:buChar char="§"/>
            </a:pPr>
            <a:r>
              <a:rPr lang="pt-B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i="1" dirty="0" smtClean="0">
                <a:solidFill>
                  <a:schemeClr val="accent3">
                    <a:lumMod val="75000"/>
                  </a:schemeClr>
                </a:solidFill>
                <a:latin typeface="Candara" pitchFamily="34" charset="0"/>
              </a:rPr>
              <a:t>eXtreme Programming</a:t>
            </a:r>
          </a:p>
          <a:p>
            <a:pPr lvl="2" algn="just"/>
            <a:endParaRPr lang="pt-BR" sz="1400" b="1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71438" y="2714620"/>
            <a:ext cx="2714612" cy="5000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Documentação</a:t>
            </a:r>
            <a:endParaRPr lang="pt-BR" sz="1600" b="1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857488" y="2714620"/>
            <a:ext cx="5572164" cy="8572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Opção por utilização de parte  da documentação do RUP (auxílio ao desenvolvimento x inexistência de documentação como contrato com cliente)</a:t>
            </a:r>
            <a:endParaRPr lang="pt-BR" dirty="0"/>
          </a:p>
        </p:txBody>
      </p:sp>
      <p:sp>
        <p:nvSpPr>
          <p:cNvPr id="19" name="Retângulo 18"/>
          <p:cNvSpPr/>
          <p:nvPr/>
        </p:nvSpPr>
        <p:spPr>
          <a:xfrm>
            <a:off x="2857488" y="3643314"/>
            <a:ext cx="5572164" cy="8572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Tem a função de registrar os estados do projeto para consultas futuras de aprimoramento, manutenção, etc.</a:t>
            </a:r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Processo de Desenvolvimento [4]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06" y="1142984"/>
            <a:ext cx="8215370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Desenvolvimento do Sistema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Uso de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boas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práticas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do SCRUM</a:t>
            </a:r>
          </a:p>
          <a:p>
            <a:pPr lvl="2" algn="just">
              <a:buFont typeface="Wingdings" pitchFamily="2" charset="2"/>
              <a:buChar char="§"/>
            </a:pPr>
            <a:r>
              <a:rPr lang="pt-B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i="1" dirty="0" smtClean="0">
                <a:solidFill>
                  <a:schemeClr val="accent3">
                    <a:lumMod val="75000"/>
                  </a:schemeClr>
                </a:solidFill>
                <a:latin typeface="Candara" pitchFamily="34" charset="0"/>
              </a:rPr>
              <a:t>SCRUM</a:t>
            </a:r>
          </a:p>
          <a:p>
            <a:pPr lvl="2" algn="just"/>
            <a:endParaRPr lang="pt-BR" sz="1400" b="1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428628" y="2714620"/>
            <a:ext cx="2714612" cy="6429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Práticas de Desenvolvimento e Gerenciamento</a:t>
            </a:r>
            <a:endParaRPr lang="pt-BR" sz="1600" b="1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214678" y="2714620"/>
            <a:ext cx="3571900" cy="2857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Stand-up</a:t>
            </a:r>
            <a:r>
              <a:rPr lang="pt-B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meetings</a:t>
            </a:r>
            <a:endParaRPr lang="pt-BR" i="1" dirty="0"/>
          </a:p>
        </p:txBody>
      </p:sp>
      <p:sp>
        <p:nvSpPr>
          <p:cNvPr id="10" name="Retângulo 9"/>
          <p:cNvSpPr/>
          <p:nvPr/>
        </p:nvSpPr>
        <p:spPr>
          <a:xfrm>
            <a:off x="3214678" y="3071810"/>
            <a:ext cx="3571900" cy="2857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Pair</a:t>
            </a:r>
            <a:r>
              <a:rPr lang="pt-B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Programming</a:t>
            </a:r>
            <a:endParaRPr lang="pt-BR" i="1" dirty="0"/>
          </a:p>
        </p:txBody>
      </p:sp>
      <p:sp>
        <p:nvSpPr>
          <p:cNvPr id="13" name="Retângulo 12"/>
          <p:cNvSpPr/>
          <p:nvPr/>
        </p:nvSpPr>
        <p:spPr>
          <a:xfrm>
            <a:off x="3214678" y="3429000"/>
            <a:ext cx="3571900" cy="5000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Sprints</a:t>
            </a:r>
            <a:r>
              <a:rPr lang="pt-B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: 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ciclos de desenvolvimento, iterações.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3214678" y="4000504"/>
            <a:ext cx="3571900" cy="3571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Checkilists</a:t>
            </a:r>
            <a:r>
              <a:rPr lang="pt-B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(</a:t>
            </a:r>
            <a:r>
              <a:rPr lang="pt-BR" sz="16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product</a:t>
            </a:r>
            <a:r>
              <a:rPr lang="pt-B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6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backlog</a:t>
            </a:r>
            <a:r>
              <a:rPr lang="pt-BR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)</a:t>
            </a: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3214678" y="4429132"/>
            <a:ext cx="3571900" cy="2857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...</a:t>
            </a:r>
            <a:endParaRPr lang="pt-B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Precificação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06" y="1142984"/>
            <a:ext cx="8215370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Custo pelo Produto (ponto de vista do cliente)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Será cobrado um valor mensal de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R$ 200, 00 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para utilização do produto pelos 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clientes e um percentual de 3% sobre a receita da empresa. 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Dados da Abrasel sinalizam que existem 424 estabelecimentos onde o faturamento médio é de R$ 40.000.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Margem de contribuição que cubra os custos fixos da empresa no primeiro ano de funcionamento.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Valor 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inclui:</a:t>
            </a:r>
          </a:p>
          <a:p>
            <a:pPr lvl="2" algn="just">
              <a:buFont typeface="Wingdings" pitchFamily="2" charset="2"/>
              <a:buChar char="§"/>
            </a:pPr>
            <a:r>
              <a:rPr lang="pt-B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Inclusão </a:t>
            </a:r>
            <a:r>
              <a:rPr lang="pt-B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de uma página do cliente no </a:t>
            </a:r>
            <a:r>
              <a:rPr lang="pt-B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site.</a:t>
            </a:r>
            <a:endParaRPr lang="pt-BR" sz="1800" i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lvl="2" algn="just">
              <a:buFont typeface="Wingdings" pitchFamily="2" charset="2"/>
              <a:buChar char="§"/>
            </a:pPr>
            <a:r>
              <a:rPr lang="pt-BR" sz="1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Gerenciamento </a:t>
            </a:r>
            <a:r>
              <a:rPr lang="pt-B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dos pedidos (obtenção e encaminhamento dos pedidos</a:t>
            </a:r>
            <a:r>
              <a:rPr lang="pt-B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...).</a:t>
            </a:r>
          </a:p>
          <a:p>
            <a:pPr lvl="2" algn="just">
              <a:buFont typeface="Wingdings" pitchFamily="2" charset="2"/>
              <a:buChar char="§"/>
            </a:pPr>
            <a:r>
              <a:rPr lang="pt-B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Sistema mais acessível que os habituais.</a:t>
            </a:r>
          </a:p>
          <a:p>
            <a:pPr lvl="2" algn="just">
              <a:buFont typeface="Wingdings" pitchFamily="2" charset="2"/>
              <a:buChar char="§"/>
            </a:pPr>
            <a:r>
              <a:rPr lang="pt-B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Mais serviços disponibilizados.</a:t>
            </a:r>
          </a:p>
          <a:p>
            <a:pPr lvl="2" algn="just">
              <a:buFont typeface="Wingdings" pitchFamily="2" charset="2"/>
              <a:buChar char="§"/>
            </a:pPr>
            <a:r>
              <a:rPr lang="pt-B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Sistema pode ser gerenciado por apenas uma pessoa.</a:t>
            </a:r>
          </a:p>
          <a:p>
            <a:pPr lvl="2" algn="just">
              <a:buFont typeface="Wingdings" pitchFamily="2" charset="2"/>
              <a:buChar char="§"/>
            </a:pPr>
            <a:r>
              <a:rPr lang="pt-B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Suporte </a:t>
            </a:r>
            <a:r>
              <a:rPr lang="pt-B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técnico ao sistema.</a:t>
            </a:r>
          </a:p>
          <a:p>
            <a:pPr lvl="2" algn="just">
              <a:buFont typeface="Wingdings" pitchFamily="2" charset="2"/>
              <a:buChar char="§"/>
            </a:pPr>
            <a:r>
              <a:rPr lang="pt-B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Cardápio via internet.</a:t>
            </a:r>
            <a:endParaRPr lang="pt-BR" sz="1800" i="1" dirty="0" smtClean="0">
              <a:solidFill>
                <a:schemeClr val="accent3">
                  <a:lumMod val="75000"/>
                </a:schemeClr>
              </a:solidFill>
              <a:latin typeface="Candara" pitchFamily="34" charset="0"/>
            </a:endParaRPr>
          </a:p>
          <a:p>
            <a:pPr lvl="2" algn="just"/>
            <a:endParaRPr lang="pt-BR" sz="1400" b="1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/>
          <a:lstStyle/>
          <a:p>
            <a:r>
              <a:rPr lang="pt-BR" sz="4000" b="1" dirty="0" smtClean="0">
                <a:latin typeface="Candara" pitchFamily="34" charset="0"/>
              </a:rPr>
              <a:t>Motivação [2]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8501122" cy="5429288"/>
          </a:xfrm>
        </p:spPr>
        <p:txBody>
          <a:bodyPr>
            <a:normAutofit/>
          </a:bodyPr>
          <a:lstStyle/>
          <a:p>
            <a:pPr algn="just"/>
            <a:endParaRPr lang="pt-BR" sz="22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Terceirização 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de</a:t>
            </a: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serviços</a:t>
            </a: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(potencial</a:t>
            </a: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diminuição de custos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)</a:t>
            </a:r>
          </a:p>
          <a:p>
            <a:pPr algn="just"/>
            <a:r>
              <a:rPr lang="pt-BR" sz="2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	</a:t>
            </a:r>
          </a:p>
          <a:p>
            <a:pPr algn="just">
              <a:buFont typeface="Wingdings" pitchFamily="2" charset="2"/>
              <a:buChar char="q"/>
            </a:pP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Satisfação do </a:t>
            </a: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usuário final</a:t>
            </a:r>
          </a:p>
          <a:p>
            <a:pPr algn="just"/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    (serviço de </a:t>
            </a: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qualidade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)</a:t>
            </a:r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	</a:t>
            </a:r>
            <a:endParaRPr lang="pt-B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Especialização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da </a:t>
            </a:r>
            <a:r>
              <a:rPr lang="pt-BR" sz="2200" b="1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R</a:t>
            </a: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ILAY 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(também) </a:t>
            </a:r>
          </a:p>
          <a:p>
            <a:pPr algn="just"/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    em técnicas de </a:t>
            </a: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marketing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para uma </a:t>
            </a:r>
          </a:p>
          <a:p>
            <a:pPr algn="just"/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    </a:t>
            </a: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divulgação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eficiente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 seus clientes </a:t>
            </a:r>
          </a:p>
          <a:p>
            <a:pPr algn="just"/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    </a:t>
            </a:r>
          </a:p>
          <a:p>
            <a:pPr algn="just"/>
            <a:endParaRPr lang="pt-B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	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		</a:t>
            </a:r>
          </a:p>
          <a:p>
            <a:pPr algn="just">
              <a:buBlip>
                <a:blip r:embed="rId3"/>
              </a:buBlip>
            </a:pPr>
            <a:endParaRPr lang="pt-BR" sz="22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2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 rot="2342336">
            <a:off x="7365211" y="258331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Candara" pitchFamily="34" charset="0"/>
              </a:rPr>
              <a:t>Cliente</a:t>
            </a:r>
            <a:endParaRPr lang="pt-BR" b="1" dirty="0">
              <a:latin typeface="Candara" pitchFamily="34" charset="0"/>
            </a:endParaRPr>
          </a:p>
        </p:txBody>
      </p:sp>
      <p:pic>
        <p:nvPicPr>
          <p:cNvPr id="16386" name="Picture 2" descr="http://www.masternewmedia.org/images/online_business_networking.jpg"/>
          <p:cNvPicPr>
            <a:picLocks noChangeAspect="1" noChangeArrowheads="1"/>
          </p:cNvPicPr>
          <p:nvPr/>
        </p:nvPicPr>
        <p:blipFill>
          <a:blip r:embed="rId4">
            <a:lum bright="10000"/>
          </a:blip>
          <a:srcRect/>
          <a:stretch>
            <a:fillRect/>
          </a:stretch>
        </p:blipFill>
        <p:spPr bwMode="auto">
          <a:xfrm>
            <a:off x="5429256" y="3286124"/>
            <a:ext cx="2928958" cy="1952638"/>
          </a:xfrm>
          <a:prstGeom prst="rect">
            <a:avLst/>
          </a:prstGeom>
          <a:noFill/>
        </p:spPr>
      </p:pic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 fontScale="90000"/>
          </a:bodyPr>
          <a:lstStyle/>
          <a:p>
            <a:r>
              <a:rPr lang="pt-BR" sz="4000" b="1" dirty="0" smtClean="0">
                <a:latin typeface="Candara" pitchFamily="34" charset="0"/>
              </a:rPr>
              <a:t>RANGAR,</a:t>
            </a:r>
            <a:br>
              <a:rPr lang="pt-BR" sz="4000" b="1" dirty="0" smtClean="0">
                <a:latin typeface="Candara" pitchFamily="34" charset="0"/>
              </a:rPr>
            </a:br>
            <a:r>
              <a:rPr lang="pt-BR" sz="4000" b="1" dirty="0" smtClean="0">
                <a:latin typeface="Candara" pitchFamily="34" charset="0"/>
              </a:rPr>
              <a:t>O Seu Cardápio Virtual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8501122" cy="5429288"/>
          </a:xfrm>
        </p:spPr>
        <p:txBody>
          <a:bodyPr>
            <a:normAutofit/>
          </a:bodyPr>
          <a:lstStyle/>
          <a:p>
            <a:pPr algn="just"/>
            <a:endParaRPr lang="pt-BR" sz="22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Novo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conceito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 serviço de </a:t>
            </a: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entregas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em </a:t>
            </a: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domicílio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</a:p>
          <a:p>
            <a:pPr algn="just"/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    no ramo alimentício</a:t>
            </a:r>
            <a:endParaRPr lang="pt-BR" sz="2200" i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</a:p>
          <a:p>
            <a:pPr algn="just">
              <a:buFont typeface="Wingdings" pitchFamily="2" charset="2"/>
              <a:buChar char="q"/>
            </a:pP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Visa </a:t>
            </a: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facilitar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o </a:t>
            </a: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processo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 </a:t>
            </a: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atendimento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e </a:t>
            </a: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entrega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 </a:t>
            </a: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pedidos</a:t>
            </a:r>
          </a:p>
          <a:p>
            <a:pPr algn="just"/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    (ex.: usuários muitas vezes passam por processos </a:t>
            </a:r>
          </a:p>
          <a:p>
            <a:pPr algn="just"/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     desgastantes para finalizar um pedido).</a:t>
            </a:r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	</a:t>
            </a:r>
            <a:endParaRPr lang="pt-B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Páginas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web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de </a:t>
            </a: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diversos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estabelecimentos</a:t>
            </a:r>
          </a:p>
          <a:p>
            <a:pPr algn="just"/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	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		</a:t>
            </a:r>
          </a:p>
          <a:p>
            <a:pPr algn="just">
              <a:buBlip>
                <a:blip r:embed="rId3"/>
              </a:buBlip>
            </a:pPr>
            <a:endParaRPr lang="pt-BR" sz="22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2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3857628"/>
            <a:ext cx="21907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A empresa: </a:t>
            </a:r>
            <a:r>
              <a:rPr lang="pt-BR" sz="40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40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44" y="1428712"/>
            <a:ext cx="8072494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Missão: </a:t>
            </a:r>
            <a:r>
              <a:rPr lang="pt-BR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Aliar qualidade de serviço e comodidade para os clientes que utilizam o sistema de delivery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. </a:t>
            </a:r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	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		</a:t>
            </a:r>
          </a:p>
          <a:p>
            <a:pPr algn="just">
              <a:buFont typeface="Wingdings" pitchFamily="2" charset="2"/>
              <a:buChar char="q"/>
            </a:pPr>
            <a:endParaRPr lang="pt-B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Visão: </a:t>
            </a:r>
            <a:r>
              <a:rPr lang="pt-BR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Em um ano, trazer os maiores players do setor de fast food para a nossa cartela de clientes. E, em três anos, ser referência no mercado no que tange terceirização do processo de entrega a domicílio, como mais eficiente serviço de consulta e pedidos de comida do país.</a:t>
            </a:r>
          </a:p>
          <a:p>
            <a:pPr algn="just">
              <a:buFont typeface="Wingdings" pitchFamily="2" charset="2"/>
              <a:buChar char="q"/>
            </a:pPr>
            <a:endParaRPr lang="pt-BR" sz="22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Valores: </a:t>
            </a:r>
            <a:r>
              <a:rPr lang="pt-BR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Comprometimento, Perseverança, Excelência,     	            Responsabilidade, Transparência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endParaRPr lang="pt-B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2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2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Estrutura Organizacional [1]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8072494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Organograma</a:t>
            </a:r>
            <a:endParaRPr lang="pt-BR" sz="22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pt-B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2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2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lum bright="10000"/>
          </a:blip>
          <a:srcRect/>
          <a:stretch>
            <a:fillRect/>
          </a:stretch>
        </p:blipFill>
        <p:spPr bwMode="auto">
          <a:xfrm>
            <a:off x="1214414" y="2143116"/>
            <a:ext cx="67056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Estrutura Organizacional [2]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44" y="1571612"/>
            <a:ext cx="8072494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Organograma</a:t>
            </a:r>
            <a:endParaRPr lang="pt-BR" sz="22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pt-B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2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2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1500174"/>
            <a:ext cx="3204521" cy="221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Elipse 7"/>
          <p:cNvSpPr/>
          <p:nvPr/>
        </p:nvSpPr>
        <p:spPr>
          <a:xfrm>
            <a:off x="4786314" y="2000240"/>
            <a:ext cx="928694" cy="714380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" name="Conector angulado 14"/>
          <p:cNvCxnSpPr>
            <a:stCxn id="8" idx="2"/>
            <a:endCxn id="20" idx="0"/>
          </p:cNvCxnSpPr>
          <p:nvPr/>
        </p:nvCxnSpPr>
        <p:spPr>
          <a:xfrm rot="10800000" flipV="1">
            <a:off x="1535886" y="2357430"/>
            <a:ext cx="3250429" cy="500066"/>
          </a:xfrm>
          <a:prstGeom prst="bentConnector2">
            <a:avLst/>
          </a:prstGeom>
          <a:ln w="158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71406" y="2928934"/>
            <a:ext cx="421484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1400" b="1" dirty="0" smtClean="0">
                <a:latin typeface="Candara" pitchFamily="34" charset="0"/>
              </a:rPr>
              <a:t> Marketing e Vendas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>
                <a:latin typeface="Candara" pitchFamily="34" charset="0"/>
              </a:rPr>
              <a:t> Propaganda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>
                <a:latin typeface="Candara" pitchFamily="34" charset="0"/>
              </a:rPr>
              <a:t> CRM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>
                <a:latin typeface="Candara" pitchFamily="34" charset="0"/>
              </a:rPr>
              <a:t> Parcerias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>
                <a:latin typeface="Candara" pitchFamily="34" charset="0"/>
              </a:rPr>
              <a:t> Análise de mercado </a:t>
            </a:r>
          </a:p>
          <a:p>
            <a:pPr>
              <a:buFont typeface="Wingdings" pitchFamily="2" charset="2"/>
              <a:buChar char="§"/>
            </a:pPr>
            <a:endParaRPr lang="pt-BR" sz="1400" dirty="0" smtClean="0">
              <a:latin typeface="Candar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pt-BR" sz="1400" b="1" dirty="0" smtClean="0">
                <a:latin typeface="Candara" pitchFamily="34" charset="0"/>
              </a:rPr>
              <a:t> Administrativa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>
                <a:latin typeface="Candara" pitchFamily="34" charset="0"/>
              </a:rPr>
              <a:t> Coordenação de atividades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>
                <a:latin typeface="Candara" pitchFamily="34" charset="0"/>
              </a:rPr>
              <a:t> Planejamento Estratégico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>
                <a:latin typeface="Candara" pitchFamily="34" charset="0"/>
              </a:rPr>
              <a:t> Infra-Estrutura</a:t>
            </a:r>
          </a:p>
          <a:p>
            <a:pPr>
              <a:buFont typeface="Wingdings" pitchFamily="2" charset="2"/>
              <a:buChar char="§"/>
            </a:pPr>
            <a:endParaRPr lang="pt-BR" sz="1400" dirty="0" smtClean="0">
              <a:latin typeface="Candar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pt-BR" sz="1400" dirty="0" smtClean="0">
                <a:latin typeface="Candara" pitchFamily="34" charset="0"/>
              </a:rPr>
              <a:t> </a:t>
            </a:r>
            <a:r>
              <a:rPr lang="pt-BR" sz="1400" b="1" dirty="0" smtClean="0">
                <a:latin typeface="Candara" pitchFamily="34" charset="0"/>
              </a:rPr>
              <a:t>Finanças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>
                <a:latin typeface="Candara" pitchFamily="34" charset="0"/>
              </a:rPr>
              <a:t> Pagamentos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>
                <a:latin typeface="Candara" pitchFamily="34" charset="0"/>
              </a:rPr>
              <a:t> Demonstrativos Financeiros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>
                <a:latin typeface="Candara" pitchFamily="34" charset="0"/>
              </a:rPr>
              <a:t> Orçamentos</a:t>
            </a:r>
          </a:p>
          <a:p>
            <a:pPr>
              <a:buFont typeface="Wingdings" pitchFamily="2" charset="2"/>
              <a:buChar char="§"/>
            </a:pPr>
            <a:endParaRPr lang="pt-BR" sz="1400" dirty="0" smtClean="0">
              <a:latin typeface="Candara" pitchFamily="34" charset="0"/>
            </a:endParaRPr>
          </a:p>
          <a:p>
            <a:pPr lvl="1"/>
            <a:endParaRPr lang="pt-BR" dirty="0">
              <a:latin typeface="Candara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71406" y="2857496"/>
            <a:ext cx="2928958" cy="3357586"/>
          </a:xfrm>
          <a:prstGeom prst="rect">
            <a:avLst/>
          </a:prstGeom>
          <a:noFill/>
          <a:ln w="2222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/>
          <p:cNvSpPr/>
          <p:nvPr/>
        </p:nvSpPr>
        <p:spPr>
          <a:xfrm>
            <a:off x="5857884" y="2143116"/>
            <a:ext cx="928694" cy="714380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7" name="Conector angulado 14"/>
          <p:cNvCxnSpPr>
            <a:stCxn id="26" idx="4"/>
            <a:endCxn id="30" idx="0"/>
          </p:cNvCxnSpPr>
          <p:nvPr/>
        </p:nvCxnSpPr>
        <p:spPr>
          <a:xfrm rot="5400000">
            <a:off x="4784974" y="2430209"/>
            <a:ext cx="1109971" cy="1964545"/>
          </a:xfrm>
          <a:prstGeom prst="bentConnector3">
            <a:avLst>
              <a:gd name="adj1" fmla="val 50000"/>
            </a:avLst>
          </a:prstGeom>
          <a:ln w="158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ângulo 29"/>
          <p:cNvSpPr/>
          <p:nvPr/>
        </p:nvSpPr>
        <p:spPr>
          <a:xfrm>
            <a:off x="3214678" y="3967467"/>
            <a:ext cx="2286016" cy="1357322"/>
          </a:xfrm>
          <a:prstGeom prst="rect">
            <a:avLst/>
          </a:prstGeom>
          <a:noFill/>
          <a:ln w="2222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3286116" y="4043140"/>
            <a:ext cx="421484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1400" b="1" dirty="0" smtClean="0">
                <a:latin typeface="Candara" pitchFamily="34" charset="0"/>
              </a:rPr>
              <a:t> Gestão de RH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>
                <a:latin typeface="Candara" pitchFamily="34" charset="0"/>
              </a:rPr>
              <a:t> Recrutamento 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>
                <a:latin typeface="Candara" pitchFamily="34" charset="0"/>
              </a:rPr>
              <a:t> Seleção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>
                <a:latin typeface="Candara" pitchFamily="34" charset="0"/>
              </a:rPr>
              <a:t> Desenvolvimento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>
                <a:latin typeface="Candara" pitchFamily="34" charset="0"/>
              </a:rPr>
              <a:t> Acompanhamento</a:t>
            </a:r>
          </a:p>
          <a:p>
            <a:endParaRPr lang="pt-BR" sz="1400" dirty="0" smtClean="0">
              <a:latin typeface="Candara" pitchFamily="34" charset="0"/>
            </a:endParaRPr>
          </a:p>
          <a:p>
            <a:pPr lvl="1"/>
            <a:endParaRPr lang="pt-BR" sz="1400" dirty="0">
              <a:latin typeface="Candara" pitchFamily="34" charset="0"/>
            </a:endParaRPr>
          </a:p>
        </p:txBody>
      </p:sp>
      <p:sp>
        <p:nvSpPr>
          <p:cNvPr id="34" name="Elipse 33"/>
          <p:cNvSpPr/>
          <p:nvPr/>
        </p:nvSpPr>
        <p:spPr>
          <a:xfrm>
            <a:off x="6858016" y="2000240"/>
            <a:ext cx="928694" cy="714380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5786446" y="4000504"/>
            <a:ext cx="2643206" cy="1928826"/>
          </a:xfrm>
          <a:prstGeom prst="rect">
            <a:avLst/>
          </a:prstGeom>
          <a:noFill/>
          <a:ln w="2222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/>
          <p:cNvSpPr txBox="1"/>
          <p:nvPr/>
        </p:nvSpPr>
        <p:spPr>
          <a:xfrm>
            <a:off x="5857884" y="4042010"/>
            <a:ext cx="421484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1400" b="1" dirty="0" smtClean="0">
                <a:latin typeface="Candara" pitchFamily="34" charset="0"/>
              </a:rPr>
              <a:t> Gestão de Projetos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>
                <a:latin typeface="Candara" pitchFamily="34" charset="0"/>
              </a:rPr>
              <a:t> Coordenar projetos</a:t>
            </a:r>
          </a:p>
          <a:p>
            <a:pPr lvl="1"/>
            <a:r>
              <a:rPr lang="pt-BR" sz="1400" dirty="0" smtClean="0">
                <a:latin typeface="Candara" pitchFamily="34" charset="0"/>
              </a:rPr>
              <a:t>     (gerente, equipe, </a:t>
            </a:r>
          </a:p>
          <a:p>
            <a:pPr lvl="1"/>
            <a:r>
              <a:rPr lang="pt-BR" sz="1400" dirty="0" smtClean="0">
                <a:latin typeface="Candara" pitchFamily="34" charset="0"/>
              </a:rPr>
              <a:t>     Desenvolvimento, etc.)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>
                <a:latin typeface="Candara" pitchFamily="34" charset="0"/>
              </a:rPr>
              <a:t> Planejamento tático de   </a:t>
            </a:r>
          </a:p>
          <a:p>
            <a:pPr lvl="1"/>
            <a:r>
              <a:rPr lang="pt-BR" sz="1400" dirty="0" smtClean="0">
                <a:latin typeface="Candara" pitchFamily="34" charset="0"/>
              </a:rPr>
              <a:t>     serviços da empresa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>
                <a:latin typeface="Candara" pitchFamily="34" charset="0"/>
              </a:rPr>
              <a:t> Contatar clientes dos</a:t>
            </a:r>
          </a:p>
          <a:p>
            <a:pPr lvl="1"/>
            <a:r>
              <a:rPr lang="pt-BR" sz="1400" dirty="0" smtClean="0">
                <a:latin typeface="Candara" pitchFamily="34" charset="0"/>
              </a:rPr>
              <a:t>     projetos</a:t>
            </a:r>
          </a:p>
          <a:p>
            <a:pPr lvl="1"/>
            <a:endParaRPr lang="pt-BR" sz="1400" dirty="0" smtClean="0">
              <a:latin typeface="Candara" pitchFamily="34" charset="0"/>
            </a:endParaRPr>
          </a:p>
          <a:p>
            <a:endParaRPr lang="pt-BR" sz="1400" dirty="0" smtClean="0">
              <a:latin typeface="Candara" pitchFamily="34" charset="0"/>
            </a:endParaRPr>
          </a:p>
          <a:p>
            <a:pPr lvl="1"/>
            <a:endParaRPr lang="pt-BR" sz="1400" dirty="0">
              <a:latin typeface="Candara" pitchFamily="34" charset="0"/>
            </a:endParaRPr>
          </a:p>
        </p:txBody>
      </p:sp>
      <p:cxnSp>
        <p:nvCxnSpPr>
          <p:cNvPr id="54" name="Conector angulado 14"/>
          <p:cNvCxnSpPr/>
          <p:nvPr/>
        </p:nvCxnSpPr>
        <p:spPr>
          <a:xfrm rot="5400000">
            <a:off x="6322230" y="3321844"/>
            <a:ext cx="1357324" cy="1588"/>
          </a:xfrm>
          <a:prstGeom prst="bentConnector3">
            <a:avLst>
              <a:gd name="adj1" fmla="val 50000"/>
            </a:avLst>
          </a:prstGeom>
          <a:ln w="158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857224" y="5214950"/>
            <a:ext cx="7286676" cy="121444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857224" y="4071942"/>
            <a:ext cx="7286676" cy="10001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857224" y="3500438"/>
            <a:ext cx="7286676" cy="4286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Marketing e Vendas [1]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8072494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Segmentação do Mercado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Identificação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do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setor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ou indústria com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necessidades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que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podem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ser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satisfeitas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pelo produto /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serviço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: </a:t>
            </a:r>
            <a:r>
              <a:rPr lang="pt-BR" sz="1800" b="1" i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redes de fast-food.</a:t>
            </a:r>
          </a:p>
          <a:p>
            <a:pPr lvl="1" algn="just">
              <a:buFont typeface="Wingdings" pitchFamily="2" charset="2"/>
              <a:buChar char="§"/>
            </a:pPr>
            <a:endParaRPr lang="pt-BR" sz="20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lvl="1" algn="just"/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Objetivos / necessidades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 do setor </a:t>
            </a:r>
          </a:p>
          <a:p>
            <a:pPr lvl="2" algn="just">
              <a:buFont typeface="Wingdings" pitchFamily="2" charset="2"/>
              <a:buChar char="§"/>
            </a:pPr>
            <a:endParaRPr lang="pt-BR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lvl="2" algn="just"/>
            <a:endParaRPr lang="pt-BR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>
              <a:buBlip>
                <a:blip r:embed="rId3"/>
              </a:buBlip>
            </a:pP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76943" y="2928934"/>
            <a:ext cx="158353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aixaDeTexto 9"/>
          <p:cNvSpPr txBox="1"/>
          <p:nvPr/>
        </p:nvSpPr>
        <p:spPr>
          <a:xfrm>
            <a:off x="5500694" y="3000372"/>
            <a:ext cx="25717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Acesso fácil</a:t>
            </a:r>
          </a:p>
          <a:p>
            <a:endParaRPr lang="pt-BR" b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Divulgação ilimitada e eficiente por meio do sistema</a:t>
            </a:r>
          </a:p>
          <a:p>
            <a:endParaRPr lang="pt-BR" b="1" dirty="0" smtClean="0">
              <a:latin typeface="Candara" pitchFamily="34" charset="0"/>
            </a:endParaRPr>
          </a:p>
          <a:p>
            <a:r>
              <a:rPr lang="pt-BR" b="1" dirty="0" smtClean="0">
                <a:latin typeface="Candara" pitchFamily="34" charset="0"/>
              </a:rPr>
              <a:t>Terceirização do serviço + diminuição de custos com atendimento por telefone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357290" y="3000372"/>
            <a:ext cx="25717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Aumentar vendas </a:t>
            </a:r>
          </a:p>
          <a:p>
            <a:endParaRPr lang="pt-BR" b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Expandir divulgação</a:t>
            </a:r>
          </a:p>
          <a:p>
            <a:endParaRPr lang="pt-BR" b="1" dirty="0" smtClean="0">
              <a:latin typeface="Candara" pitchFamily="34" charset="0"/>
            </a:endParaRPr>
          </a:p>
          <a:p>
            <a:pPr algn="just"/>
            <a:endParaRPr lang="pt-BR" b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pPr algn="just"/>
            <a:endParaRPr lang="pt-BR" b="1" dirty="0" smtClean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</a:endParaRPr>
          </a:p>
          <a:p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(possível) Diminuir </a:t>
            </a:r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rPr>
              <a:t>custos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3631</Words>
  <Application>Microsoft Office PowerPoint</Application>
  <PresentationFormat>On-screen Show (4:3)</PresentationFormat>
  <Paragraphs>555</Paragraphs>
  <Slides>38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Tema do Office</vt:lpstr>
      <vt:lpstr>RILAY  Release Final</vt:lpstr>
      <vt:lpstr>Roteiro</vt:lpstr>
      <vt:lpstr>Motivação [1]</vt:lpstr>
      <vt:lpstr>Motivação [2]</vt:lpstr>
      <vt:lpstr>RANGAR, O Seu Cardápio Virtual</vt:lpstr>
      <vt:lpstr>A empresa: RILAY</vt:lpstr>
      <vt:lpstr>Estrutura Organizacional [1]</vt:lpstr>
      <vt:lpstr>Estrutura Organizacional [2]</vt:lpstr>
      <vt:lpstr>Marketing e Vendas [1]</vt:lpstr>
      <vt:lpstr>Marketing e Vendas [2]</vt:lpstr>
      <vt:lpstr>Marketing e Vendas [2]</vt:lpstr>
      <vt:lpstr>Marketing e Vendas [4]</vt:lpstr>
      <vt:lpstr>Marketing e Vendas [5]</vt:lpstr>
      <vt:lpstr>Marketing e Vendas [6]</vt:lpstr>
      <vt:lpstr>Marketing e Vendas [7]</vt:lpstr>
      <vt:lpstr>Marketing e Vendas [8]</vt:lpstr>
      <vt:lpstr>Marketing e Vendas [9]</vt:lpstr>
      <vt:lpstr>Recursos Humanos [1]</vt:lpstr>
      <vt:lpstr>Recursos Humanos [2]</vt:lpstr>
      <vt:lpstr>Recursos Humanos [3]</vt:lpstr>
      <vt:lpstr>Recursos Humanos [4]</vt:lpstr>
      <vt:lpstr>Recursos Humanos [5]</vt:lpstr>
      <vt:lpstr>Recursos Humanos [6]</vt:lpstr>
      <vt:lpstr>Recursos Humanos [7]</vt:lpstr>
      <vt:lpstr>Recursos Humanos [8]</vt:lpstr>
      <vt:lpstr>Recursos Humanos [9]</vt:lpstr>
      <vt:lpstr>Recursos Humanos [9]</vt:lpstr>
      <vt:lpstr>Gestão da Produção [1]</vt:lpstr>
      <vt:lpstr>Gestão da Produção [2]</vt:lpstr>
      <vt:lpstr>Gestão da Produção [3]</vt:lpstr>
      <vt:lpstr>Gestão da Produção [4]</vt:lpstr>
      <vt:lpstr>Gestão da Produção [5]</vt:lpstr>
      <vt:lpstr>Gestão da Produção [6]</vt:lpstr>
      <vt:lpstr>Processo de Desenvolvimento [1]</vt:lpstr>
      <vt:lpstr>Processo de Desenvolvimento [2]</vt:lpstr>
      <vt:lpstr>Processo de Desenvolvimento [3]</vt:lpstr>
      <vt:lpstr>Processo de Desenvolvimento [4]</vt:lpstr>
      <vt:lpstr>Precificação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RILAY  Release Final</dc:title>
  <dc:creator>K8N_130306</dc:creator>
  <cp:lastModifiedBy>gAVS</cp:lastModifiedBy>
  <cp:revision>70</cp:revision>
  <dcterms:created xsi:type="dcterms:W3CDTF">2008-06-19T02:35:32Z</dcterms:created>
  <dcterms:modified xsi:type="dcterms:W3CDTF">2008-06-20T19:51:43Z</dcterms:modified>
</cp:coreProperties>
</file>