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8" r:id="rId2"/>
    <p:sldId id="261" r:id="rId3"/>
    <p:sldId id="262" r:id="rId4"/>
    <p:sldId id="263" r:id="rId5"/>
    <p:sldId id="264" r:id="rId6"/>
    <p:sldId id="269" r:id="rId7"/>
    <p:sldId id="271" r:id="rId8"/>
    <p:sldId id="268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0000"/>
    <a:srgbClr val="FF9900"/>
    <a:srgbClr val="003366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66" d="100"/>
          <a:sy n="66" d="100"/>
        </p:scale>
        <p:origin x="228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307D6-A76A-4C8A-9C03-5259CE3D4621}" type="datetimeFigureOut">
              <a:rPr lang="pt-BR" smtClean="0"/>
              <a:pPr/>
              <a:t>13/09/2010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DF2C4-5CAD-4DA5-8884-3E0A2000D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D3893A6D-2EF4-4C93-8326-1AFB7BB8C90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0A6B1-615A-41D2-B63A-23F63BC3F85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12A01-5FA3-4CA6-952F-93F3DBC05DA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33AE057-C01E-4DDB-81B2-703A95000E1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A24C356D-BE37-4B0D-86A6-6C584EA76B2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9B35A-9C22-4FFC-A0BC-FAF1BC9BA10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4E27F-22D1-4BA9-BBB4-1CC9524A92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C32E534-7C14-4095-9D31-E68E9AD8943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F67E3-2467-467B-8B67-5152AD94CD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DABC6E8-2DE1-44C7-BA1F-9BA76FEB721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27DADE0-5F3F-45E7-99D0-5376333C117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A35795-40F1-4EEC-9F59-201BE61E1DE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apaAu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71600" y="1916832"/>
            <a:ext cx="7772400" cy="1166799"/>
          </a:xfrm>
          <a:effectLst>
            <a:outerShdw dist="35921" dir="2700000" algn="ctr" rotWithShape="0">
              <a:schemeClr val="tx1"/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6600" dirty="0" smtClean="0">
                <a:solidFill>
                  <a:schemeClr val="bg1"/>
                </a:solidFill>
              </a:rPr>
              <a:t>Aula Prática</a:t>
            </a:r>
            <a:br>
              <a:rPr lang="pt-BR" sz="6600" dirty="0" smtClean="0">
                <a:solidFill>
                  <a:schemeClr val="bg1"/>
                </a:solidFill>
              </a:rPr>
            </a:br>
            <a:r>
              <a:rPr lang="pt-BR" sz="6600" dirty="0" smtClean="0">
                <a:solidFill>
                  <a:schemeClr val="bg1"/>
                </a:solidFill>
              </a:rPr>
              <a:t>				</a:t>
            </a:r>
            <a:r>
              <a:rPr lang="pt-BR" sz="3100" dirty="0" smtClean="0">
                <a:solidFill>
                  <a:schemeClr val="bg1"/>
                </a:solidFill>
              </a:rPr>
              <a:t>Orientação à objeto</a:t>
            </a:r>
            <a:endParaRPr lang="pt-BR" sz="6600" dirty="0" smtClean="0">
              <a:solidFill>
                <a:schemeClr val="bg1"/>
              </a:solidFill>
            </a:endParaRPr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450"/>
            <a:ext cx="6400800" cy="622300"/>
          </a:xfrm>
          <a:noFill/>
        </p:spPr>
        <p:txBody>
          <a:bodyPr/>
          <a:lstStyle/>
          <a:p>
            <a:pPr eaLnBrk="1" hangingPunct="1"/>
            <a:r>
              <a:rPr lang="pt-BR" smtClean="0">
                <a:solidFill>
                  <a:schemeClr val="bg1"/>
                </a:solidFill>
              </a:rPr>
              <a:t>if669 - Introdução à Programação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87313" y="640080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Monitoria de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pt-BR" sz="3600" smtClean="0">
                <a:solidFill>
                  <a:srgbClr val="003366"/>
                </a:solidFill>
              </a:rPr>
              <a:t>Programação Orientada à Objeto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87450" y="1600200"/>
            <a:ext cx="7499350" cy="4525963"/>
          </a:xfrm>
        </p:spPr>
        <p:txBody>
          <a:bodyPr/>
          <a:lstStyle/>
          <a:p>
            <a:pPr eaLnBrk="1" hangingPunct="1"/>
            <a:r>
              <a:rPr lang="pt-BR" sz="2400" dirty="0" smtClean="0"/>
              <a:t>O que é POO?</a:t>
            </a:r>
            <a:endParaRPr lang="pt-BR" sz="2000" dirty="0" smtClean="0"/>
          </a:p>
          <a:p>
            <a:pPr lvl="1" eaLnBrk="1" hangingPunct="1"/>
            <a:r>
              <a:rPr lang="pt-BR" sz="2000" dirty="0" smtClean="0"/>
              <a:t>É considerar que (quase) tudo são objetos:</a:t>
            </a:r>
          </a:p>
          <a:p>
            <a:pPr lvl="2" eaLnBrk="1" hangingPunct="1"/>
            <a:r>
              <a:rPr lang="pt-BR" sz="1800" dirty="0" smtClean="0"/>
              <a:t>Sistemas e sub-sistemas;</a:t>
            </a:r>
          </a:p>
          <a:p>
            <a:pPr lvl="2" eaLnBrk="1" hangingPunct="1"/>
            <a:r>
              <a:rPr lang="pt-BR" sz="1800" dirty="0" smtClean="0"/>
              <a:t>Dados;</a:t>
            </a:r>
          </a:p>
          <a:p>
            <a:pPr lvl="2" eaLnBrk="1" hangingPunct="1"/>
            <a:r>
              <a:rPr lang="pt-BR" sz="1800" dirty="0" smtClean="0"/>
              <a:t>A interface com o usuário é um objeto, composto por vários outros objetos.</a:t>
            </a:r>
          </a:p>
          <a:p>
            <a:pPr lvl="1" eaLnBrk="1" hangingPunct="1"/>
            <a:r>
              <a:rPr lang="pt-BR" sz="2000" dirty="0" smtClean="0"/>
              <a:t>Objeto é uma entidade essencial a um programa Java;</a:t>
            </a:r>
          </a:p>
          <a:p>
            <a:pPr lvl="1" eaLnBrk="1" hangingPunct="1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l" eaLnBrk="1" hangingPunct="1"/>
            <a:r>
              <a:rPr lang="pt-BR" sz="3600" smtClean="0">
                <a:solidFill>
                  <a:srgbClr val="003366"/>
                </a:solidFill>
              </a:rPr>
              <a:t>Objeto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87450" y="1600200"/>
            <a:ext cx="7499350" cy="4525963"/>
          </a:xfrm>
        </p:spPr>
        <p:txBody>
          <a:bodyPr/>
          <a:lstStyle/>
          <a:p>
            <a:pPr eaLnBrk="1" hangingPunct="1"/>
            <a:r>
              <a:rPr lang="pt-BR" sz="2400" smtClean="0"/>
              <a:t>Um objeto possui:</a:t>
            </a:r>
          </a:p>
          <a:p>
            <a:pPr lvl="1" eaLnBrk="1" hangingPunct="1"/>
            <a:r>
              <a:rPr lang="pt-BR" sz="2000" smtClean="0">
                <a:solidFill>
                  <a:srgbClr val="003366"/>
                </a:solidFill>
              </a:rPr>
              <a:t>Estados</a:t>
            </a:r>
            <a:r>
              <a:rPr lang="pt-BR" sz="2000" smtClean="0"/>
              <a:t>: características;</a:t>
            </a:r>
          </a:p>
          <a:p>
            <a:pPr lvl="1" eaLnBrk="1" hangingPunct="1"/>
            <a:r>
              <a:rPr lang="pt-BR" sz="2000" smtClean="0">
                <a:solidFill>
                  <a:srgbClr val="003366"/>
                </a:solidFill>
              </a:rPr>
              <a:t>Comportamentos</a:t>
            </a:r>
            <a:r>
              <a:rPr lang="pt-BR" sz="2000" smtClean="0"/>
              <a:t>: o que pode ser feito com ele (ou nele);</a:t>
            </a:r>
          </a:p>
          <a:p>
            <a:pPr eaLnBrk="1" hangingPunct="1"/>
            <a:r>
              <a:rPr lang="pt-BR" sz="2400" smtClean="0"/>
              <a:t>Por exemplo:</a:t>
            </a:r>
          </a:p>
          <a:p>
            <a:pPr lvl="1" eaLnBrk="1" hangingPunct="1"/>
            <a:r>
              <a:rPr lang="pt-BR" sz="2000" smtClean="0"/>
              <a:t>Os estados de uma conta bancária são o seu </a:t>
            </a:r>
            <a:r>
              <a:rPr lang="pt-BR" sz="2000" smtClean="0">
                <a:solidFill>
                  <a:srgbClr val="FF9900"/>
                </a:solidFill>
              </a:rPr>
              <a:t>número</a:t>
            </a:r>
            <a:r>
              <a:rPr lang="pt-BR" sz="2000" smtClean="0"/>
              <a:t> e o </a:t>
            </a:r>
            <a:r>
              <a:rPr lang="pt-BR" sz="2000" smtClean="0">
                <a:solidFill>
                  <a:srgbClr val="FF9900"/>
                </a:solidFill>
              </a:rPr>
              <a:t>saldo</a:t>
            </a:r>
            <a:r>
              <a:rPr lang="pt-BR" sz="2000" smtClean="0"/>
              <a:t>;</a:t>
            </a:r>
          </a:p>
          <a:p>
            <a:pPr lvl="1" eaLnBrk="1" hangingPunct="1"/>
            <a:r>
              <a:rPr lang="pt-BR" sz="2000" smtClean="0"/>
              <a:t>Os comportamentos atribuídos a uma conta bancária são a habilidade de fazer </a:t>
            </a:r>
            <a:r>
              <a:rPr lang="pt-BR" sz="2000" smtClean="0">
                <a:solidFill>
                  <a:srgbClr val="FF9900"/>
                </a:solidFill>
              </a:rPr>
              <a:t>depósitos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FF9900"/>
                </a:solidFill>
              </a:rPr>
              <a:t>saques</a:t>
            </a:r>
            <a:r>
              <a:rPr lang="pt-BR" sz="2000" smtClean="0"/>
              <a:t>;</a:t>
            </a:r>
          </a:p>
          <a:p>
            <a:pPr eaLnBrk="1" hangingPunct="1"/>
            <a:r>
              <a:rPr lang="pt-BR" sz="2400" smtClean="0"/>
              <a:t>Note que um comportamento de um objeto pode modificar seus estados;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l" eaLnBrk="1" hangingPunct="1"/>
            <a:r>
              <a:rPr lang="pt-BR" sz="3600" smtClean="0">
                <a:solidFill>
                  <a:srgbClr val="003366"/>
                </a:solidFill>
              </a:rPr>
              <a:t>Classes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87450" y="1600200"/>
            <a:ext cx="7499350" cy="25495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pt-BR" sz="2400" dirty="0" smtClean="0"/>
              <a:t>Um objeto é definido por uma classe.</a:t>
            </a:r>
          </a:p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A classe usa métodos para definir o comportamento do objeto e atributos para definir as características do objeto;</a:t>
            </a:r>
          </a:p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Múltiplos objetos podem ser criados por uma única classe;</a:t>
            </a:r>
          </a:p>
        </p:txBody>
      </p:sp>
      <p:sp>
        <p:nvSpPr>
          <p:cNvPr id="5" name="AutoShape 7"/>
          <p:cNvSpPr>
            <a:spLocks/>
          </p:cNvSpPr>
          <p:nvPr/>
        </p:nvSpPr>
        <p:spPr bwMode="auto">
          <a:xfrm>
            <a:off x="3348038" y="4508500"/>
            <a:ext cx="142875" cy="1008063"/>
          </a:xfrm>
          <a:prstGeom prst="leftBrace">
            <a:avLst>
              <a:gd name="adj1" fmla="val 58796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63938" y="4581525"/>
            <a:ext cx="38369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 dirty="0"/>
              <a:t>Classe </a:t>
            </a:r>
            <a:r>
              <a:rPr lang="pt-BR" sz="2400" dirty="0">
                <a:sym typeface="Wingdings" pitchFamily="2" charset="2"/>
              </a:rPr>
              <a:t> conceito;</a:t>
            </a:r>
          </a:p>
          <a:p>
            <a:r>
              <a:rPr lang="pt-BR" sz="2400" dirty="0">
                <a:sym typeface="Wingdings" pitchFamily="2" charset="2"/>
              </a:rPr>
              <a:t>Objeto  materialização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l" eaLnBrk="1" hangingPunct="1"/>
            <a:r>
              <a:rPr lang="pt-BR" sz="3600" dirty="0" smtClean="0">
                <a:solidFill>
                  <a:srgbClr val="003366"/>
                </a:solidFill>
              </a:rPr>
              <a:t>Objeto e Classes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124075" y="1557338"/>
            <a:ext cx="2382838" cy="1920875"/>
            <a:chOff x="1138" y="997"/>
            <a:chExt cx="1501" cy="1210"/>
          </a:xfrm>
        </p:grpSpPr>
        <p:sp>
          <p:nvSpPr>
            <p:cNvPr id="8207" name="Oval 9"/>
            <p:cNvSpPr>
              <a:spLocks noChangeArrowheads="1"/>
            </p:cNvSpPr>
            <p:nvPr/>
          </p:nvSpPr>
          <p:spPr bwMode="auto">
            <a:xfrm>
              <a:off x="1138" y="1652"/>
              <a:ext cx="1501" cy="555"/>
            </a:xfrm>
            <a:prstGeom prst="ellipse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dirty="0" err="1">
                  <a:latin typeface="Verdana" pitchFamily="34" charset="0"/>
                </a:rPr>
                <a:t>Conta</a:t>
              </a:r>
              <a:r>
                <a:rPr lang="en-US" dirty="0">
                  <a:latin typeface="Verdana" pitchFamily="34" charset="0"/>
                </a:rPr>
                <a:t> </a:t>
              </a:r>
              <a:r>
                <a:rPr lang="en-US" dirty="0" err="1">
                  <a:latin typeface="Verdana" pitchFamily="34" charset="0"/>
                </a:rPr>
                <a:t>Bancária</a:t>
              </a:r>
              <a:endParaRPr lang="en-US" dirty="0">
                <a:latin typeface="Verdana" pitchFamily="34" charset="0"/>
              </a:endParaRPr>
            </a:p>
          </p:txBody>
        </p:sp>
        <p:sp>
          <p:nvSpPr>
            <p:cNvPr id="8208" name="Text Box 10"/>
            <p:cNvSpPr txBox="1">
              <a:spLocks noChangeArrowheads="1"/>
            </p:cNvSpPr>
            <p:nvPr/>
          </p:nvSpPr>
          <p:spPr bwMode="auto">
            <a:xfrm>
              <a:off x="1376" y="997"/>
              <a:ext cx="998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 eaLnBrk="0" hangingPunct="0"/>
              <a:r>
                <a:rPr lang="en-US" sz="2000" b="1" dirty="0" err="1">
                  <a:solidFill>
                    <a:srgbClr val="FFCC00"/>
                  </a:solidFill>
                  <a:latin typeface="Arial Unicode MS" pitchFamily="34" charset="-128"/>
                </a:rPr>
                <a:t>Uma</a:t>
              </a:r>
              <a:r>
                <a:rPr lang="en-US" sz="2000" b="1" dirty="0">
                  <a:solidFill>
                    <a:srgbClr val="FFCC00"/>
                  </a:solidFill>
                  <a:latin typeface="Arial Unicode MS" pitchFamily="34" charset="-128"/>
                </a:rPr>
                <a:t> </a:t>
              </a:r>
              <a:r>
                <a:rPr lang="en-US" sz="2000" b="1" dirty="0" err="1">
                  <a:solidFill>
                    <a:srgbClr val="FFCC00"/>
                  </a:solidFill>
                  <a:latin typeface="Arial Unicode MS" pitchFamily="34" charset="-128"/>
                </a:rPr>
                <a:t>classe</a:t>
              </a:r>
              <a:endParaRPr lang="en-US" sz="2000" b="1" dirty="0">
                <a:solidFill>
                  <a:srgbClr val="FFCC00"/>
                </a:solidFill>
                <a:latin typeface="Arial Unicode MS" pitchFamily="34" charset="-128"/>
              </a:endParaRPr>
            </a:p>
            <a:p>
              <a:pPr algn="ctr" eaLnBrk="0" hangingPunct="0"/>
              <a:r>
                <a:rPr lang="en-US" sz="2000" b="1" dirty="0">
                  <a:solidFill>
                    <a:srgbClr val="FFCC00"/>
                  </a:solidFill>
                  <a:latin typeface="Arial Unicode MS" pitchFamily="34" charset="-128"/>
                </a:rPr>
                <a:t>(</a:t>
              </a:r>
              <a:r>
                <a:rPr lang="en-US" sz="2000" b="1" dirty="0" err="1">
                  <a:solidFill>
                    <a:srgbClr val="FFCC00"/>
                  </a:solidFill>
                  <a:latin typeface="Arial Unicode MS" pitchFamily="34" charset="-128"/>
                </a:rPr>
                <a:t>conceito</a:t>
              </a:r>
              <a:r>
                <a:rPr lang="en-US" sz="2000" b="1" dirty="0">
                  <a:solidFill>
                    <a:srgbClr val="FFCC00"/>
                  </a:solidFill>
                  <a:latin typeface="Arial Unicode MS" pitchFamily="34" charset="-128"/>
                </a:rPr>
                <a:t>)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37163" y="1562100"/>
            <a:ext cx="2790825" cy="1809750"/>
            <a:chOff x="3072" y="1000"/>
            <a:chExt cx="1758" cy="1140"/>
          </a:xfrm>
        </p:grpSpPr>
        <p:sp>
          <p:nvSpPr>
            <p:cNvPr id="8205" name="Rectangle 12"/>
            <p:cNvSpPr>
              <a:spLocks noChangeArrowheads="1"/>
            </p:cNvSpPr>
            <p:nvPr/>
          </p:nvSpPr>
          <p:spPr bwMode="auto">
            <a:xfrm>
              <a:off x="3072" y="1728"/>
              <a:ext cx="1758" cy="4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dirty="0" err="1" smtClean="0">
                  <a:latin typeface="Verdana" pitchFamily="34" charset="0"/>
                </a:rPr>
                <a:t>Otávio</a:t>
              </a:r>
              <a:r>
                <a:rPr lang="en-US" dirty="0" smtClean="0">
                  <a:latin typeface="Verdana" pitchFamily="34" charset="0"/>
                </a:rPr>
                <a:t> </a:t>
              </a:r>
              <a:r>
                <a:rPr lang="en-US" dirty="0" err="1" smtClean="0">
                  <a:latin typeface="Verdana" pitchFamily="34" charset="0"/>
                </a:rPr>
                <a:t>Freitas</a:t>
              </a:r>
              <a:endParaRPr lang="en-US" dirty="0">
                <a:latin typeface="Verdana" pitchFamily="34" charset="0"/>
              </a:endParaRPr>
            </a:p>
            <a:p>
              <a:pPr algn="ctr" eaLnBrk="0" hangingPunct="0"/>
              <a:r>
                <a:rPr lang="en-US" dirty="0" err="1">
                  <a:latin typeface="Verdana" pitchFamily="34" charset="0"/>
                </a:rPr>
                <a:t>Saldo</a:t>
              </a:r>
              <a:r>
                <a:rPr lang="en-US" dirty="0">
                  <a:latin typeface="Verdana" pitchFamily="34" charset="0"/>
                </a:rPr>
                <a:t>: R$5.257</a:t>
              </a:r>
            </a:p>
          </p:txBody>
        </p:sp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3307" y="1000"/>
              <a:ext cx="1326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 eaLnBrk="0" hangingPunct="0"/>
              <a:r>
                <a:rPr lang="en-US" sz="2000" b="1" dirty="0">
                  <a:solidFill>
                    <a:srgbClr val="FFCC00"/>
                  </a:solidFill>
                  <a:latin typeface="Arial Unicode MS" pitchFamily="34" charset="-128"/>
                </a:rPr>
                <a:t>Um </a:t>
              </a:r>
              <a:r>
                <a:rPr lang="en-US" sz="2000" b="1" dirty="0" err="1">
                  <a:solidFill>
                    <a:srgbClr val="FFCC00"/>
                  </a:solidFill>
                  <a:latin typeface="Arial Unicode MS" pitchFamily="34" charset="-128"/>
                </a:rPr>
                <a:t>objeto</a:t>
              </a:r>
              <a:endParaRPr lang="en-US" sz="2000" b="1" dirty="0">
                <a:solidFill>
                  <a:srgbClr val="FFCC00"/>
                </a:solidFill>
                <a:latin typeface="Arial Unicode MS" pitchFamily="34" charset="-128"/>
              </a:endParaRPr>
            </a:p>
            <a:p>
              <a:pPr algn="ctr" eaLnBrk="0" hangingPunct="0"/>
              <a:r>
                <a:rPr lang="en-US" sz="2000" b="1" dirty="0">
                  <a:solidFill>
                    <a:srgbClr val="FFCC00"/>
                  </a:solidFill>
                  <a:latin typeface="Arial Unicode MS" pitchFamily="34" charset="-128"/>
                </a:rPr>
                <a:t>(</a:t>
              </a:r>
              <a:r>
                <a:rPr lang="en-US" sz="2000" b="1" dirty="0" err="1">
                  <a:solidFill>
                    <a:srgbClr val="FFCC00"/>
                  </a:solidFill>
                  <a:latin typeface="Arial Unicode MS" pitchFamily="34" charset="-128"/>
                </a:rPr>
                <a:t>materialização</a:t>
              </a:r>
              <a:r>
                <a:rPr lang="en-US" sz="2000" b="1" dirty="0">
                  <a:solidFill>
                    <a:srgbClr val="FFCC00"/>
                  </a:solidFill>
                  <a:latin typeface="Arial Unicode MS" pitchFamily="34" charset="-128"/>
                </a:rPr>
                <a:t>)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116013" y="3716338"/>
            <a:ext cx="6911975" cy="1687512"/>
            <a:chOff x="703" y="2341"/>
            <a:chExt cx="4354" cy="1063"/>
          </a:xfrm>
        </p:grpSpPr>
        <p:grpSp>
          <p:nvGrpSpPr>
            <p:cNvPr id="8199" name="Group 21"/>
            <p:cNvGrpSpPr>
              <a:grpSpLocks/>
            </p:cNvGrpSpPr>
            <p:nvPr/>
          </p:nvGrpSpPr>
          <p:grpSpPr bwMode="auto">
            <a:xfrm>
              <a:off x="703" y="2341"/>
              <a:ext cx="4354" cy="1063"/>
              <a:chOff x="703" y="2341"/>
              <a:chExt cx="4354" cy="1063"/>
            </a:xfrm>
          </p:grpSpPr>
          <p:sp>
            <p:nvSpPr>
              <p:cNvPr id="8202" name="Rectangle 16"/>
              <p:cNvSpPr>
                <a:spLocks noChangeArrowheads="1"/>
              </p:cNvSpPr>
              <p:nvPr/>
            </p:nvSpPr>
            <p:spPr bwMode="auto">
              <a:xfrm>
                <a:off x="3299" y="2341"/>
                <a:ext cx="1758" cy="41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en-US" dirty="0" err="1" smtClean="0">
                    <a:latin typeface="Verdana" pitchFamily="34" charset="0"/>
                  </a:rPr>
                  <a:t>Zé</a:t>
                </a:r>
                <a:r>
                  <a:rPr lang="en-US" dirty="0" smtClean="0">
                    <a:latin typeface="Verdana" pitchFamily="34" charset="0"/>
                  </a:rPr>
                  <a:t> </a:t>
                </a:r>
                <a:r>
                  <a:rPr lang="en-US" dirty="0" err="1" smtClean="0">
                    <a:latin typeface="Verdana" pitchFamily="34" charset="0"/>
                  </a:rPr>
                  <a:t>da</a:t>
                </a:r>
                <a:r>
                  <a:rPr lang="en-US" dirty="0" smtClean="0">
                    <a:latin typeface="Verdana" pitchFamily="34" charset="0"/>
                  </a:rPr>
                  <a:t> </a:t>
                </a:r>
                <a:r>
                  <a:rPr lang="en-US" dirty="0" err="1" smtClean="0">
                    <a:latin typeface="Verdana" pitchFamily="34" charset="0"/>
                  </a:rPr>
                  <a:t>Penha</a:t>
                </a:r>
                <a:endParaRPr lang="en-US" dirty="0">
                  <a:latin typeface="Verdana" pitchFamily="34" charset="0"/>
                </a:endParaRPr>
              </a:p>
              <a:p>
                <a:pPr algn="ctr" eaLnBrk="0" hangingPunct="0"/>
                <a:r>
                  <a:rPr lang="en-US" dirty="0" err="1">
                    <a:latin typeface="Verdana" pitchFamily="34" charset="0"/>
                  </a:rPr>
                  <a:t>Saldo</a:t>
                </a:r>
                <a:r>
                  <a:rPr lang="en-US" dirty="0">
                    <a:latin typeface="Verdana" pitchFamily="34" charset="0"/>
                  </a:rPr>
                  <a:t>: R$1.245.069</a:t>
                </a:r>
              </a:p>
            </p:txBody>
          </p:sp>
          <p:sp>
            <p:nvSpPr>
              <p:cNvPr id="8203" name="Rectangle 17"/>
              <p:cNvSpPr>
                <a:spLocks noChangeArrowheads="1"/>
              </p:cNvSpPr>
              <p:nvPr/>
            </p:nvSpPr>
            <p:spPr bwMode="auto">
              <a:xfrm>
                <a:off x="3299" y="2992"/>
                <a:ext cx="1758" cy="41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en-US" dirty="0" err="1" smtClean="0">
                    <a:latin typeface="Verdana" pitchFamily="34" charset="0"/>
                  </a:rPr>
                  <a:t>Maurício</a:t>
                </a:r>
                <a:r>
                  <a:rPr lang="en-US" dirty="0" smtClean="0">
                    <a:latin typeface="Verdana" pitchFamily="34" charset="0"/>
                  </a:rPr>
                  <a:t> dos Santos</a:t>
                </a:r>
                <a:endParaRPr lang="en-US" dirty="0">
                  <a:latin typeface="Verdana" pitchFamily="34" charset="0"/>
                </a:endParaRPr>
              </a:p>
              <a:p>
                <a:pPr algn="ctr" eaLnBrk="0" hangingPunct="0"/>
                <a:r>
                  <a:rPr lang="en-US" dirty="0" err="1">
                    <a:latin typeface="Verdana" pitchFamily="34" charset="0"/>
                  </a:rPr>
                  <a:t>Saldo</a:t>
                </a:r>
                <a:r>
                  <a:rPr lang="en-US" dirty="0">
                    <a:latin typeface="Verdana" pitchFamily="34" charset="0"/>
                  </a:rPr>
                  <a:t>: </a:t>
                </a:r>
                <a:r>
                  <a:rPr lang="en-US" dirty="0" smtClean="0">
                    <a:latin typeface="Verdana" pitchFamily="34" charset="0"/>
                  </a:rPr>
                  <a:t>R$16.833</a:t>
                </a:r>
                <a:endParaRPr lang="en-US" dirty="0">
                  <a:latin typeface="Verdana" pitchFamily="34" charset="0"/>
                </a:endParaRPr>
              </a:p>
            </p:txBody>
          </p:sp>
          <p:sp>
            <p:nvSpPr>
              <p:cNvPr id="8204" name="Text Box 18"/>
              <p:cNvSpPr txBox="1">
                <a:spLocks noChangeArrowheads="1"/>
              </p:cNvSpPr>
              <p:nvPr/>
            </p:nvSpPr>
            <p:spPr bwMode="auto">
              <a:xfrm>
                <a:off x="703" y="2614"/>
                <a:ext cx="2193" cy="44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Ctr="1">
                <a:spAutoFit/>
              </a:bodyPr>
              <a:lstStyle/>
              <a:p>
                <a:pPr algn="ctr" eaLnBrk="0" hangingPunct="0"/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Múltiplos</a:t>
                </a:r>
                <a:r>
                  <a:rPr lang="en-US" sz="2000" b="1" dirty="0">
                    <a:solidFill>
                      <a:srgbClr val="FFCC00"/>
                    </a:solidFill>
                    <a:latin typeface="Arial Unicode MS" pitchFamily="34" charset="-128"/>
                  </a:rPr>
                  <a:t> </a:t>
                </a:r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objetos</a:t>
                </a:r>
                <a:r>
                  <a:rPr lang="en-US" sz="2000" b="1" dirty="0">
                    <a:solidFill>
                      <a:srgbClr val="FFCC00"/>
                    </a:solidFill>
                    <a:latin typeface="Arial Unicode MS" pitchFamily="34" charset="-128"/>
                  </a:rPr>
                  <a:t> </a:t>
                </a:r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definidos</a:t>
                </a:r>
                <a:endParaRPr lang="en-US" sz="2000" b="1" dirty="0">
                  <a:solidFill>
                    <a:srgbClr val="FFCC00"/>
                  </a:solidFill>
                  <a:latin typeface="Arial Unicode MS" pitchFamily="34" charset="-128"/>
                </a:endParaRPr>
              </a:p>
              <a:p>
                <a:pPr algn="ctr" eaLnBrk="0" hangingPunct="0"/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por</a:t>
                </a:r>
                <a:r>
                  <a:rPr lang="en-US" sz="2000" b="1" dirty="0">
                    <a:solidFill>
                      <a:srgbClr val="FFCC00"/>
                    </a:solidFill>
                    <a:latin typeface="Arial Unicode MS" pitchFamily="34" charset="-128"/>
                  </a:rPr>
                  <a:t> </a:t>
                </a:r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uma</a:t>
                </a:r>
                <a:r>
                  <a:rPr lang="en-US" sz="2000" b="1" dirty="0">
                    <a:solidFill>
                      <a:srgbClr val="FFCC00"/>
                    </a:solidFill>
                    <a:latin typeface="Arial Unicode MS" pitchFamily="34" charset="-128"/>
                  </a:rPr>
                  <a:t> </a:t>
                </a:r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mesma</a:t>
                </a:r>
                <a:r>
                  <a:rPr lang="en-US" sz="2000" b="1" dirty="0">
                    <a:solidFill>
                      <a:srgbClr val="FFCC00"/>
                    </a:solidFill>
                    <a:latin typeface="Arial Unicode MS" pitchFamily="34" charset="-128"/>
                  </a:rPr>
                  <a:t> </a:t>
                </a:r>
                <a:r>
                  <a:rPr lang="en-US" sz="2000" b="1" dirty="0" err="1">
                    <a:solidFill>
                      <a:srgbClr val="FFCC00"/>
                    </a:solidFill>
                    <a:latin typeface="Arial Unicode MS" pitchFamily="34" charset="-128"/>
                  </a:rPr>
                  <a:t>classe</a:t>
                </a:r>
                <a:endParaRPr lang="en-US" sz="2000" b="1" dirty="0">
                  <a:solidFill>
                    <a:srgbClr val="FFCC00"/>
                  </a:solidFill>
                  <a:latin typeface="Arial Unicode MS" pitchFamily="34" charset="-128"/>
                </a:endParaRPr>
              </a:p>
            </p:txBody>
          </p:sp>
        </p:grpSp>
        <p:sp>
          <p:nvSpPr>
            <p:cNvPr id="8200" name="Line 19"/>
            <p:cNvSpPr>
              <a:spLocks noChangeShapeType="1"/>
            </p:cNvSpPr>
            <p:nvPr/>
          </p:nvSpPr>
          <p:spPr bwMode="auto">
            <a:xfrm flipV="1">
              <a:off x="2908" y="2736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01" name="Line 20"/>
            <p:cNvSpPr>
              <a:spLocks noChangeShapeType="1"/>
            </p:cNvSpPr>
            <p:nvPr/>
          </p:nvSpPr>
          <p:spPr bwMode="auto">
            <a:xfrm>
              <a:off x="2908" y="2832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357290" y="5715016"/>
            <a:ext cx="4643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/>
              <a:t>Atributos </a:t>
            </a:r>
            <a:r>
              <a:rPr lang="pt-BR" sz="2400" dirty="0" smtClean="0">
                <a:sym typeface="Wingdings" pitchFamily="2" charset="2"/>
              </a:rPr>
              <a:t> </a:t>
            </a:r>
            <a:r>
              <a:rPr lang="pt-BR" sz="2400" dirty="0" smtClean="0"/>
              <a:t>Ex:</a:t>
            </a:r>
            <a:r>
              <a:rPr lang="pt-BR" sz="2400" dirty="0" smtClean="0">
                <a:sym typeface="Wingdings" pitchFamily="2" charset="2"/>
              </a:rPr>
              <a:t> Titular,Saldo;</a:t>
            </a:r>
            <a:endParaRPr lang="pt-BR" sz="2400" dirty="0">
              <a:sym typeface="Wingdings" pitchFamily="2" charset="2"/>
            </a:endParaRPr>
          </a:p>
          <a:p>
            <a:r>
              <a:rPr lang="pt-BR" sz="2400" dirty="0" smtClean="0">
                <a:sym typeface="Wingdings" pitchFamily="2" charset="2"/>
              </a:rPr>
              <a:t>Métodos </a:t>
            </a:r>
            <a:r>
              <a:rPr lang="pt-BR" sz="2400" dirty="0">
                <a:sym typeface="Wingdings" pitchFamily="2" charset="2"/>
              </a:rPr>
              <a:t> </a:t>
            </a:r>
            <a:r>
              <a:rPr lang="pt-BR" sz="2400" dirty="0" smtClean="0">
                <a:sym typeface="Wingdings" pitchFamily="2" charset="2"/>
              </a:rPr>
              <a:t>Ex: Sacar,Debitar;</a:t>
            </a:r>
            <a:endParaRPr lang="pt-BR" sz="2400" dirty="0">
              <a:sym typeface="Wingdings" pitchFamily="2" charset="2"/>
            </a:endParaRPr>
          </a:p>
        </p:txBody>
      </p:sp>
      <p:sp>
        <p:nvSpPr>
          <p:cNvPr id="18" name="AutoShape 7"/>
          <p:cNvSpPr>
            <a:spLocks/>
          </p:cNvSpPr>
          <p:nvPr/>
        </p:nvSpPr>
        <p:spPr bwMode="auto">
          <a:xfrm>
            <a:off x="1285852" y="5643578"/>
            <a:ext cx="142875" cy="1008063"/>
          </a:xfrm>
          <a:prstGeom prst="leftBrace">
            <a:avLst>
              <a:gd name="adj1" fmla="val 58796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l" eaLnBrk="1" hangingPunct="1"/>
            <a:r>
              <a:rPr lang="pt-BR" sz="3600" smtClean="0">
                <a:solidFill>
                  <a:srgbClr val="003366"/>
                </a:solidFill>
              </a:rPr>
              <a:t>Referências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87450" y="1600200"/>
            <a:ext cx="7499350" cy="4525963"/>
          </a:xfrm>
        </p:spPr>
        <p:txBody>
          <a:bodyPr/>
          <a:lstStyle/>
          <a:p>
            <a:pPr eaLnBrk="1" hangingPunct="1"/>
            <a:r>
              <a:rPr lang="pt-BR" sz="2400" smtClean="0"/>
              <a:t>Observe que uma variável primitiva guarda seu valor, mas uma variável de objeto guarda um endereço para ele;</a:t>
            </a:r>
          </a:p>
          <a:p>
            <a:pPr eaLnBrk="1" hangingPunct="1"/>
            <a:r>
              <a:rPr lang="pt-BR" sz="2400" smtClean="0"/>
              <a:t>Uma referência pode ser imaginada como um apontador para o local onde está armazenado o objeto;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743200" y="4106863"/>
            <a:ext cx="4572000" cy="1050925"/>
            <a:chOff x="912" y="2976"/>
            <a:chExt cx="2880" cy="662"/>
          </a:xfrm>
        </p:grpSpPr>
        <p:sp>
          <p:nvSpPr>
            <p:cNvPr id="12294" name="Rectangle 8"/>
            <p:cNvSpPr>
              <a:spLocks noChangeArrowheads="1"/>
            </p:cNvSpPr>
            <p:nvPr/>
          </p:nvSpPr>
          <p:spPr bwMode="auto">
            <a:xfrm>
              <a:off x="1536" y="3350"/>
              <a:ext cx="432" cy="240"/>
            </a:xfrm>
            <a:prstGeom prst="rect">
              <a:avLst/>
            </a:prstGeom>
            <a:solidFill>
              <a:srgbClr val="F5E9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5" name="AutoShape 9"/>
            <p:cNvSpPr>
              <a:spLocks noChangeArrowheads="1"/>
            </p:cNvSpPr>
            <p:nvPr/>
          </p:nvSpPr>
          <p:spPr bwMode="auto">
            <a:xfrm>
              <a:off x="2400" y="3350"/>
              <a:ext cx="1392" cy="240"/>
            </a:xfrm>
            <a:prstGeom prst="roundRect">
              <a:avLst>
                <a:gd name="adj" fmla="val 16667"/>
              </a:avLst>
            </a:prstGeom>
            <a:solidFill>
              <a:srgbClr val="F5E98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 b="1">
                  <a:latin typeface="Courier New" pitchFamily="49" charset="0"/>
                </a:rPr>
                <a:t>“Fulano"</a:t>
              </a:r>
            </a:p>
          </p:txBody>
        </p:sp>
        <p:sp>
          <p:nvSpPr>
            <p:cNvPr id="12296" name="Text Box 10"/>
            <p:cNvSpPr txBox="1">
              <a:spLocks noChangeArrowheads="1"/>
            </p:cNvSpPr>
            <p:nvPr/>
          </p:nvSpPr>
          <p:spPr bwMode="auto">
            <a:xfrm>
              <a:off x="912" y="3388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Courier New" pitchFamily="49" charset="0"/>
                </a:rPr>
                <a:t>nome1</a:t>
              </a:r>
            </a:p>
          </p:txBody>
        </p:sp>
        <p:sp>
          <p:nvSpPr>
            <p:cNvPr id="12297" name="Rectangle 11"/>
            <p:cNvSpPr>
              <a:spLocks noChangeArrowheads="1"/>
            </p:cNvSpPr>
            <p:nvPr/>
          </p:nvSpPr>
          <p:spPr bwMode="auto">
            <a:xfrm>
              <a:off x="1536" y="2976"/>
              <a:ext cx="432" cy="240"/>
            </a:xfrm>
            <a:prstGeom prst="rect">
              <a:avLst/>
            </a:prstGeom>
            <a:solidFill>
              <a:srgbClr val="F5E9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8" name="Text Box 12"/>
            <p:cNvSpPr txBox="1">
              <a:spLocks noChangeArrowheads="1"/>
            </p:cNvSpPr>
            <p:nvPr/>
          </p:nvSpPr>
          <p:spPr bwMode="auto">
            <a:xfrm>
              <a:off x="988" y="3014"/>
              <a:ext cx="5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Courier New" pitchFamily="49" charset="0"/>
                </a:rPr>
                <a:t>num1</a:t>
              </a:r>
            </a:p>
          </p:txBody>
        </p:sp>
        <p:sp>
          <p:nvSpPr>
            <p:cNvPr id="12299" name="Text Box 13"/>
            <p:cNvSpPr txBox="1">
              <a:spLocks noChangeArrowheads="1"/>
            </p:cNvSpPr>
            <p:nvPr/>
          </p:nvSpPr>
          <p:spPr bwMode="auto">
            <a:xfrm>
              <a:off x="1584" y="2976"/>
              <a:ext cx="3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Courier New" pitchFamily="49" charset="0"/>
                </a:rPr>
                <a:t>38</a:t>
              </a:r>
            </a:p>
          </p:txBody>
        </p:sp>
        <p:sp>
          <p:nvSpPr>
            <p:cNvPr id="12300" name="Line 14"/>
            <p:cNvSpPr>
              <a:spLocks noChangeShapeType="1"/>
            </p:cNvSpPr>
            <p:nvPr/>
          </p:nvSpPr>
          <p:spPr bwMode="auto">
            <a:xfrm>
              <a:off x="1728" y="345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214414" y="0"/>
            <a:ext cx="7499350" cy="1143000"/>
          </a:xfrm>
        </p:spPr>
        <p:txBody>
          <a:bodyPr/>
          <a:lstStyle/>
          <a:p>
            <a:pPr algn="l" eaLnBrk="1" hangingPunct="1"/>
            <a:r>
              <a:rPr lang="pt-BR" sz="3600" dirty="0" smtClean="0">
                <a:solidFill>
                  <a:srgbClr val="003366"/>
                </a:solidFill>
              </a:rPr>
              <a:t>Referências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42976" y="1214422"/>
            <a:ext cx="7499350" cy="4525963"/>
          </a:xfrm>
        </p:spPr>
        <p:txBody>
          <a:bodyPr/>
          <a:lstStyle/>
          <a:p>
            <a:pPr eaLnBrk="1" hangingPunct="1"/>
            <a:r>
              <a:rPr lang="pt-BR" sz="2400" dirty="0" smtClean="0"/>
              <a:t>O que acontece?!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1785918" y="3071810"/>
            <a:ext cx="2317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latin typeface="Courier New" pitchFamily="49" charset="0"/>
              </a:rPr>
              <a:t>nome2 = nome1;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85918" y="1857364"/>
            <a:ext cx="6215063" cy="990600"/>
            <a:chOff x="1152" y="1478"/>
            <a:chExt cx="3915" cy="624"/>
          </a:xfrm>
        </p:grpSpPr>
        <p:sp>
          <p:nvSpPr>
            <p:cNvPr id="14356" name="Rectangle 24"/>
            <p:cNvSpPr>
              <a:spLocks noChangeArrowheads="1"/>
            </p:cNvSpPr>
            <p:nvPr/>
          </p:nvSpPr>
          <p:spPr bwMode="auto">
            <a:xfrm>
              <a:off x="2736" y="1478"/>
              <a:ext cx="432" cy="240"/>
            </a:xfrm>
            <a:prstGeom prst="rect">
              <a:avLst/>
            </a:prstGeom>
            <a:solidFill>
              <a:srgbClr val="F5E9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7" name="Text Box 25"/>
            <p:cNvSpPr txBox="1">
              <a:spLocks noChangeArrowheads="1"/>
            </p:cNvSpPr>
            <p:nvPr/>
          </p:nvSpPr>
          <p:spPr bwMode="auto">
            <a:xfrm>
              <a:off x="2112" y="1516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dirty="0">
                  <a:latin typeface="Courier New" pitchFamily="49" charset="0"/>
                </a:rPr>
                <a:t>nome1</a:t>
              </a:r>
            </a:p>
          </p:txBody>
        </p:sp>
        <p:sp>
          <p:nvSpPr>
            <p:cNvPr id="14358" name="Text Box 26"/>
            <p:cNvSpPr txBox="1">
              <a:spLocks noChangeArrowheads="1"/>
            </p:cNvSpPr>
            <p:nvPr/>
          </p:nvSpPr>
          <p:spPr bwMode="auto">
            <a:xfrm>
              <a:off x="2112" y="1852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Courier New" pitchFamily="49" charset="0"/>
                </a:rPr>
                <a:t>nome2</a:t>
              </a:r>
            </a:p>
          </p:txBody>
        </p:sp>
        <p:sp>
          <p:nvSpPr>
            <p:cNvPr id="14359" name="Text Box 27"/>
            <p:cNvSpPr txBox="1">
              <a:spLocks noChangeArrowheads="1"/>
            </p:cNvSpPr>
            <p:nvPr/>
          </p:nvSpPr>
          <p:spPr bwMode="auto">
            <a:xfrm>
              <a:off x="1152" y="1660"/>
              <a:ext cx="7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solidFill>
                    <a:schemeClr val="hlink"/>
                  </a:solidFill>
                </a:rPr>
                <a:t>Antes:</a:t>
              </a:r>
            </a:p>
          </p:txBody>
        </p:sp>
        <p:sp>
          <p:nvSpPr>
            <p:cNvPr id="14360" name="AutoShape 28"/>
            <p:cNvSpPr>
              <a:spLocks noChangeArrowheads="1"/>
            </p:cNvSpPr>
            <p:nvPr/>
          </p:nvSpPr>
          <p:spPr bwMode="auto">
            <a:xfrm>
              <a:off x="3408" y="1478"/>
              <a:ext cx="1659" cy="240"/>
            </a:xfrm>
            <a:prstGeom prst="roundRect">
              <a:avLst>
                <a:gd name="adj" fmla="val 16667"/>
              </a:avLst>
            </a:prstGeom>
            <a:solidFill>
              <a:srgbClr val="F5E98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 b="1" dirty="0" smtClean="0">
                  <a:latin typeface="Courier New" pitchFamily="49" charset="0"/>
                </a:rPr>
                <a:t>"</a:t>
              </a:r>
              <a:r>
                <a:rPr lang="en-US" sz="2000" b="1" dirty="0" err="1" smtClean="0">
                  <a:latin typeface="Courier New" pitchFamily="49" charset="0"/>
                </a:rPr>
                <a:t>Otávio</a:t>
              </a:r>
              <a:r>
                <a:rPr lang="en-US" sz="2000" b="1" dirty="0" smtClean="0">
                  <a:latin typeface="Courier New" pitchFamily="49" charset="0"/>
                </a:rPr>
                <a:t>"</a:t>
              </a:r>
              <a:endParaRPr lang="en-US" sz="2000" b="1" dirty="0">
                <a:latin typeface="Courier New" pitchFamily="49" charset="0"/>
              </a:endParaRPr>
            </a:p>
          </p:txBody>
        </p:sp>
        <p:sp>
          <p:nvSpPr>
            <p:cNvPr id="14361" name="Line 29"/>
            <p:cNvSpPr>
              <a:spLocks noChangeShapeType="1"/>
            </p:cNvSpPr>
            <p:nvPr/>
          </p:nvSpPr>
          <p:spPr bwMode="auto">
            <a:xfrm flipV="1">
              <a:off x="2928" y="15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362" name="Rectangle 30"/>
            <p:cNvSpPr>
              <a:spLocks noChangeArrowheads="1"/>
            </p:cNvSpPr>
            <p:nvPr/>
          </p:nvSpPr>
          <p:spPr bwMode="auto">
            <a:xfrm>
              <a:off x="2736" y="1814"/>
              <a:ext cx="432" cy="240"/>
            </a:xfrm>
            <a:prstGeom prst="rect">
              <a:avLst/>
            </a:prstGeom>
            <a:solidFill>
              <a:srgbClr val="F5E9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63" name="AutoShape 31"/>
            <p:cNvSpPr>
              <a:spLocks noChangeArrowheads="1"/>
            </p:cNvSpPr>
            <p:nvPr/>
          </p:nvSpPr>
          <p:spPr bwMode="auto">
            <a:xfrm>
              <a:off x="3408" y="1814"/>
              <a:ext cx="1632" cy="240"/>
            </a:xfrm>
            <a:prstGeom prst="roundRect">
              <a:avLst>
                <a:gd name="adj" fmla="val 16667"/>
              </a:avLst>
            </a:prstGeom>
            <a:solidFill>
              <a:srgbClr val="F5E98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 b="1" dirty="0" smtClean="0">
                  <a:latin typeface="Courier New" pitchFamily="49" charset="0"/>
                </a:rPr>
                <a:t>“Mauricio Santos"</a:t>
              </a:r>
              <a:endParaRPr lang="en-US" sz="2000" b="1" dirty="0">
                <a:latin typeface="Courier New" pitchFamily="49" charset="0"/>
              </a:endParaRPr>
            </a:p>
          </p:txBody>
        </p:sp>
        <p:sp>
          <p:nvSpPr>
            <p:cNvPr id="14364" name="Line 32"/>
            <p:cNvSpPr>
              <a:spLocks noChangeShapeType="1"/>
            </p:cNvSpPr>
            <p:nvPr/>
          </p:nvSpPr>
          <p:spPr bwMode="auto">
            <a:xfrm flipV="1">
              <a:off x="2928" y="193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1905000" y="4643440"/>
            <a:ext cx="6381776" cy="968376"/>
            <a:chOff x="1200" y="2925"/>
            <a:chExt cx="3552" cy="610"/>
          </a:xfrm>
        </p:grpSpPr>
        <p:sp>
          <p:nvSpPr>
            <p:cNvPr id="14347" name="Rectangle 34"/>
            <p:cNvSpPr>
              <a:spLocks noChangeArrowheads="1"/>
            </p:cNvSpPr>
            <p:nvPr/>
          </p:nvSpPr>
          <p:spPr bwMode="auto">
            <a:xfrm>
              <a:off x="2605" y="2925"/>
              <a:ext cx="432" cy="240"/>
            </a:xfrm>
            <a:prstGeom prst="rect">
              <a:avLst/>
            </a:prstGeom>
            <a:solidFill>
              <a:srgbClr val="F5E9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8" name="Text Box 35"/>
            <p:cNvSpPr txBox="1">
              <a:spLocks noChangeArrowheads="1"/>
            </p:cNvSpPr>
            <p:nvPr/>
          </p:nvSpPr>
          <p:spPr bwMode="auto">
            <a:xfrm>
              <a:off x="1969" y="2970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dirty="0">
                  <a:latin typeface="Courier New" pitchFamily="49" charset="0"/>
                </a:rPr>
                <a:t>nome1</a:t>
              </a:r>
            </a:p>
          </p:txBody>
        </p:sp>
        <p:sp>
          <p:nvSpPr>
            <p:cNvPr id="14349" name="Rectangle 36"/>
            <p:cNvSpPr>
              <a:spLocks noChangeArrowheads="1"/>
            </p:cNvSpPr>
            <p:nvPr/>
          </p:nvSpPr>
          <p:spPr bwMode="auto">
            <a:xfrm>
              <a:off x="2605" y="3285"/>
              <a:ext cx="432" cy="240"/>
            </a:xfrm>
            <a:prstGeom prst="rect">
              <a:avLst/>
            </a:prstGeom>
            <a:solidFill>
              <a:srgbClr val="F5E9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0" name="Text Box 37"/>
            <p:cNvSpPr txBox="1">
              <a:spLocks noChangeArrowheads="1"/>
            </p:cNvSpPr>
            <p:nvPr/>
          </p:nvSpPr>
          <p:spPr bwMode="auto">
            <a:xfrm>
              <a:off x="1969" y="3285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dirty="0">
                  <a:latin typeface="Courier New" pitchFamily="49" charset="0"/>
                </a:rPr>
                <a:t>nome2</a:t>
              </a:r>
            </a:p>
          </p:txBody>
        </p:sp>
        <p:sp>
          <p:nvSpPr>
            <p:cNvPr id="14351" name="Text Box 38"/>
            <p:cNvSpPr txBox="1">
              <a:spLocks noChangeArrowheads="1"/>
            </p:cNvSpPr>
            <p:nvPr/>
          </p:nvSpPr>
          <p:spPr bwMode="auto">
            <a:xfrm>
              <a:off x="1200" y="3115"/>
              <a:ext cx="8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chemeClr val="hlink"/>
                  </a:solidFill>
                </a:rPr>
                <a:t>Depois:</a:t>
              </a:r>
            </a:p>
          </p:txBody>
        </p:sp>
        <p:sp>
          <p:nvSpPr>
            <p:cNvPr id="14352" name="AutoShape 39"/>
            <p:cNvSpPr>
              <a:spLocks noChangeArrowheads="1"/>
            </p:cNvSpPr>
            <p:nvPr/>
          </p:nvSpPr>
          <p:spPr bwMode="auto">
            <a:xfrm>
              <a:off x="3408" y="2928"/>
              <a:ext cx="1344" cy="240"/>
            </a:xfrm>
            <a:prstGeom prst="roundRect">
              <a:avLst>
                <a:gd name="adj" fmla="val 16667"/>
              </a:avLst>
            </a:prstGeom>
            <a:solidFill>
              <a:srgbClr val="F5E98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 b="1" dirty="0" smtClean="0">
                  <a:latin typeface="Courier New" pitchFamily="49" charset="0"/>
                </a:rPr>
                <a:t>"</a:t>
              </a:r>
              <a:r>
                <a:rPr lang="en-US" sz="2000" b="1" dirty="0" err="1" smtClean="0">
                  <a:latin typeface="Courier New" pitchFamily="49" charset="0"/>
                </a:rPr>
                <a:t>Otávio</a:t>
              </a:r>
              <a:r>
                <a:rPr lang="en-US" sz="2000" b="1" dirty="0" smtClean="0">
                  <a:latin typeface="Courier New" pitchFamily="49" charset="0"/>
                </a:rPr>
                <a:t> Pereira"</a:t>
              </a:r>
              <a:endParaRPr lang="en-US" sz="2000" b="1" dirty="0">
                <a:latin typeface="Courier New" pitchFamily="49" charset="0"/>
              </a:endParaRPr>
            </a:p>
          </p:txBody>
        </p:sp>
        <p:sp>
          <p:nvSpPr>
            <p:cNvPr id="14353" name="Line 40"/>
            <p:cNvSpPr>
              <a:spLocks noChangeShapeType="1"/>
            </p:cNvSpPr>
            <p:nvPr/>
          </p:nvSpPr>
          <p:spPr bwMode="auto">
            <a:xfrm flipV="1">
              <a:off x="2928" y="30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354" name="Line 41"/>
            <p:cNvSpPr>
              <a:spLocks noChangeShapeType="1"/>
            </p:cNvSpPr>
            <p:nvPr/>
          </p:nvSpPr>
          <p:spPr bwMode="auto">
            <a:xfrm flipV="1">
              <a:off x="3312" y="3211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355" name="Line 42"/>
            <p:cNvSpPr>
              <a:spLocks noChangeShapeType="1"/>
            </p:cNvSpPr>
            <p:nvPr/>
          </p:nvSpPr>
          <p:spPr bwMode="auto">
            <a:xfrm flipH="1">
              <a:off x="2928" y="3403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1785918" y="3500438"/>
            <a:ext cx="4493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ome2.adicionar(“ Pereira”);</a:t>
            </a:r>
            <a:endParaRPr lang="en-US" sz="20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ai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l" eaLnBrk="1" hangingPunct="1"/>
            <a:r>
              <a:rPr lang="pt-BR" sz="3600" smtClean="0">
                <a:solidFill>
                  <a:srgbClr val="003366"/>
                </a:solidFill>
              </a:rPr>
              <a:t>Criando Objetos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87450" y="1600200"/>
            <a:ext cx="749935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400" dirty="0" smtClean="0"/>
              <a:t>Uma variável pode guardar um tipo primitivo ou uma referência para um objeto;</a:t>
            </a:r>
          </a:p>
          <a:p>
            <a:pPr eaLnBrk="1" hangingPunct="1"/>
            <a:r>
              <a:rPr lang="pt-BR" sz="2400" dirty="0" smtClean="0"/>
              <a:t>Usa-se </a:t>
            </a:r>
            <a:r>
              <a:rPr lang="pt-BR" sz="2400" b="1" dirty="0" err="1" smtClean="0">
                <a:solidFill>
                  <a:srgbClr val="003366"/>
                </a:solidFill>
                <a:latin typeface="Courier New" pitchFamily="49" charset="0"/>
              </a:rPr>
              <a:t>new</a:t>
            </a:r>
            <a:r>
              <a:rPr lang="pt-BR" sz="2400" dirty="0" smtClean="0"/>
              <a:t> para criar um novo objeto:</a:t>
            </a:r>
          </a:p>
          <a:p>
            <a:pPr algn="ctr" eaLnBrk="1" hangingPunct="1">
              <a:buFontTx/>
              <a:buNone/>
            </a:pPr>
            <a:r>
              <a:rPr lang="pt-BR" sz="2000" b="1" dirty="0" smtClean="0">
                <a:latin typeface="Courier New" pitchFamily="49" charset="0"/>
              </a:rPr>
              <a:t>Arvore carvalho = </a:t>
            </a:r>
            <a:r>
              <a:rPr lang="pt-BR" sz="2000" b="1" dirty="0" err="1" smtClean="0">
                <a:solidFill>
                  <a:srgbClr val="003366"/>
                </a:solidFill>
                <a:latin typeface="Courier New" pitchFamily="49" charset="0"/>
              </a:rPr>
              <a:t>new</a:t>
            </a:r>
            <a:r>
              <a:rPr lang="pt-BR" sz="2000" b="1" dirty="0" smtClean="0">
                <a:latin typeface="Courier New" pitchFamily="49" charset="0"/>
              </a:rPr>
              <a:t> Arvore();</a:t>
            </a:r>
          </a:p>
          <a:p>
            <a:pPr eaLnBrk="1" hangingPunct="1"/>
            <a:endParaRPr lang="pt-BR" sz="2000" b="1" dirty="0" smtClean="0">
              <a:latin typeface="Courier New" pitchFamily="49" charset="0"/>
            </a:endParaRPr>
          </a:p>
          <a:p>
            <a:pPr eaLnBrk="1" hangingPunct="1"/>
            <a:endParaRPr lang="pt-BR" sz="2000" b="1" dirty="0" smtClean="0">
              <a:latin typeface="Courier New" pitchFamily="49" charset="0"/>
            </a:endParaRPr>
          </a:p>
          <a:p>
            <a:pPr eaLnBrk="1" hangingPunct="1"/>
            <a:endParaRPr lang="pt-BR" sz="2000" b="1" dirty="0" smtClean="0">
              <a:latin typeface="Courier New" pitchFamily="49" charset="0"/>
            </a:endParaRPr>
          </a:p>
          <a:p>
            <a:pPr eaLnBrk="1" hangingPunct="1"/>
            <a:endParaRPr lang="pt-BR" sz="2000" b="1" dirty="0" smtClean="0">
              <a:latin typeface="Courier New" pitchFamily="49" charset="0"/>
            </a:endParaRPr>
          </a:p>
          <a:p>
            <a:pPr eaLnBrk="1" hangingPunct="1"/>
            <a:r>
              <a:rPr lang="pt-BR" sz="2400" dirty="0" smtClean="0"/>
              <a:t>O ato de criar um objeto é chamado de </a:t>
            </a:r>
            <a:r>
              <a:rPr lang="pt-BR" sz="2400" i="1" dirty="0" smtClean="0"/>
              <a:t>instanciação</a:t>
            </a:r>
            <a:r>
              <a:rPr lang="pt-BR" sz="2400" dirty="0" smtClean="0"/>
              <a:t>;</a:t>
            </a:r>
          </a:p>
          <a:p>
            <a:pPr eaLnBrk="1" hangingPunct="1"/>
            <a:r>
              <a:rPr lang="pt-BR" sz="2400" dirty="0" smtClean="0"/>
              <a:t>Um objeto é uma </a:t>
            </a:r>
            <a:r>
              <a:rPr lang="pt-BR" sz="2400" i="1" dirty="0" smtClean="0"/>
              <a:t>instância</a:t>
            </a:r>
            <a:r>
              <a:rPr lang="pt-BR" sz="2400" dirty="0" smtClean="0"/>
              <a:t> de uma classe particular;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660650" y="3357563"/>
            <a:ext cx="554355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pPr algn="ctr" eaLnBrk="0" hangingPunct="0"/>
            <a:r>
              <a:rPr lang="pt-BR" sz="2000" b="1" dirty="0">
                <a:solidFill>
                  <a:schemeClr val="hlink"/>
                </a:solidFill>
                <a:latin typeface="Arial Unicode MS" pitchFamily="34" charset="-128"/>
              </a:rPr>
              <a:t>Isto chama o </a:t>
            </a:r>
            <a:r>
              <a:rPr lang="pt-BR" sz="2000" b="1" i="1" dirty="0" smtClean="0">
                <a:solidFill>
                  <a:schemeClr val="hlink"/>
                </a:solidFill>
                <a:latin typeface="Arial Unicode MS" pitchFamily="34" charset="-128"/>
              </a:rPr>
              <a:t>construtor </a:t>
            </a:r>
            <a:r>
              <a:rPr lang="pt-BR" sz="2000" b="1" dirty="0" smtClean="0">
                <a:solidFill>
                  <a:schemeClr val="hlink"/>
                </a:solidFill>
                <a:latin typeface="Arial Unicode MS" pitchFamily="34" charset="-128"/>
              </a:rPr>
              <a:t> </a:t>
            </a:r>
            <a:r>
              <a:rPr lang="pt-BR" sz="2000" b="1" dirty="0">
                <a:solidFill>
                  <a:schemeClr val="hlink"/>
                </a:solidFill>
                <a:latin typeface="Arial Unicode MS" pitchFamily="34" charset="-128"/>
              </a:rPr>
              <a:t>de </a:t>
            </a:r>
            <a:r>
              <a:rPr lang="pt-BR" sz="2000" b="1" dirty="0" smtClean="0">
                <a:solidFill>
                  <a:schemeClr val="hlink"/>
                </a:solidFill>
                <a:latin typeface="Arial Unicode MS" pitchFamily="34" charset="-128"/>
              </a:rPr>
              <a:t>Arvore, </a:t>
            </a:r>
            <a:r>
              <a:rPr lang="pt-BR" sz="2000" b="1" dirty="0">
                <a:solidFill>
                  <a:schemeClr val="hlink"/>
                </a:solidFill>
                <a:latin typeface="Arial Unicode MS" pitchFamily="34" charset="-128"/>
              </a:rPr>
              <a:t>que é um ‘método’ especial que constrói o objeto e possui o mesmo nome que sua classe;</a:t>
            </a:r>
            <a:endParaRPr lang="pt-BR" sz="2400" dirty="0">
              <a:solidFill>
                <a:schemeClr val="hlink"/>
              </a:solidFill>
              <a:latin typeface="Arial Unicode MS" pitchFamily="34" charset="-128"/>
            </a:endParaRPr>
          </a:p>
        </p:txBody>
      </p:sp>
      <p:sp>
        <p:nvSpPr>
          <p:cNvPr id="18438" name="AutoShape 6"/>
          <p:cNvSpPr>
            <a:spLocks/>
          </p:cNvSpPr>
          <p:nvPr/>
        </p:nvSpPr>
        <p:spPr bwMode="auto">
          <a:xfrm rot="-5400000">
            <a:off x="5328444" y="1664494"/>
            <a:ext cx="215900" cy="3313112"/>
          </a:xfrm>
          <a:prstGeom prst="leftBrace">
            <a:avLst>
              <a:gd name="adj1" fmla="val 127880"/>
              <a:gd name="adj2" fmla="val 50000"/>
            </a:avLst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visã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Revisão</Template>
  <TotalTime>27</TotalTime>
  <Words>377</Words>
  <Application>Microsoft Office PowerPoint</Application>
  <PresentationFormat>Apresentação na tela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Revisão</vt:lpstr>
      <vt:lpstr>Aula Prática     Orientação à objeto</vt:lpstr>
      <vt:lpstr>Programação Orientada à Objeto</vt:lpstr>
      <vt:lpstr>Objeto</vt:lpstr>
      <vt:lpstr>Classes</vt:lpstr>
      <vt:lpstr>Objeto e Classes</vt:lpstr>
      <vt:lpstr>Referências</vt:lpstr>
      <vt:lpstr>Referências</vt:lpstr>
      <vt:lpstr>Criando Objetos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Revisão 1 EE</dc:title>
  <dc:creator>Hugo</dc:creator>
  <cp:lastModifiedBy>Hugo</cp:lastModifiedBy>
  <cp:revision>6</cp:revision>
  <dcterms:created xsi:type="dcterms:W3CDTF">2010-05-23T20:38:48Z</dcterms:created>
  <dcterms:modified xsi:type="dcterms:W3CDTF">2010-09-13T11:57:36Z</dcterms:modified>
</cp:coreProperties>
</file>