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2" r:id="rId16"/>
    <p:sldId id="270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  <a:solidFill>
            <a:schemeClr val="bg1"/>
          </a:solidFill>
          <a:ln>
            <a:noFill/>
          </a:ln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E39F88B-7F83-43D4-A75C-AE8DD60911F1}" type="datetimeFigureOut">
              <a:rPr lang="pt-BR" smtClean="0"/>
              <a:t>27/09/2010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086FD3A-FDC1-4C71-BAEE-F6B3B1E7E10F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Introdução a programação (if669cc)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Garbage</a:t>
            </a:r>
            <a:r>
              <a:rPr lang="pt-BR" dirty="0" smtClean="0"/>
              <a:t> </a:t>
            </a:r>
            <a:r>
              <a:rPr lang="pt-BR" dirty="0" err="1" smtClean="0"/>
              <a:t>Collector</a:t>
            </a:r>
            <a:r>
              <a:rPr lang="pt-BR" dirty="0" smtClean="0"/>
              <a:t>, Packages, Herança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 - 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empresa tem seus respectivos funcionários:</a:t>
            </a:r>
          </a:p>
          <a:p>
            <a:endParaRPr lang="pt-BR" dirty="0" smtClean="0"/>
          </a:p>
        </p:txBody>
      </p:sp>
      <p:pic>
        <p:nvPicPr>
          <p:cNvPr id="4" name="Imagem 3" descr="Funcionari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780928"/>
            <a:ext cx="5811061" cy="289600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 - 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 para gerir os funcionários a empresa tem um gerente (que não deixa de ser um funcionário):</a:t>
            </a:r>
            <a:endParaRPr lang="pt-BR" dirty="0"/>
          </a:p>
        </p:txBody>
      </p:sp>
      <p:pic>
        <p:nvPicPr>
          <p:cNvPr id="5" name="Imagem 4" descr="Gerente sem heranç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6652" y="3060002"/>
            <a:ext cx="7325748" cy="375337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Vantagens da Herança:</a:t>
            </a:r>
          </a:p>
          <a:p>
            <a:pPr lvl="1"/>
            <a:r>
              <a:rPr lang="pt-BR" dirty="0" smtClean="0"/>
              <a:t>Evita duplicação desnecessária de código (reuso de código)</a:t>
            </a:r>
          </a:p>
          <a:p>
            <a:pPr lvl="1">
              <a:buNone/>
            </a:pPr>
            <a:endParaRPr lang="pt-BR" dirty="0" smtClean="0"/>
          </a:p>
          <a:p>
            <a:pPr lvl="1"/>
            <a:r>
              <a:rPr lang="pt-BR" dirty="0" smtClean="0"/>
              <a:t>Alterar classes existentes e adicionar propriedades para representar outra classe (</a:t>
            </a:r>
            <a:r>
              <a:rPr lang="pt-BR" dirty="0" err="1" smtClean="0"/>
              <a:t>Extensibilidade</a:t>
            </a:r>
            <a:r>
              <a:rPr lang="pt-BR" dirty="0" smtClean="0"/>
              <a:t>)</a:t>
            </a:r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Mas.. e o super?</a:t>
            </a:r>
          </a:p>
          <a:p>
            <a:pPr lvl="1"/>
            <a:r>
              <a:rPr lang="pt-BR" dirty="0" smtClean="0"/>
              <a:t>É utilizado para chamar métodos da super-classe</a:t>
            </a:r>
          </a:p>
          <a:p>
            <a:pPr lvl="1"/>
            <a:r>
              <a:rPr lang="pt-BR" dirty="0" smtClean="0"/>
              <a:t>Utilizado para chamar o construtor da super-classe, já que construtores não são herdados.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7467600" cy="114300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Classe-mãe</a:t>
            </a:r>
            <a:endParaRPr lang="pt-BR" sz="40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88640"/>
            <a:ext cx="5783925" cy="6454525"/>
          </a:xfrm>
          <a:ln>
            <a:solidFill>
              <a:srgbClr val="00B0F0"/>
            </a:solidFill>
          </a:ln>
        </p:spPr>
      </p:pic>
      <p:sp>
        <p:nvSpPr>
          <p:cNvPr id="5" name="Retângulo 4"/>
          <p:cNvSpPr/>
          <p:nvPr/>
        </p:nvSpPr>
        <p:spPr>
          <a:xfrm>
            <a:off x="3491880" y="548680"/>
            <a:ext cx="792088" cy="57606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8271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41" y="433384"/>
            <a:ext cx="6048672" cy="6192688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132856"/>
            <a:ext cx="2736304" cy="114300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Classe-filha</a:t>
            </a:r>
            <a:endParaRPr lang="pt-BR" sz="4000" dirty="0"/>
          </a:p>
        </p:txBody>
      </p:sp>
      <p:cxnSp>
        <p:nvCxnSpPr>
          <p:cNvPr id="8" name="Conector de seta reta 7"/>
          <p:cNvCxnSpPr/>
          <p:nvPr/>
        </p:nvCxnSpPr>
        <p:spPr>
          <a:xfrm>
            <a:off x="1619672" y="1268760"/>
            <a:ext cx="223224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35684" y="1037927"/>
            <a:ext cx="100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err="1" smtClean="0">
                <a:latin typeface="Franklin Gothic Book (Títulos)"/>
              </a:rPr>
              <a:t>Super</a:t>
            </a:r>
            <a:endParaRPr lang="pt-BR" sz="2400" dirty="0">
              <a:latin typeface="Franklin Gothic Book (Títulos)"/>
            </a:endParaRPr>
          </a:p>
        </p:txBody>
      </p:sp>
      <p:cxnSp>
        <p:nvCxnSpPr>
          <p:cNvPr id="15" name="Conector angulado 14"/>
          <p:cNvCxnSpPr/>
          <p:nvPr/>
        </p:nvCxnSpPr>
        <p:spPr>
          <a:xfrm flipV="1">
            <a:off x="1957232" y="3922184"/>
            <a:ext cx="1889930" cy="819511"/>
          </a:xfrm>
          <a:prstGeom prst="bentConnector3">
            <a:avLst>
              <a:gd name="adj1" fmla="val 41692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395536" y="4244735"/>
            <a:ext cx="15664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Método da </a:t>
            </a:r>
          </a:p>
          <a:p>
            <a:r>
              <a:rPr lang="pt-BR" sz="2000" dirty="0" smtClean="0"/>
              <a:t>classe-mãe </a:t>
            </a:r>
          </a:p>
          <a:p>
            <a:r>
              <a:rPr lang="pt-BR" sz="2000" dirty="0" smtClean="0"/>
              <a:t>é chamado</a:t>
            </a:r>
            <a:endParaRPr lang="pt-BR" sz="2000" dirty="0"/>
          </a:p>
        </p:txBody>
      </p:sp>
      <p:sp>
        <p:nvSpPr>
          <p:cNvPr id="18" name="Retângulo 17"/>
          <p:cNvSpPr/>
          <p:nvPr/>
        </p:nvSpPr>
        <p:spPr>
          <a:xfrm>
            <a:off x="4878148" y="476672"/>
            <a:ext cx="648072" cy="21602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4046577" y="68659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Extend</a:t>
            </a:r>
            <a:r>
              <a:rPr lang="pt-BR" dirty="0" smtClean="0"/>
              <a:t> classe-mãe</a:t>
            </a:r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>
            <a:off x="4788024" y="6093296"/>
            <a:ext cx="9361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1835696" y="6048239"/>
            <a:ext cx="19442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687282" y="590863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Private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37113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Dúvidas?</a:t>
            </a:r>
            <a:endParaRPr lang="pt-BR" dirty="0"/>
          </a:p>
        </p:txBody>
      </p:sp>
      <p:pic>
        <p:nvPicPr>
          <p:cNvPr id="1026" name="Picture 2" descr="http://4.bp.blogspot.com/_oWilVaFi3Jc/THkCuPb8QiI/AAAAAAAABWo/f0RNsh75wgU/s1600/pergunt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756662"/>
            <a:ext cx="3096344" cy="41206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Garbage</a:t>
            </a:r>
            <a:r>
              <a:rPr lang="pt-BR" dirty="0" smtClean="0"/>
              <a:t> </a:t>
            </a:r>
            <a:r>
              <a:rPr lang="pt-BR" dirty="0" err="1" smtClean="0"/>
              <a:t>Collector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Packages</a:t>
            </a:r>
          </a:p>
          <a:p>
            <a:endParaRPr lang="pt-BR" dirty="0" smtClean="0"/>
          </a:p>
          <a:p>
            <a:r>
              <a:rPr lang="pt-BR" dirty="0" smtClean="0"/>
              <a:t>Herança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Garbage</a:t>
            </a:r>
            <a:r>
              <a:rPr lang="pt-BR" dirty="0" smtClean="0"/>
              <a:t> </a:t>
            </a:r>
            <a:r>
              <a:rPr lang="pt-BR" dirty="0" err="1" smtClean="0"/>
              <a:t>Collector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Ferramenta do Java para facilitar o gerenciamento de memória</a:t>
            </a:r>
          </a:p>
          <a:p>
            <a:r>
              <a:rPr lang="pt-BR" dirty="0" smtClean="0"/>
              <a:t>É uma thread responsável por eliminar os objetos que não são mais referenciados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Garbage</a:t>
            </a:r>
            <a:r>
              <a:rPr lang="pt-BR" dirty="0" smtClean="0"/>
              <a:t> </a:t>
            </a:r>
            <a:r>
              <a:rPr lang="pt-BR" dirty="0" err="1" smtClean="0"/>
              <a:t>Collector</a:t>
            </a:r>
            <a:r>
              <a:rPr lang="pt-BR" dirty="0" smtClean="0"/>
              <a:t> - Exemplo</a:t>
            </a:r>
            <a:endParaRPr lang="pt-BR" dirty="0"/>
          </a:p>
        </p:txBody>
      </p:sp>
      <p:pic>
        <p:nvPicPr>
          <p:cNvPr id="6" name="Espaço Reservado para Conteúdo 5" descr="CódigoTes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255174"/>
            <a:ext cx="7026893" cy="52701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Packages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Ferramentas para ajudar a organização</a:t>
            </a:r>
          </a:p>
          <a:p>
            <a:r>
              <a:rPr lang="pt-BR" dirty="0" smtClean="0"/>
              <a:t>Agrupam definições de classes selecionadas</a:t>
            </a:r>
          </a:p>
          <a:p>
            <a:r>
              <a:rPr lang="pt-BR" dirty="0" smtClean="0"/>
              <a:t>Subdiretórios (subpastas) não são “</a:t>
            </a:r>
            <a:r>
              <a:rPr lang="pt-BR" dirty="0" err="1" smtClean="0"/>
              <a:t>subpacotes</a:t>
            </a:r>
            <a:r>
              <a:rPr lang="pt-BR" dirty="0" smtClean="0"/>
              <a:t>”</a:t>
            </a:r>
          </a:p>
          <a:p>
            <a:r>
              <a:rPr lang="pt-BR" dirty="0" smtClean="0"/>
              <a:t>Exemplo: </a:t>
            </a:r>
            <a:r>
              <a:rPr lang="pt-BR" dirty="0" err="1" smtClean="0"/>
              <a:t>java</a:t>
            </a:r>
            <a:r>
              <a:rPr lang="pt-BR" dirty="0" smtClean="0"/>
              <a:t>.</a:t>
            </a:r>
            <a:r>
              <a:rPr lang="pt-BR" dirty="0" err="1" smtClean="0"/>
              <a:t>util</a:t>
            </a:r>
            <a:r>
              <a:rPr lang="pt-BR" dirty="0" smtClean="0"/>
              <a:t>, </a:t>
            </a:r>
            <a:r>
              <a:rPr lang="pt-BR" dirty="0" err="1" smtClean="0"/>
              <a:t>java</a:t>
            </a:r>
            <a:r>
              <a:rPr lang="pt-BR" dirty="0" smtClean="0"/>
              <a:t>.net...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Visibilidade (</a:t>
            </a:r>
            <a:r>
              <a:rPr lang="pt-BR" dirty="0" err="1" smtClean="0"/>
              <a:t>Encapsulamento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public</a:t>
            </a:r>
            <a:endParaRPr lang="pt-BR" dirty="0" smtClean="0"/>
          </a:p>
          <a:p>
            <a:pPr lvl="1"/>
            <a:r>
              <a:rPr lang="pt-BR" dirty="0" smtClean="0"/>
              <a:t>Atributos, métodos, construtores e classes</a:t>
            </a:r>
          </a:p>
          <a:p>
            <a:pPr lvl="1"/>
            <a:r>
              <a:rPr lang="pt-BR" dirty="0" smtClean="0"/>
              <a:t>Podem ser vistos de qualquer lugar</a:t>
            </a:r>
          </a:p>
          <a:p>
            <a:pPr lvl="1"/>
            <a:endParaRPr lang="pt-BR" dirty="0" smtClean="0"/>
          </a:p>
          <a:p>
            <a:r>
              <a:rPr lang="pt-BR" dirty="0" err="1" smtClean="0"/>
              <a:t>private</a:t>
            </a:r>
            <a:endParaRPr lang="pt-BR" dirty="0" smtClean="0"/>
          </a:p>
          <a:p>
            <a:pPr lvl="1"/>
            <a:r>
              <a:rPr lang="pt-BR" dirty="0" smtClean="0"/>
              <a:t>Atributos, métodos e construtores</a:t>
            </a:r>
          </a:p>
          <a:p>
            <a:pPr lvl="1"/>
            <a:r>
              <a:rPr lang="pt-BR" dirty="0" smtClean="0"/>
              <a:t>Só é visível na classe onde foi definido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Visibilidade (</a:t>
            </a:r>
            <a:r>
              <a:rPr lang="pt-BR" dirty="0" err="1" smtClean="0"/>
              <a:t>Encapsulamento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protected</a:t>
            </a:r>
            <a:endParaRPr lang="pt-BR" dirty="0" smtClean="0"/>
          </a:p>
          <a:p>
            <a:pPr lvl="1"/>
            <a:r>
              <a:rPr lang="pt-BR" dirty="0" smtClean="0"/>
              <a:t>Atributos, métodos e construtores</a:t>
            </a:r>
          </a:p>
          <a:p>
            <a:pPr lvl="1"/>
            <a:r>
              <a:rPr lang="pt-BR" dirty="0" smtClean="0"/>
              <a:t>Podem ser vistos no mesmo pacote e por “classes filhas”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default (sem modificador)</a:t>
            </a:r>
          </a:p>
          <a:p>
            <a:pPr lvl="1"/>
            <a:r>
              <a:rPr lang="pt-BR" dirty="0" smtClean="0"/>
              <a:t>Atributos, métodos, construtores e classes</a:t>
            </a:r>
          </a:p>
          <a:p>
            <a:pPr lvl="1"/>
            <a:r>
              <a:rPr lang="pt-BR" dirty="0" smtClean="0"/>
              <a:t>Podem ser vistos no mesmo pacote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Motivação:</a:t>
            </a:r>
          </a:p>
          <a:p>
            <a:pPr lvl="1"/>
            <a:r>
              <a:rPr lang="pt-BR" dirty="0" smtClean="0"/>
              <a:t>Enquanto programamos em Java, há a necessidade de trabalhar com muitas classes.</a:t>
            </a:r>
          </a:p>
          <a:p>
            <a:pPr lvl="1"/>
            <a:r>
              <a:rPr lang="pt-BR" dirty="0" smtClean="0"/>
              <a:t>Muitas vezes, as classes tem aspectos em comum, então, ao invés de criarmos uma nova classe utilizamos aspectos de uma classe já existente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Herança é na verdade uma classe derivada de uma outra classe.</a:t>
            </a:r>
          </a:p>
          <a:p>
            <a:r>
              <a:rPr lang="pt-BR" dirty="0" smtClean="0"/>
              <a:t>Palavras reservadas:</a:t>
            </a:r>
          </a:p>
          <a:p>
            <a:pPr lvl="1"/>
            <a:r>
              <a:rPr lang="pt-BR" dirty="0" err="1" smtClean="0">
                <a:solidFill>
                  <a:srgbClr val="FF0000"/>
                </a:solidFill>
              </a:rPr>
              <a:t>extends</a:t>
            </a:r>
            <a:r>
              <a:rPr lang="pt-BR" dirty="0" smtClean="0">
                <a:solidFill>
                  <a:srgbClr val="FF0000"/>
                </a:solidFill>
              </a:rPr>
              <a:t>: </a:t>
            </a:r>
            <a:r>
              <a:rPr lang="pt-BR" dirty="0" smtClean="0"/>
              <a:t>indica de qual classe irá derivar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super: </a:t>
            </a:r>
            <a:r>
              <a:rPr lang="pt-BR" dirty="0" smtClean="0"/>
              <a:t>utilizado para chamar métodos da “classe pai”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232</TotalTime>
  <Words>323</Words>
  <Application>Microsoft Office PowerPoint</Application>
  <PresentationFormat>Apresentação na tela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Técnica</vt:lpstr>
      <vt:lpstr>Introdução a programação (if669cc)</vt:lpstr>
      <vt:lpstr>Roteiro</vt:lpstr>
      <vt:lpstr>Garbage Collector</vt:lpstr>
      <vt:lpstr>Garbage Collector - Exemplo</vt:lpstr>
      <vt:lpstr>Packages</vt:lpstr>
      <vt:lpstr>Visibilidade (Encapsulamento)</vt:lpstr>
      <vt:lpstr>Visibilidade (Encapsulamento)</vt:lpstr>
      <vt:lpstr>Herança</vt:lpstr>
      <vt:lpstr>Herança</vt:lpstr>
      <vt:lpstr>Herança - Exemplo</vt:lpstr>
      <vt:lpstr>Herança - Exemplo</vt:lpstr>
      <vt:lpstr>Herança</vt:lpstr>
      <vt:lpstr>Herança</vt:lpstr>
      <vt:lpstr>Classe-mãe</vt:lpstr>
      <vt:lpstr>Classe-filha</vt:lpstr>
      <vt:lpstr>Dúvidas?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 programação (if669cc)</dc:title>
  <dc:creator>Thalles</dc:creator>
  <cp:lastModifiedBy>Gabrielle Batista Campos</cp:lastModifiedBy>
  <cp:revision>22</cp:revision>
  <dcterms:created xsi:type="dcterms:W3CDTF">2010-09-27T10:57:57Z</dcterms:created>
  <dcterms:modified xsi:type="dcterms:W3CDTF">2010-09-27T15:11:18Z</dcterms:modified>
</cp:coreProperties>
</file>