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6" r:id="rId9"/>
    <p:sldId id="267" r:id="rId10"/>
    <p:sldId id="274" r:id="rId11"/>
    <p:sldId id="275" r:id="rId12"/>
    <p:sldId id="259" r:id="rId13"/>
    <p:sldId id="268" r:id="rId14"/>
    <p:sldId id="271" r:id="rId15"/>
    <p:sldId id="260" r:id="rId16"/>
    <p:sldId id="269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D125C1-38B2-44DD-96F6-FBDCE2F1EEFE}" type="datetimeFigureOut">
              <a:rPr lang="pt-BR" smtClean="0"/>
              <a:pPr/>
              <a:t>13/5/2010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9A6FC-45C6-4F3F-B885-080C4FB396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071802" y="2786058"/>
            <a:ext cx="63579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DÚVIDAS DO CAETO</a:t>
            </a:r>
            <a:endParaRPr lang="pt-BR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Antonio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</a:t>
            </a:r>
            <a:r>
              <a:rPr lang="pt-BR" dirty="0" err="1" smtClean="0"/>
              <a:t>Caeto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Validação das hierarquias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2844" y="157161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Hierarquia 3</a:t>
            </a:r>
            <a:endParaRPr kumimoji="0" lang="pt-BR" sz="2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4" descr="hierarquia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928934"/>
            <a:ext cx="5678744" cy="34687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Linha de Comando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4282" y="1428736"/>
            <a:ext cx="75724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alibri" pitchFamily="34" charset="0"/>
              </a:rPr>
              <a:t>Trecho Retirado do </a:t>
            </a:r>
            <a:r>
              <a:rPr lang="pt-BR" b="1" dirty="0" err="1" smtClean="0">
                <a:latin typeface="Calibri" pitchFamily="34" charset="0"/>
              </a:rPr>
              <a:t>relatorio</a:t>
            </a:r>
            <a:r>
              <a:rPr lang="pt-BR" b="1" dirty="0" smtClean="0">
                <a:latin typeface="Calibri" pitchFamily="34" charset="0"/>
              </a:rPr>
              <a:t> de resultado do </a:t>
            </a:r>
            <a:r>
              <a:rPr lang="pt-BR" b="1" dirty="0" err="1" smtClean="0">
                <a:latin typeface="Calibri" pitchFamily="34" charset="0"/>
              </a:rPr>
              <a:t>simpleScalar</a:t>
            </a:r>
            <a:r>
              <a:rPr lang="pt-BR" b="1" dirty="0" smtClean="0">
                <a:latin typeface="Calibri" pitchFamily="34" charset="0"/>
              </a:rPr>
              <a:t>:</a:t>
            </a:r>
          </a:p>
          <a:p>
            <a:endParaRPr lang="pt-BR" dirty="0" smtClean="0"/>
          </a:p>
          <a:p>
            <a:r>
              <a:rPr lang="en-US" dirty="0" smtClean="0"/>
              <a:t>  </a:t>
            </a:r>
            <a:r>
              <a:rPr lang="en-US" sz="1500" dirty="0" smtClean="0">
                <a:latin typeface="Calibri" pitchFamily="34" charset="0"/>
              </a:rPr>
              <a:t>Or, a fully unified cache hierarchy (il1 pointed at dl1):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     </a:t>
            </a:r>
            <a:r>
              <a:rPr lang="pt-BR" sz="1500" dirty="0" smtClean="0">
                <a:latin typeface="Calibri" pitchFamily="34" charset="0"/>
              </a:rPr>
              <a:t>-</a:t>
            </a:r>
            <a:r>
              <a:rPr lang="pt-BR" sz="1500" dirty="0" err="1" smtClean="0">
                <a:latin typeface="Calibri" pitchFamily="34" charset="0"/>
              </a:rPr>
              <a:t>cache</a:t>
            </a:r>
            <a:r>
              <a:rPr lang="pt-BR" sz="1500" dirty="0" smtClean="0">
                <a:latin typeface="Calibri" pitchFamily="34" charset="0"/>
              </a:rPr>
              <a:t>:il1 dl1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  </a:t>
            </a:r>
            <a:r>
              <a:rPr lang="pt-BR" sz="1500" dirty="0" smtClean="0">
                <a:latin typeface="Calibri" pitchFamily="34" charset="0"/>
              </a:rPr>
              <a:t>    </a:t>
            </a:r>
            <a:r>
              <a:rPr lang="pt-BR" sz="1500" dirty="0" smtClean="0">
                <a:latin typeface="Calibri" pitchFamily="34" charset="0"/>
              </a:rPr>
              <a:t>-</a:t>
            </a:r>
            <a:r>
              <a:rPr lang="pt-BR" sz="1500" dirty="0" err="1" smtClean="0">
                <a:latin typeface="Calibri" pitchFamily="34" charset="0"/>
              </a:rPr>
              <a:t>cache</a:t>
            </a:r>
            <a:r>
              <a:rPr lang="pt-BR" sz="1500" dirty="0" smtClean="0">
                <a:latin typeface="Calibri" pitchFamily="34" charset="0"/>
              </a:rPr>
              <a:t>:dl1 ul1:256:32:1:l -</a:t>
            </a:r>
            <a:r>
              <a:rPr lang="pt-BR" sz="1500" dirty="0" err="1" smtClean="0">
                <a:latin typeface="Calibri" pitchFamily="34" charset="0"/>
              </a:rPr>
              <a:t>cache</a:t>
            </a:r>
            <a:r>
              <a:rPr lang="pt-BR" sz="1500" dirty="0" smtClean="0">
                <a:latin typeface="Calibri" pitchFamily="34" charset="0"/>
              </a:rPr>
              <a:t>:dl2 ul2:1024:64:2:l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3357562"/>
            <a:ext cx="814393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alibri" pitchFamily="34" charset="0"/>
              </a:rPr>
              <a:t>Linha de comando testada: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/</a:t>
            </a:r>
            <a:r>
              <a:rPr lang="pt-BR" sz="1500" dirty="0" smtClean="0">
                <a:latin typeface="Calibri" pitchFamily="34" charset="0"/>
              </a:rPr>
              <a:t>home/fpower03/</a:t>
            </a:r>
            <a:r>
              <a:rPr lang="pt-BR" sz="1500" dirty="0" err="1" smtClean="0">
                <a:latin typeface="Calibri" pitchFamily="34" charset="0"/>
              </a:rPr>
              <a:t>Simplescalar</a:t>
            </a:r>
            <a:r>
              <a:rPr lang="pt-BR" sz="1500" dirty="0" smtClean="0">
                <a:latin typeface="Calibri" pitchFamily="34" charset="0"/>
              </a:rPr>
              <a:t>/</a:t>
            </a:r>
            <a:r>
              <a:rPr lang="pt-BR" sz="1500" dirty="0" err="1" smtClean="0">
                <a:latin typeface="Calibri" pitchFamily="34" charset="0"/>
              </a:rPr>
              <a:t>simplesim</a:t>
            </a:r>
            <a:r>
              <a:rPr lang="pt-BR" sz="1500" dirty="0" smtClean="0">
                <a:latin typeface="Calibri" pitchFamily="34" charset="0"/>
              </a:rPr>
              <a:t>-3.0/</a:t>
            </a:r>
            <a:r>
              <a:rPr lang="pt-BR" sz="1500" dirty="0" err="1" smtClean="0">
                <a:latin typeface="Calibri" pitchFamily="34" charset="0"/>
              </a:rPr>
              <a:t>sim-cache</a:t>
            </a:r>
            <a:r>
              <a:rPr lang="pt-BR" sz="1500" dirty="0" smtClean="0">
                <a:latin typeface="Calibri" pitchFamily="34" charset="0"/>
              </a:rPr>
              <a:t> -</a:t>
            </a:r>
            <a:r>
              <a:rPr lang="pt-BR" sz="1500" dirty="0" err="1" smtClean="0">
                <a:latin typeface="Calibri" pitchFamily="34" charset="0"/>
              </a:rPr>
              <a:t>redir</a:t>
            </a:r>
            <a:r>
              <a:rPr lang="pt-BR" sz="1500" dirty="0" smtClean="0">
                <a:latin typeface="Calibri" pitchFamily="34" charset="0"/>
              </a:rPr>
              <a:t>:sim /</a:t>
            </a:r>
            <a:r>
              <a:rPr lang="pt-BR" sz="1500" dirty="0" smtClean="0">
                <a:latin typeface="Calibri" pitchFamily="34" charset="0"/>
              </a:rPr>
              <a:t>home/fpower03/benchmarks/</a:t>
            </a:r>
            <a:r>
              <a:rPr lang="pt-BR" sz="1500" dirty="0" err="1" smtClean="0">
                <a:latin typeface="Calibri" pitchFamily="34" charset="0"/>
              </a:rPr>
              <a:t>qsort</a:t>
            </a:r>
            <a:r>
              <a:rPr lang="pt-BR" sz="1500" dirty="0" smtClean="0">
                <a:latin typeface="Calibri" pitchFamily="34" charset="0"/>
              </a:rPr>
              <a:t>/output.txt...</a:t>
            </a:r>
          </a:p>
          <a:p>
            <a:endParaRPr lang="pt-BR" sz="1500" b="1" dirty="0" smtClean="0">
              <a:latin typeface="Calibri" pitchFamily="34" charset="0"/>
            </a:endParaRPr>
          </a:p>
          <a:p>
            <a:r>
              <a:rPr lang="pt-BR" sz="1500" b="1" dirty="0" smtClean="0">
                <a:latin typeface="Calibri" pitchFamily="34" charset="0"/>
              </a:rPr>
              <a:t>1-&gt; </a:t>
            </a:r>
            <a:r>
              <a:rPr lang="pt-BR" sz="1500" dirty="0" smtClean="0">
                <a:latin typeface="Calibri" pitchFamily="34" charset="0"/>
              </a:rPr>
              <a:t>...</a:t>
            </a:r>
            <a:r>
              <a:rPr lang="it-IT" sz="1500" dirty="0" smtClean="0">
                <a:latin typeface="Calibri" pitchFamily="34" charset="0"/>
              </a:rPr>
              <a:t> -cache:il1 dl1 -cache:dl1 ul1:128:16:1:r -cache:il2 dl2 -cache:dl2 ul2:1024:16:1:r </a:t>
            </a:r>
            <a:r>
              <a:rPr lang="it-IT" sz="1500" dirty="0" smtClean="0">
                <a:latin typeface="Calibri" pitchFamily="34" charset="0"/>
              </a:rPr>
              <a:t>...</a:t>
            </a:r>
          </a:p>
          <a:p>
            <a:endParaRPr lang="it-IT" sz="1500" b="1" dirty="0" smtClean="0">
              <a:latin typeface="Calibri" pitchFamily="34" charset="0"/>
            </a:endParaRPr>
          </a:p>
          <a:p>
            <a:r>
              <a:rPr lang="it-IT" sz="1500" b="1" dirty="0" smtClean="0">
                <a:latin typeface="Calibri" pitchFamily="34" charset="0"/>
              </a:rPr>
              <a:t>2-&gt; </a:t>
            </a:r>
            <a:r>
              <a:rPr lang="it-IT" sz="1500" dirty="0" smtClean="0">
                <a:latin typeface="Calibri" pitchFamily="34" charset="0"/>
              </a:rPr>
              <a:t>...</a:t>
            </a:r>
            <a:r>
              <a:rPr lang="it-IT" sz="1500" dirty="0" smtClean="0">
                <a:latin typeface="Calibri" pitchFamily="34" charset="0"/>
              </a:rPr>
              <a:t> -cache:il1 dl1 -cache:dl1 ul1:128:16:1:r -cache:dl2 </a:t>
            </a:r>
            <a:r>
              <a:rPr lang="it-IT" sz="1500" dirty="0" smtClean="0">
                <a:latin typeface="Calibri" pitchFamily="34" charset="0"/>
              </a:rPr>
              <a:t>ul2:1024:16:1:r...</a:t>
            </a:r>
          </a:p>
          <a:p>
            <a:endParaRPr lang="it-IT" sz="1500" dirty="0" smtClean="0">
              <a:latin typeface="Calibri" pitchFamily="34" charset="0"/>
            </a:endParaRPr>
          </a:p>
          <a:p>
            <a:r>
              <a:rPr lang="it-IT" sz="1500" dirty="0" smtClean="0">
                <a:latin typeface="Calibri" pitchFamily="34" charset="0"/>
              </a:rPr>
              <a:t>...</a:t>
            </a:r>
            <a:r>
              <a:rPr lang="pt-BR" sz="1500" dirty="0" smtClean="0">
                <a:latin typeface="Calibri" pitchFamily="34" charset="0"/>
              </a:rPr>
              <a:t> /home/fpower03/benchmarks/</a:t>
            </a:r>
            <a:r>
              <a:rPr lang="pt-BR" sz="1500" dirty="0" err="1" smtClean="0">
                <a:latin typeface="Calibri" pitchFamily="34" charset="0"/>
              </a:rPr>
              <a:t>qsort</a:t>
            </a:r>
            <a:r>
              <a:rPr lang="pt-BR" sz="1500" dirty="0" smtClean="0">
                <a:latin typeface="Calibri" pitchFamily="34" charset="0"/>
              </a:rPr>
              <a:t>/</a:t>
            </a:r>
            <a:r>
              <a:rPr lang="pt-BR" sz="1500" dirty="0" err="1" smtClean="0">
                <a:latin typeface="Calibri" pitchFamily="34" charset="0"/>
              </a:rPr>
              <a:t>qsort_small</a:t>
            </a:r>
            <a:r>
              <a:rPr lang="pt-BR" sz="1500" dirty="0" smtClean="0">
                <a:latin typeface="Calibri" pitchFamily="34" charset="0"/>
              </a:rPr>
              <a:t> /home/fpower03/benchmarks/</a:t>
            </a:r>
            <a:r>
              <a:rPr lang="pt-BR" sz="1500" dirty="0" err="1" smtClean="0">
                <a:latin typeface="Calibri" pitchFamily="34" charset="0"/>
              </a:rPr>
              <a:t>qsort</a:t>
            </a:r>
            <a:r>
              <a:rPr lang="pt-BR" sz="1500" dirty="0" smtClean="0">
                <a:latin typeface="Calibri" pitchFamily="34" charset="0"/>
              </a:rPr>
              <a:t>/input_small.dat &gt; </a:t>
            </a:r>
            <a:r>
              <a:rPr lang="pt-BR" sz="1500" dirty="0" smtClean="0">
                <a:latin typeface="Calibri" pitchFamily="34" charset="0"/>
              </a:rPr>
              <a:t>caeto_output.txt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Resultado do </a:t>
            </a:r>
            <a:r>
              <a:rPr lang="pt-BR" sz="1500" dirty="0" err="1" smtClean="0">
                <a:latin typeface="Calibri" pitchFamily="34" charset="0"/>
              </a:rPr>
              <a:t>SimpleScalar</a:t>
            </a:r>
            <a:r>
              <a:rPr lang="pt-BR" sz="1500" dirty="0" smtClean="0">
                <a:latin typeface="Calibri" pitchFamily="34" charset="0"/>
              </a:rPr>
              <a:t>: </a:t>
            </a:r>
            <a:r>
              <a:rPr lang="en-US" sz="1500" dirty="0" smtClean="0">
                <a:latin typeface="Calibri" pitchFamily="34" charset="0"/>
              </a:rPr>
              <a:t>fatal</a:t>
            </a:r>
            <a:r>
              <a:rPr lang="en-US" sz="1500" dirty="0" smtClean="0">
                <a:latin typeface="Calibri" pitchFamily="34" charset="0"/>
              </a:rPr>
              <a:t>: the l1 inst cache must defined if the l2 cache is defined</a:t>
            </a:r>
            <a:endParaRPr lang="pt-BR" sz="1500" dirty="0" smtClean="0">
              <a:latin typeface="Calibri" pitchFamily="34" charset="0"/>
            </a:endParaRPr>
          </a:p>
          <a:p>
            <a:endParaRPr lang="pt-BR" sz="1500" dirty="0" smtClean="0">
              <a:latin typeface="Calibri" pitchFamily="34" charset="0"/>
            </a:endParaRPr>
          </a:p>
          <a:p>
            <a:endParaRPr lang="pt-BR" sz="15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Fórmulas </a:t>
            </a:r>
            <a:r>
              <a:rPr lang="pt-BR" dirty="0" err="1" smtClean="0"/>
              <a:t>Caeto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Validação das hierarquias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2844" y="157161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Hierarquia 4</a:t>
            </a:r>
            <a:endParaRPr kumimoji="0" lang="pt-BR" sz="2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4" descr="hierarquia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857496"/>
            <a:ext cx="5847545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 </a:t>
            </a:r>
            <a:r>
              <a:rPr lang="pt-BR" dirty="0" err="1" smtClean="0"/>
              <a:t>Xls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71472" y="1456521"/>
            <a:ext cx="685804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alibri" pitchFamily="34" charset="0"/>
              </a:rPr>
              <a:t>Tecnologia Utilizada:  </a:t>
            </a:r>
            <a:r>
              <a:rPr lang="pt-BR" dirty="0" smtClean="0">
                <a:latin typeface="Calibri" pitchFamily="34" charset="0"/>
              </a:rPr>
              <a:t>0.18 um, </a:t>
            </a:r>
            <a:r>
              <a:rPr lang="pt-BR" dirty="0" err="1" smtClean="0">
                <a:latin typeface="Calibri" pitchFamily="34" charset="0"/>
              </a:rPr>
              <a:t>Vdd</a:t>
            </a:r>
            <a:r>
              <a:rPr lang="pt-BR" dirty="0" smtClean="0">
                <a:latin typeface="Calibri" pitchFamily="34" charset="0"/>
              </a:rPr>
              <a:t>: 1.7 V</a:t>
            </a:r>
          </a:p>
          <a:p>
            <a:r>
              <a:rPr lang="pt-BR" b="1" dirty="0" smtClean="0">
                <a:latin typeface="Calibri" pitchFamily="34" charset="0"/>
              </a:rPr>
              <a:t>Constantes presentes:</a:t>
            </a:r>
            <a:endParaRPr lang="pt-BR" b="1" dirty="0" smtClean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mem_energy_per_word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0,0000000007560187</a:t>
            </a:r>
          </a:p>
          <a:p>
            <a:r>
              <a:rPr lang="pt-BR" sz="1500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cpu_stall_energy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0,6946752</a:t>
            </a:r>
          </a:p>
          <a:p>
            <a:r>
              <a:rPr lang="pt-BR" sz="1500" dirty="0" smtClean="0">
                <a:latin typeface="Calibri" pitchFamily="34" charset="0"/>
              </a:rPr>
              <a:t>	Tamanho </a:t>
            </a:r>
            <a:r>
              <a:rPr lang="pt-BR" sz="1500" dirty="0" err="1" smtClean="0">
                <a:latin typeface="Calibri" pitchFamily="34" charset="0"/>
              </a:rPr>
              <a:t>Instrucao</a:t>
            </a:r>
            <a:r>
              <a:rPr lang="pt-BR" sz="1500" dirty="0" smtClean="0">
                <a:latin typeface="Calibri" pitchFamily="34" charset="0"/>
              </a:rPr>
              <a:t> em </a:t>
            </a:r>
            <a:r>
              <a:rPr lang="pt-BR" sz="1500" dirty="0" err="1" smtClean="0">
                <a:latin typeface="Calibri" pitchFamily="34" charset="0"/>
              </a:rPr>
              <a:t>Words</a:t>
            </a:r>
            <a:r>
              <a:rPr lang="pt-BR" sz="1500" dirty="0" smtClean="0">
                <a:latin typeface="Calibri" pitchFamily="34" charset="0"/>
              </a:rPr>
              <a:t> = </a:t>
            </a:r>
            <a:r>
              <a:rPr lang="pt-BR" sz="1500" dirty="0" smtClean="0">
                <a:latin typeface="Calibri" pitchFamily="34" charset="0"/>
              </a:rPr>
              <a:t>2(nunca é utilizada)</a:t>
            </a:r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Penalidade </a:t>
            </a:r>
            <a:r>
              <a:rPr lang="pt-BR" sz="1500" dirty="0" smtClean="0">
                <a:latin typeface="Calibri" pitchFamily="34" charset="0"/>
              </a:rPr>
              <a:t>por uma leitura de acessos a MEM = </a:t>
            </a:r>
            <a:r>
              <a:rPr lang="pt-BR" sz="1500" dirty="0" smtClean="0">
                <a:latin typeface="Calibri" pitchFamily="34" charset="0"/>
              </a:rPr>
              <a:t>30</a:t>
            </a:r>
            <a:r>
              <a:rPr lang="pt-BR" sz="1500" dirty="0" smtClean="0">
                <a:latin typeface="Calibri" pitchFamily="34" charset="0"/>
              </a:rPr>
              <a:t>(nunca é utilizada)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Fórmulas:</a:t>
            </a:r>
            <a:endParaRPr lang="pt-BR" b="1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pt-BR" sz="1500" dirty="0" smtClean="0">
                <a:latin typeface="Calibri" pitchFamily="34" charset="0"/>
              </a:rPr>
              <a:t>Se </a:t>
            </a:r>
            <a:r>
              <a:rPr lang="pt-BR" sz="1500" dirty="0" smtClean="0">
                <a:latin typeface="Calibri" pitchFamily="34" charset="0"/>
              </a:rPr>
              <a:t>Tamanho da Linha = 16 -&gt; </a:t>
            </a:r>
            <a:r>
              <a:rPr lang="pt-BR" sz="1500" dirty="0" smtClean="0">
                <a:latin typeface="Calibri" pitchFamily="34" charset="0"/>
              </a:rPr>
              <a:t>44,       32 </a:t>
            </a:r>
            <a:r>
              <a:rPr lang="pt-BR" sz="1500" dirty="0" smtClean="0">
                <a:latin typeface="Calibri" pitchFamily="34" charset="0"/>
              </a:rPr>
              <a:t>-&gt; </a:t>
            </a:r>
            <a:r>
              <a:rPr lang="pt-BR" sz="1500" dirty="0" smtClean="0">
                <a:latin typeface="Calibri" pitchFamily="34" charset="0"/>
              </a:rPr>
              <a:t>60,       senão </a:t>
            </a:r>
            <a:r>
              <a:rPr lang="pt-BR" sz="1500" dirty="0" smtClean="0">
                <a:latin typeface="Calibri" pitchFamily="34" charset="0"/>
              </a:rPr>
              <a:t>-&gt; </a:t>
            </a:r>
            <a:r>
              <a:rPr lang="pt-BR" sz="1500" dirty="0" smtClean="0">
                <a:latin typeface="Calibri" pitchFamily="34" charset="0"/>
              </a:rPr>
              <a:t>92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err="1" smtClean="0">
                <a:latin typeface="Calibri" pitchFamily="34" charset="0"/>
              </a:rPr>
              <a:t>words_read</a:t>
            </a:r>
            <a:r>
              <a:rPr lang="pt-BR" sz="1500" dirty="0" smtClean="0">
                <a:latin typeface="Calibri" pitchFamily="34" charset="0"/>
              </a:rPr>
              <a:t> = </a:t>
            </a:r>
            <a:r>
              <a:rPr lang="pt-BR" sz="1500" dirty="0" err="1" smtClean="0">
                <a:latin typeface="Calibri" pitchFamily="34" charset="0"/>
              </a:rPr>
              <a:t>taxa_miss</a:t>
            </a:r>
            <a:r>
              <a:rPr lang="pt-BR" sz="1500" dirty="0" smtClean="0">
                <a:latin typeface="Calibri" pitchFamily="34" charset="0"/>
              </a:rPr>
              <a:t>  * </a:t>
            </a:r>
            <a:r>
              <a:rPr lang="pt-BR" sz="1500" dirty="0" err="1" smtClean="0">
                <a:latin typeface="Calibri" pitchFamily="34" charset="0"/>
              </a:rPr>
              <a:t>numberaccesses</a:t>
            </a:r>
            <a:r>
              <a:rPr lang="pt-BR" sz="1500" dirty="0" smtClean="0">
                <a:latin typeface="Calibri" pitchFamily="34" charset="0"/>
              </a:rPr>
              <a:t> * tamanho da linha</a:t>
            </a:r>
          </a:p>
          <a:p>
            <a:pPr lvl="2">
              <a:buFont typeface="Arial" pitchFamily="34" charset="0"/>
              <a:buChar char="•"/>
            </a:pPr>
            <a:endParaRPr lang="pt-BR" sz="1500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err="1" smtClean="0">
                <a:latin typeface="Calibri" pitchFamily="34" charset="0"/>
              </a:rPr>
              <a:t>miss_cycle</a:t>
            </a:r>
            <a:r>
              <a:rPr lang="pt-BR" sz="1500" dirty="0" smtClean="0">
                <a:latin typeface="Calibri" pitchFamily="34" charset="0"/>
              </a:rPr>
              <a:t> = </a:t>
            </a:r>
            <a:r>
              <a:rPr lang="pt-BR" sz="1500" dirty="0" err="1" smtClean="0">
                <a:latin typeface="Calibri" pitchFamily="34" charset="0"/>
              </a:rPr>
              <a:t>taxa_miss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number_accesses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penalty</a:t>
            </a:r>
            <a:r>
              <a:rPr lang="pt-BR" sz="1500" dirty="0" smtClean="0">
                <a:latin typeface="Calibri" pitchFamily="34" charset="0"/>
              </a:rPr>
              <a:t>(</a:t>
            </a:r>
            <a:r>
              <a:rPr lang="pt-BR" sz="1500" dirty="0" err="1" smtClean="0">
                <a:latin typeface="Calibri" pitchFamily="34" charset="0"/>
              </a:rPr>
              <a:t>cycles</a:t>
            </a:r>
            <a:r>
              <a:rPr lang="pt-BR" sz="1500" dirty="0" smtClean="0">
                <a:latin typeface="Calibri" pitchFamily="34" charset="0"/>
              </a:rPr>
              <a:t>)</a:t>
            </a:r>
          </a:p>
          <a:p>
            <a:pPr lvl="2">
              <a:buFont typeface="Arial" pitchFamily="34" charset="0"/>
              <a:buChar char="•"/>
            </a:pPr>
            <a:endParaRPr lang="pt-BR" sz="1500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err="1" smtClean="0">
                <a:latin typeface="Calibri" pitchFamily="34" charset="0"/>
              </a:rPr>
              <a:t>total_cycles</a:t>
            </a:r>
            <a:r>
              <a:rPr lang="pt-BR" sz="1500" dirty="0" smtClean="0">
                <a:latin typeface="Calibri" pitchFamily="34" charset="0"/>
              </a:rPr>
              <a:t> =</a:t>
            </a:r>
            <a:r>
              <a:rPr lang="pt-BR" sz="1500" dirty="0" err="1" smtClean="0">
                <a:latin typeface="Calibri" pitchFamily="34" charset="0"/>
              </a:rPr>
              <a:t>number_accesses</a:t>
            </a:r>
            <a:r>
              <a:rPr lang="pt-BR" sz="1500" dirty="0" smtClean="0">
                <a:latin typeface="Calibri" pitchFamily="34" charset="0"/>
              </a:rPr>
              <a:t> + </a:t>
            </a:r>
            <a:r>
              <a:rPr lang="pt-BR" sz="1500" dirty="0" err="1" smtClean="0">
                <a:latin typeface="Calibri" pitchFamily="34" charset="0"/>
              </a:rPr>
              <a:t>miss_cycle</a:t>
            </a:r>
            <a:endParaRPr lang="pt-BR" sz="1500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endParaRPr lang="pt-BR" sz="1500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err="1" smtClean="0">
                <a:latin typeface="Calibri" pitchFamily="34" charset="0"/>
              </a:rPr>
              <a:t>e_mem</a:t>
            </a:r>
            <a:r>
              <a:rPr lang="pt-BR" sz="1500" dirty="0" smtClean="0">
                <a:latin typeface="Calibri" pitchFamily="34" charset="0"/>
              </a:rPr>
              <a:t> = </a:t>
            </a:r>
            <a:r>
              <a:rPr lang="pt-BR" sz="1500" dirty="0" err="1" smtClean="0">
                <a:latin typeface="Calibri" pitchFamily="34" charset="0"/>
              </a:rPr>
              <a:t>words_read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mem_energy_per_word</a:t>
            </a:r>
            <a:endParaRPr lang="pt-BR" sz="1500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endParaRPr lang="pt-BR" sz="1500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err="1" smtClean="0">
                <a:latin typeface="Calibri" pitchFamily="34" charset="0"/>
              </a:rPr>
              <a:t>e_cache</a:t>
            </a:r>
            <a:r>
              <a:rPr lang="pt-BR" sz="1500" dirty="0" smtClean="0">
                <a:latin typeface="Calibri" pitchFamily="34" charset="0"/>
              </a:rPr>
              <a:t> = (</a:t>
            </a:r>
            <a:r>
              <a:rPr lang="pt-BR" sz="1500" dirty="0" err="1" smtClean="0">
                <a:latin typeface="Calibri" pitchFamily="34" charset="0"/>
              </a:rPr>
              <a:t>number_accesses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energy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err="1" smtClean="0">
                <a:latin typeface="Calibri" pitchFamily="34" charset="0"/>
              </a:rPr>
              <a:t>dyn</a:t>
            </a:r>
            <a:r>
              <a:rPr lang="pt-BR" sz="1500" dirty="0" smtClean="0">
                <a:latin typeface="Calibri" pitchFamily="34" charset="0"/>
              </a:rPr>
              <a:t>/</a:t>
            </a:r>
            <a:r>
              <a:rPr lang="pt-BR" sz="1500" dirty="0" err="1" smtClean="0">
                <a:latin typeface="Calibri" pitchFamily="34" charset="0"/>
              </a:rPr>
              <a:t>access</a:t>
            </a:r>
            <a:r>
              <a:rPr lang="pt-BR" sz="1500" dirty="0" smtClean="0">
                <a:latin typeface="Calibri" pitchFamily="34" charset="0"/>
              </a:rPr>
              <a:t> (</a:t>
            </a:r>
            <a:r>
              <a:rPr lang="pt-BR" sz="1500" dirty="0" err="1" smtClean="0">
                <a:latin typeface="Calibri" pitchFamily="34" charset="0"/>
              </a:rPr>
              <a:t>nj</a:t>
            </a:r>
            <a:r>
              <a:rPr lang="pt-BR" sz="1500" dirty="0" smtClean="0">
                <a:latin typeface="Calibri" pitchFamily="34" charset="0"/>
              </a:rPr>
              <a:t>)  +  </a:t>
            </a:r>
            <a:r>
              <a:rPr lang="pt-BR" sz="1500" dirty="0" err="1" smtClean="0">
                <a:latin typeface="Calibri" pitchFamily="34" charset="0"/>
              </a:rPr>
              <a:t>total_cycles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energy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err="1" smtClean="0">
                <a:latin typeface="Calibri" pitchFamily="34" charset="0"/>
              </a:rPr>
              <a:t>leak</a:t>
            </a:r>
            <a:r>
              <a:rPr lang="pt-BR" sz="1500" dirty="0" smtClean="0">
                <a:latin typeface="Calibri" pitchFamily="34" charset="0"/>
              </a:rPr>
              <a:t>/</a:t>
            </a:r>
            <a:r>
              <a:rPr lang="pt-BR" sz="1500" dirty="0" err="1" smtClean="0">
                <a:latin typeface="Calibri" pitchFamily="34" charset="0"/>
              </a:rPr>
              <a:t>access</a:t>
            </a:r>
            <a:r>
              <a:rPr lang="pt-BR" sz="1500" dirty="0" smtClean="0">
                <a:latin typeface="Calibri" pitchFamily="34" charset="0"/>
              </a:rPr>
              <a:t> (</a:t>
            </a:r>
            <a:r>
              <a:rPr lang="pt-BR" sz="1500" dirty="0" err="1" smtClean="0">
                <a:latin typeface="Calibri" pitchFamily="34" charset="0"/>
              </a:rPr>
              <a:t>nj</a:t>
            </a:r>
            <a:r>
              <a:rPr lang="pt-BR" sz="1500" dirty="0" smtClean="0">
                <a:latin typeface="Calibri" pitchFamily="34" charset="0"/>
              </a:rPr>
              <a:t>)  +  </a:t>
            </a:r>
            <a:r>
              <a:rPr lang="pt-BR" sz="1500" dirty="0" err="1" smtClean="0">
                <a:latin typeface="Calibri" pitchFamily="34" charset="0"/>
              </a:rPr>
              <a:t>miss_cycle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cpu_stall_energy</a:t>
            </a:r>
            <a:r>
              <a:rPr lang="pt-BR" sz="1500" dirty="0" smtClean="0">
                <a:latin typeface="Calibri" pitchFamily="34" charset="0"/>
              </a:rPr>
              <a:t>) / 1000000000</a:t>
            </a:r>
          </a:p>
          <a:p>
            <a:pPr lvl="2">
              <a:buFont typeface="Arial" pitchFamily="34" charset="0"/>
              <a:buChar char="•"/>
            </a:pPr>
            <a:endParaRPr lang="pt-BR" sz="1500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err="1" smtClean="0">
                <a:latin typeface="Calibri" pitchFamily="34" charset="0"/>
              </a:rPr>
              <a:t>e_total</a:t>
            </a:r>
            <a:r>
              <a:rPr lang="pt-BR" sz="1500" dirty="0" smtClean="0">
                <a:latin typeface="Calibri" pitchFamily="34" charset="0"/>
              </a:rPr>
              <a:t> = </a:t>
            </a:r>
            <a:r>
              <a:rPr lang="pt-BR" sz="1500" dirty="0" err="1" smtClean="0">
                <a:latin typeface="Calibri" pitchFamily="34" charset="0"/>
              </a:rPr>
              <a:t>e_mem</a:t>
            </a:r>
            <a:r>
              <a:rPr lang="pt-BR" sz="1500" dirty="0" smtClean="0">
                <a:latin typeface="Calibri" pitchFamily="34" charset="0"/>
              </a:rPr>
              <a:t>  +  </a:t>
            </a:r>
            <a:r>
              <a:rPr lang="pt-BR" sz="1500" dirty="0" err="1" smtClean="0">
                <a:latin typeface="Calibri" pitchFamily="34" charset="0"/>
              </a:rPr>
              <a:t>e_cache</a:t>
            </a:r>
            <a:endParaRPr lang="pt-BR" sz="15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 </a:t>
            </a:r>
            <a:r>
              <a:rPr lang="pt-BR" dirty="0" err="1" smtClean="0"/>
              <a:t>Caeto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00034" y="1500174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latin typeface="Calibri" pitchFamily="34" charset="0"/>
              </a:rPr>
              <a:t>	Constantes Utilizadas: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CPU_STALL_ENERGY = 0.6946752;</a:t>
            </a:r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MEMORY_ENERGY_PER_WORD = 0.0000000007560187;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  	</a:t>
            </a:r>
            <a:r>
              <a:rPr lang="pt-BR" sz="1500" dirty="0" err="1" smtClean="0">
                <a:latin typeface="Calibri" pitchFamily="34" charset="0"/>
              </a:rPr>
              <a:t>penalidadeCache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=&gt;   </a:t>
            </a:r>
            <a:r>
              <a:rPr lang="pt-BR" sz="1500" dirty="0" smtClean="0">
                <a:latin typeface="Calibri" pitchFamily="34" charset="0"/>
              </a:rPr>
              <a:t>Tamanho de Linha =16 =&gt; 44;  32=&gt;60; 64=&gt;92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edyn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</a:t>
            </a:r>
            <a:r>
              <a:rPr lang="pt-BR" sz="1500" dirty="0" err="1" smtClean="0">
                <a:latin typeface="Calibri" pitchFamily="34" charset="0"/>
              </a:rPr>
              <a:t>pdyn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acessTime</a:t>
            </a:r>
            <a:r>
              <a:rPr lang="pt-BR" sz="1500" dirty="0" smtClean="0">
                <a:latin typeface="Calibri" pitchFamily="34" charset="0"/>
              </a:rPr>
              <a:t> * 0.001;</a:t>
            </a:r>
          </a:p>
          <a:p>
            <a:r>
              <a:rPr lang="pt-BR" sz="1500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eleak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</a:t>
            </a:r>
            <a:r>
              <a:rPr lang="pt-BR" sz="1500" dirty="0" err="1" smtClean="0">
                <a:latin typeface="Calibri" pitchFamily="34" charset="0"/>
              </a:rPr>
              <a:t>pleak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acessTime</a:t>
            </a:r>
            <a:r>
              <a:rPr lang="pt-BR" sz="1500" dirty="0" smtClean="0">
                <a:latin typeface="Calibri" pitchFamily="34" charset="0"/>
              </a:rPr>
              <a:t> * 0.001;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wordsRead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</a:t>
            </a:r>
            <a:r>
              <a:rPr lang="pt-BR" sz="1500" dirty="0" err="1" smtClean="0">
                <a:latin typeface="Calibri" pitchFamily="34" charset="0"/>
              </a:rPr>
              <a:t>missRate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accessNumber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tamanhoLinha</a:t>
            </a:r>
            <a:r>
              <a:rPr lang="pt-BR" sz="1500" dirty="0" smtClean="0">
                <a:latin typeface="Calibri" pitchFamily="34" charset="0"/>
              </a:rPr>
              <a:t>;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missCycle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</a:t>
            </a:r>
            <a:r>
              <a:rPr lang="pt-BR" sz="1500" dirty="0" err="1" smtClean="0">
                <a:latin typeface="Calibri" pitchFamily="34" charset="0"/>
              </a:rPr>
              <a:t>missRate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accessNumber</a:t>
            </a:r>
            <a:r>
              <a:rPr lang="pt-BR" sz="1500" dirty="0" smtClean="0">
                <a:latin typeface="Calibri" pitchFamily="34" charset="0"/>
              </a:rPr>
              <a:t> * </a:t>
            </a:r>
            <a:r>
              <a:rPr lang="pt-BR" sz="1500" dirty="0" err="1" smtClean="0">
                <a:latin typeface="Calibri" pitchFamily="34" charset="0"/>
              </a:rPr>
              <a:t>penalidadeCache</a:t>
            </a:r>
            <a:r>
              <a:rPr lang="pt-BR" sz="1500" dirty="0" smtClean="0">
                <a:latin typeface="Calibri" pitchFamily="34" charset="0"/>
              </a:rPr>
              <a:t>;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totalCycles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</a:t>
            </a:r>
            <a:r>
              <a:rPr lang="pt-BR" sz="1500" dirty="0" err="1" smtClean="0">
                <a:latin typeface="Calibri" pitchFamily="34" charset="0"/>
              </a:rPr>
              <a:t>accessNumber</a:t>
            </a:r>
            <a:r>
              <a:rPr lang="pt-BR" sz="1500" dirty="0" smtClean="0">
                <a:latin typeface="Calibri" pitchFamily="34" charset="0"/>
              </a:rPr>
              <a:t> + </a:t>
            </a:r>
            <a:r>
              <a:rPr lang="pt-BR" sz="1500" dirty="0" err="1" smtClean="0">
                <a:latin typeface="Calibri" pitchFamily="34" charset="0"/>
              </a:rPr>
              <a:t>missCycle</a:t>
            </a:r>
            <a:r>
              <a:rPr lang="pt-BR" sz="1500" dirty="0" smtClean="0">
                <a:latin typeface="Calibri" pitchFamily="34" charset="0"/>
              </a:rPr>
              <a:t>;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memoryEnergy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</a:t>
            </a:r>
            <a:r>
              <a:rPr lang="pt-BR" sz="1500" dirty="0" err="1" smtClean="0">
                <a:latin typeface="Calibri" pitchFamily="34" charset="0"/>
              </a:rPr>
              <a:t>wordsRead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* MEMORY_ENERGY_PER_WORD;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cacheEnergy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</a:t>
            </a:r>
            <a:r>
              <a:rPr lang="pt-BR" sz="1500" dirty="0" smtClean="0">
                <a:latin typeface="Calibri" pitchFamily="34" charset="0"/>
              </a:rPr>
              <a:t>( </a:t>
            </a:r>
            <a:r>
              <a:rPr lang="pt-BR" sz="1500" dirty="0" err="1" smtClean="0">
                <a:latin typeface="Calibri" pitchFamily="34" charset="0"/>
              </a:rPr>
              <a:t>accessNumber</a:t>
            </a:r>
            <a:r>
              <a:rPr lang="pt-BR" sz="1500" dirty="0" smtClean="0">
                <a:latin typeface="Calibri" pitchFamily="34" charset="0"/>
              </a:rPr>
              <a:t>  *  </a:t>
            </a:r>
            <a:r>
              <a:rPr lang="pt-BR" sz="1500" dirty="0" err="1" smtClean="0">
                <a:latin typeface="Calibri" pitchFamily="34" charset="0"/>
              </a:rPr>
              <a:t>edyn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 +  </a:t>
            </a:r>
            <a:r>
              <a:rPr lang="pt-BR" sz="1500" dirty="0" err="1" smtClean="0">
                <a:latin typeface="Calibri" pitchFamily="34" charset="0"/>
              </a:rPr>
              <a:t>totalCycles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 *  </a:t>
            </a:r>
            <a:r>
              <a:rPr lang="pt-BR" sz="1500" dirty="0" err="1" smtClean="0">
                <a:latin typeface="Calibri" pitchFamily="34" charset="0"/>
              </a:rPr>
              <a:t>eleak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 +</a:t>
            </a:r>
          </a:p>
          <a:p>
            <a:r>
              <a:rPr lang="pt-BR" sz="1500" dirty="0" smtClean="0">
                <a:latin typeface="Calibri" pitchFamily="34" charset="0"/>
              </a:rPr>
              <a:t>        		</a:t>
            </a:r>
            <a:r>
              <a:rPr lang="pt-BR" sz="1500" dirty="0" err="1" smtClean="0">
                <a:latin typeface="Calibri" pitchFamily="34" charset="0"/>
              </a:rPr>
              <a:t>missCycle</a:t>
            </a:r>
            <a:r>
              <a:rPr lang="pt-BR" sz="1500" dirty="0" smtClean="0">
                <a:latin typeface="Calibri" pitchFamily="34" charset="0"/>
              </a:rPr>
              <a:t>  *  CPU_STALL_ENERGY) / 1000000000;</a:t>
            </a:r>
          </a:p>
          <a:p>
            <a:endParaRPr lang="pt-BR" sz="1500" dirty="0" smtClean="0">
              <a:latin typeface="Calibri" pitchFamily="34" charset="0"/>
            </a:endParaRPr>
          </a:p>
          <a:p>
            <a:r>
              <a:rPr lang="pt-BR" sz="1500" dirty="0" smtClean="0">
                <a:latin typeface="Calibri" pitchFamily="34" charset="0"/>
              </a:rPr>
              <a:t>	</a:t>
            </a:r>
            <a:r>
              <a:rPr lang="pt-BR" sz="1500" dirty="0" err="1" smtClean="0">
                <a:latin typeface="Calibri" pitchFamily="34" charset="0"/>
              </a:rPr>
              <a:t>totalEnergy</a:t>
            </a:r>
            <a:r>
              <a:rPr lang="pt-BR" sz="1500" dirty="0" smtClean="0">
                <a:latin typeface="Calibri" pitchFamily="34" charset="0"/>
              </a:rPr>
              <a:t> </a:t>
            </a:r>
            <a:r>
              <a:rPr lang="pt-BR" sz="1500" dirty="0" smtClean="0">
                <a:latin typeface="Calibri" pitchFamily="34" charset="0"/>
              </a:rPr>
              <a:t>= </a:t>
            </a:r>
            <a:r>
              <a:rPr lang="pt-BR" sz="1500" dirty="0" err="1" smtClean="0">
                <a:latin typeface="Calibri" pitchFamily="34" charset="0"/>
              </a:rPr>
              <a:t>memoryEnergy</a:t>
            </a:r>
            <a:r>
              <a:rPr lang="pt-BR" sz="1500" dirty="0" smtClean="0">
                <a:latin typeface="Calibri" pitchFamily="34" charset="0"/>
              </a:rPr>
              <a:t> + </a:t>
            </a:r>
            <a:r>
              <a:rPr lang="pt-BR" sz="1500" dirty="0" err="1" smtClean="0">
                <a:latin typeface="Calibri" pitchFamily="34" charset="0"/>
              </a:rPr>
              <a:t>cacheEnergy</a:t>
            </a:r>
            <a:r>
              <a:rPr lang="pt-BR" sz="1500" dirty="0" smtClean="0">
                <a:latin typeface="Calibri" pitchFamily="34" charset="0"/>
              </a:rPr>
              <a:t>;</a:t>
            </a:r>
            <a:endParaRPr lang="pt-BR" sz="1500" dirty="0" smtClean="0">
              <a:latin typeface="Calibri" pitchFamily="34" charset="0"/>
            </a:endParaRPr>
          </a:p>
          <a:p>
            <a:endParaRPr lang="pt-BR" sz="1500" dirty="0" smtClean="0">
              <a:latin typeface="Calibri" pitchFamily="34" charset="0"/>
            </a:endParaRPr>
          </a:p>
          <a:p>
            <a:endParaRPr lang="pt-BR" sz="15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</a:t>
            </a:r>
            <a:r>
              <a:rPr lang="pt-BR" dirty="0" err="1" smtClean="0"/>
              <a:t>Xls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</a:t>
            </a:r>
            <a:r>
              <a:rPr lang="pt-BR" dirty="0" err="1" smtClean="0"/>
              <a:t>Caeto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Validação das hierarquias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2844" y="157161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Hierarquia 1</a:t>
            </a:r>
            <a:endParaRPr kumimoji="0" lang="pt-BR" sz="2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4" descr="hierarquia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928934"/>
            <a:ext cx="5798498" cy="35419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Hierarquia 1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8596" y="1714488"/>
            <a:ext cx="4429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/>
              <a:t>Configuração 1</a:t>
            </a:r>
            <a:r>
              <a:rPr lang="pt-BR" sz="1500" dirty="0"/>
              <a:t>: </a:t>
            </a:r>
            <a:r>
              <a:rPr lang="pt-BR" sz="1500" dirty="0" smtClean="0"/>
              <a:t>		Tecnologia:</a:t>
            </a:r>
          </a:p>
          <a:p>
            <a:r>
              <a:rPr lang="pt-BR" sz="1500" dirty="0" smtClean="0"/>
              <a:t>			</a:t>
            </a:r>
            <a:r>
              <a:rPr lang="pt-BR" sz="1500" dirty="0" err="1" smtClean="0"/>
              <a:t>Vdd</a:t>
            </a:r>
            <a:r>
              <a:rPr lang="pt-BR" sz="1500" dirty="0" smtClean="0"/>
              <a:t>:</a:t>
            </a:r>
          </a:p>
          <a:p>
            <a:r>
              <a:rPr lang="pt-BR" sz="1500" dirty="0" smtClean="0"/>
              <a:t>nível </a:t>
            </a:r>
            <a:r>
              <a:rPr lang="pt-BR" sz="1500" dirty="0"/>
              <a:t>1: 2048:16:1 </a:t>
            </a:r>
            <a:endParaRPr lang="pt-BR" sz="1500" dirty="0" smtClean="0"/>
          </a:p>
          <a:p>
            <a:r>
              <a:rPr lang="pt-BR" sz="1500" dirty="0" smtClean="0"/>
              <a:t>nível 2: 16384:16:1</a:t>
            </a:r>
          </a:p>
          <a:p>
            <a:endParaRPr lang="pt-BR" sz="1500" dirty="0" smtClean="0"/>
          </a:p>
          <a:p>
            <a:r>
              <a:rPr lang="pt-BR" sz="1500" dirty="0" err="1" smtClean="0"/>
              <a:t>filipe</a:t>
            </a:r>
            <a:r>
              <a:rPr lang="pt-BR" sz="1500" dirty="0"/>
              <a:t>: </a:t>
            </a:r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err="1" smtClean="0"/>
              <a:t>instruçoes</a:t>
            </a:r>
            <a:r>
              <a:rPr lang="pt-BR" sz="1500" dirty="0" smtClean="0"/>
              <a:t>:</a:t>
            </a:r>
          </a:p>
          <a:p>
            <a:endParaRPr lang="pt-BR" sz="1500" dirty="0" smtClean="0"/>
          </a:p>
          <a:p>
            <a:r>
              <a:rPr lang="pt-BR" sz="1500" dirty="0" smtClean="0"/>
              <a:t>	        Desempenho </a:t>
            </a:r>
            <a:r>
              <a:rPr lang="pt-BR" sz="1500" dirty="0"/>
              <a:t>0.84813216E8 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Energia </a:t>
            </a:r>
            <a:r>
              <a:rPr lang="pt-BR" sz="1500" dirty="0"/>
              <a:t>Total 0.0539 </a:t>
            </a:r>
            <a:endParaRPr lang="pt-BR" sz="1500" dirty="0" smtClean="0"/>
          </a:p>
          <a:p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smtClean="0"/>
              <a:t>	   dados:</a:t>
            </a:r>
          </a:p>
          <a:p>
            <a:endParaRPr lang="pt-BR" sz="1500" dirty="0" smtClean="0"/>
          </a:p>
          <a:p>
            <a:r>
              <a:rPr lang="pt-BR" sz="1500" dirty="0"/>
              <a:t>	 </a:t>
            </a:r>
            <a:r>
              <a:rPr lang="pt-BR" sz="1500" dirty="0" smtClean="0"/>
              <a:t>        Desempenho </a:t>
            </a:r>
            <a:r>
              <a:rPr lang="pt-BR" sz="1500" dirty="0"/>
              <a:t>2.14782464E8 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smtClean="0"/>
              <a:t>	</a:t>
            </a:r>
            <a:r>
              <a:rPr lang="pt-BR" sz="1500" dirty="0"/>
              <a:t> </a:t>
            </a:r>
            <a:r>
              <a:rPr lang="pt-BR" sz="1500" dirty="0" smtClean="0"/>
              <a:t>        Energia </a:t>
            </a:r>
            <a:r>
              <a:rPr lang="pt-BR" sz="1500" dirty="0"/>
              <a:t>Total 0.387 </a:t>
            </a:r>
            <a:endParaRPr lang="pt-BR" sz="1500" dirty="0" smtClean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29124" y="2357430"/>
            <a:ext cx="471487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err="1" smtClean="0"/>
              <a:t>Caeto</a:t>
            </a:r>
            <a:r>
              <a:rPr lang="pt-BR" sz="1500" dirty="0"/>
              <a:t>: </a:t>
            </a:r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err="1" smtClean="0"/>
              <a:t>instruçoes</a:t>
            </a:r>
            <a:r>
              <a:rPr lang="pt-BR" sz="1500" dirty="0" smtClean="0"/>
              <a:t>:</a:t>
            </a:r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</a:t>
            </a:r>
            <a:r>
              <a:rPr lang="pt-BR" sz="1500" dirty="0" err="1" smtClean="0"/>
              <a:t>TotalCiclos</a:t>
            </a:r>
            <a:r>
              <a:rPr lang="pt-BR" sz="1500" dirty="0" smtClean="0"/>
              <a:t> </a:t>
            </a:r>
            <a:r>
              <a:rPr lang="pt-BR" sz="1500" dirty="0"/>
              <a:t>1.30136016E8 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Energia </a:t>
            </a:r>
            <a:r>
              <a:rPr lang="pt-BR" sz="1500" dirty="0"/>
              <a:t>Total </a:t>
            </a:r>
            <a:r>
              <a:rPr lang="pt-BR" sz="1500" dirty="0" smtClean="0"/>
              <a:t>0.14534533</a:t>
            </a:r>
          </a:p>
          <a:p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smtClean="0"/>
              <a:t>	dados</a:t>
            </a:r>
            <a:r>
              <a:rPr lang="pt-BR" sz="1500" dirty="0"/>
              <a:t>: 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</a:t>
            </a:r>
            <a:r>
              <a:rPr lang="pt-BR" sz="1500" dirty="0" err="1" smtClean="0"/>
              <a:t>TotalCiclos</a:t>
            </a:r>
            <a:r>
              <a:rPr lang="pt-BR" sz="1500" dirty="0" smtClean="0"/>
              <a:t> </a:t>
            </a:r>
            <a:r>
              <a:rPr lang="pt-BR" sz="1500" dirty="0"/>
              <a:t>2.15578112E8 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Energia </a:t>
            </a:r>
            <a:r>
              <a:rPr lang="pt-BR" sz="1500" dirty="0"/>
              <a:t>Total </a:t>
            </a:r>
            <a:r>
              <a:rPr lang="pt-BR" sz="1500" dirty="0" smtClean="0"/>
              <a:t>0.369086372</a:t>
            </a:r>
            <a:br>
              <a:rPr lang="pt-BR" sz="1500" dirty="0" smtClean="0"/>
            </a:br>
            <a:endParaRPr lang="pt-BR" sz="1500" dirty="0" smtClean="0"/>
          </a:p>
          <a:p>
            <a:endParaRPr lang="pt-BR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Hierarquia 1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8596" y="1714488"/>
            <a:ext cx="442915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/>
              <a:t>Configuração 2: </a:t>
            </a:r>
          </a:p>
          <a:p>
            <a:endParaRPr lang="pt-BR" sz="1500" dirty="0" smtClean="0"/>
          </a:p>
          <a:p>
            <a:r>
              <a:rPr lang="pt-BR" sz="1600" dirty="0"/>
              <a:t>nível 1: 8192:64:4 </a:t>
            </a:r>
            <a:endParaRPr lang="pt-BR" sz="1600" dirty="0" smtClean="0"/>
          </a:p>
          <a:p>
            <a:r>
              <a:rPr lang="pt-BR" sz="1600" dirty="0" smtClean="0"/>
              <a:t>nível </a:t>
            </a:r>
            <a:r>
              <a:rPr lang="pt-BR" sz="1600" dirty="0"/>
              <a:t>2: 65536:64:4 </a:t>
            </a:r>
            <a:endParaRPr lang="pt-BR" sz="1600" dirty="0" smtClean="0"/>
          </a:p>
          <a:p>
            <a:endParaRPr lang="pt-BR" sz="1600" dirty="0"/>
          </a:p>
          <a:p>
            <a:r>
              <a:rPr lang="pt-BR" sz="1500" dirty="0" err="1" smtClean="0"/>
              <a:t>filipe</a:t>
            </a:r>
            <a:r>
              <a:rPr lang="pt-BR" sz="1500" dirty="0"/>
              <a:t>: </a:t>
            </a:r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err="1" smtClean="0"/>
              <a:t>instruçoes</a:t>
            </a:r>
            <a:r>
              <a:rPr lang="pt-BR" sz="1500" dirty="0" smtClean="0"/>
              <a:t>:</a:t>
            </a:r>
          </a:p>
          <a:p>
            <a:endParaRPr lang="pt-BR" sz="1500" dirty="0" smtClean="0"/>
          </a:p>
          <a:p>
            <a:r>
              <a:rPr lang="pt-BR" sz="1500" dirty="0" smtClean="0"/>
              <a:t>	        Desempenho </a:t>
            </a:r>
            <a:r>
              <a:rPr lang="pt-BR" sz="1600" dirty="0"/>
              <a:t>4.2882116E7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Energia </a:t>
            </a:r>
            <a:r>
              <a:rPr lang="pt-BR" sz="1500" dirty="0"/>
              <a:t>Total </a:t>
            </a:r>
            <a:r>
              <a:rPr lang="pt-BR" sz="1600" dirty="0"/>
              <a:t>0.0113</a:t>
            </a:r>
            <a:r>
              <a:rPr lang="pt-BR" sz="1500" dirty="0" smtClean="0"/>
              <a:t> </a:t>
            </a:r>
          </a:p>
          <a:p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smtClean="0"/>
              <a:t>	   dados:</a:t>
            </a:r>
          </a:p>
          <a:p>
            <a:endParaRPr lang="pt-BR" sz="1500" dirty="0" smtClean="0"/>
          </a:p>
          <a:p>
            <a:r>
              <a:rPr lang="pt-BR" sz="1500" dirty="0"/>
              <a:t>	 </a:t>
            </a:r>
            <a:r>
              <a:rPr lang="pt-BR" sz="1500" dirty="0" smtClean="0"/>
              <a:t>        Desempenho </a:t>
            </a:r>
            <a:r>
              <a:rPr lang="pt-BR" sz="1600" dirty="0"/>
              <a:t>9.0559072E7</a:t>
            </a:r>
            <a:r>
              <a:rPr lang="pt-BR" sz="1500" dirty="0" smtClean="0"/>
              <a:t> </a:t>
            </a:r>
          </a:p>
          <a:p>
            <a:endParaRPr lang="pt-BR" sz="1500" dirty="0" smtClean="0"/>
          </a:p>
          <a:p>
            <a:r>
              <a:rPr lang="pt-BR" sz="1500" dirty="0" smtClean="0"/>
              <a:t>	</a:t>
            </a:r>
            <a:r>
              <a:rPr lang="pt-BR" sz="1500" dirty="0"/>
              <a:t> </a:t>
            </a:r>
            <a:r>
              <a:rPr lang="pt-BR" sz="1500" dirty="0" smtClean="0"/>
              <a:t>        Energia </a:t>
            </a:r>
            <a:r>
              <a:rPr lang="pt-BR" sz="1500" dirty="0"/>
              <a:t>Total </a:t>
            </a:r>
            <a:r>
              <a:rPr lang="pt-BR" sz="1600" dirty="0"/>
              <a:t>0.175</a:t>
            </a:r>
            <a:r>
              <a:rPr lang="pt-BR" sz="1500" dirty="0" smtClean="0"/>
              <a:t> 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29124" y="2428868"/>
            <a:ext cx="4714876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err="1" smtClean="0"/>
              <a:t>Caeto</a:t>
            </a:r>
            <a:r>
              <a:rPr lang="pt-BR" sz="1500" dirty="0"/>
              <a:t>: </a:t>
            </a:r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err="1" smtClean="0"/>
              <a:t>instruçoes</a:t>
            </a:r>
            <a:r>
              <a:rPr lang="pt-BR" sz="1500" dirty="0" smtClean="0"/>
              <a:t>:</a:t>
            </a:r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</a:t>
            </a:r>
            <a:r>
              <a:rPr lang="pt-BR" sz="1500" dirty="0" err="1" smtClean="0"/>
              <a:t>TotalCiclos</a:t>
            </a:r>
            <a:r>
              <a:rPr lang="pt-BR" sz="1500" dirty="0" smtClean="0"/>
              <a:t> </a:t>
            </a:r>
            <a:r>
              <a:rPr lang="pt-BR" sz="1600" dirty="0"/>
              <a:t>4.5876936E7</a:t>
            </a:r>
            <a:r>
              <a:rPr lang="pt-BR" sz="1500" dirty="0" smtClean="0"/>
              <a:t> </a:t>
            </a:r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Energia </a:t>
            </a:r>
            <a:r>
              <a:rPr lang="pt-BR" sz="1500" dirty="0"/>
              <a:t>Total </a:t>
            </a:r>
            <a:r>
              <a:rPr lang="pt-BR" sz="1600" dirty="0" smtClean="0"/>
              <a:t>0.01205717675</a:t>
            </a:r>
            <a:endParaRPr lang="pt-BR" sz="1500" dirty="0" smtClean="0"/>
          </a:p>
          <a:p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smtClean="0"/>
              <a:t>	dados</a:t>
            </a:r>
            <a:r>
              <a:rPr lang="pt-BR" sz="1500" dirty="0"/>
              <a:t>: 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</a:t>
            </a:r>
            <a:r>
              <a:rPr lang="pt-BR" sz="1500" dirty="0" err="1" smtClean="0"/>
              <a:t>TotalCiclos</a:t>
            </a:r>
            <a:r>
              <a:rPr lang="pt-BR" sz="1500" dirty="0" smtClean="0"/>
              <a:t> </a:t>
            </a:r>
            <a:r>
              <a:rPr lang="pt-BR" sz="1600" dirty="0"/>
              <a:t>9.2754984E7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Energia </a:t>
            </a:r>
            <a:r>
              <a:rPr lang="pt-BR" sz="1500" dirty="0"/>
              <a:t>Total </a:t>
            </a:r>
            <a:r>
              <a:rPr lang="pt-BR" sz="1600" dirty="0" smtClean="0"/>
              <a:t>0.17630867886 </a:t>
            </a:r>
            <a:r>
              <a:rPr lang="pt-BR" sz="1500" dirty="0" smtClean="0"/>
              <a:t/>
            </a:r>
            <a:br>
              <a:rPr lang="pt-BR" sz="1500" dirty="0" smtClean="0"/>
            </a:br>
            <a:endParaRPr lang="pt-BR" sz="1500" dirty="0" smtClean="0"/>
          </a:p>
          <a:p>
            <a:endParaRPr lang="pt-BR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Hierarquia 1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8596" y="1714488"/>
            <a:ext cx="442915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/>
              <a:t>Configuração 3: </a:t>
            </a:r>
          </a:p>
          <a:p>
            <a:endParaRPr lang="pt-BR" sz="1500" dirty="0" smtClean="0"/>
          </a:p>
          <a:p>
            <a:r>
              <a:rPr lang="es-ES" sz="1600" dirty="0" err="1" smtClean="0"/>
              <a:t>nível</a:t>
            </a:r>
            <a:r>
              <a:rPr lang="es-ES" sz="1600" dirty="0" smtClean="0"/>
              <a:t> </a:t>
            </a:r>
            <a:r>
              <a:rPr lang="es-ES" sz="1600" dirty="0"/>
              <a:t>1: </a:t>
            </a:r>
            <a:r>
              <a:rPr lang="es-ES" sz="1600" dirty="0" smtClean="0"/>
              <a:t>4096:32:1</a:t>
            </a:r>
          </a:p>
          <a:p>
            <a:r>
              <a:rPr lang="es-ES" sz="1600" dirty="0" err="1" smtClean="0"/>
              <a:t>nível</a:t>
            </a:r>
            <a:r>
              <a:rPr lang="es-ES" sz="1600" dirty="0" smtClean="0"/>
              <a:t> </a:t>
            </a:r>
            <a:r>
              <a:rPr lang="es-ES" sz="1600" dirty="0"/>
              <a:t>2: </a:t>
            </a:r>
            <a:r>
              <a:rPr lang="es-ES" sz="1600" dirty="0" smtClean="0"/>
              <a:t>32768:32:4</a:t>
            </a:r>
          </a:p>
          <a:p>
            <a:endParaRPr lang="pt-BR" sz="1600" dirty="0"/>
          </a:p>
          <a:p>
            <a:r>
              <a:rPr lang="pt-BR" sz="1500" dirty="0" err="1" smtClean="0"/>
              <a:t>filipe</a:t>
            </a:r>
            <a:r>
              <a:rPr lang="pt-BR" sz="1500" dirty="0"/>
              <a:t>: </a:t>
            </a:r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err="1" smtClean="0"/>
              <a:t>instruçoes</a:t>
            </a:r>
            <a:r>
              <a:rPr lang="pt-BR" sz="1500" dirty="0" smtClean="0"/>
              <a:t>:</a:t>
            </a:r>
          </a:p>
          <a:p>
            <a:endParaRPr lang="pt-BR" sz="1500" dirty="0" smtClean="0"/>
          </a:p>
          <a:p>
            <a:r>
              <a:rPr lang="pt-BR" sz="1500" dirty="0" smtClean="0"/>
              <a:t>	        Desempenho </a:t>
            </a:r>
            <a:r>
              <a:rPr lang="pt-BR" sz="1600" dirty="0"/>
              <a:t>6.0074360E7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Energia </a:t>
            </a:r>
            <a:r>
              <a:rPr lang="pt-BR" sz="1500" dirty="0"/>
              <a:t>Total </a:t>
            </a:r>
            <a:r>
              <a:rPr lang="pt-BR" sz="1600" dirty="0"/>
              <a:t>0.0159</a:t>
            </a:r>
            <a:r>
              <a:rPr lang="pt-BR" sz="1500" dirty="0" smtClean="0"/>
              <a:t> </a:t>
            </a:r>
          </a:p>
          <a:p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smtClean="0"/>
              <a:t>	   dados:</a:t>
            </a:r>
          </a:p>
          <a:p>
            <a:endParaRPr lang="pt-BR" sz="1500" dirty="0" smtClean="0"/>
          </a:p>
          <a:p>
            <a:r>
              <a:rPr lang="pt-BR" sz="1500" dirty="0"/>
              <a:t>	 </a:t>
            </a:r>
            <a:r>
              <a:rPr lang="pt-BR" sz="1500" dirty="0" smtClean="0"/>
              <a:t>        Desempenho </a:t>
            </a:r>
            <a:r>
              <a:rPr lang="pt-BR" sz="1600" dirty="0"/>
              <a:t>1.25681008E8</a:t>
            </a:r>
            <a:r>
              <a:rPr lang="pt-BR" sz="1500" dirty="0" smtClean="0"/>
              <a:t> </a:t>
            </a:r>
          </a:p>
          <a:p>
            <a:endParaRPr lang="pt-BR" sz="1500" dirty="0" smtClean="0"/>
          </a:p>
          <a:p>
            <a:r>
              <a:rPr lang="pt-BR" sz="1500" dirty="0" smtClean="0"/>
              <a:t>	</a:t>
            </a:r>
            <a:r>
              <a:rPr lang="pt-BR" sz="1500" dirty="0"/>
              <a:t> </a:t>
            </a:r>
            <a:r>
              <a:rPr lang="pt-BR" sz="1500" dirty="0" smtClean="0"/>
              <a:t>        Energia </a:t>
            </a:r>
            <a:r>
              <a:rPr lang="pt-BR" sz="1500" dirty="0"/>
              <a:t>Total </a:t>
            </a:r>
            <a:r>
              <a:rPr lang="pt-BR" sz="1600" dirty="0"/>
              <a:t>0.153</a:t>
            </a:r>
            <a:r>
              <a:rPr lang="pt-BR" sz="1500" dirty="0" smtClean="0"/>
              <a:t> 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29124" y="2428868"/>
            <a:ext cx="4714876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err="1" smtClean="0"/>
              <a:t>Caeto</a:t>
            </a:r>
            <a:r>
              <a:rPr lang="pt-BR" sz="1500" dirty="0"/>
              <a:t>: </a:t>
            </a:r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err="1" smtClean="0"/>
              <a:t>instruçoes</a:t>
            </a:r>
            <a:r>
              <a:rPr lang="pt-BR" sz="1500" dirty="0" smtClean="0"/>
              <a:t>:</a:t>
            </a:r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</a:t>
            </a:r>
            <a:r>
              <a:rPr lang="pt-BR" sz="1500" dirty="0" err="1" smtClean="0"/>
              <a:t>TotalCiclos</a:t>
            </a:r>
            <a:r>
              <a:rPr lang="pt-BR" sz="1500" dirty="0" smtClean="0"/>
              <a:t> </a:t>
            </a:r>
            <a:r>
              <a:rPr lang="pt-BR" sz="1600" dirty="0"/>
              <a:t>6.8314968E7</a:t>
            </a:r>
            <a:r>
              <a:rPr lang="pt-BR" sz="1500" dirty="0" smtClean="0"/>
              <a:t> </a:t>
            </a:r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Energia </a:t>
            </a:r>
            <a:r>
              <a:rPr lang="pt-BR" sz="1500" dirty="0"/>
              <a:t>Total </a:t>
            </a:r>
            <a:r>
              <a:rPr lang="pt-BR" sz="1600" dirty="0" smtClean="0"/>
              <a:t>0.0201893145</a:t>
            </a:r>
            <a:endParaRPr lang="pt-BR" sz="1500" dirty="0" smtClean="0"/>
          </a:p>
          <a:p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 smtClean="0"/>
              <a:t>	dados</a:t>
            </a:r>
            <a:r>
              <a:rPr lang="pt-BR" sz="1500" dirty="0"/>
              <a:t>: 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</a:t>
            </a:r>
            <a:r>
              <a:rPr lang="pt-BR" sz="1500" dirty="0" err="1" smtClean="0"/>
              <a:t>TotalCiclos</a:t>
            </a:r>
            <a:r>
              <a:rPr lang="pt-BR" sz="1500" dirty="0" smtClean="0"/>
              <a:t> </a:t>
            </a:r>
            <a:r>
              <a:rPr lang="pt-BR" sz="1600" dirty="0"/>
              <a:t>1.26124176E8</a:t>
            </a:r>
            <a:endParaRPr lang="pt-BR" sz="1500" dirty="0" smtClean="0"/>
          </a:p>
          <a:p>
            <a:endParaRPr lang="pt-BR" sz="1500" dirty="0" smtClean="0"/>
          </a:p>
          <a:p>
            <a:r>
              <a:rPr lang="pt-BR" sz="1500" dirty="0"/>
              <a:t>	</a:t>
            </a:r>
            <a:r>
              <a:rPr lang="pt-BR" sz="1500" dirty="0" smtClean="0"/>
              <a:t>         Energia </a:t>
            </a:r>
            <a:r>
              <a:rPr lang="pt-BR" sz="1500" dirty="0"/>
              <a:t>Total </a:t>
            </a:r>
            <a:r>
              <a:rPr lang="pt-BR" sz="1600" dirty="0" smtClean="0"/>
              <a:t>0.1531221017</a:t>
            </a:r>
            <a:r>
              <a:rPr lang="pt-BR" sz="1500" dirty="0" smtClean="0"/>
              <a:t/>
            </a:r>
            <a:br>
              <a:rPr lang="pt-BR" sz="1500" dirty="0" smtClean="0"/>
            </a:br>
            <a:endParaRPr lang="pt-BR" sz="1500" dirty="0" smtClean="0"/>
          </a:p>
          <a:p>
            <a:endParaRPr lang="pt-BR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Validação das hierarquias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2844" y="157161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Hierarquia 2</a:t>
            </a:r>
            <a:endParaRPr kumimoji="0" lang="pt-BR" sz="2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4" descr="hierarquia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928934"/>
            <a:ext cx="5613643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Fórmulas – Tabela Monografias</a:t>
            </a:r>
            <a:endParaRPr lang="pt-B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500174"/>
            <a:ext cx="555453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Fórmulas - Monografias </a:t>
            </a:r>
            <a:endParaRPr lang="pt-B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785926"/>
            <a:ext cx="6786610" cy="120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928934"/>
            <a:ext cx="660680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6143644"/>
            <a:ext cx="5286412" cy="57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42844" y="78579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5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Monografia</a:t>
            </a:r>
            <a:r>
              <a:rPr kumimoji="0" lang="pt-BR" sz="15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Luis</a:t>
            </a:r>
            <a:endParaRPr kumimoji="0" lang="pt-BR" sz="15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14282" y="507207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5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Monografia</a:t>
            </a:r>
            <a:r>
              <a:rPr kumimoji="0" lang="pt-BR" sz="15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Washington</a:t>
            </a:r>
            <a:endParaRPr kumimoji="0" lang="pt-BR" sz="15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Fórmulas - </a:t>
            </a:r>
            <a:r>
              <a:rPr lang="pt-BR" dirty="0" err="1" smtClean="0"/>
              <a:t>Caeto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246</TotalTime>
  <Words>211</Words>
  <Application>Microsoft Office PowerPoint</Application>
  <PresentationFormat>Apresentação na tela (4:3)</PresentationFormat>
  <Paragraphs>186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Balcão Envidraçado</vt:lpstr>
      <vt:lpstr>Slide 1</vt:lpstr>
      <vt:lpstr>Validação das hierarquias</vt:lpstr>
      <vt:lpstr>Resultados Hierarquia 1</vt:lpstr>
      <vt:lpstr>Resultados Hierarquia 1</vt:lpstr>
      <vt:lpstr>Resultados Hierarquia 1</vt:lpstr>
      <vt:lpstr>Validação das hierarquias</vt:lpstr>
      <vt:lpstr>Fórmulas – Tabela Monografias</vt:lpstr>
      <vt:lpstr>Fórmulas - Monografias </vt:lpstr>
      <vt:lpstr>Fórmulas - Caeto </vt:lpstr>
      <vt:lpstr>Resultados Antonio</vt:lpstr>
      <vt:lpstr>Resultados Caeto</vt:lpstr>
      <vt:lpstr>Validação das hierarquias</vt:lpstr>
      <vt:lpstr>Linha de Comando</vt:lpstr>
      <vt:lpstr>Fórmulas Caeto</vt:lpstr>
      <vt:lpstr>Validação das hierarquias</vt:lpstr>
      <vt:lpstr>Fórmula Xls</vt:lpstr>
      <vt:lpstr>Fórmula Caeto</vt:lpstr>
      <vt:lpstr>Resultados Xls</vt:lpstr>
      <vt:lpstr>Resultados Caeto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</dc:creator>
  <cp:lastModifiedBy>grc</cp:lastModifiedBy>
  <cp:revision>20</cp:revision>
  <dcterms:created xsi:type="dcterms:W3CDTF">2010-05-12T00:48:20Z</dcterms:created>
  <dcterms:modified xsi:type="dcterms:W3CDTF">2010-05-13T20:57:50Z</dcterms:modified>
</cp:coreProperties>
</file>