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Default Extension="docx" ContentType="application/vnd.openxmlformats-officedocument.wordprocessingml.document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60" r:id="rId3"/>
    <p:sldId id="258" r:id="rId4"/>
    <p:sldId id="265" r:id="rId5"/>
    <p:sldId id="264" r:id="rId6"/>
    <p:sldId id="328" r:id="rId7"/>
    <p:sldId id="331" r:id="rId8"/>
    <p:sldId id="298" r:id="rId9"/>
    <p:sldId id="305" r:id="rId10"/>
    <p:sldId id="292" r:id="rId11"/>
    <p:sldId id="271" r:id="rId12"/>
    <p:sldId id="275" r:id="rId13"/>
    <p:sldId id="327" r:id="rId14"/>
    <p:sldId id="272" r:id="rId15"/>
    <p:sldId id="273" r:id="rId16"/>
    <p:sldId id="332" r:id="rId17"/>
    <p:sldId id="333" r:id="rId18"/>
    <p:sldId id="334" r:id="rId19"/>
    <p:sldId id="335" r:id="rId20"/>
    <p:sldId id="326" r:id="rId21"/>
    <p:sldId id="306" r:id="rId22"/>
    <p:sldId id="307" r:id="rId23"/>
    <p:sldId id="311" r:id="rId24"/>
    <p:sldId id="294" r:id="rId25"/>
    <p:sldId id="262" r:id="rId26"/>
    <p:sldId id="277" r:id="rId27"/>
    <p:sldId id="278" r:id="rId28"/>
    <p:sldId id="286" r:id="rId29"/>
    <p:sldId id="287" r:id="rId30"/>
    <p:sldId id="285" r:id="rId31"/>
    <p:sldId id="284" r:id="rId32"/>
    <p:sldId id="317" r:id="rId33"/>
    <p:sldId id="318" r:id="rId34"/>
    <p:sldId id="319" r:id="rId35"/>
    <p:sldId id="320" r:id="rId36"/>
    <p:sldId id="321" r:id="rId37"/>
    <p:sldId id="300" r:id="rId38"/>
    <p:sldId id="312" r:id="rId39"/>
    <p:sldId id="310" r:id="rId40"/>
    <p:sldId id="295" r:id="rId41"/>
    <p:sldId id="297" r:id="rId42"/>
    <p:sldId id="289" r:id="rId43"/>
    <p:sldId id="308" r:id="rId44"/>
    <p:sldId id="330" r:id="rId45"/>
    <p:sldId id="290" r:id="rId4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E0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79" autoAdjust="0"/>
    <p:restoredTop sz="79894" autoAdjust="0"/>
  </p:normalViewPr>
  <p:slideViewPr>
    <p:cSldViewPr>
      <p:cViewPr varScale="1">
        <p:scale>
          <a:sx n="69" d="100"/>
          <a:sy n="69" d="100"/>
        </p:scale>
        <p:origin x="-10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arvalho\Desktop\matriz%20de%20valo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lineChart>
        <c:grouping val="standard"/>
        <c:ser>
          <c:idx val="1"/>
          <c:order val="0"/>
          <c:tx>
            <c:strRef>
              <c:f>Plan1!$A$3</c:f>
              <c:strCache>
                <c:ptCount val="1"/>
                <c:pt idx="0">
                  <c:v>Rutgers Ankle e Cyber Glove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strRef>
              <c:f>Plan1!$B$2:$J$2</c:f>
              <c:strCache>
                <c:ptCount val="9"/>
                <c:pt idx="0">
                  <c:v>Custo </c:v>
                </c:pt>
                <c:pt idx="1">
                  <c:v>Socialização</c:v>
                </c:pt>
                <c:pt idx="2">
                  <c:v>Corretude</c:v>
                </c:pt>
                <c:pt idx="3">
                  <c:v>Adaptabilidade</c:v>
                </c:pt>
                <c:pt idx="4">
                  <c:v>Coleta de dados</c:v>
                </c:pt>
                <c:pt idx="5">
                  <c:v>Jogabilidade</c:v>
                </c:pt>
                <c:pt idx="6">
                  <c:v>Variedade de jogos</c:v>
                </c:pt>
                <c:pt idx="7">
                  <c:v>Diversão</c:v>
                </c:pt>
                <c:pt idx="8">
                  <c:v>Acompanhamento à distância</c:v>
                </c:pt>
              </c:strCache>
            </c:strRef>
          </c:cat>
          <c:val>
            <c:numRef>
              <c:f>Plan1!$B$3:$J$3</c:f>
              <c:numCache>
                <c:formatCode>General</c:formatCode>
                <c:ptCount val="9"/>
                <c:pt idx="0">
                  <c:v>3.5</c:v>
                </c:pt>
                <c:pt idx="1">
                  <c:v>1.5</c:v>
                </c:pt>
                <c:pt idx="2">
                  <c:v>0</c:v>
                </c:pt>
                <c:pt idx="3">
                  <c:v>1</c:v>
                </c:pt>
                <c:pt idx="4">
                  <c:v>3.5</c:v>
                </c:pt>
                <c:pt idx="5">
                  <c:v>5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</c:ser>
        <c:ser>
          <c:idx val="3"/>
          <c:order val="1"/>
          <c:tx>
            <c:strRef>
              <c:f>Plan1!$A$4</c:f>
              <c:strCache>
                <c:ptCount val="1"/>
                <c:pt idx="0">
                  <c:v>Lab. De marcha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strRef>
              <c:f>Plan1!$B$2:$J$2</c:f>
              <c:strCache>
                <c:ptCount val="9"/>
                <c:pt idx="0">
                  <c:v>Custo </c:v>
                </c:pt>
                <c:pt idx="1">
                  <c:v>Socialização</c:v>
                </c:pt>
                <c:pt idx="2">
                  <c:v>Corretude</c:v>
                </c:pt>
                <c:pt idx="3">
                  <c:v>Adaptabilidade</c:v>
                </c:pt>
                <c:pt idx="4">
                  <c:v>Coleta de dados</c:v>
                </c:pt>
                <c:pt idx="5">
                  <c:v>Jogabilidade</c:v>
                </c:pt>
                <c:pt idx="6">
                  <c:v>Variedade de jogos</c:v>
                </c:pt>
                <c:pt idx="7">
                  <c:v>Diversão</c:v>
                </c:pt>
                <c:pt idx="8">
                  <c:v>Acompanhamento à distância</c:v>
                </c:pt>
              </c:strCache>
            </c:strRef>
          </c:cat>
          <c:val>
            <c:numRef>
              <c:f>Plan1!$B$4:$J$4</c:f>
              <c:numCache>
                <c:formatCode>General</c:formatCode>
                <c:ptCount val="9"/>
                <c:pt idx="0">
                  <c:v>5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4"/>
          <c:order val="2"/>
          <c:tx>
            <c:strRef>
              <c:f>Plan1!$A$5</c:f>
              <c:strCache>
                <c:ptCount val="1"/>
                <c:pt idx="0">
                  <c:v>Kapp</c:v>
                </c:pt>
              </c:strCache>
            </c:strRef>
          </c:tx>
          <c:spPr>
            <a:ln w="44450" cmpd="sng">
              <a:solidFill>
                <a:schemeClr val="tx2"/>
              </a:solidFill>
            </a:ln>
            <a:effectLst>
              <a:outerShdw algn="ctr" rotWithShape="0">
                <a:srgbClr val="000000"/>
              </a:outerShdw>
            </a:effectLst>
          </c:spPr>
          <c:marker>
            <c:spPr>
              <a:solidFill>
                <a:schemeClr val="tx2"/>
              </a:solidFill>
              <a:ln w="63500">
                <a:solidFill>
                  <a:schemeClr val="tx2"/>
                </a:solidFill>
              </a:ln>
              <a:effectLst>
                <a:outerShdw algn="ctr" rotWithShape="0">
                  <a:srgbClr val="000000"/>
                </a:outerShdw>
              </a:effectLst>
            </c:spPr>
          </c:marker>
          <c:cat>
            <c:strRef>
              <c:f>Plan1!$B$2:$J$2</c:f>
              <c:strCache>
                <c:ptCount val="9"/>
                <c:pt idx="0">
                  <c:v>Custo </c:v>
                </c:pt>
                <c:pt idx="1">
                  <c:v>Socialização</c:v>
                </c:pt>
                <c:pt idx="2">
                  <c:v>Corretude</c:v>
                </c:pt>
                <c:pt idx="3">
                  <c:v>Adaptabilidade</c:v>
                </c:pt>
                <c:pt idx="4">
                  <c:v>Coleta de dados</c:v>
                </c:pt>
                <c:pt idx="5">
                  <c:v>Jogabilidade</c:v>
                </c:pt>
                <c:pt idx="6">
                  <c:v>Variedade de jogos</c:v>
                </c:pt>
                <c:pt idx="7">
                  <c:v>Diversão</c:v>
                </c:pt>
                <c:pt idx="8">
                  <c:v>Acompanhamento à distância</c:v>
                </c:pt>
              </c:strCache>
            </c:strRef>
          </c:cat>
          <c:val>
            <c:numRef>
              <c:f>Plan1!$B$5:$J$5</c:f>
              <c:numCache>
                <c:formatCode>General</c:formatCode>
                <c:ptCount val="9"/>
                <c:pt idx="0">
                  <c:v>3</c:v>
                </c:pt>
                <c:pt idx="1">
                  <c:v>1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5</c:v>
                </c:pt>
                <c:pt idx="6">
                  <c:v>4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</c:ser>
        <c:marker val="1"/>
        <c:axId val="68563712"/>
        <c:axId val="68565248"/>
      </c:lineChart>
      <c:catAx>
        <c:axId val="68563712"/>
        <c:scaling>
          <c:orientation val="minMax"/>
        </c:scaling>
        <c:axPos val="b"/>
        <c:tickLblPos val="nextTo"/>
        <c:crossAx val="68565248"/>
        <c:crosses val="autoZero"/>
        <c:auto val="1"/>
        <c:lblAlgn val="ctr"/>
        <c:lblOffset val="100"/>
      </c:catAx>
      <c:valAx>
        <c:axId val="68565248"/>
        <c:scaling>
          <c:orientation val="minMax"/>
        </c:scaling>
        <c:axPos val="l"/>
        <c:majorGridlines/>
        <c:numFmt formatCode="General" sourceLinked="1"/>
        <c:tickLblPos val="nextTo"/>
        <c:crossAx val="6856371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19C306-E0BE-4604-959F-CF752BB24379}" type="doc">
      <dgm:prSet loTypeId="urn:microsoft.com/office/officeart/2005/8/layout/hList9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C5498B8-B96A-4B8F-83AE-17BDBA1BF8E8}">
      <dgm:prSet phldrT="[Texto]"/>
      <dgm:spPr/>
      <dgm:t>
        <a:bodyPr/>
        <a:lstStyle/>
        <a:p>
          <a:endParaRPr lang="pt-BR" i="1" dirty="0" smtClean="0"/>
        </a:p>
        <a:p>
          <a:r>
            <a:rPr lang="pt-BR" i="1" smtClean="0"/>
            <a:t>-Conclusão do jogo e execução na máquina virtual</a:t>
          </a:r>
          <a:endParaRPr lang="pt-BR" i="1" dirty="0" smtClean="0"/>
        </a:p>
        <a:p>
          <a:r>
            <a:rPr lang="pt-BR" i="1" dirty="0" smtClean="0"/>
            <a:t>- Detecção dos marcadores pelo DSP.</a:t>
          </a:r>
        </a:p>
        <a:p>
          <a:r>
            <a:rPr lang="pt-BR" i="1" dirty="0" smtClean="0"/>
            <a:t>-Interface Web.</a:t>
          </a:r>
        </a:p>
        <a:p>
          <a:endParaRPr lang="pt-BR" dirty="0" smtClean="0"/>
        </a:p>
        <a:p>
          <a:endParaRPr lang="pt-BR" dirty="0"/>
        </a:p>
      </dgm:t>
    </dgm:pt>
    <dgm:pt modelId="{AE0B3060-08AA-4222-8AF4-36B6E28DE15D}" type="parTrans" cxnId="{293F5869-D177-4280-B66C-64E658B9E399}">
      <dgm:prSet/>
      <dgm:spPr/>
      <dgm:t>
        <a:bodyPr/>
        <a:lstStyle/>
        <a:p>
          <a:endParaRPr lang="pt-BR"/>
        </a:p>
      </dgm:t>
    </dgm:pt>
    <dgm:pt modelId="{155547B6-BF7C-4B8B-B737-AF6A5A249128}" type="sibTrans" cxnId="{293F5869-D177-4280-B66C-64E658B9E399}">
      <dgm:prSet/>
      <dgm:spPr/>
      <dgm:t>
        <a:bodyPr/>
        <a:lstStyle/>
        <a:p>
          <a:endParaRPr lang="pt-BR"/>
        </a:p>
      </dgm:t>
    </dgm:pt>
    <dgm:pt modelId="{8AED7F09-3B7B-4B0A-8101-17EC4ECAE3E8}">
      <dgm:prSet phldrT="[Texto]"/>
      <dgm:spPr/>
      <dgm:t>
        <a:bodyPr/>
        <a:lstStyle/>
        <a:p>
          <a:r>
            <a:rPr lang="pt-BR" dirty="0" smtClean="0"/>
            <a:t>2° Release</a:t>
          </a:r>
          <a:endParaRPr lang="pt-BR" dirty="0"/>
        </a:p>
      </dgm:t>
    </dgm:pt>
    <dgm:pt modelId="{E03B545B-4141-4A74-8207-E0A69634177D}" type="parTrans" cxnId="{0097B4CC-DD81-4D41-AEC8-19D2995C3903}">
      <dgm:prSet/>
      <dgm:spPr/>
      <dgm:t>
        <a:bodyPr/>
        <a:lstStyle/>
        <a:p>
          <a:endParaRPr lang="pt-BR"/>
        </a:p>
      </dgm:t>
    </dgm:pt>
    <dgm:pt modelId="{05448630-1E25-4626-8D0B-917FDE77ECC5}" type="sibTrans" cxnId="{0097B4CC-DD81-4D41-AEC8-19D2995C3903}">
      <dgm:prSet/>
      <dgm:spPr/>
      <dgm:t>
        <a:bodyPr/>
        <a:lstStyle/>
        <a:p>
          <a:endParaRPr lang="pt-BR"/>
        </a:p>
      </dgm:t>
    </dgm:pt>
    <dgm:pt modelId="{B31CDE87-C2F0-49A4-94CD-4EE80EEF80A8}">
      <dgm:prSet phldrT="[Texto]"/>
      <dgm:spPr/>
      <dgm:t>
        <a:bodyPr/>
        <a:lstStyle/>
        <a:p>
          <a:r>
            <a:rPr lang="pt-BR" i="1" dirty="0" smtClean="0"/>
            <a:t>- Finalização do 2º Jogo.</a:t>
          </a:r>
        </a:p>
        <a:p>
          <a:r>
            <a:rPr lang="pt-BR" i="1" dirty="0" smtClean="0"/>
            <a:t>- Servidor Web.</a:t>
          </a:r>
        </a:p>
        <a:p>
          <a:r>
            <a:rPr lang="pt-BR" i="1" dirty="0" smtClean="0"/>
            <a:t>- Integração dos Módulos.</a:t>
          </a:r>
        </a:p>
      </dgm:t>
    </dgm:pt>
    <dgm:pt modelId="{7CD54BB3-2336-44CE-B2F5-C49B473DFCAA}" type="parTrans" cxnId="{3383512D-8F62-405B-A999-14B66C439B5F}">
      <dgm:prSet/>
      <dgm:spPr/>
      <dgm:t>
        <a:bodyPr/>
        <a:lstStyle/>
        <a:p>
          <a:endParaRPr lang="pt-BR"/>
        </a:p>
      </dgm:t>
    </dgm:pt>
    <dgm:pt modelId="{747AE9FB-9478-46C6-912B-DAB3E5B4EDB4}" type="sibTrans" cxnId="{3383512D-8F62-405B-A999-14B66C439B5F}">
      <dgm:prSet/>
      <dgm:spPr/>
      <dgm:t>
        <a:bodyPr/>
        <a:lstStyle/>
        <a:p>
          <a:endParaRPr lang="pt-BR"/>
        </a:p>
      </dgm:t>
    </dgm:pt>
    <dgm:pt modelId="{47968ECD-BFE8-4BBC-9510-BCC391A11124}">
      <dgm:prSet phldrT="[Texto]"/>
      <dgm:spPr/>
      <dgm:t>
        <a:bodyPr/>
        <a:lstStyle/>
        <a:p>
          <a:r>
            <a:rPr lang="pt-BR" dirty="0" smtClean="0"/>
            <a:t>1° Release</a:t>
          </a:r>
          <a:endParaRPr lang="pt-BR" dirty="0"/>
        </a:p>
      </dgm:t>
    </dgm:pt>
    <dgm:pt modelId="{28328514-0559-4994-BF76-51BD93DDD1E5}" type="sibTrans" cxnId="{0DD37F74-D16E-4E87-A230-136F39070764}">
      <dgm:prSet/>
      <dgm:spPr/>
      <dgm:t>
        <a:bodyPr/>
        <a:lstStyle/>
        <a:p>
          <a:endParaRPr lang="pt-BR"/>
        </a:p>
      </dgm:t>
    </dgm:pt>
    <dgm:pt modelId="{17C09198-1BF4-4EC4-8D2E-97EE6D89DDA7}" type="parTrans" cxnId="{0DD37F74-D16E-4E87-A230-136F39070764}">
      <dgm:prSet/>
      <dgm:spPr/>
      <dgm:t>
        <a:bodyPr/>
        <a:lstStyle/>
        <a:p>
          <a:endParaRPr lang="pt-BR"/>
        </a:p>
      </dgm:t>
    </dgm:pt>
    <dgm:pt modelId="{84E580FA-C8A8-44D6-A716-13020B6541D4}" type="pres">
      <dgm:prSet presAssocID="{7619C306-E0BE-4604-959F-CF752BB24379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2B514A51-C64C-43C6-96AD-F30623E40C1B}" type="pres">
      <dgm:prSet presAssocID="{47968ECD-BFE8-4BBC-9510-BCC391A11124}" presName="posSpace" presStyleCnt="0"/>
      <dgm:spPr/>
    </dgm:pt>
    <dgm:pt modelId="{6B93EDD1-B858-4733-A566-9C836E13DE51}" type="pres">
      <dgm:prSet presAssocID="{47968ECD-BFE8-4BBC-9510-BCC391A11124}" presName="vertFlow" presStyleCnt="0"/>
      <dgm:spPr/>
    </dgm:pt>
    <dgm:pt modelId="{C55D74AB-27B5-4A02-B876-557B5FBF4D51}" type="pres">
      <dgm:prSet presAssocID="{47968ECD-BFE8-4BBC-9510-BCC391A11124}" presName="topSpace" presStyleCnt="0"/>
      <dgm:spPr/>
    </dgm:pt>
    <dgm:pt modelId="{69E15F8C-20C0-4B38-9487-55FAF1751B73}" type="pres">
      <dgm:prSet presAssocID="{47968ECD-BFE8-4BBC-9510-BCC391A11124}" presName="firstComp" presStyleCnt="0"/>
      <dgm:spPr/>
    </dgm:pt>
    <dgm:pt modelId="{7270146D-47CE-4204-B190-018984CC1058}" type="pres">
      <dgm:prSet presAssocID="{47968ECD-BFE8-4BBC-9510-BCC391A11124}" presName="firstChild" presStyleLbl="bgAccFollowNode1" presStyleIdx="0" presStyleCnt="2" custLinFactNeighborX="-10046" custLinFactNeighborY="522"/>
      <dgm:spPr/>
      <dgm:t>
        <a:bodyPr/>
        <a:lstStyle/>
        <a:p>
          <a:endParaRPr lang="pt-BR"/>
        </a:p>
      </dgm:t>
    </dgm:pt>
    <dgm:pt modelId="{9BE8153B-4B03-45A0-B482-CC3E24FBCE69}" type="pres">
      <dgm:prSet presAssocID="{47968ECD-BFE8-4BBC-9510-BCC391A11124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871A80-A977-4E05-B9F6-0283DD9824D5}" type="pres">
      <dgm:prSet presAssocID="{47968ECD-BFE8-4BBC-9510-BCC391A11124}" presName="negSpace" presStyleCnt="0"/>
      <dgm:spPr/>
    </dgm:pt>
    <dgm:pt modelId="{2F88F7A1-31FD-4845-BF12-52F276C50130}" type="pres">
      <dgm:prSet presAssocID="{47968ECD-BFE8-4BBC-9510-BCC391A11124}" presName="circle" presStyleLbl="node1" presStyleIdx="0" presStyleCnt="2" custLinFactNeighborX="1604" custLinFactNeighborY="-34507"/>
      <dgm:spPr/>
      <dgm:t>
        <a:bodyPr/>
        <a:lstStyle/>
        <a:p>
          <a:endParaRPr lang="pt-BR"/>
        </a:p>
      </dgm:t>
    </dgm:pt>
    <dgm:pt modelId="{72B3BC81-A31A-4E4F-B14C-C78888612B88}" type="pres">
      <dgm:prSet presAssocID="{28328514-0559-4994-BF76-51BD93DDD1E5}" presName="transSpace" presStyleCnt="0"/>
      <dgm:spPr/>
    </dgm:pt>
    <dgm:pt modelId="{D19C5E0C-D743-473D-9665-4930390635A1}" type="pres">
      <dgm:prSet presAssocID="{8AED7F09-3B7B-4B0A-8101-17EC4ECAE3E8}" presName="posSpace" presStyleCnt="0"/>
      <dgm:spPr/>
    </dgm:pt>
    <dgm:pt modelId="{44E8D7C4-7328-42C7-B255-394299019BD4}" type="pres">
      <dgm:prSet presAssocID="{8AED7F09-3B7B-4B0A-8101-17EC4ECAE3E8}" presName="vertFlow" presStyleCnt="0"/>
      <dgm:spPr/>
    </dgm:pt>
    <dgm:pt modelId="{792CB7ED-1D9B-476B-AC78-24A858BF8609}" type="pres">
      <dgm:prSet presAssocID="{8AED7F09-3B7B-4B0A-8101-17EC4ECAE3E8}" presName="topSpace" presStyleCnt="0"/>
      <dgm:spPr/>
    </dgm:pt>
    <dgm:pt modelId="{806A5AEB-295E-4C3B-A3A9-A0B9341D55BE}" type="pres">
      <dgm:prSet presAssocID="{8AED7F09-3B7B-4B0A-8101-17EC4ECAE3E8}" presName="firstComp" presStyleCnt="0"/>
      <dgm:spPr/>
    </dgm:pt>
    <dgm:pt modelId="{E8D075FF-A284-4369-BD98-07AA2BEDA5BC}" type="pres">
      <dgm:prSet presAssocID="{8AED7F09-3B7B-4B0A-8101-17EC4ECAE3E8}" presName="firstChild" presStyleLbl="bgAccFollowNode1" presStyleIdx="1" presStyleCnt="2" custLinFactNeighborX="-15538" custLinFactNeighborY="522"/>
      <dgm:spPr/>
      <dgm:t>
        <a:bodyPr/>
        <a:lstStyle/>
        <a:p>
          <a:endParaRPr lang="pt-BR"/>
        </a:p>
      </dgm:t>
    </dgm:pt>
    <dgm:pt modelId="{BDB0EC6E-2490-49D3-9978-AB297FEC2305}" type="pres">
      <dgm:prSet presAssocID="{8AED7F09-3B7B-4B0A-8101-17EC4ECAE3E8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7AC263-BD29-4701-9B47-B7D3981AEC53}" type="pres">
      <dgm:prSet presAssocID="{8AED7F09-3B7B-4B0A-8101-17EC4ECAE3E8}" presName="negSpace" presStyleCnt="0"/>
      <dgm:spPr/>
    </dgm:pt>
    <dgm:pt modelId="{7D6A34D4-E324-4698-8CE3-FE6840F5BF40}" type="pres">
      <dgm:prSet presAssocID="{8AED7F09-3B7B-4B0A-8101-17EC4ECAE3E8}" presName="circle" presStyleLbl="node1" presStyleIdx="1" presStyleCnt="2" custLinFactNeighborX="-2536" custLinFactNeighborY="-34507"/>
      <dgm:spPr/>
      <dgm:t>
        <a:bodyPr/>
        <a:lstStyle/>
        <a:p>
          <a:endParaRPr lang="pt-BR"/>
        </a:p>
      </dgm:t>
    </dgm:pt>
  </dgm:ptLst>
  <dgm:cxnLst>
    <dgm:cxn modelId="{CDA40691-463A-4733-A67E-30DF256C94CA}" type="presOf" srcId="{2C5498B8-B96A-4B8F-83AE-17BDBA1BF8E8}" destId="{7270146D-47CE-4204-B190-018984CC1058}" srcOrd="0" destOrd="0" presId="urn:microsoft.com/office/officeart/2005/8/layout/hList9"/>
    <dgm:cxn modelId="{0097B4CC-DD81-4D41-AEC8-19D2995C3903}" srcId="{7619C306-E0BE-4604-959F-CF752BB24379}" destId="{8AED7F09-3B7B-4B0A-8101-17EC4ECAE3E8}" srcOrd="1" destOrd="0" parTransId="{E03B545B-4141-4A74-8207-E0A69634177D}" sibTransId="{05448630-1E25-4626-8D0B-917FDE77ECC5}"/>
    <dgm:cxn modelId="{3383512D-8F62-405B-A999-14B66C439B5F}" srcId="{8AED7F09-3B7B-4B0A-8101-17EC4ECAE3E8}" destId="{B31CDE87-C2F0-49A4-94CD-4EE80EEF80A8}" srcOrd="0" destOrd="0" parTransId="{7CD54BB3-2336-44CE-B2F5-C49B473DFCAA}" sibTransId="{747AE9FB-9478-46C6-912B-DAB3E5B4EDB4}"/>
    <dgm:cxn modelId="{4BD7B2D6-8727-4B64-9EC1-27B5E1FEB056}" type="presOf" srcId="{2C5498B8-B96A-4B8F-83AE-17BDBA1BF8E8}" destId="{9BE8153B-4B03-45A0-B482-CC3E24FBCE69}" srcOrd="1" destOrd="0" presId="urn:microsoft.com/office/officeart/2005/8/layout/hList9"/>
    <dgm:cxn modelId="{00031CD5-12FC-4F09-B640-57453F809DC1}" type="presOf" srcId="{B31CDE87-C2F0-49A4-94CD-4EE80EEF80A8}" destId="{BDB0EC6E-2490-49D3-9978-AB297FEC2305}" srcOrd="1" destOrd="0" presId="urn:microsoft.com/office/officeart/2005/8/layout/hList9"/>
    <dgm:cxn modelId="{ED156AC7-17CB-42C3-985A-D63CAC869288}" type="presOf" srcId="{7619C306-E0BE-4604-959F-CF752BB24379}" destId="{84E580FA-C8A8-44D6-A716-13020B6541D4}" srcOrd="0" destOrd="0" presId="urn:microsoft.com/office/officeart/2005/8/layout/hList9"/>
    <dgm:cxn modelId="{0DD37F74-D16E-4E87-A230-136F39070764}" srcId="{7619C306-E0BE-4604-959F-CF752BB24379}" destId="{47968ECD-BFE8-4BBC-9510-BCC391A11124}" srcOrd="0" destOrd="0" parTransId="{17C09198-1BF4-4EC4-8D2E-97EE6D89DDA7}" sibTransId="{28328514-0559-4994-BF76-51BD93DDD1E5}"/>
    <dgm:cxn modelId="{CE15E8B2-0DFD-4799-9225-7AF354D71CAB}" type="presOf" srcId="{47968ECD-BFE8-4BBC-9510-BCC391A11124}" destId="{2F88F7A1-31FD-4845-BF12-52F276C50130}" srcOrd="0" destOrd="0" presId="urn:microsoft.com/office/officeart/2005/8/layout/hList9"/>
    <dgm:cxn modelId="{8CBFB73D-EBF7-4005-9E50-8B2A84EA3EB2}" type="presOf" srcId="{8AED7F09-3B7B-4B0A-8101-17EC4ECAE3E8}" destId="{7D6A34D4-E324-4698-8CE3-FE6840F5BF40}" srcOrd="0" destOrd="0" presId="urn:microsoft.com/office/officeart/2005/8/layout/hList9"/>
    <dgm:cxn modelId="{293F5869-D177-4280-B66C-64E658B9E399}" srcId="{47968ECD-BFE8-4BBC-9510-BCC391A11124}" destId="{2C5498B8-B96A-4B8F-83AE-17BDBA1BF8E8}" srcOrd="0" destOrd="0" parTransId="{AE0B3060-08AA-4222-8AF4-36B6E28DE15D}" sibTransId="{155547B6-BF7C-4B8B-B737-AF6A5A249128}"/>
    <dgm:cxn modelId="{236CB1B7-84F3-42E8-94AE-64A028DA2559}" type="presOf" srcId="{B31CDE87-C2F0-49A4-94CD-4EE80EEF80A8}" destId="{E8D075FF-A284-4369-BD98-07AA2BEDA5BC}" srcOrd="0" destOrd="0" presId="urn:microsoft.com/office/officeart/2005/8/layout/hList9"/>
    <dgm:cxn modelId="{9A324111-8818-4DCB-935A-246763E56B52}" type="presParOf" srcId="{84E580FA-C8A8-44D6-A716-13020B6541D4}" destId="{2B514A51-C64C-43C6-96AD-F30623E40C1B}" srcOrd="0" destOrd="0" presId="urn:microsoft.com/office/officeart/2005/8/layout/hList9"/>
    <dgm:cxn modelId="{DBFA69AC-1389-4D42-A83F-D794ED71AACF}" type="presParOf" srcId="{84E580FA-C8A8-44D6-A716-13020B6541D4}" destId="{6B93EDD1-B858-4733-A566-9C836E13DE51}" srcOrd="1" destOrd="0" presId="urn:microsoft.com/office/officeart/2005/8/layout/hList9"/>
    <dgm:cxn modelId="{AF2B690B-39A9-4643-9E39-978AEFDE27BA}" type="presParOf" srcId="{6B93EDD1-B858-4733-A566-9C836E13DE51}" destId="{C55D74AB-27B5-4A02-B876-557B5FBF4D51}" srcOrd="0" destOrd="0" presId="urn:microsoft.com/office/officeart/2005/8/layout/hList9"/>
    <dgm:cxn modelId="{806E62AD-2F64-4C12-A1D2-ACE26F058E07}" type="presParOf" srcId="{6B93EDD1-B858-4733-A566-9C836E13DE51}" destId="{69E15F8C-20C0-4B38-9487-55FAF1751B73}" srcOrd="1" destOrd="0" presId="urn:microsoft.com/office/officeart/2005/8/layout/hList9"/>
    <dgm:cxn modelId="{8064E4A9-8414-4D4C-A838-DCBEB67B732E}" type="presParOf" srcId="{69E15F8C-20C0-4B38-9487-55FAF1751B73}" destId="{7270146D-47CE-4204-B190-018984CC1058}" srcOrd="0" destOrd="0" presId="urn:microsoft.com/office/officeart/2005/8/layout/hList9"/>
    <dgm:cxn modelId="{5F509E23-2F04-4154-BC2A-B96F2D031C20}" type="presParOf" srcId="{69E15F8C-20C0-4B38-9487-55FAF1751B73}" destId="{9BE8153B-4B03-45A0-B482-CC3E24FBCE69}" srcOrd="1" destOrd="0" presId="urn:microsoft.com/office/officeart/2005/8/layout/hList9"/>
    <dgm:cxn modelId="{DC88A8C4-0923-4BD3-AE77-399DD035AC18}" type="presParOf" srcId="{84E580FA-C8A8-44D6-A716-13020B6541D4}" destId="{DE871A80-A977-4E05-B9F6-0283DD9824D5}" srcOrd="2" destOrd="0" presId="urn:microsoft.com/office/officeart/2005/8/layout/hList9"/>
    <dgm:cxn modelId="{EAB1FEEE-330E-4707-AB1C-E342E61E3099}" type="presParOf" srcId="{84E580FA-C8A8-44D6-A716-13020B6541D4}" destId="{2F88F7A1-31FD-4845-BF12-52F276C50130}" srcOrd="3" destOrd="0" presId="urn:microsoft.com/office/officeart/2005/8/layout/hList9"/>
    <dgm:cxn modelId="{70176BBD-6793-4D31-A485-53F977468B6A}" type="presParOf" srcId="{84E580FA-C8A8-44D6-A716-13020B6541D4}" destId="{72B3BC81-A31A-4E4F-B14C-C78888612B88}" srcOrd="4" destOrd="0" presId="urn:microsoft.com/office/officeart/2005/8/layout/hList9"/>
    <dgm:cxn modelId="{4F4E9D91-3225-4101-8497-A5D8E4755D96}" type="presParOf" srcId="{84E580FA-C8A8-44D6-A716-13020B6541D4}" destId="{D19C5E0C-D743-473D-9665-4930390635A1}" srcOrd="5" destOrd="0" presId="urn:microsoft.com/office/officeart/2005/8/layout/hList9"/>
    <dgm:cxn modelId="{BE45C54A-4051-4828-AD2E-CA4783B90C10}" type="presParOf" srcId="{84E580FA-C8A8-44D6-A716-13020B6541D4}" destId="{44E8D7C4-7328-42C7-B255-394299019BD4}" srcOrd="6" destOrd="0" presId="urn:microsoft.com/office/officeart/2005/8/layout/hList9"/>
    <dgm:cxn modelId="{6F6ED255-3B4E-4B2E-9C7E-473A9088E24C}" type="presParOf" srcId="{44E8D7C4-7328-42C7-B255-394299019BD4}" destId="{792CB7ED-1D9B-476B-AC78-24A858BF8609}" srcOrd="0" destOrd="0" presId="urn:microsoft.com/office/officeart/2005/8/layout/hList9"/>
    <dgm:cxn modelId="{55D20C25-5F0F-41A8-8FC5-EDABA1DED4F2}" type="presParOf" srcId="{44E8D7C4-7328-42C7-B255-394299019BD4}" destId="{806A5AEB-295E-4C3B-A3A9-A0B9341D55BE}" srcOrd="1" destOrd="0" presId="urn:microsoft.com/office/officeart/2005/8/layout/hList9"/>
    <dgm:cxn modelId="{38DCDF85-BBC7-4171-8434-57CA936A22C9}" type="presParOf" srcId="{806A5AEB-295E-4C3B-A3A9-A0B9341D55BE}" destId="{E8D075FF-A284-4369-BD98-07AA2BEDA5BC}" srcOrd="0" destOrd="0" presId="urn:microsoft.com/office/officeart/2005/8/layout/hList9"/>
    <dgm:cxn modelId="{E9DD68E3-76E7-4D34-A2CF-693474E514F9}" type="presParOf" srcId="{806A5AEB-295E-4C3B-A3A9-A0B9341D55BE}" destId="{BDB0EC6E-2490-49D3-9978-AB297FEC2305}" srcOrd="1" destOrd="0" presId="urn:microsoft.com/office/officeart/2005/8/layout/hList9"/>
    <dgm:cxn modelId="{AD90529A-F384-43B2-9876-969CFB2D52A3}" type="presParOf" srcId="{84E580FA-C8A8-44D6-A716-13020B6541D4}" destId="{E57AC263-BD29-4701-9B47-B7D3981AEC53}" srcOrd="7" destOrd="0" presId="urn:microsoft.com/office/officeart/2005/8/layout/hList9"/>
    <dgm:cxn modelId="{8FD3B1D8-30DF-492F-9A01-C2BA10058AAF}" type="presParOf" srcId="{84E580FA-C8A8-44D6-A716-13020B6541D4}" destId="{7D6A34D4-E324-4698-8CE3-FE6840F5BF40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70146D-47CE-4204-B190-018984CC1058}">
      <dsp:nvSpPr>
        <dsp:cNvPr id="0" name=""/>
        <dsp:cNvSpPr/>
      </dsp:nvSpPr>
      <dsp:spPr>
        <a:xfrm>
          <a:off x="1114414" y="1757354"/>
          <a:ext cx="2570745" cy="1714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i="1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i="1" kern="1200" smtClean="0"/>
            <a:t>-Conclusão do jogo e execução na máquina virtual</a:t>
          </a:r>
          <a:endParaRPr lang="pt-BR" sz="1100" i="1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i="1" kern="1200" dirty="0" smtClean="0"/>
            <a:t>- Detecção dos marcadores pelo DSP.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i="1" kern="1200" dirty="0" smtClean="0"/>
            <a:t>-Interface Web.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1525733" y="1757354"/>
        <a:ext cx="2159426" cy="1714687"/>
      </dsp:txXfrm>
    </dsp:sp>
    <dsp:sp modelId="{2F88F7A1-31FD-4845-BF12-52F276C50130}">
      <dsp:nvSpPr>
        <dsp:cNvPr id="0" name=""/>
        <dsp:cNvSpPr/>
      </dsp:nvSpPr>
      <dsp:spPr>
        <a:xfrm>
          <a:off x="42842" y="471480"/>
          <a:ext cx="1713830" cy="17138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1° Release</a:t>
          </a:r>
          <a:endParaRPr lang="pt-BR" sz="3000" kern="1200" dirty="0"/>
        </a:p>
      </dsp:txBody>
      <dsp:txXfrm>
        <a:off x="42842" y="471480"/>
        <a:ext cx="1713830" cy="1713830"/>
      </dsp:txXfrm>
    </dsp:sp>
    <dsp:sp modelId="{E8D075FF-A284-4369-BD98-07AA2BEDA5BC}">
      <dsp:nvSpPr>
        <dsp:cNvPr id="0" name=""/>
        <dsp:cNvSpPr/>
      </dsp:nvSpPr>
      <dsp:spPr>
        <a:xfrm>
          <a:off x="5257804" y="1757354"/>
          <a:ext cx="2570745" cy="1714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i="1" kern="1200" dirty="0" smtClean="0"/>
            <a:t>- Finalização do 2º Jogo.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i="1" kern="1200" dirty="0" smtClean="0"/>
            <a:t>- Servidor Web.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i="1" kern="1200" dirty="0" smtClean="0"/>
            <a:t>- Integração dos Módulos.</a:t>
          </a:r>
        </a:p>
      </dsp:txBody>
      <dsp:txXfrm>
        <a:off x="5669124" y="1757354"/>
        <a:ext cx="2159426" cy="1714687"/>
      </dsp:txXfrm>
    </dsp:sp>
    <dsp:sp modelId="{7D6A34D4-E324-4698-8CE3-FE6840F5BF40}">
      <dsp:nvSpPr>
        <dsp:cNvPr id="0" name=""/>
        <dsp:cNvSpPr/>
      </dsp:nvSpPr>
      <dsp:spPr>
        <a:xfrm>
          <a:off x="4186218" y="471480"/>
          <a:ext cx="1713830" cy="17138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2° Release</a:t>
          </a:r>
          <a:endParaRPr lang="pt-BR" sz="3000" kern="1200" dirty="0"/>
        </a:p>
      </dsp:txBody>
      <dsp:txXfrm>
        <a:off x="4186218" y="471480"/>
        <a:ext cx="1713830" cy="1713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64F94-5655-4A80-BA6E-5C3626842CF1}" type="datetimeFigureOut">
              <a:rPr lang="pt-BR" smtClean="0"/>
              <a:pPr/>
              <a:t>16/4/2010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B9763-692D-4C15-94E1-308B259562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Planejamento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B9763-692D-4C15-94E1-308B259562C1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que é o </a:t>
            </a:r>
            <a:r>
              <a:rPr lang="pt-BR" dirty="0" err="1" smtClean="0"/>
              <a:t>kapp</a:t>
            </a:r>
            <a:r>
              <a:rPr lang="pt-BR" dirty="0" smtClean="0"/>
              <a:t>?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Consiste de uma câmera, que vai captar o movimento dos pacientes;</a:t>
            </a:r>
            <a:br>
              <a:rPr lang="pt-BR" dirty="0" smtClean="0"/>
            </a:br>
            <a:r>
              <a:rPr lang="pt-BR" dirty="0" smtClean="0"/>
              <a:t>USB para integrar o teclado(configuração do movimento) e também para a aquisição de jogos</a:t>
            </a:r>
            <a:br>
              <a:rPr lang="pt-BR" dirty="0" smtClean="0"/>
            </a:br>
            <a:r>
              <a:rPr lang="pt-BR" dirty="0" smtClean="0"/>
              <a:t>E a internet 3G que é basicamente para enviar o relatório para a</a:t>
            </a:r>
            <a:br>
              <a:rPr lang="pt-BR" dirty="0" smtClean="0"/>
            </a:br>
            <a:r>
              <a:rPr lang="pt-BR" dirty="0" smtClean="0"/>
              <a:t>Web.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E como funciona o </a:t>
            </a:r>
            <a:r>
              <a:rPr lang="pt-BR" dirty="0" err="1" smtClean="0"/>
              <a:t>kapp</a:t>
            </a:r>
            <a:r>
              <a:rPr lang="pt-BR" dirty="0" smtClean="0"/>
              <a:t> na pratica?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B9763-692D-4C15-94E1-308B259562C1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Primeiro entra no site do </a:t>
            </a:r>
            <a:r>
              <a:rPr lang="pt-BR" dirty="0" err="1" smtClean="0"/>
              <a:t>kapp</a:t>
            </a:r>
            <a:r>
              <a:rPr lang="pt-BR" dirty="0" smtClean="0"/>
              <a:t> ,onde tem uma variedade de  jogos para</a:t>
            </a:r>
            <a:br>
              <a:rPr lang="pt-BR" dirty="0" smtClean="0"/>
            </a:br>
            <a:r>
              <a:rPr lang="pt-BR" dirty="0" smtClean="0"/>
              <a:t>Escolher.Seleciona um deles, e realiza o download para o </a:t>
            </a:r>
            <a:r>
              <a:rPr lang="pt-BR" dirty="0" err="1" smtClean="0"/>
              <a:t>pen-drive</a:t>
            </a:r>
            <a:r>
              <a:rPr lang="pt-BR" dirty="0" smtClean="0"/>
              <a:t>.</a:t>
            </a:r>
            <a:br>
              <a:rPr lang="pt-BR" dirty="0" smtClean="0"/>
            </a:br>
            <a:r>
              <a:rPr lang="pt-BR" dirty="0" smtClean="0"/>
              <a:t>Então, conecta  o </a:t>
            </a:r>
            <a:r>
              <a:rPr lang="pt-BR" dirty="0" err="1" smtClean="0"/>
              <a:t>pen-drive</a:t>
            </a:r>
            <a:r>
              <a:rPr lang="pt-BR" dirty="0" smtClean="0"/>
              <a:t> no </a:t>
            </a:r>
            <a:r>
              <a:rPr lang="pt-BR" dirty="0" err="1" smtClean="0"/>
              <a:t>kapp</a:t>
            </a:r>
            <a:r>
              <a:rPr lang="pt-BR" dirty="0" smtClean="0"/>
              <a:t> e automaticamente o jogo é carregado, excluindo</a:t>
            </a:r>
            <a:br>
              <a:rPr lang="pt-BR" dirty="0" smtClean="0"/>
            </a:br>
            <a:r>
              <a:rPr lang="pt-BR" dirty="0" smtClean="0"/>
              <a:t>Outro jogo que esteja na memória.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B9763-692D-4C15-94E1-308B259562C1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Primeiro entra no site do </a:t>
            </a:r>
            <a:r>
              <a:rPr lang="pt-BR" dirty="0" err="1" smtClean="0"/>
              <a:t>kapp</a:t>
            </a:r>
            <a:r>
              <a:rPr lang="pt-BR" dirty="0" smtClean="0"/>
              <a:t> ,onde tem uma variedade de  jogos para</a:t>
            </a:r>
            <a:br>
              <a:rPr lang="pt-BR" dirty="0" smtClean="0"/>
            </a:br>
            <a:r>
              <a:rPr lang="pt-BR" dirty="0" smtClean="0"/>
              <a:t>Escolher.Seleciona um deles, e realiza o download para o </a:t>
            </a:r>
            <a:r>
              <a:rPr lang="pt-BR" dirty="0" err="1" smtClean="0"/>
              <a:t>pen-drive</a:t>
            </a:r>
            <a:r>
              <a:rPr lang="pt-BR" dirty="0" smtClean="0"/>
              <a:t>.</a:t>
            </a:r>
            <a:br>
              <a:rPr lang="pt-BR" dirty="0" smtClean="0"/>
            </a:br>
            <a:r>
              <a:rPr lang="pt-BR" dirty="0" smtClean="0"/>
              <a:t>Então, conecta  o </a:t>
            </a:r>
            <a:r>
              <a:rPr lang="pt-BR" dirty="0" err="1" smtClean="0"/>
              <a:t>pen-drive</a:t>
            </a:r>
            <a:r>
              <a:rPr lang="pt-BR" dirty="0" smtClean="0"/>
              <a:t> no </a:t>
            </a:r>
            <a:r>
              <a:rPr lang="pt-BR" dirty="0" err="1" smtClean="0"/>
              <a:t>kapp</a:t>
            </a:r>
            <a:r>
              <a:rPr lang="pt-BR" dirty="0" smtClean="0"/>
              <a:t> e automaticamente o jogo é carregado, excluindo</a:t>
            </a:r>
            <a:br>
              <a:rPr lang="pt-BR" dirty="0" smtClean="0"/>
            </a:br>
            <a:r>
              <a:rPr lang="pt-BR" dirty="0" smtClean="0"/>
              <a:t>Outro jogo que esteja na memória.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B9763-692D-4C15-94E1-308B259562C1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B9763-692D-4C15-94E1-308B259562C1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B9763-692D-4C15-94E1-308B259562C1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B9763-692D-4C15-94E1-308B259562C1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B9763-692D-4C15-94E1-308B259562C1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B9763-692D-4C15-94E1-308B259562C1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B9763-692D-4C15-94E1-308B259562C1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B9763-692D-4C15-94E1-308B259562C1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Hoje em dia, quando se fala de fisioterapia, logo imagina-se algo bem distante</a:t>
            </a:r>
            <a:br>
              <a:rPr lang="pt-BR" dirty="0" smtClean="0"/>
            </a:br>
            <a:r>
              <a:rPr lang="pt-BR" dirty="0" smtClean="0"/>
              <a:t>do presente e futuro, porém alguns casos bem comuns podem tornar isso uma</a:t>
            </a:r>
            <a:br>
              <a:rPr lang="pt-BR" dirty="0" smtClean="0"/>
            </a:br>
            <a:r>
              <a:rPr lang="pt-BR" dirty="0" smtClean="0"/>
              <a:t>Realidade, fazendo qualquer pessoa virar um paciente, seja por: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-&gt;Acidente de carro</a:t>
            </a:r>
            <a:br>
              <a:rPr lang="pt-BR" dirty="0" smtClean="0"/>
            </a:br>
            <a:r>
              <a:rPr lang="pt-BR" dirty="0" smtClean="0"/>
              <a:t>-&gt;Lesão na medula(queda de cavalo)</a:t>
            </a:r>
            <a:br>
              <a:rPr lang="pt-BR" dirty="0" smtClean="0"/>
            </a:br>
            <a:r>
              <a:rPr lang="pt-BR" dirty="0" smtClean="0"/>
              <a:t>-&gt;AVC(tabagismo)</a:t>
            </a:r>
            <a:br>
              <a:rPr lang="pt-BR" dirty="0" smtClean="0"/>
            </a:br>
            <a:r>
              <a:rPr lang="pt-BR" dirty="0" smtClean="0"/>
              <a:t>-&gt;</a:t>
            </a:r>
            <a:r>
              <a:rPr lang="pt-BR" dirty="0" err="1" smtClean="0"/>
              <a:t>L.C.A.</a:t>
            </a:r>
            <a:r>
              <a:rPr lang="pt-BR" dirty="0" smtClean="0"/>
              <a:t>(futebol)</a:t>
            </a:r>
            <a:br>
              <a:rPr lang="pt-BR" dirty="0" smtClean="0"/>
            </a:br>
            <a:r>
              <a:rPr lang="pt-BR" dirty="0" smtClean="0"/>
              <a:t>-&gt;</a:t>
            </a:r>
            <a:r>
              <a:rPr lang="pt-BR" dirty="0" err="1" smtClean="0"/>
              <a:t>L.E.</a:t>
            </a:r>
            <a:r>
              <a:rPr lang="pt-BR" dirty="0" smtClean="0"/>
              <a:t>R(</a:t>
            </a:r>
            <a:r>
              <a:rPr lang="pt-BR" dirty="0" err="1" smtClean="0"/>
              <a:t>violao</a:t>
            </a:r>
            <a:r>
              <a:rPr lang="pt-BR" dirty="0" smtClean="0"/>
              <a:t>)</a:t>
            </a:r>
            <a:br>
              <a:rPr lang="pt-BR" dirty="0" smtClean="0"/>
            </a:br>
            <a:r>
              <a:rPr lang="pt-BR" dirty="0" smtClean="0"/>
              <a:t>-&gt;Idade</a:t>
            </a:r>
            <a:r>
              <a:rPr lang="pt-BR" baseline="0" dirty="0" smtClean="0"/>
              <a:t>-</a:t>
            </a:r>
          </a:p>
          <a:p>
            <a:r>
              <a:rPr lang="pt-BR" baseline="0" dirty="0" smtClean="0"/>
              <a:t>-</a:t>
            </a:r>
          </a:p>
          <a:p>
            <a:r>
              <a:rPr lang="pt-BR" baseline="0" dirty="0" smtClean="0"/>
              <a:t>-</a:t>
            </a:r>
          </a:p>
          <a:p>
            <a:r>
              <a:rPr lang="pt-BR" baseline="0" dirty="0" smtClean="0"/>
              <a:t>-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B9763-692D-4C15-94E1-308B259562C1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B9763-692D-4C15-94E1-308B259562C1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B9763-692D-4C15-94E1-308B259562C1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baseline="0" dirty="0" smtClean="0"/>
              <a:t>Agora, i</a:t>
            </a:r>
            <a:r>
              <a:rPr lang="pt-BR" dirty="0" smtClean="0"/>
              <a:t>remos introduzir</a:t>
            </a:r>
            <a:r>
              <a:rPr lang="pt-BR" baseline="0" dirty="0" smtClean="0"/>
              <a:t> os concorrentes encontrados. Primeiramente, temos o Laboratório de Marcha que consiste de um sistema complexo composto por diversas câmeras. O paciente, então, caminha pelo laboratório, e as câmeras colocadas em diferentes pontos captam o movimento realizado. Com isso, tem-se vários ângulos do mesmo movimento, possibilitando uma coleta de dados muito precisa. Porém, o laboratório tem apenas esse princípio, sem ter qualquer valor de jogo, sendo um sistema apenas de análise. Com tanta análise sendo processada, várias câmeras, o sistema se torna altamente custoso.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B9763-692D-4C15-94E1-308B259562C1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Os</a:t>
            </a:r>
            <a:r>
              <a:rPr lang="pt-BR" baseline="0" dirty="0" smtClean="0"/>
              <a:t> outros dois concorrentes </a:t>
            </a:r>
            <a:r>
              <a:rPr lang="pt-BR" baseline="0" dirty="0" smtClean="0"/>
              <a:t>foram agrupados </a:t>
            </a:r>
            <a:r>
              <a:rPr lang="pt-BR" baseline="0" dirty="0" smtClean="0"/>
              <a:t>em um só, por se tratarem de sistemas muito parecidos. Primeiramente, temos o </a:t>
            </a:r>
            <a:r>
              <a:rPr lang="pt-BR" baseline="0" dirty="0" err="1" smtClean="0"/>
              <a:t>Rutgers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Ankle</a:t>
            </a:r>
            <a:r>
              <a:rPr lang="pt-BR" baseline="0" dirty="0" smtClean="0"/>
              <a:t> que é um sistema controlado pelo tornozelo, onde o paciente controla uma nave de um jogo apenas com a movimentação desse tornozelo. E o Cyber </a:t>
            </a:r>
            <a:r>
              <a:rPr lang="pt-BR" baseline="0" dirty="0" err="1" smtClean="0"/>
              <a:t>Glove</a:t>
            </a:r>
            <a:r>
              <a:rPr lang="pt-BR" baseline="0" dirty="0" smtClean="0"/>
              <a:t> consiste apenas de uma luva que mede vários fatores de acordo com a </a:t>
            </a:r>
            <a:r>
              <a:rPr lang="pt-BR" baseline="0" dirty="0" err="1" smtClean="0"/>
              <a:t>movimentaçao</a:t>
            </a:r>
            <a:r>
              <a:rPr lang="pt-BR" baseline="0" dirty="0" smtClean="0"/>
              <a:t>  como </a:t>
            </a:r>
            <a:r>
              <a:rPr lang="pt-BR" baseline="0" dirty="0" smtClean="0"/>
              <a:t>velocidade, força exercida, pressão, entre outros. Não possui um jogo específico, mas com a luva pode-se jogar externamente. Então como vemos, ambos </a:t>
            </a:r>
            <a:r>
              <a:rPr lang="pt-BR" baseline="0" dirty="0" smtClean="0"/>
              <a:t>possuem </a:t>
            </a:r>
            <a:r>
              <a:rPr lang="pt-BR" baseline="0" dirty="0" smtClean="0"/>
              <a:t>uma boa coleta de dados, ainda que bem específicas. possuem certo grau de </a:t>
            </a:r>
            <a:r>
              <a:rPr lang="pt-BR" baseline="0" dirty="0" err="1" smtClean="0"/>
              <a:t>jogabilidade</a:t>
            </a:r>
            <a:r>
              <a:rPr lang="pt-BR" baseline="0" dirty="0" smtClean="0"/>
              <a:t>, mais para o </a:t>
            </a:r>
            <a:r>
              <a:rPr lang="pt-BR" baseline="0" dirty="0" err="1" smtClean="0"/>
              <a:t>Rutgers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Ankle</a:t>
            </a:r>
            <a:r>
              <a:rPr lang="pt-BR" baseline="0" dirty="0" smtClean="0"/>
              <a:t> por possuir um jogo propriamente dito. Porém, os sistemas não possuem adaptabilidade, por se tratarem de sistemas específicos para determinada parte do corpo. Outro fator negativo, é por não possuírem acompanhamento à distância, onde o paciente não poderá realizá-lo longe do fisioterapeuta.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B9763-692D-4C15-94E1-308B259562C1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Então</a:t>
            </a:r>
            <a:r>
              <a:rPr lang="pt-BR" baseline="0" dirty="0" smtClean="0"/>
              <a:t> mostramos aqui a nossa </a:t>
            </a:r>
            <a:r>
              <a:rPr lang="pt-BR" baseline="0" dirty="0" smtClean="0"/>
              <a:t>curva </a:t>
            </a:r>
            <a:r>
              <a:rPr lang="pt-BR" baseline="0" dirty="0" smtClean="0"/>
              <a:t>de valores. Temos então valores de fisioterapia como Socialização, </a:t>
            </a:r>
            <a:r>
              <a:rPr lang="pt-BR" baseline="0" dirty="0" err="1" smtClean="0"/>
              <a:t>Corretude</a:t>
            </a:r>
            <a:r>
              <a:rPr lang="pt-BR" baseline="0" dirty="0" smtClean="0"/>
              <a:t> e Adaptabilidade. Valores de jogos como </a:t>
            </a:r>
            <a:r>
              <a:rPr lang="pt-BR" baseline="0" dirty="0" err="1" smtClean="0"/>
              <a:t>Jogabilidade</a:t>
            </a:r>
            <a:r>
              <a:rPr lang="pt-BR" baseline="0" dirty="0" smtClean="0"/>
              <a:t>, Variedade de Jogos e Diversão, e outros valores de importância como Custo, Coleta de Dados e Acompanhamento à Distância. Primeiramente temos o </a:t>
            </a:r>
            <a:r>
              <a:rPr lang="pt-BR" baseline="0" dirty="0" err="1" smtClean="0"/>
              <a:t>Rutgers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Ankle</a:t>
            </a:r>
            <a:r>
              <a:rPr lang="pt-BR" baseline="0" dirty="0" smtClean="0"/>
              <a:t> e o Cyber </a:t>
            </a:r>
            <a:r>
              <a:rPr lang="pt-BR" baseline="0" dirty="0" err="1" smtClean="0"/>
              <a:t>Glove</a:t>
            </a:r>
            <a:r>
              <a:rPr lang="pt-BR" baseline="0" dirty="0" smtClean="0"/>
              <a:t>. Como podemos ver, eles possuem baixos valores de fisioterapia, e só possuem 1 valor significativo em jogos, sendo baixo nos demais. E não possui acompanhamento à distância. Nosso outro concorrente, o laboratório de marcha, como foi dito antes, é muito específico para a coleta de dados, sendo sua única qualidade, não possuindo bons critérios de fisioterapia, nem valores de jogos, nem acompanhamento à distância. E agora nosso produto, o KAPP. Nossa linha de valores possui bons valores diferenciais na área da fisioterapia como a </a:t>
            </a:r>
            <a:r>
              <a:rPr lang="pt-BR" baseline="0" noProof="0" dirty="0" err="1" smtClean="0"/>
              <a:t>corretude</a:t>
            </a:r>
            <a:r>
              <a:rPr lang="pt-BR" baseline="0" noProof="0" dirty="0" smtClean="0"/>
              <a:t> que é o principal valor dessa área,</a:t>
            </a:r>
            <a:r>
              <a:rPr lang="pt-BR" baseline="0" dirty="0" smtClean="0"/>
              <a:t> </a:t>
            </a:r>
            <a:r>
              <a:rPr lang="pt-BR" baseline="0" dirty="0" smtClean="0"/>
              <a:t>e a </a:t>
            </a:r>
            <a:r>
              <a:rPr lang="pt-BR" baseline="0" dirty="0" smtClean="0"/>
              <a:t>adaptabilidade, que é um dos nossos diferenciais por sermos os únicos que atingimos diferentes movimentos. </a:t>
            </a:r>
            <a:r>
              <a:rPr lang="pt-BR" baseline="0" dirty="0" smtClean="0"/>
              <a:t>Perdemos na motivação existente na fisioterapia que é a socialização, mas compensamos essa motivação com o uso de </a:t>
            </a:r>
            <a:r>
              <a:rPr lang="pt-BR" baseline="0" dirty="0" smtClean="0"/>
              <a:t>jogos,dando mais </a:t>
            </a:r>
            <a:r>
              <a:rPr lang="pt-BR" baseline="0" dirty="0" err="1" smtClean="0"/>
              <a:t>diversao</a:t>
            </a:r>
            <a:r>
              <a:rPr lang="pt-BR" baseline="0" dirty="0" smtClean="0"/>
              <a:t>, além </a:t>
            </a:r>
            <a:r>
              <a:rPr lang="pt-BR" baseline="0" dirty="0" smtClean="0"/>
              <a:t>de </a:t>
            </a:r>
            <a:r>
              <a:rPr lang="pt-BR" baseline="0" dirty="0" smtClean="0"/>
              <a:t>possuir mais de um jogo. </a:t>
            </a:r>
            <a:r>
              <a:rPr lang="pt-BR" baseline="0" dirty="0" smtClean="0"/>
              <a:t>Outro valor diferencial não encontrado em nenhum dos nossos concorrentes é o acompanhamento à distância, muito importante para o complemento da fisioterapia.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B9763-692D-4C15-94E1-308B259562C1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Mas</a:t>
            </a:r>
            <a:r>
              <a:rPr lang="pt-BR" baseline="0" dirty="0" smtClean="0"/>
              <a:t> para todo esse processo funcionar, precisamos de algo que funcione, que realmente consiga juntar essas duas grandes áreas com eficiência. Portanto, desenvolvemos idéias de jogos, já validados por fisioterapeutas.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B9763-692D-4C15-94E1-308B259562C1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primeiro,</a:t>
            </a:r>
            <a:r>
              <a:rPr lang="pt-BR" baseline="0" dirty="0" smtClean="0"/>
              <a:t> consiste num jogo de aventura, onde o objetivo fisioterápico é a Amplitude de Movimento, a ADM.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B9763-692D-4C15-94E1-308B259562C1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objetivo</a:t>
            </a:r>
            <a:r>
              <a:rPr lang="pt-BR" baseline="0" dirty="0" smtClean="0"/>
              <a:t> do jogo é não deixar o Mario tocar nos espinhos. Para isso, ele voa sozinho na direção horizontal do cenário, e o usuário apenas controla-o na direção vertical, subindo ou descendo.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B9763-692D-4C15-94E1-308B259562C1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Para</a:t>
            </a:r>
            <a:r>
              <a:rPr lang="pt-BR" baseline="0" dirty="0" smtClean="0"/>
              <a:t> subir, o usuário precisa fazer o movimento de ADM até ultrapassar um ângulo fixo, preestabelecido por um fisioterapeuta de acordo com o nível de ADM do usuário. Enquanto ele estiver acima desse ângulo, o Mario vai subir indefinidamente.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B9763-692D-4C15-94E1-308B259562C1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 para descer, ocorre o processo inverso.</a:t>
            </a:r>
            <a:r>
              <a:rPr lang="pt-BR" baseline="0" dirty="0" smtClean="0"/>
              <a:t> O usuário teria que ficar abaixo do ângulo fixo. Enquanto ele estiver abaixo, Mario desce indefinidamente.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B9763-692D-4C15-94E1-308B259562C1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que esses fatos tem em comum?</a:t>
            </a:r>
            <a:br>
              <a:rPr lang="pt-BR" dirty="0" smtClean="0"/>
            </a:br>
            <a:r>
              <a:rPr lang="pt-BR" dirty="0" smtClean="0"/>
              <a:t>Todos </a:t>
            </a:r>
            <a:r>
              <a:rPr lang="pt-BR" dirty="0" err="1" smtClean="0"/>
              <a:t>Vao</a:t>
            </a:r>
            <a:r>
              <a:rPr lang="pt-BR" dirty="0" smtClean="0"/>
              <a:t> precisar de reabilitação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B9763-692D-4C15-94E1-308B259562C1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No decorrer</a:t>
            </a:r>
            <a:r>
              <a:rPr lang="pt-BR" baseline="0" dirty="0" smtClean="0"/>
              <a:t> do jogo, as passagens serão cada vez mais estreitas, além de obstáculos dinâmicos contra a direção do Mario. A pontuação do jogo será baseada no quanto mais longe o usuário chega. Portanto, quanto mais longe, mais pontos serão obtidos.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B9763-692D-4C15-94E1-308B259562C1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B9763-692D-4C15-94E1-308B259562C1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B9763-692D-4C15-94E1-308B259562C1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B9763-692D-4C15-94E1-308B259562C1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B9763-692D-4C15-94E1-308B259562C1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B9763-692D-4C15-94E1-308B259562C1}" type="slidenum">
              <a:rPr lang="pt-BR" smtClean="0"/>
              <a:pPr/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B9763-692D-4C15-94E1-308B259562C1}" type="slidenum">
              <a:rPr lang="pt-BR" smtClean="0"/>
              <a:pPr/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Planejamento baseado nos métodos </a:t>
            </a:r>
            <a:r>
              <a:rPr lang="pt-B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scrum</a:t>
            </a:r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Adotamos a estratégia de acompanhamento constante do projeto:</a:t>
            </a:r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Isso é feito através de reuniões que ocorrem normalmente de 2 a 3 vezes por semana e também do programa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ClokingIT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ClokingIT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é  um programa de gerenciamento de projeto onde podemos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indentificar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tempo de trabalho de cada um da equipe, trabalhos feitos e pendentes de cada membro, parte de alocação de tarefas e de chat onde pode-se marcar reuniões rápidas para resolução de pequenos problemas 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Planejamento de </a:t>
            </a:r>
            <a:r>
              <a:rPr lang="pt-B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sprints</a:t>
            </a:r>
            <a:r>
              <a:rPr lang="pt-B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Ocorrem reuniões para decidir o que irá ser trabalhado no próximo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sprint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O gerente geral aloca tarefas para as sub-equipes,ou seja, para seus sub-gerentes (hardware,software,processamento de imagem,web) efetuarem. Os subgerentes alocam essas tarefas para seus desenvolvedores junto com eles realizarem.</a:t>
            </a:r>
          </a:p>
          <a:p>
            <a:r>
              <a:rPr lang="pt-B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Clientes se tornam parte da equipe de desenvolvimento:</a:t>
            </a:r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Acontecem reuniões freqüentes com clientes e especialistas de fisioterapia e jogos. Para o concerto de possíveis erros na produção do produto.</a:t>
            </a:r>
          </a:p>
          <a:p>
            <a:r>
              <a:rPr lang="pt-B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Entregas </a:t>
            </a:r>
            <a:r>
              <a:rPr lang="pt-B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frequentes</a:t>
            </a:r>
            <a:r>
              <a:rPr lang="pt-B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intermediárias de funcionalidades 100% desenvolvidas:</a:t>
            </a:r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Existem datas pré-definidas onde serão entregues partes do projeto implementadas.</a:t>
            </a:r>
          </a:p>
          <a:p>
            <a:r>
              <a:rPr lang="pt-B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Reuniões </a:t>
            </a:r>
            <a:r>
              <a:rPr lang="pt-B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frequentes</a:t>
            </a:r>
            <a:r>
              <a:rPr lang="pt-B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 os </a:t>
            </a:r>
            <a:r>
              <a:rPr lang="pt-BR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stakeholders</a:t>
            </a:r>
            <a:r>
              <a:rPr lang="pt-B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(todos os envolvidos no processo) para monitorar o progresso</a:t>
            </a:r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Utilização do ciclo PDCA:</a:t>
            </a:r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pt-BR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Planejamento"/>
              </a:rPr>
              <a:t>planejamento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): Nesta etapa são definidas as metas que se deseja atingir, Após definidas as metas, deve-se buscar os meios e os procedimentos para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alcança-las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pt-B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(execução): realizar, executar as atividades conforme o plano de ação.</a:t>
            </a:r>
          </a:p>
          <a:p>
            <a:r>
              <a:rPr lang="pt-B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Check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(verificação): monitorar e avaliar periodicamente os resultados. Esta é uma etapa puramente gerencial, verificando se as ações executadas estão de acordo com as metas estabelecidas.</a:t>
            </a:r>
          </a:p>
          <a:p>
            <a:r>
              <a:rPr lang="pt-BR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(ação): Nesta etapa, a atuação é corretiva, ou seja, caso a operação realizada não esteja de acordo com o planejado, deve-se atuar corretivamente através de planos de ação para correção de rumo visando a meta estabelecida.</a:t>
            </a:r>
          </a:p>
          <a:p>
            <a:r>
              <a:rPr lang="pt-B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Sistema baseado em sub-equipes:</a:t>
            </a:r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projeto possui subgerentes (hardware, software, web, processamento de imagem) esses dependendo da necessidade de suas tarefas convocam desenvolvedores para seus grupos.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B9763-692D-4C15-94E1-308B259562C1}" type="slidenum">
              <a:rPr lang="pt-BR" smtClean="0"/>
              <a:pPr/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Então, como poderíamos dar</a:t>
            </a:r>
            <a:r>
              <a:rPr lang="pt-BR" baseline="0" dirty="0" smtClean="0"/>
              <a:t> um estímulo as pessoas a fazerem os seus exercícios necessários para sua reabilitação....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B9763-692D-4C15-94E1-308B259562C1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Então, como poderíamos dar</a:t>
            </a:r>
            <a:r>
              <a:rPr lang="pt-BR" baseline="0" dirty="0" smtClean="0"/>
              <a:t> um estímulo as pessoas a fazerem os seus exercícios necessários para sua reabilitação....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B9763-692D-4C15-94E1-308B259562C1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B9763-692D-4C15-94E1-308B259562C1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que esses fatos tem em comum?</a:t>
            </a:r>
            <a:br>
              <a:rPr lang="pt-BR" dirty="0" smtClean="0"/>
            </a:br>
            <a:r>
              <a:rPr lang="pt-BR" dirty="0" smtClean="0"/>
              <a:t>Todos </a:t>
            </a:r>
            <a:r>
              <a:rPr lang="pt-BR" dirty="0" err="1" smtClean="0"/>
              <a:t>Vao</a:t>
            </a:r>
            <a:r>
              <a:rPr lang="pt-BR" dirty="0" smtClean="0"/>
              <a:t> precisar de reabilitação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B9763-692D-4C15-94E1-308B259562C1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que esses fatos tem em comum?</a:t>
            </a:r>
            <a:br>
              <a:rPr lang="pt-BR" dirty="0" smtClean="0"/>
            </a:br>
            <a:r>
              <a:rPr lang="pt-BR" dirty="0" smtClean="0"/>
              <a:t>Todos </a:t>
            </a:r>
            <a:r>
              <a:rPr lang="pt-BR" dirty="0" err="1" smtClean="0"/>
              <a:t>Vao</a:t>
            </a:r>
            <a:r>
              <a:rPr lang="pt-BR" dirty="0" smtClean="0"/>
              <a:t> precisar de reabilitação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B9763-692D-4C15-94E1-308B259562C1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Então,</a:t>
            </a:r>
            <a:r>
              <a:rPr lang="pt-BR" baseline="0" dirty="0" smtClean="0"/>
              <a:t> juntamos os pontos característicos dos jogos com os pontos relevantes para um tratamento fisioterápico com uma boa completude, e surgiu o Projeto </a:t>
            </a:r>
            <a:r>
              <a:rPr lang="pt-BR" baseline="0" dirty="0" err="1" smtClean="0"/>
              <a:t>Kapp</a:t>
            </a:r>
            <a:r>
              <a:rPr lang="pt-BR" baseline="0" dirty="0" smtClean="0"/>
              <a:t>. Consiste de um módulo embarcado que dá a capacidade de um paciente interagir com um jogo, enquanto faz o seu tratamento fisioterápico.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B9763-692D-4C15-94E1-308B259562C1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E5869-F89E-4430-9665-E065CB71A3A0}" type="datetimeFigureOut">
              <a:rPr lang="fr-FR"/>
              <a:pPr>
                <a:defRPr/>
              </a:pPr>
              <a:t>16/04/2010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02F9-800B-4D87-8393-EA5CB52F09D2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C80AE-E98B-4141-9557-0D48C931C17B}" type="datetimeFigureOut">
              <a:rPr lang="fr-FR"/>
              <a:pPr>
                <a:defRPr/>
              </a:pPr>
              <a:t>16/04/2010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C4102-2BE0-4A46-8D76-A83E8B5BCDAD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69572-34DB-4F65-9D0B-BB52275603AF}" type="datetimeFigureOut">
              <a:rPr lang="fr-FR"/>
              <a:pPr>
                <a:defRPr/>
              </a:pPr>
              <a:t>16/04/2010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38240-0C62-4A06-AF1F-E28E97B7EB5B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31B16-63E6-4506-9C13-82CAF82F6163}" type="datetimeFigureOut">
              <a:rPr lang="fr-FR"/>
              <a:pPr>
                <a:defRPr/>
              </a:pPr>
              <a:t>16/04/2010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D812F-0BB5-4E38-86B3-A39D90274554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4157E-C22F-40CC-9050-CFD661380CD5}" type="datetimeFigureOut">
              <a:rPr lang="fr-FR"/>
              <a:pPr>
                <a:defRPr/>
              </a:pPr>
              <a:t>16/04/2010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E989C-2BE6-40FC-A0D7-C23848568FA6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DD18C-66DF-4C51-B58C-DA62770DC76F}" type="datetimeFigureOut">
              <a:rPr lang="fr-FR"/>
              <a:pPr>
                <a:defRPr/>
              </a:pPr>
              <a:t>16/04/2010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31E71-7712-4E12-890F-94E4918B67A0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3CB94-43CD-4704-B1D0-8538C4D18003}" type="datetimeFigureOut">
              <a:rPr lang="fr-FR"/>
              <a:pPr>
                <a:defRPr/>
              </a:pPr>
              <a:t>16/04/2010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C9CA1-4331-47EA-ADE6-6506AA143CA3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8A24E-4C8B-42D9-B65F-22F3A22AB907}" type="datetimeFigureOut">
              <a:rPr lang="fr-FR"/>
              <a:pPr>
                <a:defRPr/>
              </a:pPr>
              <a:t>16/04/2010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8D3CD-6D84-4786-87B6-E364B95AE1BD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8377E-94DC-475F-B174-1E1575D53B8D}" type="datetimeFigureOut">
              <a:rPr lang="fr-FR"/>
              <a:pPr>
                <a:defRPr/>
              </a:pPr>
              <a:t>16/04/2010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658BE-4FD5-45AC-A520-3A46013A2664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3A421-70D9-43AE-A668-E770DF5F7047}" type="datetimeFigureOut">
              <a:rPr lang="fr-FR"/>
              <a:pPr>
                <a:defRPr/>
              </a:pPr>
              <a:t>16/04/2010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EE5D-EF12-47B6-9C1C-D81D9A4AD349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7981A-867C-4DE1-8896-54D4C41DB3AE}" type="datetimeFigureOut">
              <a:rPr lang="fr-FR"/>
              <a:pPr>
                <a:defRPr/>
              </a:pPr>
              <a:t>16/04/2010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CA61F-BA3C-4002-A9A2-0D1400664DCE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E97437-C4E4-4D5C-B3D3-CCACC9B5CE9D}" type="datetimeFigureOut">
              <a:rPr lang="fr-FR"/>
              <a:pPr>
                <a:defRPr/>
              </a:pPr>
              <a:t>16/04/2010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DE215C-8F8F-41A9-A9B9-4E493BB99BC9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22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jpeg"/><Relationship Id="rId7" Type="http://schemas.openxmlformats.org/officeDocument/2006/relationships/image" Target="../media/image36.pn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4.jpeg"/><Relationship Id="rId5" Type="http://schemas.openxmlformats.org/officeDocument/2006/relationships/image" Target="../media/image32.jpeg"/><Relationship Id="rId10" Type="http://schemas.openxmlformats.org/officeDocument/2006/relationships/image" Target="../media/image39.png"/><Relationship Id="rId4" Type="http://schemas.openxmlformats.org/officeDocument/2006/relationships/image" Target="../media/image31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6.jpe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4.jpeg"/><Relationship Id="rId5" Type="http://schemas.openxmlformats.org/officeDocument/2006/relationships/image" Target="../media/image32.jpeg"/><Relationship Id="rId10" Type="http://schemas.openxmlformats.org/officeDocument/2006/relationships/image" Target="../media/image39.png"/><Relationship Id="rId4" Type="http://schemas.openxmlformats.org/officeDocument/2006/relationships/image" Target="../media/image31.png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Documento_do_Microsoft_Office_Word1.docx"/><Relationship Id="rId5" Type="http://schemas.openxmlformats.org/officeDocument/2006/relationships/image" Target="../media/image42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jpeg"/><Relationship Id="rId7" Type="http://schemas.openxmlformats.org/officeDocument/2006/relationships/image" Target="../media/image65.jpeg"/><Relationship Id="rId12" Type="http://schemas.openxmlformats.org/officeDocument/2006/relationships/image" Target="../media/image6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8.png"/><Relationship Id="rId5" Type="http://schemas.openxmlformats.org/officeDocument/2006/relationships/image" Target="../media/image63.png"/><Relationship Id="rId10" Type="http://schemas.openxmlformats.org/officeDocument/2006/relationships/image" Target="../media/image67.png"/><Relationship Id="rId4" Type="http://schemas.openxmlformats.org/officeDocument/2006/relationships/image" Target="../media/image62.png"/><Relationship Id="rId9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3.jpe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5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2.png"/><Relationship Id="rId7" Type="http://schemas.openxmlformats.org/officeDocument/2006/relationships/image" Target="../media/image6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64.png"/><Relationship Id="rId10" Type="http://schemas.openxmlformats.org/officeDocument/2006/relationships/image" Target="../media/image39.png"/><Relationship Id="rId4" Type="http://schemas.openxmlformats.org/officeDocument/2006/relationships/image" Target="../media/image63.png"/><Relationship Id="rId9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Carvalho\Meus%20documentos\Downloads\fisioterapia02.wmv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2.uol.com.br/sciam/noticias/videogame_e_utilizado_em_reabilitacao_de_pacientes_imprimir.html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714480" y="3929066"/>
            <a:ext cx="5596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/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PROJETO</a:t>
            </a:r>
            <a:r>
              <a:rPr lang="pt-BR" sz="5400" b="1" cap="none" spc="0" dirty="0" smtClean="0">
                <a:ln/>
                <a:solidFill>
                  <a:schemeClr val="bg1"/>
                </a:solidFill>
                <a:effectLst/>
              </a:rPr>
              <a:t> </a:t>
            </a:r>
            <a:r>
              <a:rPr lang="pt-BR" sz="5400" b="1" cap="none" spc="0" dirty="0" smtClean="0">
                <a:ln/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KAPP</a:t>
            </a:r>
            <a:endParaRPr lang="pt-BR" sz="5400" b="1" cap="none" spc="0" dirty="0">
              <a:ln/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460778" y="4929198"/>
            <a:ext cx="24400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2000" b="1" dirty="0" smtClean="0">
                <a:ln/>
                <a:solidFill>
                  <a:schemeClr val="bg1"/>
                </a:solidFill>
              </a:rPr>
              <a:t>PHYSIUS SYSTEM</a:t>
            </a:r>
            <a:endParaRPr lang="pt-BR" sz="2000" b="1" cap="none" spc="0" dirty="0">
              <a:ln/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luxograma: Conector 8"/>
          <p:cNvSpPr/>
          <p:nvPr/>
        </p:nvSpPr>
        <p:spPr>
          <a:xfrm>
            <a:off x="6143636" y="2000240"/>
            <a:ext cx="2571768" cy="2714644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luxograma: Conector 9"/>
          <p:cNvSpPr/>
          <p:nvPr/>
        </p:nvSpPr>
        <p:spPr>
          <a:xfrm>
            <a:off x="2500298" y="2000240"/>
            <a:ext cx="2571768" cy="2714644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6143636" y="2928934"/>
            <a:ext cx="25923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Fisioterapia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143240" y="2928934"/>
            <a:ext cx="13288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Jogos</a:t>
            </a:r>
            <a:endParaRPr lang="pt-BR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Fluxograma: Conector 12"/>
          <p:cNvSpPr/>
          <p:nvPr/>
        </p:nvSpPr>
        <p:spPr>
          <a:xfrm>
            <a:off x="4357686" y="2000240"/>
            <a:ext cx="2571768" cy="2714644"/>
          </a:xfrm>
          <a:prstGeom prst="flowChartConnector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857496"/>
            <a:ext cx="1295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4838E-6 L 0.2033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3136E-6 L 0.20104 -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22109E-6 L -0.19514 -0.000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3136E-6 L -0.19618 -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12" grpId="0"/>
      <p:bldP spid="12" grpId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" name="Imagem 16" descr="kap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929041"/>
            <a:ext cx="3357586" cy="2169967"/>
          </a:xfrm>
          <a:prstGeom prst="rect">
            <a:avLst/>
          </a:prstGeom>
        </p:spPr>
      </p:pic>
      <p:sp>
        <p:nvSpPr>
          <p:cNvPr id="18" name="Titre 1"/>
          <p:cNvSpPr txBox="1">
            <a:spLocks/>
          </p:cNvSpPr>
          <p:nvPr/>
        </p:nvSpPr>
        <p:spPr bwMode="auto">
          <a:xfrm>
            <a:off x="2500313" y="274638"/>
            <a:ext cx="6186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KAPP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 bwMode="auto">
          <a:xfrm>
            <a:off x="4000496" y="6000744"/>
            <a:ext cx="71438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2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USB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2" name="Conector de seta reta 21"/>
          <p:cNvCxnSpPr/>
          <p:nvPr/>
        </p:nvCxnSpPr>
        <p:spPr>
          <a:xfrm rot="5400000" flipH="1" flipV="1">
            <a:off x="4250529" y="5179207"/>
            <a:ext cx="1357322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flipV="1">
            <a:off x="4500562" y="5143488"/>
            <a:ext cx="1214446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rot="5400000">
            <a:off x="6786578" y="3143224"/>
            <a:ext cx="857256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re 1"/>
          <p:cNvSpPr txBox="1">
            <a:spLocks/>
          </p:cNvSpPr>
          <p:nvPr/>
        </p:nvSpPr>
        <p:spPr bwMode="auto">
          <a:xfrm>
            <a:off x="7358082" y="2500282"/>
            <a:ext cx="14287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2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Câmera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0" name="Conector de seta reta 29"/>
          <p:cNvCxnSpPr/>
          <p:nvPr/>
        </p:nvCxnSpPr>
        <p:spPr>
          <a:xfrm rot="16200000" flipH="1">
            <a:off x="4607719" y="3178943"/>
            <a:ext cx="142876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re 1"/>
          <p:cNvSpPr txBox="1">
            <a:spLocks/>
          </p:cNvSpPr>
          <p:nvPr/>
        </p:nvSpPr>
        <p:spPr bwMode="auto">
          <a:xfrm>
            <a:off x="3857620" y="2071654"/>
            <a:ext cx="264320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2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Internet 3G(integrada)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Titre 1"/>
          <p:cNvSpPr txBox="1">
            <a:spLocks/>
          </p:cNvSpPr>
          <p:nvPr/>
        </p:nvSpPr>
        <p:spPr bwMode="auto">
          <a:xfrm>
            <a:off x="2285984" y="1071546"/>
            <a:ext cx="6186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2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Componentes: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4429132"/>
            <a:ext cx="128586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7" name="Conector de seta reta 36"/>
          <p:cNvCxnSpPr/>
          <p:nvPr/>
        </p:nvCxnSpPr>
        <p:spPr>
          <a:xfrm rot="16200000" flipH="1">
            <a:off x="2250265" y="3679033"/>
            <a:ext cx="114300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re 1"/>
          <p:cNvSpPr txBox="1">
            <a:spLocks/>
          </p:cNvSpPr>
          <p:nvPr/>
        </p:nvSpPr>
        <p:spPr bwMode="auto">
          <a:xfrm>
            <a:off x="2071670" y="2428868"/>
            <a:ext cx="264320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2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Teclado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/>
      <p:bldP spid="31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kap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4786322"/>
            <a:ext cx="1357322" cy="877221"/>
          </a:xfrm>
          <a:prstGeom prst="rect">
            <a:avLst/>
          </a:prstGeom>
        </p:spPr>
      </p:pic>
      <p:grpSp>
        <p:nvGrpSpPr>
          <p:cNvPr id="2" name="Grupo 21"/>
          <p:cNvGrpSpPr/>
          <p:nvPr/>
        </p:nvGrpSpPr>
        <p:grpSpPr>
          <a:xfrm>
            <a:off x="3857620" y="2500306"/>
            <a:ext cx="4714908" cy="2233614"/>
            <a:chOff x="3214678" y="1428736"/>
            <a:chExt cx="4714908" cy="2233614"/>
          </a:xfrm>
        </p:grpSpPr>
        <p:grpSp>
          <p:nvGrpSpPr>
            <p:cNvPr id="3" name="Grupo 10"/>
            <p:cNvGrpSpPr/>
            <p:nvPr/>
          </p:nvGrpSpPr>
          <p:grpSpPr>
            <a:xfrm>
              <a:off x="4572000" y="1428736"/>
              <a:ext cx="3357586" cy="2214578"/>
              <a:chOff x="285720" y="785794"/>
              <a:chExt cx="7000875" cy="5172075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5720" y="785794"/>
                <a:ext cx="7000875" cy="5172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9" descr="http://www.nokiaseries.net/wp-content/uploads/2009/09/superscreenshot0003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571604" y="2357430"/>
                <a:ext cx="1098330" cy="1428760"/>
              </a:xfrm>
              <a:prstGeom prst="rect">
                <a:avLst/>
              </a:prstGeom>
              <a:noFill/>
            </p:spPr>
          </p:pic>
          <p:pic>
            <p:nvPicPr>
              <p:cNvPr id="15" name="Picture 4" descr="http://game-server-hosting.net/wp-content/uploads/2008/12/skate-2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928926" y="2357430"/>
                <a:ext cx="1071570" cy="1437510"/>
              </a:xfrm>
              <a:prstGeom prst="rect">
                <a:avLst/>
              </a:prstGeom>
              <a:noFill/>
            </p:spPr>
          </p:pic>
          <p:pic>
            <p:nvPicPr>
              <p:cNvPr id="16" name="Picture 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286248" y="2357430"/>
                <a:ext cx="1000132" cy="1431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6" descr="http://apollo.cooltext.com/rendered/cooltext455232434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786050" y="1643050"/>
                <a:ext cx="1239545" cy="428628"/>
              </a:xfrm>
              <a:prstGeom prst="rect">
                <a:avLst/>
              </a:prstGeom>
              <a:noFill/>
            </p:spPr>
          </p:pic>
        </p:grpSp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214678" y="1643050"/>
              <a:ext cx="1495425" cy="201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Retângulo 17"/>
          <p:cNvSpPr/>
          <p:nvPr/>
        </p:nvSpPr>
        <p:spPr>
          <a:xfrm>
            <a:off x="5715008" y="2786058"/>
            <a:ext cx="2000264" cy="1143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Picture 15" descr="http://kerodicas.files.wordpress.com/2007/08/pendriv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71736" y="2000240"/>
            <a:ext cx="2438400" cy="243840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2500313" y="274638"/>
            <a:ext cx="6186487" cy="1143000"/>
          </a:xfrm>
        </p:spPr>
        <p:txBody>
          <a:bodyPr/>
          <a:lstStyle/>
          <a:p>
            <a:pPr algn="l" eaLnBrk="1" hangingPunct="1"/>
            <a:r>
              <a:rPr lang="fr-CA" dirty="0" smtClean="0">
                <a:solidFill>
                  <a:schemeClr val="accent1"/>
                </a:solidFill>
              </a:rPr>
              <a:t>KAPP</a:t>
            </a:r>
            <a:endParaRPr lang="fr-FR" dirty="0" smtClean="0">
              <a:solidFill>
                <a:schemeClr val="accent1"/>
              </a:solidFill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 bwMode="auto">
          <a:xfrm>
            <a:off x="2285984" y="1071546"/>
            <a:ext cx="6186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2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Aquisição de jogos: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8.30904E-6 L 0.07083 0.2519 " pathEditMode="relative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3"/>
          <p:cNvSpPr/>
          <p:nvPr/>
        </p:nvSpPr>
        <p:spPr>
          <a:xfrm>
            <a:off x="6572264" y="4929198"/>
            <a:ext cx="2214578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 descr="kap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4786322"/>
            <a:ext cx="1357322" cy="877221"/>
          </a:xfrm>
          <a:prstGeom prst="rect">
            <a:avLst/>
          </a:prstGeom>
        </p:spPr>
      </p:pic>
      <p:grpSp>
        <p:nvGrpSpPr>
          <p:cNvPr id="25" name="Grupo 21"/>
          <p:cNvGrpSpPr/>
          <p:nvPr/>
        </p:nvGrpSpPr>
        <p:grpSpPr>
          <a:xfrm>
            <a:off x="3857620" y="2500306"/>
            <a:ext cx="4714908" cy="2233614"/>
            <a:chOff x="3214678" y="1428736"/>
            <a:chExt cx="4714908" cy="2233614"/>
          </a:xfrm>
        </p:grpSpPr>
        <p:grpSp>
          <p:nvGrpSpPr>
            <p:cNvPr id="26" name="Grupo 10"/>
            <p:cNvGrpSpPr/>
            <p:nvPr/>
          </p:nvGrpSpPr>
          <p:grpSpPr>
            <a:xfrm>
              <a:off x="4572000" y="1428736"/>
              <a:ext cx="3357586" cy="2214578"/>
              <a:chOff x="285720" y="785794"/>
              <a:chExt cx="7000875" cy="5172075"/>
            </a:xfrm>
          </p:grpSpPr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5720" y="785794"/>
                <a:ext cx="7000875" cy="5172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9" descr="http://www.nokiaseries.net/wp-content/uploads/2009/09/superscreenshot0003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571604" y="2357430"/>
                <a:ext cx="1098330" cy="1428760"/>
              </a:xfrm>
              <a:prstGeom prst="rect">
                <a:avLst/>
              </a:prstGeom>
              <a:noFill/>
            </p:spPr>
          </p:pic>
          <p:pic>
            <p:nvPicPr>
              <p:cNvPr id="30" name="Picture 4" descr="http://game-server-hosting.net/wp-content/uploads/2008/12/skate-2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928926" y="2357430"/>
                <a:ext cx="1071570" cy="1437510"/>
              </a:xfrm>
              <a:prstGeom prst="rect">
                <a:avLst/>
              </a:prstGeom>
              <a:noFill/>
            </p:spPr>
          </p:pic>
          <p:pic>
            <p:nvPicPr>
              <p:cNvPr id="31" name="Picture 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286248" y="2357430"/>
                <a:ext cx="1000132" cy="1431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6" descr="http://apollo.cooltext.com/rendered/cooltext455232434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786050" y="1643050"/>
                <a:ext cx="1239545" cy="428628"/>
              </a:xfrm>
              <a:prstGeom prst="rect">
                <a:avLst/>
              </a:prstGeom>
              <a:noFill/>
            </p:spPr>
          </p:pic>
        </p:grpSp>
        <p:pic>
          <p:nvPicPr>
            <p:cNvPr id="27" name="Picture 1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214678" y="1643050"/>
              <a:ext cx="1495425" cy="201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Retângulo 32"/>
          <p:cNvSpPr/>
          <p:nvPr/>
        </p:nvSpPr>
        <p:spPr>
          <a:xfrm>
            <a:off x="5715008" y="2786058"/>
            <a:ext cx="2000264" cy="1143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4" name="Picture 15" descr="http://kerodicas.files.wordpress.com/2007/08/pendriv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71736" y="2000240"/>
            <a:ext cx="2438400" cy="243840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35" name="Titre 1"/>
          <p:cNvSpPr>
            <a:spLocks noGrp="1"/>
          </p:cNvSpPr>
          <p:nvPr>
            <p:ph type="title"/>
          </p:nvPr>
        </p:nvSpPr>
        <p:spPr>
          <a:xfrm>
            <a:off x="2500313" y="274638"/>
            <a:ext cx="6186487" cy="1143000"/>
          </a:xfrm>
        </p:spPr>
        <p:txBody>
          <a:bodyPr/>
          <a:lstStyle/>
          <a:p>
            <a:pPr algn="l" eaLnBrk="1" hangingPunct="1"/>
            <a:r>
              <a:rPr lang="fr-CA" dirty="0" smtClean="0">
                <a:solidFill>
                  <a:schemeClr val="accent1"/>
                </a:solidFill>
              </a:rPr>
              <a:t>KAPP</a:t>
            </a:r>
            <a:endParaRPr lang="fr-FR" dirty="0" smtClean="0">
              <a:solidFill>
                <a:schemeClr val="accent1"/>
              </a:solidFill>
            </a:endParaRPr>
          </a:p>
        </p:txBody>
      </p:sp>
      <p:sp>
        <p:nvSpPr>
          <p:cNvPr id="36" name="Titre 1"/>
          <p:cNvSpPr txBox="1">
            <a:spLocks/>
          </p:cNvSpPr>
          <p:nvPr/>
        </p:nvSpPr>
        <p:spPr bwMode="auto">
          <a:xfrm>
            <a:off x="2285985" y="1071546"/>
            <a:ext cx="250033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2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Aquisição de jogos: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7" name="Picture 9" descr="http://www.nokiaseries.net/wp-content/uploads/2009/09/superscreenshot0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5572140"/>
            <a:ext cx="714380" cy="829673"/>
          </a:xfrm>
          <a:prstGeom prst="rect">
            <a:avLst/>
          </a:prstGeom>
          <a:noFill/>
        </p:spPr>
      </p:pic>
      <p:pic>
        <p:nvPicPr>
          <p:cNvPr id="38" name="Picture 4" descr="http://game-server-hosting.net/wp-content/uploads/2008/12/skate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3071810"/>
            <a:ext cx="656796" cy="786633"/>
          </a:xfrm>
          <a:prstGeom prst="rect">
            <a:avLst/>
          </a:prstGeom>
          <a:noFill/>
        </p:spPr>
      </p:pic>
      <p:sp>
        <p:nvSpPr>
          <p:cNvPr id="39" name="Titre 1"/>
          <p:cNvSpPr txBox="1">
            <a:spLocks/>
          </p:cNvSpPr>
          <p:nvPr/>
        </p:nvSpPr>
        <p:spPr bwMode="auto">
          <a:xfrm>
            <a:off x="6786578" y="4643446"/>
            <a:ext cx="250033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Memória KAPP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8.30904E-6 L 0.07083 0.2519 " pathEditMode="relative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4624E-7 L 0.10104 0.370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m 38" descr="kap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2553" y="3786190"/>
            <a:ext cx="1357322" cy="877221"/>
          </a:xfrm>
          <a:prstGeom prst="rect">
            <a:avLst/>
          </a:prstGeom>
        </p:spPr>
      </p:pic>
      <p:sp>
        <p:nvSpPr>
          <p:cNvPr id="68" name="Triângulo isósceles 41"/>
          <p:cNvSpPr/>
          <p:nvPr/>
        </p:nvSpPr>
        <p:spPr>
          <a:xfrm rot="17911038">
            <a:off x="3740357" y="3422828"/>
            <a:ext cx="2643206" cy="2280719"/>
          </a:xfrm>
          <a:prstGeom prst="triangle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Title 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5" name="Titre 1"/>
          <p:cNvSpPr txBox="1">
            <a:spLocks/>
          </p:cNvSpPr>
          <p:nvPr/>
        </p:nvSpPr>
        <p:spPr bwMode="auto">
          <a:xfrm>
            <a:off x="2500313" y="274638"/>
            <a:ext cx="6186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KAPP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7" name="Titre 1"/>
          <p:cNvSpPr txBox="1">
            <a:spLocks/>
          </p:cNvSpPr>
          <p:nvPr/>
        </p:nvSpPr>
        <p:spPr bwMode="auto">
          <a:xfrm>
            <a:off x="2285984" y="1071546"/>
            <a:ext cx="6186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2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Configuração: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0007" y="1500174"/>
            <a:ext cx="34099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CaixaDeTexto 22"/>
          <p:cNvSpPr txBox="1"/>
          <p:nvPr/>
        </p:nvSpPr>
        <p:spPr>
          <a:xfrm>
            <a:off x="5786446" y="2857496"/>
            <a:ext cx="4000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</a:rPr>
              <a:t>Pressione qualquer tecla para configurar. </a:t>
            </a:r>
            <a:endParaRPr lang="pt-BR" sz="1200" dirty="0">
              <a:solidFill>
                <a:srgbClr val="C00000"/>
              </a:solidFill>
            </a:endParaRPr>
          </a:p>
        </p:txBody>
      </p:sp>
      <p:sp>
        <p:nvSpPr>
          <p:cNvPr id="50" name="CaixaDeTexto 23"/>
          <p:cNvSpPr txBox="1"/>
          <p:nvPr/>
        </p:nvSpPr>
        <p:spPr>
          <a:xfrm>
            <a:off x="7173081" y="307181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</a:rPr>
              <a:t>9</a:t>
            </a:r>
            <a:endParaRPr lang="pt-BR" sz="1200" dirty="0">
              <a:solidFill>
                <a:srgbClr val="C00000"/>
              </a:solidFill>
            </a:endParaRPr>
          </a:p>
        </p:txBody>
      </p:sp>
      <p:sp>
        <p:nvSpPr>
          <p:cNvPr id="51" name="CaixaDeTexto 24"/>
          <p:cNvSpPr txBox="1"/>
          <p:nvPr/>
        </p:nvSpPr>
        <p:spPr>
          <a:xfrm>
            <a:off x="7173081" y="307181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</a:rPr>
              <a:t>8</a:t>
            </a:r>
            <a:endParaRPr lang="pt-BR" sz="1200" dirty="0">
              <a:solidFill>
                <a:srgbClr val="C00000"/>
              </a:solidFill>
            </a:endParaRPr>
          </a:p>
        </p:txBody>
      </p:sp>
      <p:sp>
        <p:nvSpPr>
          <p:cNvPr id="52" name="CaixaDeTexto 25"/>
          <p:cNvSpPr txBox="1"/>
          <p:nvPr/>
        </p:nvSpPr>
        <p:spPr>
          <a:xfrm>
            <a:off x="7173081" y="307181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</a:rPr>
              <a:t>7</a:t>
            </a:r>
            <a:endParaRPr lang="pt-BR" sz="1200" dirty="0">
              <a:solidFill>
                <a:srgbClr val="C00000"/>
              </a:solidFill>
            </a:endParaRPr>
          </a:p>
        </p:txBody>
      </p:sp>
      <p:sp>
        <p:nvSpPr>
          <p:cNvPr id="53" name="CaixaDeTexto 26"/>
          <p:cNvSpPr txBox="1"/>
          <p:nvPr/>
        </p:nvSpPr>
        <p:spPr>
          <a:xfrm>
            <a:off x="7173081" y="307181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</a:rPr>
              <a:t>6</a:t>
            </a:r>
            <a:endParaRPr lang="pt-BR" sz="1200" dirty="0">
              <a:solidFill>
                <a:srgbClr val="C00000"/>
              </a:solidFill>
            </a:endParaRPr>
          </a:p>
        </p:txBody>
      </p:sp>
      <p:sp>
        <p:nvSpPr>
          <p:cNvPr id="54" name="CaixaDeTexto 27"/>
          <p:cNvSpPr txBox="1"/>
          <p:nvPr/>
        </p:nvSpPr>
        <p:spPr>
          <a:xfrm>
            <a:off x="7173081" y="307181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rgbClr val="C00000"/>
                </a:solidFill>
              </a:rPr>
              <a:t>5</a:t>
            </a:r>
          </a:p>
        </p:txBody>
      </p:sp>
      <p:pic>
        <p:nvPicPr>
          <p:cNvPr id="55" name="Picture 4" descr="http://game-server-hosting.net/wp-content/uploads/2008/12/skate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8767" y="1785926"/>
            <a:ext cx="785818" cy="1054174"/>
          </a:xfrm>
          <a:prstGeom prst="rect">
            <a:avLst/>
          </a:prstGeom>
          <a:noFill/>
        </p:spPr>
      </p:pic>
      <p:grpSp>
        <p:nvGrpSpPr>
          <p:cNvPr id="56" name="Grupo 29"/>
          <p:cNvGrpSpPr/>
          <p:nvPr/>
        </p:nvGrpSpPr>
        <p:grpSpPr>
          <a:xfrm>
            <a:off x="5572132" y="1500174"/>
            <a:ext cx="3429024" cy="2333625"/>
            <a:chOff x="571472" y="1428736"/>
            <a:chExt cx="3429024" cy="2333625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1472" y="1428736"/>
              <a:ext cx="3409950" cy="2333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CaixaDeTexto 31"/>
            <p:cNvSpPr txBox="1"/>
            <p:nvPr/>
          </p:nvSpPr>
          <p:spPr>
            <a:xfrm>
              <a:off x="1571604" y="2285992"/>
              <a:ext cx="24288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Pular</a:t>
              </a:r>
              <a:endParaRPr lang="pt-BR" sz="1200" dirty="0"/>
            </a:p>
          </p:txBody>
        </p:sp>
        <p:sp>
          <p:nvSpPr>
            <p:cNvPr id="59" name="CaixaDeTexto 32"/>
            <p:cNvSpPr txBox="1"/>
            <p:nvPr/>
          </p:nvSpPr>
          <p:spPr>
            <a:xfrm>
              <a:off x="1571604" y="2714620"/>
              <a:ext cx="24288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Descer</a:t>
              </a:r>
              <a:endParaRPr lang="pt-BR" sz="1200" dirty="0"/>
            </a:p>
          </p:txBody>
        </p:sp>
        <p:pic>
          <p:nvPicPr>
            <p:cNvPr id="60" name="Picture 4" descr="http://game-server-hosting.net/wp-content/uploads/2008/12/skate-2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43174" y="1857364"/>
              <a:ext cx="905290" cy="1214446"/>
            </a:xfrm>
            <a:prstGeom prst="rect">
              <a:avLst/>
            </a:prstGeom>
            <a:noFill/>
          </p:spPr>
        </p:pic>
        <p:sp>
          <p:nvSpPr>
            <p:cNvPr id="61" name="Seta para a direita 34"/>
            <p:cNvSpPr/>
            <p:nvPr/>
          </p:nvSpPr>
          <p:spPr>
            <a:xfrm>
              <a:off x="1000100" y="2357430"/>
              <a:ext cx="214314" cy="714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2" name="CaixaDeTexto 35"/>
            <p:cNvSpPr txBox="1"/>
            <p:nvPr/>
          </p:nvSpPr>
          <p:spPr>
            <a:xfrm>
              <a:off x="1071538" y="1857364"/>
              <a:ext cx="10690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/>
                <a:t>Configurações</a:t>
              </a:r>
              <a:endParaRPr lang="pt-BR" sz="1200" dirty="0"/>
            </a:p>
          </p:txBody>
        </p:sp>
      </p:grpSp>
      <p:sp>
        <p:nvSpPr>
          <p:cNvPr id="63" name="Retângulo 36"/>
          <p:cNvSpPr/>
          <p:nvPr/>
        </p:nvSpPr>
        <p:spPr>
          <a:xfrm>
            <a:off x="5815759" y="1714488"/>
            <a:ext cx="2857520" cy="17145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4" name="Picture 6" descr="http://www.wgate.com.br/conteudo/medicinaesaude/fisioterapia/cinesio/images/abducao_aducao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01577" y="4071936"/>
            <a:ext cx="23447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1736" y="5357826"/>
            <a:ext cx="128586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7" name="Conector de seta reta 40"/>
          <p:cNvCxnSpPr/>
          <p:nvPr/>
        </p:nvCxnSpPr>
        <p:spPr>
          <a:xfrm rot="5400000" flipH="1" flipV="1">
            <a:off x="2857488" y="4643448"/>
            <a:ext cx="1000132" cy="2857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Seta para a direita 42"/>
          <p:cNvSpPr/>
          <p:nvPr/>
        </p:nvSpPr>
        <p:spPr>
          <a:xfrm>
            <a:off x="6000760" y="2428868"/>
            <a:ext cx="214314" cy="71438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43900" y="3857628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" name="Conector reto 28"/>
          <p:cNvCxnSpPr/>
          <p:nvPr/>
        </p:nvCxnSpPr>
        <p:spPr>
          <a:xfrm rot="16200000" flipH="1">
            <a:off x="3643306" y="4500570"/>
            <a:ext cx="2214578" cy="135732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>
            <a:endCxn id="68" idx="4"/>
          </p:cNvCxnSpPr>
          <p:nvPr/>
        </p:nvCxnSpPr>
        <p:spPr>
          <a:xfrm flipV="1">
            <a:off x="4071934" y="3946366"/>
            <a:ext cx="2622994" cy="5413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63" grpId="0" animBg="1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re 1"/>
          <p:cNvSpPr txBox="1">
            <a:spLocks/>
          </p:cNvSpPr>
          <p:nvPr/>
        </p:nvSpPr>
        <p:spPr bwMode="auto">
          <a:xfrm>
            <a:off x="2500313" y="274638"/>
            <a:ext cx="6186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KAPP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itre 1"/>
          <p:cNvSpPr txBox="1">
            <a:spLocks/>
          </p:cNvSpPr>
          <p:nvPr/>
        </p:nvSpPr>
        <p:spPr bwMode="auto">
          <a:xfrm>
            <a:off x="2285984" y="1071546"/>
            <a:ext cx="6186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2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Uso do paciente: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714488"/>
            <a:ext cx="34099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CaixaDeTexto 37"/>
          <p:cNvSpPr txBox="1"/>
          <p:nvPr/>
        </p:nvSpPr>
        <p:spPr>
          <a:xfrm>
            <a:off x="5643570" y="3071810"/>
            <a:ext cx="4000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</a:rPr>
              <a:t>Pressione qualquer tecla para configurar. </a:t>
            </a:r>
            <a:endParaRPr lang="pt-BR" sz="1200" dirty="0">
              <a:solidFill>
                <a:srgbClr val="C00000"/>
              </a:solidFill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7000892" y="328612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</a:rPr>
              <a:t>9</a:t>
            </a:r>
            <a:endParaRPr lang="pt-BR" sz="1200" dirty="0">
              <a:solidFill>
                <a:srgbClr val="C00000"/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7000892" y="328612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</a:rPr>
              <a:t>8</a:t>
            </a:r>
            <a:endParaRPr lang="pt-BR" sz="1200" dirty="0">
              <a:solidFill>
                <a:srgbClr val="C00000"/>
              </a:solidFill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7000892" y="328612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</a:rPr>
              <a:t>7</a:t>
            </a:r>
            <a:endParaRPr lang="pt-BR" sz="1200" dirty="0">
              <a:solidFill>
                <a:srgbClr val="C00000"/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7000892" y="328612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</a:rPr>
              <a:t>6</a:t>
            </a:r>
            <a:endParaRPr lang="pt-BR" sz="1200" dirty="0">
              <a:solidFill>
                <a:srgbClr val="C00000"/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7000892" y="328612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rgbClr val="C00000"/>
                </a:solidFill>
              </a:rPr>
              <a:t>5</a:t>
            </a:r>
          </a:p>
        </p:txBody>
      </p:sp>
      <p:pic>
        <p:nvPicPr>
          <p:cNvPr id="44" name="Picture 4" descr="http://game-server-hosting.net/wp-content/uploads/2008/12/skate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2000240"/>
            <a:ext cx="785818" cy="1054174"/>
          </a:xfrm>
          <a:prstGeom prst="rect">
            <a:avLst/>
          </a:prstGeom>
          <a:noFill/>
        </p:spPr>
      </p:pic>
      <p:sp>
        <p:nvSpPr>
          <p:cNvPr id="45" name="CaixaDeTexto 44"/>
          <p:cNvSpPr txBox="1"/>
          <p:nvPr/>
        </p:nvSpPr>
        <p:spPr>
          <a:xfrm>
            <a:off x="7000892" y="328612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</a:rPr>
              <a:t>4</a:t>
            </a:r>
            <a:endParaRPr lang="pt-BR" sz="1200" dirty="0">
              <a:solidFill>
                <a:srgbClr val="C00000"/>
              </a:solidFill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7000892" y="328612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</a:rPr>
              <a:t>3</a:t>
            </a:r>
            <a:endParaRPr lang="pt-BR" sz="1200" dirty="0">
              <a:solidFill>
                <a:srgbClr val="C00000"/>
              </a:solidFill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7000892" y="328612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</a:rPr>
              <a:t>2</a:t>
            </a:r>
            <a:endParaRPr lang="pt-BR" sz="1200" dirty="0">
              <a:solidFill>
                <a:srgbClr val="C00000"/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7000892" y="328612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</a:rPr>
              <a:t>1</a:t>
            </a:r>
            <a:endParaRPr lang="pt-BR" sz="1200" dirty="0">
              <a:solidFill>
                <a:srgbClr val="C00000"/>
              </a:solidFill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7000892" y="328612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</a:rPr>
              <a:t>0</a:t>
            </a:r>
            <a:endParaRPr lang="pt-BR" sz="1200" dirty="0">
              <a:solidFill>
                <a:srgbClr val="C00000"/>
              </a:solidFill>
            </a:endParaRPr>
          </a:p>
        </p:txBody>
      </p:sp>
      <p:pic>
        <p:nvPicPr>
          <p:cNvPr id="50" name="Imagem 49" descr="kap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34" y="4143380"/>
            <a:ext cx="1357322" cy="877221"/>
          </a:xfrm>
          <a:prstGeom prst="rect">
            <a:avLst/>
          </a:prstGeom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1928802"/>
            <a:ext cx="2857520" cy="172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tângulo 51"/>
          <p:cNvSpPr/>
          <p:nvPr/>
        </p:nvSpPr>
        <p:spPr>
          <a:xfrm>
            <a:off x="5643570" y="1928802"/>
            <a:ext cx="2857520" cy="17145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3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646450">
            <a:off x="3986482" y="3941564"/>
            <a:ext cx="222431" cy="46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776282" flipH="1">
            <a:off x="3211008" y="3296167"/>
            <a:ext cx="235392" cy="48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7" descr="http://thomassampson.co.uk/blog/wp-content/uploads/2008/11/png-others-web_database-256x25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28860" y="2571744"/>
            <a:ext cx="85725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6" descr="http://www.wgate.com.br/conteudo/medicinaesaude/fisioterapia/cinesio/images/abducao_aducao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9388" y="4286250"/>
            <a:ext cx="23447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ounded Rectangle 27"/>
          <p:cNvSpPr/>
          <p:nvPr/>
        </p:nvSpPr>
        <p:spPr>
          <a:xfrm>
            <a:off x="6143636" y="5000636"/>
            <a:ext cx="2214578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Titre 1"/>
          <p:cNvSpPr txBox="1">
            <a:spLocks/>
          </p:cNvSpPr>
          <p:nvPr/>
        </p:nvSpPr>
        <p:spPr bwMode="auto">
          <a:xfrm>
            <a:off x="6357950" y="4714884"/>
            <a:ext cx="250033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Memória KAPP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0" name="Picture 4" descr="http://game-server-hosting.net/wp-content/uploads/2008/12/skate-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5643578"/>
            <a:ext cx="656796" cy="786633"/>
          </a:xfrm>
          <a:prstGeom prst="rect">
            <a:avLst/>
          </a:prstGeom>
          <a:noFill/>
        </p:spPr>
      </p:pic>
      <p:sp>
        <p:nvSpPr>
          <p:cNvPr id="61" name="Rounded Rectangle 31"/>
          <p:cNvSpPr/>
          <p:nvPr/>
        </p:nvSpPr>
        <p:spPr>
          <a:xfrm>
            <a:off x="5000628" y="1285860"/>
            <a:ext cx="3929090" cy="2714644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Triângulo isósceles 41"/>
          <p:cNvSpPr/>
          <p:nvPr/>
        </p:nvSpPr>
        <p:spPr>
          <a:xfrm rot="18226193">
            <a:off x="4256932" y="4048623"/>
            <a:ext cx="2643206" cy="1513575"/>
          </a:xfrm>
          <a:prstGeom prst="triangle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3" name="Conector reto 62"/>
          <p:cNvCxnSpPr/>
          <p:nvPr/>
        </p:nvCxnSpPr>
        <p:spPr>
          <a:xfrm rot="16200000" flipH="1">
            <a:off x="4253319" y="5105003"/>
            <a:ext cx="1895563" cy="5438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>
            <a:stCxn id="62" idx="0"/>
          </p:cNvCxnSpPr>
          <p:nvPr/>
        </p:nvCxnSpPr>
        <p:spPr>
          <a:xfrm rot="10800000" flipH="1">
            <a:off x="4949435" y="4127460"/>
            <a:ext cx="1992824" cy="25728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2" grpId="0" animBg="1"/>
      <p:bldP spid="58" grpId="0" animBg="1"/>
      <p:bldP spid="58" grpId="1" animBg="1"/>
      <p:bldP spid="59" grpId="0"/>
      <p:bldP spid="59" grpId="1"/>
      <p:bldP spid="61" grpId="0" animBg="1"/>
      <p:bldP spid="62" grpId="1" animBg="1"/>
      <p:bldP spid="62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"/>
          <p:cNvSpPr/>
          <p:nvPr/>
        </p:nvSpPr>
        <p:spPr>
          <a:xfrm>
            <a:off x="4500562" y="1428736"/>
            <a:ext cx="3071834" cy="378621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TextBox 4"/>
          <p:cNvSpPr txBox="1"/>
          <p:nvPr/>
        </p:nvSpPr>
        <p:spPr>
          <a:xfrm>
            <a:off x="4714876" y="200024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Login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3" name="TextBox 5"/>
          <p:cNvSpPr txBox="1"/>
          <p:nvPr/>
        </p:nvSpPr>
        <p:spPr>
          <a:xfrm>
            <a:off x="4714876" y="278605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Senha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4" name="Rectangle 6"/>
          <p:cNvSpPr/>
          <p:nvPr/>
        </p:nvSpPr>
        <p:spPr>
          <a:xfrm>
            <a:off x="4786314" y="2428868"/>
            <a:ext cx="2286016" cy="2857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dirty="0" err="1" smtClean="0"/>
              <a:t>maria</a:t>
            </a:r>
            <a:endParaRPr lang="pt-BR" dirty="0" smtClean="0"/>
          </a:p>
        </p:txBody>
      </p:sp>
      <p:sp>
        <p:nvSpPr>
          <p:cNvPr id="57" name="Rectangle 7"/>
          <p:cNvSpPr/>
          <p:nvPr/>
        </p:nvSpPr>
        <p:spPr>
          <a:xfrm>
            <a:off x="4786314" y="3214686"/>
            <a:ext cx="2286016" cy="2857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dirty="0" smtClean="0"/>
              <a:t>*******</a:t>
            </a:r>
            <a:endParaRPr lang="pt-BR" dirty="0"/>
          </a:p>
        </p:txBody>
      </p:sp>
      <p:sp>
        <p:nvSpPr>
          <p:cNvPr id="65" name="Rounded Rectangle 8"/>
          <p:cNvSpPr/>
          <p:nvPr/>
        </p:nvSpPr>
        <p:spPr>
          <a:xfrm>
            <a:off x="5500694" y="4214818"/>
            <a:ext cx="1143008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Entrar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/>
          <p:nvPr/>
        </p:nvSpPr>
        <p:spPr>
          <a:xfrm>
            <a:off x="3071802" y="571480"/>
            <a:ext cx="5786478" cy="60722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ounded Rectangle 4"/>
          <p:cNvSpPr/>
          <p:nvPr/>
        </p:nvSpPr>
        <p:spPr>
          <a:xfrm>
            <a:off x="3286116" y="2786058"/>
            <a:ext cx="1643074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Lucida Console" pitchFamily="49" charset="0"/>
              </a:rPr>
              <a:t>Jogos</a:t>
            </a:r>
            <a:endParaRPr lang="pt-BR" dirty="0">
              <a:solidFill>
                <a:schemeClr val="bg1"/>
              </a:solidFill>
              <a:latin typeface="Lucida Console" pitchFamily="49" charset="0"/>
            </a:endParaRPr>
          </a:p>
        </p:txBody>
      </p:sp>
      <p:sp>
        <p:nvSpPr>
          <p:cNvPr id="33" name="Rounded Rectangle 5"/>
          <p:cNvSpPr/>
          <p:nvPr/>
        </p:nvSpPr>
        <p:spPr>
          <a:xfrm>
            <a:off x="3286116" y="3571876"/>
            <a:ext cx="1643074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Lucida Console" pitchFamily="49" charset="0"/>
              </a:rPr>
              <a:t>Pacientes</a:t>
            </a:r>
            <a:endParaRPr lang="pt-BR" dirty="0">
              <a:latin typeface="Lucida Console" pitchFamily="49" charset="0"/>
            </a:endParaRPr>
          </a:p>
        </p:txBody>
      </p:sp>
      <p:sp>
        <p:nvSpPr>
          <p:cNvPr id="34" name="Rounded Rectangle 6"/>
          <p:cNvSpPr/>
          <p:nvPr/>
        </p:nvSpPr>
        <p:spPr>
          <a:xfrm>
            <a:off x="5072066" y="1571612"/>
            <a:ext cx="3786214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7" name="TextBox 7"/>
          <p:cNvSpPr txBox="1"/>
          <p:nvPr/>
        </p:nvSpPr>
        <p:spPr>
          <a:xfrm>
            <a:off x="5072066" y="1643050"/>
            <a:ext cx="1984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Olá, Dra Maria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5" name="Rounded Rectangle 8"/>
          <p:cNvSpPr/>
          <p:nvPr/>
        </p:nvSpPr>
        <p:spPr>
          <a:xfrm>
            <a:off x="3286116" y="4357694"/>
            <a:ext cx="1643074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Lucida Console" pitchFamily="49" charset="0"/>
              </a:rPr>
              <a:t>Contato</a:t>
            </a:r>
            <a:endParaRPr lang="pt-BR" dirty="0">
              <a:latin typeface="Lucida Console" pitchFamily="49" charset="0"/>
            </a:endParaRPr>
          </a:p>
        </p:txBody>
      </p:sp>
      <p:sp>
        <p:nvSpPr>
          <p:cNvPr id="66" name="Rounded Rectangle 9"/>
          <p:cNvSpPr/>
          <p:nvPr/>
        </p:nvSpPr>
        <p:spPr>
          <a:xfrm>
            <a:off x="3224194" y="714356"/>
            <a:ext cx="1500198" cy="928694"/>
          </a:xfrm>
          <a:prstGeom prst="roundRect">
            <a:avLst/>
          </a:prstGeom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785794"/>
            <a:ext cx="1295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8" name="Straight Connector 12"/>
          <p:cNvCxnSpPr/>
          <p:nvPr/>
        </p:nvCxnSpPr>
        <p:spPr>
          <a:xfrm>
            <a:off x="3071802" y="2143116"/>
            <a:ext cx="5786478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9" name="Rounded Rectangle 15"/>
          <p:cNvSpPr/>
          <p:nvPr/>
        </p:nvSpPr>
        <p:spPr>
          <a:xfrm>
            <a:off x="5143504" y="2357430"/>
            <a:ext cx="3571900" cy="42148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0" name="Picture 4" descr="http://game-server-hosting.net/wp-content/uploads/2008/12/skate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857496"/>
            <a:ext cx="894703" cy="1071570"/>
          </a:xfrm>
          <a:prstGeom prst="rect">
            <a:avLst/>
          </a:prstGeom>
          <a:noFill/>
        </p:spPr>
      </p:pic>
      <p:pic>
        <p:nvPicPr>
          <p:cNvPr id="71" name="Picture 9" descr="http://www.nokiaseries.net/wp-content/uploads/2009/09/superscreenshot0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4071942"/>
            <a:ext cx="857256" cy="995607"/>
          </a:xfrm>
          <a:prstGeom prst="rect">
            <a:avLst/>
          </a:prstGeom>
          <a:noFill/>
        </p:spPr>
      </p:pic>
      <p:pic>
        <p:nvPicPr>
          <p:cNvPr id="7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5214950"/>
            <a:ext cx="857256" cy="109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Rectangle 24"/>
          <p:cNvSpPr/>
          <p:nvPr/>
        </p:nvSpPr>
        <p:spPr>
          <a:xfrm>
            <a:off x="6858016" y="3214686"/>
            <a:ext cx="135732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Download</a:t>
            </a:r>
            <a:endParaRPr lang="pt-BR" dirty="0"/>
          </a:p>
        </p:txBody>
      </p:sp>
      <p:sp>
        <p:nvSpPr>
          <p:cNvPr id="74" name="Rectangle 25"/>
          <p:cNvSpPr/>
          <p:nvPr/>
        </p:nvSpPr>
        <p:spPr>
          <a:xfrm>
            <a:off x="6858016" y="4357694"/>
            <a:ext cx="135732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Download</a:t>
            </a:r>
            <a:endParaRPr lang="pt-BR" dirty="0"/>
          </a:p>
        </p:txBody>
      </p:sp>
      <p:sp>
        <p:nvSpPr>
          <p:cNvPr id="75" name="Rectangle 26"/>
          <p:cNvSpPr/>
          <p:nvPr/>
        </p:nvSpPr>
        <p:spPr>
          <a:xfrm>
            <a:off x="6858016" y="5572140"/>
            <a:ext cx="135732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Download</a:t>
            </a:r>
            <a:endParaRPr lang="pt-BR" dirty="0"/>
          </a:p>
        </p:txBody>
      </p:sp>
      <p:sp>
        <p:nvSpPr>
          <p:cNvPr id="76" name="Rounded Rectangle 27"/>
          <p:cNvSpPr/>
          <p:nvPr/>
        </p:nvSpPr>
        <p:spPr>
          <a:xfrm>
            <a:off x="3286116" y="2786058"/>
            <a:ext cx="1643074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Lucida Console" pitchFamily="49" charset="0"/>
              </a:rPr>
              <a:t>Jogos</a:t>
            </a:r>
            <a:endParaRPr lang="pt-BR" dirty="0">
              <a:solidFill>
                <a:schemeClr val="bg1"/>
              </a:solidFill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57" grpId="0"/>
      <p:bldP spid="65" grpId="0" animBg="1"/>
      <p:bldP spid="66" grpId="0" animBg="1"/>
      <p:bldP spid="69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7"/>
          <p:cNvSpPr/>
          <p:nvPr/>
        </p:nvSpPr>
        <p:spPr>
          <a:xfrm>
            <a:off x="3071802" y="571480"/>
            <a:ext cx="5786478" cy="60722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ounded Rectangle 18"/>
          <p:cNvSpPr/>
          <p:nvPr/>
        </p:nvSpPr>
        <p:spPr>
          <a:xfrm>
            <a:off x="3286116" y="2786058"/>
            <a:ext cx="1643074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Lucida Console" pitchFamily="49" charset="0"/>
              </a:rPr>
              <a:t>Jogos</a:t>
            </a:r>
            <a:endParaRPr lang="pt-BR" dirty="0">
              <a:solidFill>
                <a:schemeClr val="bg1"/>
              </a:solidFill>
              <a:latin typeface="Lucida Console" pitchFamily="49" charset="0"/>
            </a:endParaRPr>
          </a:p>
        </p:txBody>
      </p:sp>
      <p:sp>
        <p:nvSpPr>
          <p:cNvPr id="33" name="Rounded Rectangle 19"/>
          <p:cNvSpPr/>
          <p:nvPr/>
        </p:nvSpPr>
        <p:spPr>
          <a:xfrm>
            <a:off x="3286116" y="3571876"/>
            <a:ext cx="1643074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Lucida Console" pitchFamily="49" charset="0"/>
              </a:rPr>
              <a:t>Pacientes</a:t>
            </a:r>
            <a:endParaRPr lang="pt-BR" dirty="0">
              <a:latin typeface="Lucida Console" pitchFamily="49" charset="0"/>
            </a:endParaRPr>
          </a:p>
        </p:txBody>
      </p:sp>
      <p:sp>
        <p:nvSpPr>
          <p:cNvPr id="34" name="Rounded Rectangle 20"/>
          <p:cNvSpPr/>
          <p:nvPr/>
        </p:nvSpPr>
        <p:spPr>
          <a:xfrm>
            <a:off x="5072066" y="1571612"/>
            <a:ext cx="3786214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7" name="TextBox 21"/>
          <p:cNvSpPr txBox="1"/>
          <p:nvPr/>
        </p:nvSpPr>
        <p:spPr>
          <a:xfrm>
            <a:off x="5072066" y="1643050"/>
            <a:ext cx="1984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Olá, Dra Maria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5" name="Rounded Rectangle 22"/>
          <p:cNvSpPr/>
          <p:nvPr/>
        </p:nvSpPr>
        <p:spPr>
          <a:xfrm>
            <a:off x="3286116" y="4357694"/>
            <a:ext cx="1643074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Lucida Console" pitchFamily="49" charset="0"/>
              </a:rPr>
              <a:t>Contato</a:t>
            </a:r>
            <a:endParaRPr lang="pt-BR" dirty="0">
              <a:latin typeface="Lucida Console" pitchFamily="49" charset="0"/>
            </a:endParaRPr>
          </a:p>
        </p:txBody>
      </p:sp>
      <p:sp>
        <p:nvSpPr>
          <p:cNvPr id="66" name="Rounded Rectangle 23"/>
          <p:cNvSpPr/>
          <p:nvPr/>
        </p:nvSpPr>
        <p:spPr>
          <a:xfrm>
            <a:off x="3224194" y="714356"/>
            <a:ext cx="1500198" cy="928694"/>
          </a:xfrm>
          <a:prstGeom prst="roundRect">
            <a:avLst/>
          </a:prstGeom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785794"/>
            <a:ext cx="1295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8" name="Straight Connector 25"/>
          <p:cNvCxnSpPr/>
          <p:nvPr/>
        </p:nvCxnSpPr>
        <p:spPr>
          <a:xfrm>
            <a:off x="3071802" y="2143116"/>
            <a:ext cx="5786478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9" name="Rounded Rectangle 26"/>
          <p:cNvSpPr/>
          <p:nvPr/>
        </p:nvSpPr>
        <p:spPr>
          <a:xfrm>
            <a:off x="5143504" y="2357430"/>
            <a:ext cx="3571900" cy="42148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0" name="Rounded Rectangle 33"/>
          <p:cNvSpPr/>
          <p:nvPr/>
        </p:nvSpPr>
        <p:spPr>
          <a:xfrm>
            <a:off x="3286116" y="2786058"/>
            <a:ext cx="1643074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Lucida Console" pitchFamily="49" charset="0"/>
              </a:rPr>
              <a:t>Jogos</a:t>
            </a:r>
            <a:endParaRPr lang="pt-BR" dirty="0">
              <a:solidFill>
                <a:schemeClr val="bg1"/>
              </a:solidFill>
              <a:latin typeface="Lucida Console" pitchFamily="49" charset="0"/>
            </a:endParaRPr>
          </a:p>
        </p:txBody>
      </p:sp>
      <p:sp>
        <p:nvSpPr>
          <p:cNvPr id="71" name="TextBox 34"/>
          <p:cNvSpPr txBox="1"/>
          <p:nvPr/>
        </p:nvSpPr>
        <p:spPr>
          <a:xfrm>
            <a:off x="6072198" y="3129693"/>
            <a:ext cx="18573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Antônio carlos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Bruno morais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Carla Patrícia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Carlos Britto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Daniel Olímpio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Eric Filgueiro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Gustavo Aragão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Jorge Pedro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Maria Valentina</a:t>
            </a:r>
          </a:p>
        </p:txBody>
      </p:sp>
      <p:sp>
        <p:nvSpPr>
          <p:cNvPr id="72" name="TextBox 36"/>
          <p:cNvSpPr txBox="1"/>
          <p:nvPr/>
        </p:nvSpPr>
        <p:spPr>
          <a:xfrm>
            <a:off x="6072198" y="2500306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dirty="0" smtClean="0">
                <a:solidFill>
                  <a:schemeClr val="bg1"/>
                </a:solidFill>
                <a:latin typeface="Century" pitchFamily="18" charset="0"/>
              </a:rPr>
              <a:t>Pacientes</a:t>
            </a:r>
            <a:endParaRPr lang="pt-BR" sz="2400" b="1" u="sng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73" name="Rounded Rectangle 14"/>
          <p:cNvSpPr/>
          <p:nvPr/>
        </p:nvSpPr>
        <p:spPr>
          <a:xfrm>
            <a:off x="3286116" y="3571876"/>
            <a:ext cx="1643074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Lucida Console" pitchFamily="49" charset="0"/>
              </a:rPr>
              <a:t>Pacientes</a:t>
            </a:r>
            <a:endParaRPr lang="pt-BR" dirty="0">
              <a:latin typeface="Lucida Console" pitchFamily="49" charset="0"/>
            </a:endParaRPr>
          </a:p>
        </p:txBody>
      </p:sp>
      <p:sp>
        <p:nvSpPr>
          <p:cNvPr id="74" name="CaixaDeTexto 73"/>
          <p:cNvSpPr txBox="1"/>
          <p:nvPr/>
        </p:nvSpPr>
        <p:spPr>
          <a:xfrm>
            <a:off x="6500826" y="598862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Mais...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2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uild="allAtOnce"/>
      <p:bldP spid="72" grpId="0"/>
      <p:bldP spid="73" grpId="0" animBg="1"/>
      <p:bldP spid="74" grpId="0"/>
      <p:bldP spid="7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27"/>
          <p:cNvSpPr txBox="1"/>
          <p:nvPr/>
        </p:nvSpPr>
        <p:spPr>
          <a:xfrm>
            <a:off x="5286380" y="3228803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Nome: Carla Patrícia de Souza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Idade: 22 anos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Histórico da doença: Lesão na medula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2" name="Rectangle 17"/>
          <p:cNvSpPr/>
          <p:nvPr/>
        </p:nvSpPr>
        <p:spPr>
          <a:xfrm>
            <a:off x="3071802" y="571480"/>
            <a:ext cx="5786478" cy="60722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Rounded Rectangle 18"/>
          <p:cNvSpPr/>
          <p:nvPr/>
        </p:nvSpPr>
        <p:spPr>
          <a:xfrm>
            <a:off x="3286116" y="2786058"/>
            <a:ext cx="1643074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Lucida Console" pitchFamily="49" charset="0"/>
              </a:rPr>
              <a:t>Jogos</a:t>
            </a:r>
            <a:endParaRPr lang="pt-BR" dirty="0">
              <a:solidFill>
                <a:schemeClr val="bg1"/>
              </a:solidFill>
              <a:latin typeface="Lucida Console" pitchFamily="49" charset="0"/>
            </a:endParaRPr>
          </a:p>
        </p:txBody>
      </p:sp>
      <p:sp>
        <p:nvSpPr>
          <p:cNvPr id="34" name="Rounded Rectangle 19"/>
          <p:cNvSpPr/>
          <p:nvPr/>
        </p:nvSpPr>
        <p:spPr>
          <a:xfrm>
            <a:off x="3286116" y="3571876"/>
            <a:ext cx="1643074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Lucida Console" pitchFamily="49" charset="0"/>
              </a:rPr>
              <a:t>Pacientes</a:t>
            </a:r>
            <a:endParaRPr lang="pt-BR" dirty="0">
              <a:latin typeface="Lucida Console" pitchFamily="49" charset="0"/>
            </a:endParaRPr>
          </a:p>
        </p:txBody>
      </p:sp>
      <p:sp>
        <p:nvSpPr>
          <p:cNvPr id="57" name="Rounded Rectangle 20"/>
          <p:cNvSpPr/>
          <p:nvPr/>
        </p:nvSpPr>
        <p:spPr>
          <a:xfrm>
            <a:off x="5072066" y="1571612"/>
            <a:ext cx="3786214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5" name="TextBox 21"/>
          <p:cNvSpPr txBox="1"/>
          <p:nvPr/>
        </p:nvSpPr>
        <p:spPr>
          <a:xfrm>
            <a:off x="5072066" y="1643050"/>
            <a:ext cx="1984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Olá, Dra Maria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6" name="Rounded Rectangle 22"/>
          <p:cNvSpPr/>
          <p:nvPr/>
        </p:nvSpPr>
        <p:spPr>
          <a:xfrm>
            <a:off x="3286116" y="4357694"/>
            <a:ext cx="1643074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Lucida Console" pitchFamily="49" charset="0"/>
              </a:rPr>
              <a:t>Contato</a:t>
            </a:r>
            <a:endParaRPr lang="pt-BR" dirty="0">
              <a:latin typeface="Lucida Console" pitchFamily="49" charset="0"/>
            </a:endParaRPr>
          </a:p>
        </p:txBody>
      </p:sp>
      <p:sp>
        <p:nvSpPr>
          <p:cNvPr id="67" name="Rounded Rectangle 23"/>
          <p:cNvSpPr/>
          <p:nvPr/>
        </p:nvSpPr>
        <p:spPr>
          <a:xfrm>
            <a:off x="3224194" y="714356"/>
            <a:ext cx="1500198" cy="928694"/>
          </a:xfrm>
          <a:prstGeom prst="roundRect">
            <a:avLst/>
          </a:prstGeom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785794"/>
            <a:ext cx="1295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9" name="Straight Connector 25"/>
          <p:cNvCxnSpPr/>
          <p:nvPr/>
        </p:nvCxnSpPr>
        <p:spPr>
          <a:xfrm>
            <a:off x="3071802" y="2143116"/>
            <a:ext cx="5786478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0" name="Rounded Rectangle 26"/>
          <p:cNvSpPr/>
          <p:nvPr/>
        </p:nvSpPr>
        <p:spPr>
          <a:xfrm>
            <a:off x="5143504" y="2357430"/>
            <a:ext cx="3571900" cy="42148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1" name="Rounded Rectangle 33"/>
          <p:cNvSpPr/>
          <p:nvPr/>
        </p:nvSpPr>
        <p:spPr>
          <a:xfrm>
            <a:off x="3286116" y="2786058"/>
            <a:ext cx="1643074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Lucida Console" pitchFamily="49" charset="0"/>
              </a:rPr>
              <a:t>Jogos</a:t>
            </a:r>
            <a:endParaRPr lang="pt-BR" dirty="0">
              <a:solidFill>
                <a:schemeClr val="bg1"/>
              </a:solidFill>
              <a:latin typeface="Lucida Console" pitchFamily="49" charset="0"/>
            </a:endParaRPr>
          </a:p>
        </p:txBody>
      </p:sp>
      <p:sp>
        <p:nvSpPr>
          <p:cNvPr id="72" name="TextBox 37"/>
          <p:cNvSpPr txBox="1"/>
          <p:nvPr/>
        </p:nvSpPr>
        <p:spPr>
          <a:xfrm>
            <a:off x="5794971" y="2538707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dirty="0" smtClean="0">
                <a:solidFill>
                  <a:schemeClr val="bg1"/>
                </a:solidFill>
                <a:latin typeface="Century" pitchFamily="18" charset="0"/>
              </a:rPr>
              <a:t>Carla Patrícia</a:t>
            </a:r>
            <a:endParaRPr lang="pt-BR" sz="2400" b="1" u="sng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73" name="Oval 15"/>
          <p:cNvSpPr/>
          <p:nvPr/>
        </p:nvSpPr>
        <p:spPr>
          <a:xfrm>
            <a:off x="5429256" y="3500438"/>
            <a:ext cx="2928958" cy="4286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Dados médicos</a:t>
            </a:r>
            <a:endParaRPr lang="pt-BR" dirty="0"/>
          </a:p>
        </p:txBody>
      </p:sp>
      <p:sp>
        <p:nvSpPr>
          <p:cNvPr id="74" name="Oval 16"/>
          <p:cNvSpPr/>
          <p:nvPr/>
        </p:nvSpPr>
        <p:spPr>
          <a:xfrm>
            <a:off x="5429256" y="4286256"/>
            <a:ext cx="2928958" cy="4286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Relatórios KAPP</a:t>
            </a:r>
            <a:endParaRPr lang="pt-BR" dirty="0"/>
          </a:p>
        </p:txBody>
      </p:sp>
      <p:sp>
        <p:nvSpPr>
          <p:cNvPr id="75" name="TextBox 28"/>
          <p:cNvSpPr txBox="1"/>
          <p:nvPr/>
        </p:nvSpPr>
        <p:spPr>
          <a:xfrm>
            <a:off x="5357818" y="3143248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Nome: Carla Patrícia de Souza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Idade: 22 anos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Breve histórico da doença: Lesão na medula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6" name="Rectangle 29"/>
          <p:cNvSpPr/>
          <p:nvPr/>
        </p:nvSpPr>
        <p:spPr>
          <a:xfrm>
            <a:off x="6429388" y="5500702"/>
            <a:ext cx="1143008" cy="35719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Voltar</a:t>
            </a:r>
            <a:endParaRPr lang="pt-BR" dirty="0"/>
          </a:p>
        </p:txBody>
      </p:sp>
      <p:sp>
        <p:nvSpPr>
          <p:cNvPr id="77" name="Oval 30"/>
          <p:cNvSpPr/>
          <p:nvPr/>
        </p:nvSpPr>
        <p:spPr>
          <a:xfrm>
            <a:off x="5429256" y="3500438"/>
            <a:ext cx="2928958" cy="4286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Dados médicos</a:t>
            </a:r>
            <a:endParaRPr lang="pt-BR" dirty="0"/>
          </a:p>
        </p:txBody>
      </p: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286124"/>
            <a:ext cx="447751" cy="43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929066"/>
            <a:ext cx="447751" cy="43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567251"/>
            <a:ext cx="447751" cy="43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CaixaDeTexto 80"/>
          <p:cNvSpPr txBox="1"/>
          <p:nvPr/>
        </p:nvSpPr>
        <p:spPr>
          <a:xfrm>
            <a:off x="6143636" y="3286124"/>
            <a:ext cx="1817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Relatório 1(ADM)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2" name="CaixaDeTexto 81"/>
          <p:cNvSpPr txBox="1"/>
          <p:nvPr/>
        </p:nvSpPr>
        <p:spPr>
          <a:xfrm>
            <a:off x="6143636" y="3916924"/>
            <a:ext cx="2375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Relatório 2(Velocidade)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3" name="CaixaDeTexto 82"/>
          <p:cNvSpPr txBox="1"/>
          <p:nvPr/>
        </p:nvSpPr>
        <p:spPr>
          <a:xfrm>
            <a:off x="6143636" y="4572008"/>
            <a:ext cx="2375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Relatório 3(Velocidade)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4" name="TextBox 37"/>
          <p:cNvSpPr txBox="1"/>
          <p:nvPr/>
        </p:nvSpPr>
        <p:spPr>
          <a:xfrm>
            <a:off x="6143636" y="2571744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dirty="0" smtClean="0">
                <a:solidFill>
                  <a:schemeClr val="bg1"/>
                </a:solidFill>
                <a:latin typeface="Century" pitchFamily="18" charset="0"/>
              </a:rPr>
              <a:t>Relatórios</a:t>
            </a:r>
            <a:endParaRPr lang="pt-BR" sz="2400" b="1" u="sng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85" name="TextBox 37"/>
          <p:cNvSpPr txBox="1"/>
          <p:nvPr/>
        </p:nvSpPr>
        <p:spPr>
          <a:xfrm>
            <a:off x="5715008" y="2538707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dirty="0" smtClean="0">
                <a:solidFill>
                  <a:schemeClr val="bg1"/>
                </a:solidFill>
                <a:latin typeface="Century" pitchFamily="18" charset="0"/>
              </a:rPr>
              <a:t>Dados médicos</a:t>
            </a:r>
            <a:endParaRPr lang="pt-BR" sz="2400" b="1" u="sng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86" name="CaixaDeTexto 85"/>
          <p:cNvSpPr txBox="1"/>
          <p:nvPr/>
        </p:nvSpPr>
        <p:spPr>
          <a:xfrm>
            <a:off x="6500826" y="557214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Mais...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2" grpId="1"/>
      <p:bldP spid="73" grpId="0" animBg="1"/>
      <p:bldP spid="73" grpId="1" animBg="1"/>
      <p:bldP spid="73" grpId="2" animBg="1"/>
      <p:bldP spid="74" grpId="0" animBg="1"/>
      <p:bldP spid="74" grpId="1" animBg="1"/>
      <p:bldP spid="74" grpId="2" animBg="1"/>
      <p:bldP spid="75" grpId="0"/>
      <p:bldP spid="75" grpId="1"/>
      <p:bldP spid="76" grpId="0" animBg="1"/>
      <p:bldP spid="76" grpId="1" animBg="1"/>
      <p:bldP spid="77" grpId="0" animBg="1"/>
      <p:bldP spid="77" grpId="1" animBg="1"/>
      <p:bldP spid="81" grpId="0"/>
      <p:bldP spid="82" grpId="0"/>
      <p:bldP spid="83" grpId="0"/>
      <p:bldP spid="84" grpId="0"/>
      <p:bldP spid="85" grpId="0"/>
      <p:bldP spid="85" grpId="1"/>
      <p:bldP spid="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500313" y="274638"/>
            <a:ext cx="6186487" cy="1143000"/>
          </a:xfrm>
        </p:spPr>
        <p:txBody>
          <a:bodyPr/>
          <a:lstStyle/>
          <a:p>
            <a:pPr algn="l" eaLnBrk="1" hangingPunct="1"/>
            <a:r>
              <a:rPr lang="fr-CA" dirty="0" smtClean="0">
                <a:solidFill>
                  <a:schemeClr val="accent1"/>
                </a:solidFill>
              </a:rPr>
              <a:t>AGENDA</a:t>
            </a:r>
            <a:endParaRPr lang="fr-FR" dirty="0" smtClean="0">
              <a:solidFill>
                <a:schemeClr val="accent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500313" y="1600200"/>
            <a:ext cx="6186487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pt-BR" dirty="0" smtClean="0">
                <a:solidFill>
                  <a:schemeClr val="accent1"/>
                </a:solidFill>
              </a:rPr>
              <a:t>Problema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t-BR" dirty="0" smtClean="0">
                <a:solidFill>
                  <a:schemeClr val="accent1"/>
                </a:solidFill>
              </a:rPr>
              <a:t>Solução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t-BR" dirty="0" smtClean="0">
                <a:solidFill>
                  <a:schemeClr val="accent1"/>
                </a:solidFill>
              </a:rPr>
              <a:t>KAPP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t-BR" dirty="0" smtClean="0">
                <a:solidFill>
                  <a:schemeClr val="accent1"/>
                </a:solidFill>
              </a:rPr>
              <a:t>Concorrentes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t-BR" dirty="0" smtClean="0">
                <a:solidFill>
                  <a:schemeClr val="accent1"/>
                </a:solidFill>
              </a:rPr>
              <a:t>Tecnologias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t-BR" dirty="0" smtClean="0">
                <a:solidFill>
                  <a:schemeClr val="accent1"/>
                </a:solidFill>
              </a:rPr>
              <a:t>Cronograma</a:t>
            </a:r>
          </a:p>
          <a:p>
            <a:pPr eaLnBrk="1" hangingPunct="1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endParaRPr lang="fr-FR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fr-FR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2500313" y="274638"/>
            <a:ext cx="6186487" cy="1143000"/>
          </a:xfrm>
        </p:spPr>
        <p:txBody>
          <a:bodyPr/>
          <a:lstStyle/>
          <a:p>
            <a:pPr algn="l" eaLnBrk="1" hangingPunct="1"/>
            <a:r>
              <a:rPr lang="fr-CA" dirty="0" smtClean="0">
                <a:solidFill>
                  <a:schemeClr val="accent1"/>
                </a:solidFill>
              </a:rPr>
              <a:t>KAPP</a:t>
            </a:r>
            <a:endParaRPr lang="fr-FR" dirty="0" smtClean="0">
              <a:solidFill>
                <a:schemeClr val="accent1"/>
              </a:solidFill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 bwMode="auto">
          <a:xfrm>
            <a:off x="2285984" y="1071546"/>
            <a:ext cx="6186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2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Uso do paciente: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714488"/>
            <a:ext cx="34099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CaixaDeTexto 81"/>
          <p:cNvSpPr txBox="1"/>
          <p:nvPr/>
        </p:nvSpPr>
        <p:spPr>
          <a:xfrm>
            <a:off x="5643570" y="3071810"/>
            <a:ext cx="4000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</a:rPr>
              <a:t>Pressione qualquer tecla para configurar. </a:t>
            </a:r>
            <a:endParaRPr lang="pt-BR" sz="1200" dirty="0">
              <a:solidFill>
                <a:srgbClr val="C00000"/>
              </a:solidFill>
            </a:endParaRPr>
          </a:p>
        </p:txBody>
      </p:sp>
      <p:sp>
        <p:nvSpPr>
          <p:cNvPr id="83" name="CaixaDeTexto 82"/>
          <p:cNvSpPr txBox="1"/>
          <p:nvPr/>
        </p:nvSpPr>
        <p:spPr>
          <a:xfrm>
            <a:off x="7000892" y="328612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</a:rPr>
              <a:t>9</a:t>
            </a:r>
            <a:endParaRPr lang="pt-BR" sz="1200" dirty="0">
              <a:solidFill>
                <a:srgbClr val="C00000"/>
              </a:solidFill>
            </a:endParaRPr>
          </a:p>
        </p:txBody>
      </p:sp>
      <p:sp>
        <p:nvSpPr>
          <p:cNvPr id="84" name="CaixaDeTexto 83"/>
          <p:cNvSpPr txBox="1"/>
          <p:nvPr/>
        </p:nvSpPr>
        <p:spPr>
          <a:xfrm>
            <a:off x="7000892" y="328612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</a:rPr>
              <a:t>8</a:t>
            </a:r>
            <a:endParaRPr lang="pt-BR" sz="1200" dirty="0">
              <a:solidFill>
                <a:srgbClr val="C00000"/>
              </a:solidFill>
            </a:endParaRPr>
          </a:p>
        </p:txBody>
      </p:sp>
      <p:sp>
        <p:nvSpPr>
          <p:cNvPr id="85" name="CaixaDeTexto 84"/>
          <p:cNvSpPr txBox="1"/>
          <p:nvPr/>
        </p:nvSpPr>
        <p:spPr>
          <a:xfrm>
            <a:off x="7000892" y="328612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</a:rPr>
              <a:t>7</a:t>
            </a:r>
            <a:endParaRPr lang="pt-BR" sz="1200" dirty="0">
              <a:solidFill>
                <a:srgbClr val="C00000"/>
              </a:solidFill>
            </a:endParaRPr>
          </a:p>
        </p:txBody>
      </p:sp>
      <p:sp>
        <p:nvSpPr>
          <p:cNvPr id="86" name="CaixaDeTexto 85"/>
          <p:cNvSpPr txBox="1"/>
          <p:nvPr/>
        </p:nvSpPr>
        <p:spPr>
          <a:xfrm>
            <a:off x="7000892" y="328612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</a:rPr>
              <a:t>6</a:t>
            </a:r>
            <a:endParaRPr lang="pt-BR" sz="1200" dirty="0">
              <a:solidFill>
                <a:srgbClr val="C00000"/>
              </a:solidFill>
            </a:endParaRPr>
          </a:p>
        </p:txBody>
      </p:sp>
      <p:sp>
        <p:nvSpPr>
          <p:cNvPr id="87" name="CaixaDeTexto 86"/>
          <p:cNvSpPr txBox="1"/>
          <p:nvPr/>
        </p:nvSpPr>
        <p:spPr>
          <a:xfrm>
            <a:off x="7000892" y="328612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rgbClr val="C00000"/>
                </a:solidFill>
              </a:rPr>
              <a:t>5</a:t>
            </a:r>
          </a:p>
        </p:txBody>
      </p:sp>
      <p:pic>
        <p:nvPicPr>
          <p:cNvPr id="88" name="Picture 4" descr="http://game-server-hosting.net/wp-content/uploads/2008/12/skate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2000240"/>
            <a:ext cx="785818" cy="1054174"/>
          </a:xfrm>
          <a:prstGeom prst="rect">
            <a:avLst/>
          </a:prstGeom>
          <a:noFill/>
        </p:spPr>
      </p:pic>
      <p:sp>
        <p:nvSpPr>
          <p:cNvPr id="89" name="CaixaDeTexto 88"/>
          <p:cNvSpPr txBox="1"/>
          <p:nvPr/>
        </p:nvSpPr>
        <p:spPr>
          <a:xfrm>
            <a:off x="7000892" y="328612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</a:rPr>
              <a:t>4</a:t>
            </a:r>
            <a:endParaRPr lang="pt-BR" sz="1200" dirty="0">
              <a:solidFill>
                <a:srgbClr val="C00000"/>
              </a:solidFill>
            </a:endParaRPr>
          </a:p>
        </p:txBody>
      </p:sp>
      <p:sp>
        <p:nvSpPr>
          <p:cNvPr id="90" name="CaixaDeTexto 89"/>
          <p:cNvSpPr txBox="1"/>
          <p:nvPr/>
        </p:nvSpPr>
        <p:spPr>
          <a:xfrm>
            <a:off x="7000892" y="328612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</a:rPr>
              <a:t>3</a:t>
            </a:r>
            <a:endParaRPr lang="pt-BR" sz="1200" dirty="0">
              <a:solidFill>
                <a:srgbClr val="C00000"/>
              </a:solidFill>
            </a:endParaRPr>
          </a:p>
        </p:txBody>
      </p:sp>
      <p:sp>
        <p:nvSpPr>
          <p:cNvPr id="91" name="CaixaDeTexto 90"/>
          <p:cNvSpPr txBox="1"/>
          <p:nvPr/>
        </p:nvSpPr>
        <p:spPr>
          <a:xfrm>
            <a:off x="7000892" y="328612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</a:rPr>
              <a:t>2</a:t>
            </a:r>
            <a:endParaRPr lang="pt-BR" sz="1200" dirty="0">
              <a:solidFill>
                <a:srgbClr val="C00000"/>
              </a:solidFill>
            </a:endParaRPr>
          </a:p>
        </p:txBody>
      </p:sp>
      <p:sp>
        <p:nvSpPr>
          <p:cNvPr id="92" name="CaixaDeTexto 91"/>
          <p:cNvSpPr txBox="1"/>
          <p:nvPr/>
        </p:nvSpPr>
        <p:spPr>
          <a:xfrm>
            <a:off x="7000892" y="328612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</a:rPr>
              <a:t>1</a:t>
            </a:r>
            <a:endParaRPr lang="pt-BR" sz="1200" dirty="0">
              <a:solidFill>
                <a:srgbClr val="C00000"/>
              </a:solidFill>
            </a:endParaRPr>
          </a:p>
        </p:txBody>
      </p:sp>
      <p:sp>
        <p:nvSpPr>
          <p:cNvPr id="93" name="CaixaDeTexto 92"/>
          <p:cNvSpPr txBox="1"/>
          <p:nvPr/>
        </p:nvSpPr>
        <p:spPr>
          <a:xfrm>
            <a:off x="7000892" y="328612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</a:rPr>
              <a:t>0</a:t>
            </a:r>
            <a:endParaRPr lang="pt-BR" sz="1200" dirty="0">
              <a:solidFill>
                <a:srgbClr val="C00000"/>
              </a:solidFill>
            </a:endParaRPr>
          </a:p>
        </p:txBody>
      </p:sp>
      <p:pic>
        <p:nvPicPr>
          <p:cNvPr id="94" name="Imagem 93" descr="kap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34" y="4143380"/>
            <a:ext cx="1357322" cy="877221"/>
          </a:xfrm>
          <a:prstGeom prst="rect">
            <a:avLst/>
          </a:prstGeom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1928802"/>
            <a:ext cx="2857520" cy="172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Retângulo 95"/>
          <p:cNvSpPr/>
          <p:nvPr/>
        </p:nvSpPr>
        <p:spPr>
          <a:xfrm>
            <a:off x="5643570" y="1928802"/>
            <a:ext cx="2857520" cy="17145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7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646450">
            <a:off x="3986482" y="3941564"/>
            <a:ext cx="222431" cy="46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776282" flipH="1">
            <a:off x="3211008" y="3296167"/>
            <a:ext cx="235392" cy="48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17" descr="http://thomassampson.co.uk/blog/wp-content/uploads/2008/11/png-others-web_database-256x25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28860" y="2571744"/>
            <a:ext cx="85725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6" descr="http://www.wgate.com.br/conteudo/medicinaesaude/fisioterapia/cinesio/images/abducao_aducao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9388" y="4286250"/>
            <a:ext cx="23447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Conector reto 24"/>
          <p:cNvCxnSpPr>
            <a:endCxn id="27" idx="2"/>
          </p:cNvCxnSpPr>
          <p:nvPr/>
        </p:nvCxnSpPr>
        <p:spPr>
          <a:xfrm rot="16200000" flipH="1">
            <a:off x="4253319" y="5105003"/>
            <a:ext cx="1895563" cy="5438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>
            <a:endCxn id="27" idx="4"/>
          </p:cNvCxnSpPr>
          <p:nvPr/>
        </p:nvCxnSpPr>
        <p:spPr>
          <a:xfrm flipV="1">
            <a:off x="5000628" y="4127460"/>
            <a:ext cx="1941631" cy="21293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riângulo isósceles 41"/>
          <p:cNvSpPr/>
          <p:nvPr/>
        </p:nvSpPr>
        <p:spPr>
          <a:xfrm rot="18226193">
            <a:off x="4256932" y="4048623"/>
            <a:ext cx="2643206" cy="1513575"/>
          </a:xfrm>
          <a:prstGeom prst="triangle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500570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itre 1"/>
          <p:cNvSpPr txBox="1">
            <a:spLocks/>
          </p:cNvSpPr>
          <p:nvPr/>
        </p:nvSpPr>
        <p:spPr bwMode="auto">
          <a:xfrm>
            <a:off x="4572000" y="4786330"/>
            <a:ext cx="14287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VELOCIDADE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1857364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itre 1"/>
          <p:cNvSpPr txBox="1">
            <a:spLocks/>
          </p:cNvSpPr>
          <p:nvPr/>
        </p:nvSpPr>
        <p:spPr bwMode="auto">
          <a:xfrm>
            <a:off x="7072330" y="2000240"/>
            <a:ext cx="15716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SUSTENTAÇÃO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1857364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itre 1"/>
          <p:cNvSpPr txBox="1">
            <a:spLocks/>
          </p:cNvSpPr>
          <p:nvPr/>
        </p:nvSpPr>
        <p:spPr bwMode="auto">
          <a:xfrm>
            <a:off x="2928926" y="2143116"/>
            <a:ext cx="14287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noProof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AMPLITUDE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Titre 1"/>
          <p:cNvSpPr txBox="1">
            <a:spLocks/>
          </p:cNvSpPr>
          <p:nvPr/>
        </p:nvSpPr>
        <p:spPr bwMode="auto">
          <a:xfrm>
            <a:off x="2500313" y="274638"/>
            <a:ext cx="6186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KAPP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Titre 1"/>
          <p:cNvSpPr txBox="1">
            <a:spLocks/>
          </p:cNvSpPr>
          <p:nvPr/>
        </p:nvSpPr>
        <p:spPr bwMode="auto">
          <a:xfrm>
            <a:off x="2285984" y="1071546"/>
            <a:ext cx="6186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200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Relatório</a:t>
            </a:r>
            <a:r>
              <a:rPr lang="fr-CA" sz="2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5" name="Objeto 44"/>
          <p:cNvGraphicFramePr>
            <a:graphicFrameLocks noChangeAspect="1"/>
          </p:cNvGraphicFramePr>
          <p:nvPr/>
        </p:nvGraphicFramePr>
        <p:xfrm>
          <a:off x="3506642" y="500042"/>
          <a:ext cx="5020647" cy="6147995"/>
        </p:xfrm>
        <a:graphic>
          <a:graphicData uri="http://schemas.openxmlformats.org/presentationml/2006/ole">
            <p:oleObj spid="_x0000_s28675" name="Documento" r:id="rId6" imgW="5550454" imgH="679678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2" grpId="0"/>
      <p:bldP spid="43" grpId="0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pt-BR"/>
          </a:p>
        </p:txBody>
      </p:sp>
      <p:sp>
        <p:nvSpPr>
          <p:cNvPr id="2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24" name="Imagem 14" descr="kap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2000240"/>
            <a:ext cx="2857520" cy="1846780"/>
          </a:xfrm>
          <a:prstGeom prst="rect">
            <a:avLst/>
          </a:prstGeom>
        </p:spPr>
      </p:pic>
      <p:sp>
        <p:nvSpPr>
          <p:cNvPr id="25" name="Titre 1"/>
          <p:cNvSpPr txBox="1">
            <a:spLocks/>
          </p:cNvSpPr>
          <p:nvPr/>
        </p:nvSpPr>
        <p:spPr>
          <a:xfrm>
            <a:off x="2500313" y="274638"/>
            <a:ext cx="61864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KAPP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Titre 1"/>
          <p:cNvSpPr txBox="1">
            <a:spLocks/>
          </p:cNvSpPr>
          <p:nvPr/>
        </p:nvSpPr>
        <p:spPr bwMode="auto">
          <a:xfrm>
            <a:off x="2285984" y="1071546"/>
            <a:ext cx="6186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200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Locais</a:t>
            </a:r>
            <a:r>
              <a:rPr lang="fr-CA" sz="2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fr-CA" sz="200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uso</a:t>
            </a:r>
            <a:r>
              <a:rPr lang="fr-CA" sz="2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4112010"/>
            <a:ext cx="2071702" cy="231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3860692"/>
            <a:ext cx="2357454" cy="22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Conector de seta reta 19"/>
          <p:cNvCxnSpPr/>
          <p:nvPr/>
        </p:nvCxnSpPr>
        <p:spPr>
          <a:xfrm rot="5400000">
            <a:off x="4250529" y="3250405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0"/>
          <p:cNvCxnSpPr/>
          <p:nvPr/>
        </p:nvCxnSpPr>
        <p:spPr>
          <a:xfrm rot="16200000" flipH="1">
            <a:off x="6607983" y="3250405"/>
            <a:ext cx="714382" cy="642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re 1"/>
          <p:cNvSpPr txBox="1">
            <a:spLocks/>
          </p:cNvSpPr>
          <p:nvPr/>
        </p:nvSpPr>
        <p:spPr bwMode="auto">
          <a:xfrm>
            <a:off x="7601015" y="5929338"/>
            <a:ext cx="6186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28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Casa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Titre 1"/>
          <p:cNvSpPr txBox="1">
            <a:spLocks/>
          </p:cNvSpPr>
          <p:nvPr/>
        </p:nvSpPr>
        <p:spPr bwMode="auto">
          <a:xfrm>
            <a:off x="3286116" y="5857900"/>
            <a:ext cx="6186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28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Clínica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428992" y="3000372"/>
            <a:ext cx="4633381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Concorrentes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Cubo 14"/>
          <p:cNvSpPr/>
          <p:nvPr/>
        </p:nvSpPr>
        <p:spPr>
          <a:xfrm>
            <a:off x="142844" y="1857364"/>
            <a:ext cx="2571768" cy="785818"/>
          </a:xfrm>
          <a:prstGeom prst="cube">
            <a:avLst/>
          </a:prstGeom>
          <a:solidFill>
            <a:schemeClr val="accent1"/>
          </a:solidFill>
          <a:ln cap="rnd">
            <a:noFill/>
            <a:bevel/>
          </a:ln>
          <a:effectLst>
            <a:outerShdw blurRad="177800" dist="88900" dir="6900000" sx="105000" sy="105000" algn="ctr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Laboratório de Marcha</a:t>
            </a:r>
            <a:endParaRPr lang="pt-BR" dirty="0"/>
          </a:p>
        </p:txBody>
      </p:sp>
      <p:sp>
        <p:nvSpPr>
          <p:cNvPr id="16" name="Seta para cima 15"/>
          <p:cNvSpPr/>
          <p:nvPr/>
        </p:nvSpPr>
        <p:spPr>
          <a:xfrm>
            <a:off x="285720" y="3000372"/>
            <a:ext cx="285752" cy="285752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571472" y="3000372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 smtClean="0">
                <a:solidFill>
                  <a:schemeClr val="bg1"/>
                </a:solidFill>
                <a:latin typeface="+mn-lt"/>
              </a:rPr>
              <a:t>Coleta de Dados</a:t>
            </a:r>
            <a:endParaRPr lang="pt-BR" sz="16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Seta para cima 18"/>
          <p:cNvSpPr/>
          <p:nvPr/>
        </p:nvSpPr>
        <p:spPr>
          <a:xfrm rot="10800000">
            <a:off x="285720" y="3643314"/>
            <a:ext cx="285752" cy="285752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571472" y="3571876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 smtClean="0">
                <a:solidFill>
                  <a:schemeClr val="bg1"/>
                </a:solidFill>
                <a:latin typeface="+mn-lt"/>
              </a:rPr>
              <a:t>Valores de Jogos</a:t>
            </a:r>
            <a:endParaRPr lang="pt-BR" sz="16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Seta para cima 20"/>
          <p:cNvSpPr/>
          <p:nvPr/>
        </p:nvSpPr>
        <p:spPr>
          <a:xfrm rot="10800000">
            <a:off x="285720" y="4214818"/>
            <a:ext cx="285752" cy="285752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571472" y="4143380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 smtClean="0">
                <a:solidFill>
                  <a:schemeClr val="bg1"/>
                </a:solidFill>
                <a:latin typeface="+mn-lt"/>
              </a:rPr>
              <a:t>Custo</a:t>
            </a:r>
            <a:endParaRPr lang="pt-BR" sz="1600" i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Concorrentes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ubo 3"/>
          <p:cNvSpPr/>
          <p:nvPr/>
        </p:nvSpPr>
        <p:spPr>
          <a:xfrm>
            <a:off x="142844" y="1857364"/>
            <a:ext cx="2571768" cy="785818"/>
          </a:xfrm>
          <a:prstGeom prst="cube">
            <a:avLst/>
          </a:prstGeom>
          <a:solidFill>
            <a:schemeClr val="accent1"/>
          </a:solidFill>
          <a:ln cap="rnd">
            <a:noFill/>
            <a:bevel/>
          </a:ln>
          <a:effectLst>
            <a:outerShdw blurRad="177800" dist="88900" dir="6900000" sx="105000" sy="105000" algn="ctr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err="1" smtClean="0"/>
              <a:t>Rutgers</a:t>
            </a:r>
            <a:r>
              <a:rPr lang="pt-BR" dirty="0" smtClean="0"/>
              <a:t> </a:t>
            </a:r>
            <a:r>
              <a:rPr lang="pt-BR" dirty="0" err="1" smtClean="0"/>
              <a:t>Ankle</a:t>
            </a:r>
            <a:r>
              <a:rPr lang="pt-BR" dirty="0" smtClean="0"/>
              <a:t> e     Cyber </a:t>
            </a:r>
            <a:r>
              <a:rPr lang="pt-BR" dirty="0" err="1" smtClean="0"/>
              <a:t>Glove</a:t>
            </a:r>
            <a:endParaRPr lang="pt-BR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71736" y="3071810"/>
            <a:ext cx="3349574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Seta para cima 14"/>
          <p:cNvSpPr/>
          <p:nvPr/>
        </p:nvSpPr>
        <p:spPr>
          <a:xfrm>
            <a:off x="285720" y="3000372"/>
            <a:ext cx="285752" cy="285752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cima 15"/>
          <p:cNvSpPr/>
          <p:nvPr/>
        </p:nvSpPr>
        <p:spPr>
          <a:xfrm>
            <a:off x="285720" y="3643314"/>
            <a:ext cx="285752" cy="285752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571472" y="3000372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 smtClean="0">
                <a:solidFill>
                  <a:schemeClr val="bg1"/>
                </a:solidFill>
                <a:latin typeface="+mn-lt"/>
              </a:rPr>
              <a:t>Coleta de Dados</a:t>
            </a:r>
            <a:endParaRPr lang="pt-BR" sz="16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71472" y="3643314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 err="1" smtClean="0">
                <a:solidFill>
                  <a:schemeClr val="bg1"/>
                </a:solidFill>
                <a:latin typeface="+mn-lt"/>
              </a:rPr>
              <a:t>Jogabilidade</a:t>
            </a:r>
            <a:endParaRPr lang="pt-BR" sz="16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Seta para cima 19"/>
          <p:cNvSpPr/>
          <p:nvPr/>
        </p:nvSpPr>
        <p:spPr>
          <a:xfrm rot="10800000">
            <a:off x="285720" y="4429132"/>
            <a:ext cx="285752" cy="285752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571472" y="4929198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 smtClean="0">
                <a:solidFill>
                  <a:schemeClr val="bg1"/>
                </a:solidFill>
                <a:latin typeface="+mn-lt"/>
              </a:rPr>
              <a:t>Acompanhamento à Distância</a:t>
            </a:r>
            <a:endParaRPr lang="pt-BR" sz="16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Seta para cima 21"/>
          <p:cNvSpPr/>
          <p:nvPr/>
        </p:nvSpPr>
        <p:spPr>
          <a:xfrm rot="10800000">
            <a:off x="285720" y="5072074"/>
            <a:ext cx="285752" cy="285752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357694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 smtClean="0">
                <a:solidFill>
                  <a:schemeClr val="bg1"/>
                </a:solidFill>
                <a:latin typeface="+mn-lt"/>
              </a:rPr>
              <a:t>Adaptabilidade</a:t>
            </a:r>
            <a:endParaRPr lang="pt-BR" sz="16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500430" y="2571744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 err="1" smtClean="0">
                <a:solidFill>
                  <a:schemeClr val="bg1"/>
                </a:solidFill>
                <a:latin typeface="+mn-lt"/>
              </a:rPr>
              <a:t>Rutgers</a:t>
            </a:r>
            <a:r>
              <a:rPr lang="pt-BR" sz="20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pt-BR" sz="2000" b="1" i="1" dirty="0" err="1" smtClean="0">
                <a:solidFill>
                  <a:schemeClr val="bg1"/>
                </a:solidFill>
                <a:latin typeface="+mn-lt"/>
              </a:rPr>
              <a:t>Ankle</a:t>
            </a:r>
            <a:endParaRPr lang="pt-BR" sz="20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715140" y="2571744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 smtClean="0">
                <a:solidFill>
                  <a:schemeClr val="bg1"/>
                </a:solidFill>
                <a:latin typeface="+mn-lt"/>
              </a:rPr>
              <a:t>Cyber </a:t>
            </a:r>
            <a:r>
              <a:rPr lang="pt-BR" sz="2000" b="1" i="1" dirty="0" err="1" smtClean="0">
                <a:solidFill>
                  <a:schemeClr val="bg1"/>
                </a:solidFill>
                <a:latin typeface="+mn-lt"/>
              </a:rPr>
              <a:t>Glove</a:t>
            </a:r>
            <a:endParaRPr lang="pt-BR" sz="20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071810"/>
            <a:ext cx="2268511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/>
      <p:bldP spid="20" grpId="0" animBg="1"/>
      <p:bldP spid="21" grpId="0"/>
      <p:bldP spid="22" grpId="0" animBg="1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500313" y="274638"/>
            <a:ext cx="6186487" cy="1143000"/>
          </a:xfrm>
        </p:spPr>
        <p:txBody>
          <a:bodyPr/>
          <a:lstStyle/>
          <a:p>
            <a:pPr algn="l" eaLnBrk="1" hangingPunct="1"/>
            <a:r>
              <a:rPr lang="fr-CA" dirty="0" smtClean="0">
                <a:solidFill>
                  <a:schemeClr val="accent1"/>
                </a:solidFill>
              </a:rPr>
              <a:t>CONCORRENTES</a:t>
            </a:r>
            <a:endParaRPr lang="fr-FR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7" name="Gráfico 6"/>
          <p:cNvGraphicFramePr/>
          <p:nvPr/>
        </p:nvGraphicFramePr>
        <p:xfrm>
          <a:off x="2285984" y="1643050"/>
          <a:ext cx="6500858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 bwMode="auto">
          <a:xfrm>
            <a:off x="642910" y="2500306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JOGOS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0" y="28572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JOGO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643570" y="2285992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1400" dirty="0" smtClean="0">
                <a:solidFill>
                  <a:schemeClr val="bg1"/>
                </a:solidFill>
              </a:rPr>
              <a:t>- Tipo de jogo:  Aventura.</a:t>
            </a:r>
          </a:p>
          <a:p>
            <a:pPr algn="just"/>
            <a:endParaRPr lang="pt-BR" sz="1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pt-BR" sz="1400" dirty="0" smtClean="0">
                <a:solidFill>
                  <a:schemeClr val="bg1"/>
                </a:solidFill>
              </a:rPr>
              <a:t> Objetivo Fisioterápico: Amplitude de  movimento(ADM).</a:t>
            </a:r>
          </a:p>
          <a:p>
            <a:pPr algn="just">
              <a:buFontTx/>
              <a:buChar char="-"/>
            </a:pPr>
            <a:endParaRPr lang="pt-BR" sz="1400" dirty="0" smtClean="0"/>
          </a:p>
        </p:txBody>
      </p:sp>
      <p:pic>
        <p:nvPicPr>
          <p:cNvPr id="6" name="Imagem 5" descr="cenarioMarioInici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071678"/>
            <a:ext cx="5290494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0" y="28572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JOGO 1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643570" y="228599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- Mario voa sozinho.</a:t>
            </a:r>
          </a:p>
          <a:p>
            <a:endParaRPr lang="pt-BR" sz="1400" dirty="0" smtClean="0">
              <a:solidFill>
                <a:schemeClr val="bg1"/>
              </a:solidFill>
            </a:endParaRPr>
          </a:p>
          <a:p>
            <a:r>
              <a:rPr lang="pt-BR" sz="1400" dirty="0" smtClean="0">
                <a:solidFill>
                  <a:schemeClr val="bg1"/>
                </a:solidFill>
              </a:rPr>
              <a:t>- Usuário controla subida e descida de</a:t>
            </a:r>
          </a:p>
          <a:p>
            <a:r>
              <a:rPr lang="pt-BR" sz="1400" dirty="0" smtClean="0">
                <a:solidFill>
                  <a:schemeClr val="bg1"/>
                </a:solidFill>
              </a:rPr>
              <a:t> Mario.</a:t>
            </a:r>
          </a:p>
          <a:p>
            <a:pPr algn="just"/>
            <a:endParaRPr lang="pt-BR" sz="1400" dirty="0" smtClean="0"/>
          </a:p>
          <a:p>
            <a:pPr algn="just"/>
            <a:endParaRPr lang="pt-BR" sz="1400" dirty="0" smtClean="0">
              <a:solidFill>
                <a:schemeClr val="bg1"/>
              </a:solidFill>
            </a:endParaRPr>
          </a:p>
        </p:txBody>
      </p:sp>
      <p:pic>
        <p:nvPicPr>
          <p:cNvPr id="6" name="Imagem 5" descr="cenarioSemMari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071678"/>
            <a:ext cx="5290494" cy="3857652"/>
          </a:xfrm>
          <a:prstGeom prst="rect">
            <a:avLst/>
          </a:prstGeom>
        </p:spPr>
      </p:pic>
      <p:pic>
        <p:nvPicPr>
          <p:cNvPr id="7" name="Imagem 6" descr="mario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4143380"/>
            <a:ext cx="361950" cy="37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0" y="28572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JOGO 1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500694" y="1714488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pic>
        <p:nvPicPr>
          <p:cNvPr id="6" name="Imagem 5" descr="cenarioSemMari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000240"/>
            <a:ext cx="5290494" cy="3857652"/>
          </a:xfrm>
          <a:prstGeom prst="rect">
            <a:avLst/>
          </a:prstGeom>
        </p:spPr>
      </p:pic>
      <p:pic>
        <p:nvPicPr>
          <p:cNvPr id="7" name="Imagem 6" descr="mario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4071942"/>
            <a:ext cx="361950" cy="371475"/>
          </a:xfrm>
          <a:prstGeom prst="rect">
            <a:avLst/>
          </a:prstGeom>
        </p:spPr>
      </p:pic>
      <p:pic>
        <p:nvPicPr>
          <p:cNvPr id="8" name="Imagem 7" descr="mario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3042" y="3357562"/>
            <a:ext cx="361950" cy="371475"/>
          </a:xfrm>
          <a:prstGeom prst="rect">
            <a:avLst/>
          </a:prstGeom>
        </p:spPr>
      </p:pic>
      <p:pic>
        <p:nvPicPr>
          <p:cNvPr id="9" name="Imagem 8" descr="mario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2714620"/>
            <a:ext cx="361950" cy="37147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643570" y="2214554"/>
            <a:ext cx="32861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bg1"/>
                </a:solidFill>
              </a:rPr>
              <a:t>- Para subir, usuário precisa fazer o movimento de ADM até um ângulo mínimo¹.</a:t>
            </a:r>
          </a:p>
          <a:p>
            <a:pPr algn="just"/>
            <a:endParaRPr lang="pt-BR" sz="1400" dirty="0" smtClean="0">
              <a:solidFill>
                <a:schemeClr val="bg1"/>
              </a:solidFill>
            </a:endParaRPr>
          </a:p>
          <a:p>
            <a:pPr algn="just"/>
            <a:r>
              <a:rPr lang="pt-BR" sz="1400" dirty="0" smtClean="0">
                <a:solidFill>
                  <a:schemeClr val="bg1"/>
                </a:solidFill>
              </a:rPr>
              <a:t>- Enquanto estiver acima do ângulo, Mario continua subindo.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572132" y="5429264"/>
            <a:ext cx="371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   </a:t>
            </a:r>
            <a:r>
              <a:rPr lang="pt-BR" sz="1200" dirty="0" smtClean="0">
                <a:solidFill>
                  <a:schemeClr val="bg1"/>
                </a:solidFill>
              </a:rPr>
              <a:t>¹ Dado pré-determinado no início do jogo.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500313" y="274638"/>
            <a:ext cx="6186487" cy="1143000"/>
          </a:xfrm>
        </p:spPr>
        <p:txBody>
          <a:bodyPr/>
          <a:lstStyle/>
          <a:p>
            <a:pPr algn="l" eaLnBrk="1" hangingPunct="1"/>
            <a:r>
              <a:rPr lang="fr-CA" dirty="0" smtClean="0">
                <a:solidFill>
                  <a:schemeClr val="bg1"/>
                </a:solidFill>
              </a:rPr>
              <a:t>PROBLEMA</a:t>
            </a:r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3" name="Imagem 2" descr="car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53628">
            <a:off x="1457164" y="1822134"/>
            <a:ext cx="5588285" cy="4416895"/>
          </a:xfrm>
          <a:prstGeom prst="rect">
            <a:avLst/>
          </a:prstGeom>
        </p:spPr>
      </p:pic>
      <p:pic>
        <p:nvPicPr>
          <p:cNvPr id="4" name="Imagem 3" descr="caval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83547">
            <a:off x="1739209" y="1766443"/>
            <a:ext cx="4728157" cy="4707644"/>
          </a:xfrm>
          <a:prstGeom prst="rect">
            <a:avLst/>
          </a:prstGeom>
        </p:spPr>
      </p:pic>
      <p:pic>
        <p:nvPicPr>
          <p:cNvPr id="6" name="Imagem 5" descr="fum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6087">
            <a:off x="1551249" y="1868111"/>
            <a:ext cx="5516578" cy="4455698"/>
          </a:xfrm>
          <a:prstGeom prst="rect">
            <a:avLst/>
          </a:prstGeom>
        </p:spPr>
      </p:pic>
      <p:pic>
        <p:nvPicPr>
          <p:cNvPr id="7" name="Imagem 6" descr="futebo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490441">
            <a:off x="1792636" y="1892752"/>
            <a:ext cx="5037599" cy="4725748"/>
          </a:xfrm>
          <a:prstGeom prst="rect">
            <a:avLst/>
          </a:prstGeom>
        </p:spPr>
      </p:pic>
      <p:pic>
        <p:nvPicPr>
          <p:cNvPr id="8" name="Imagem 7" descr="guitarr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204650">
            <a:off x="1996263" y="1764873"/>
            <a:ext cx="4743761" cy="4729809"/>
          </a:xfrm>
          <a:prstGeom prst="rect">
            <a:avLst/>
          </a:prstGeom>
        </p:spPr>
      </p:pic>
      <p:pic>
        <p:nvPicPr>
          <p:cNvPr id="9" name="Imagem 8" descr="idos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446807">
            <a:off x="2459302" y="1525318"/>
            <a:ext cx="3761941" cy="5124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--</a:t>
            </a:r>
            <a:endParaRPr lang="pt-BR" dirty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0" y="28572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JOGO 1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500694" y="1714488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pic>
        <p:nvPicPr>
          <p:cNvPr id="6" name="Imagem 5" descr="cenarioSemMari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000240"/>
            <a:ext cx="5292617" cy="3859200"/>
          </a:xfrm>
          <a:prstGeom prst="rect">
            <a:avLst/>
          </a:prstGeom>
        </p:spPr>
      </p:pic>
      <p:pic>
        <p:nvPicPr>
          <p:cNvPr id="7" name="Imagem 6" descr="mario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2714620"/>
            <a:ext cx="361950" cy="371475"/>
          </a:xfrm>
          <a:prstGeom prst="rect">
            <a:avLst/>
          </a:prstGeom>
        </p:spPr>
      </p:pic>
      <p:pic>
        <p:nvPicPr>
          <p:cNvPr id="8" name="Imagem 7" descr="mario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3429000"/>
            <a:ext cx="361950" cy="371475"/>
          </a:xfrm>
          <a:prstGeom prst="rect">
            <a:avLst/>
          </a:prstGeom>
        </p:spPr>
      </p:pic>
      <p:pic>
        <p:nvPicPr>
          <p:cNvPr id="9" name="Imagem 8" descr="mario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4143380"/>
            <a:ext cx="361950" cy="37147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643570" y="2214554"/>
            <a:ext cx="32861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bg1"/>
                </a:solidFill>
              </a:rPr>
              <a:t>- Para descer, usuário precisa fazer o processo inverso até passar o ângulo na volta.</a:t>
            </a:r>
          </a:p>
          <a:p>
            <a:pPr algn="just"/>
            <a:endParaRPr lang="pt-BR" sz="1400" dirty="0" smtClean="0">
              <a:solidFill>
                <a:schemeClr val="bg1"/>
              </a:solidFill>
            </a:endParaRPr>
          </a:p>
          <a:p>
            <a:pPr algn="just"/>
            <a:r>
              <a:rPr lang="pt-BR" sz="1400" dirty="0" smtClean="0">
                <a:solidFill>
                  <a:schemeClr val="bg1"/>
                </a:solidFill>
              </a:rPr>
              <a:t>- Enquanto estiver abaixo do ângulo, Mario continua descendo.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0" y="28572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JOGO 1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500694" y="1714488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pic>
        <p:nvPicPr>
          <p:cNvPr id="6" name="Imagem 5" descr="cenarioSemMari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000240"/>
            <a:ext cx="5292617" cy="3859200"/>
          </a:xfrm>
          <a:prstGeom prst="rect">
            <a:avLst/>
          </a:prstGeom>
        </p:spPr>
      </p:pic>
      <p:pic>
        <p:nvPicPr>
          <p:cNvPr id="7" name="Imagem 6" descr="mario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4143380"/>
            <a:ext cx="361950" cy="37147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643570" y="2143116"/>
            <a:ext cx="371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bg1"/>
                </a:solidFill>
              </a:rPr>
              <a:t>- Jogo irá ganhando novos obstáculos.</a:t>
            </a:r>
          </a:p>
          <a:p>
            <a:pPr algn="just"/>
            <a:endParaRPr lang="pt-BR" sz="1400" dirty="0" smtClean="0">
              <a:solidFill>
                <a:schemeClr val="bg1"/>
              </a:solidFill>
            </a:endParaRPr>
          </a:p>
          <a:p>
            <a:pPr algn="just">
              <a:buFontTx/>
              <a:buChar char="-"/>
            </a:pPr>
            <a:r>
              <a:rPr lang="pt-BR" sz="1400" dirty="0" smtClean="0">
                <a:solidFill>
                  <a:schemeClr val="bg1"/>
                </a:solidFill>
              </a:rPr>
              <a:t>Quanto mais longe se chega, mais </a:t>
            </a:r>
          </a:p>
          <a:p>
            <a:pPr algn="just"/>
            <a:r>
              <a:rPr lang="pt-BR" sz="1400" dirty="0" smtClean="0">
                <a:solidFill>
                  <a:schemeClr val="bg1"/>
                </a:solidFill>
              </a:rPr>
              <a:t>pontos se ganha.</a:t>
            </a:r>
            <a:endParaRPr lang="pt-BR" sz="1400" dirty="0">
              <a:solidFill>
                <a:schemeClr val="bg1"/>
              </a:solidFill>
            </a:endParaRPr>
          </a:p>
        </p:txBody>
      </p:sp>
      <p:pic>
        <p:nvPicPr>
          <p:cNvPr id="9" name="Imagem 8" descr="bolaFogo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80" y="3929066"/>
            <a:ext cx="152400" cy="161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69 L -0.53524 -0.00069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2071670" y="1600200"/>
            <a:ext cx="6615130" cy="4525963"/>
          </a:xfrm>
        </p:spPr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</a:rPr>
              <a:t>Processamento de Imagens</a:t>
            </a:r>
          </a:p>
          <a:p>
            <a:pPr lvl="1"/>
            <a:r>
              <a:rPr lang="pt-BR" dirty="0" smtClean="0">
                <a:solidFill>
                  <a:schemeClr val="accent1"/>
                </a:solidFill>
              </a:rPr>
              <a:t>DSP da Texas</a:t>
            </a:r>
          </a:p>
          <a:p>
            <a:pPr lvl="2"/>
            <a:r>
              <a:rPr lang="pt-BR" dirty="0" smtClean="0">
                <a:solidFill>
                  <a:schemeClr val="accent1"/>
                </a:solidFill>
              </a:rPr>
              <a:t>TMS320DM6437 (C6000)</a:t>
            </a:r>
          </a:p>
          <a:p>
            <a:pPr lvl="2"/>
            <a:r>
              <a:rPr lang="pt-BR" dirty="0" smtClean="0">
                <a:solidFill>
                  <a:schemeClr val="accent1"/>
                </a:solidFill>
              </a:rPr>
              <a:t>Vantagens</a:t>
            </a:r>
          </a:p>
          <a:p>
            <a:pPr lvl="3"/>
            <a:r>
              <a:rPr lang="pt-BR" dirty="0" smtClean="0">
                <a:solidFill>
                  <a:schemeClr val="accent1"/>
                </a:solidFill>
              </a:rPr>
              <a:t>Trabalhar com Linguagem C</a:t>
            </a:r>
          </a:p>
          <a:p>
            <a:pPr lvl="3"/>
            <a:r>
              <a:rPr lang="pt-BR" dirty="0" smtClean="0">
                <a:solidFill>
                  <a:schemeClr val="accent1"/>
                </a:solidFill>
              </a:rPr>
              <a:t>Integração com o </a:t>
            </a:r>
            <a:r>
              <a:rPr lang="pt-BR" dirty="0" err="1" smtClean="0">
                <a:solidFill>
                  <a:schemeClr val="accent1"/>
                </a:solidFill>
              </a:rPr>
              <a:t>Matlab</a:t>
            </a:r>
            <a:r>
              <a:rPr lang="pt-BR" dirty="0" smtClean="0">
                <a:solidFill>
                  <a:schemeClr val="accent1"/>
                </a:solidFill>
              </a:rPr>
              <a:t>.</a:t>
            </a:r>
            <a:endParaRPr lang="pt-BR" dirty="0">
              <a:solidFill>
                <a:schemeClr val="accent1"/>
              </a:solidFill>
            </a:endParaRPr>
          </a:p>
          <a:p>
            <a:pPr lvl="2"/>
            <a:r>
              <a:rPr lang="pt-BR" dirty="0" smtClean="0">
                <a:solidFill>
                  <a:schemeClr val="accent1"/>
                </a:solidFill>
              </a:rPr>
              <a:t>Ambiente de Desenvolvimento</a:t>
            </a:r>
          </a:p>
          <a:p>
            <a:pPr lvl="2"/>
            <a:endParaRPr lang="pt-BR" dirty="0" smtClean="0">
              <a:solidFill>
                <a:schemeClr val="accent1"/>
              </a:solidFill>
            </a:endParaRPr>
          </a:p>
          <a:p>
            <a:pPr lvl="2">
              <a:buNone/>
            </a:pPr>
            <a:endParaRPr lang="pt-BR" dirty="0" smtClean="0">
              <a:solidFill>
                <a:schemeClr val="accent1"/>
              </a:solidFill>
            </a:endParaRPr>
          </a:p>
        </p:txBody>
      </p:sp>
      <p:pic>
        <p:nvPicPr>
          <p:cNvPr id="7" name="Picture 8" descr="http://img108.imageshack.us/img108/8654/matlab7docwy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4929198"/>
            <a:ext cx="1285852" cy="1491589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5000636"/>
            <a:ext cx="2343150" cy="1285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Tecnologias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Conteúdo 2"/>
          <p:cNvSpPr txBox="1">
            <a:spLocks/>
          </p:cNvSpPr>
          <p:nvPr/>
        </p:nvSpPr>
        <p:spPr bwMode="auto">
          <a:xfrm>
            <a:off x="2000232" y="1500174"/>
            <a:ext cx="700092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Processamento do jogo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ARM 9</a:t>
            </a: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Placa TS-7300 da </a:t>
            </a:r>
            <a:r>
              <a:rPr kumimoji="0" lang="pt-B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Technology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Systems</a:t>
            </a: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Usado em 90% dos sistemas embarcados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Vantagens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Utilizar o Linux </a:t>
            </a: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debian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3.0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Programa em C++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Ambiente de Desenvolvimento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" name="Grupo 4"/>
          <p:cNvGrpSpPr/>
          <p:nvPr/>
        </p:nvGrpSpPr>
        <p:grpSpPr>
          <a:xfrm>
            <a:off x="2643174" y="5214926"/>
            <a:ext cx="1785950" cy="1643074"/>
            <a:chOff x="5429256" y="3214686"/>
            <a:chExt cx="1785950" cy="1643074"/>
          </a:xfrm>
        </p:grpSpPr>
        <p:pic>
          <p:nvPicPr>
            <p:cNvPr id="14" name="Picture 10" descr="http://www.acheilinux.com.br/linux/components/com_virtuemart/shop_image/product/Debian_3.0r2__wo_4ade14160748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72132" y="3214686"/>
              <a:ext cx="1643074" cy="1621942"/>
            </a:xfrm>
            <a:prstGeom prst="rect">
              <a:avLst/>
            </a:prstGeom>
            <a:noFill/>
          </p:spPr>
        </p:pic>
        <p:pic>
          <p:nvPicPr>
            <p:cNvPr id="15" name="Picture 12" descr="http://juizdeforaonline.files.wordpress.com/2009/11/linux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29256" y="4143380"/>
              <a:ext cx="603651" cy="714380"/>
            </a:xfrm>
            <a:prstGeom prst="rect">
              <a:avLst/>
            </a:prstGeom>
            <a:noFill/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5429264"/>
            <a:ext cx="1714512" cy="85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 descr="http://apertef5.com.br/wp-content/uploads/2009/03/openg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5357826"/>
            <a:ext cx="1928826" cy="995127"/>
          </a:xfrm>
          <a:prstGeom prst="rect">
            <a:avLst/>
          </a:prstGeom>
          <a:noFill/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</a:rPr>
              <a:t>Tecnologias</a:t>
            </a:r>
            <a:endParaRPr lang="pt-B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152632" y="1724012"/>
            <a:ext cx="7143768" cy="4525963"/>
          </a:xfrm>
        </p:spPr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</a:rPr>
              <a:t>Web</a:t>
            </a:r>
          </a:p>
          <a:p>
            <a:pPr lvl="1"/>
            <a:r>
              <a:rPr lang="pt-BR" dirty="0" err="1" smtClean="0">
                <a:solidFill>
                  <a:schemeClr val="accent1"/>
                </a:solidFill>
              </a:rPr>
              <a:t>Ruby</a:t>
            </a:r>
            <a:r>
              <a:rPr lang="pt-BR" dirty="0" smtClean="0">
                <a:solidFill>
                  <a:schemeClr val="accent1"/>
                </a:solidFill>
              </a:rPr>
              <a:t> </a:t>
            </a:r>
            <a:r>
              <a:rPr lang="pt-BR" dirty="0" err="1" smtClean="0">
                <a:solidFill>
                  <a:schemeClr val="accent1"/>
                </a:solidFill>
              </a:rPr>
              <a:t>on</a:t>
            </a:r>
            <a:r>
              <a:rPr lang="pt-BR" dirty="0" smtClean="0">
                <a:solidFill>
                  <a:schemeClr val="accent1"/>
                </a:solidFill>
              </a:rPr>
              <a:t> </a:t>
            </a:r>
            <a:r>
              <a:rPr lang="pt-BR" dirty="0" err="1" smtClean="0">
                <a:solidFill>
                  <a:schemeClr val="accent1"/>
                </a:solidFill>
              </a:rPr>
              <a:t>Rails</a:t>
            </a:r>
            <a:endParaRPr lang="pt-BR" dirty="0" smtClean="0">
              <a:solidFill>
                <a:schemeClr val="accent1"/>
              </a:solidFill>
            </a:endParaRPr>
          </a:p>
          <a:p>
            <a:pPr lvl="2"/>
            <a:r>
              <a:rPr lang="pt-BR" dirty="0" smtClean="0">
                <a:solidFill>
                  <a:schemeClr val="accent1"/>
                </a:solidFill>
              </a:rPr>
              <a:t>Vantagens</a:t>
            </a:r>
          </a:p>
          <a:p>
            <a:pPr lvl="3"/>
            <a:r>
              <a:rPr lang="pt-BR" dirty="0" smtClean="0">
                <a:solidFill>
                  <a:schemeClr val="accent1"/>
                </a:solidFill>
              </a:rPr>
              <a:t>Grande comunidade de desenvolvedores</a:t>
            </a:r>
          </a:p>
          <a:p>
            <a:pPr lvl="3"/>
            <a:r>
              <a:rPr lang="pt-BR" dirty="0" err="1" smtClean="0">
                <a:solidFill>
                  <a:schemeClr val="accent1"/>
                </a:solidFill>
              </a:rPr>
              <a:t>Modularizado</a:t>
            </a:r>
            <a:r>
              <a:rPr lang="pt-BR" dirty="0" smtClean="0">
                <a:solidFill>
                  <a:schemeClr val="accent1"/>
                </a:solidFill>
              </a:rPr>
              <a:t> (MVC)</a:t>
            </a:r>
          </a:p>
          <a:p>
            <a:pPr lvl="3"/>
            <a:r>
              <a:rPr lang="pt-BR" dirty="0" smtClean="0">
                <a:solidFill>
                  <a:schemeClr val="accent1"/>
                </a:solidFill>
              </a:rPr>
              <a:t> Grande velocidade de desenvolvimento</a:t>
            </a:r>
          </a:p>
          <a:p>
            <a:pPr lvl="3">
              <a:buNone/>
            </a:pPr>
            <a:endParaRPr lang="pt-BR" dirty="0" smtClean="0">
              <a:solidFill>
                <a:schemeClr val="accent1"/>
              </a:solidFill>
            </a:endParaRPr>
          </a:p>
          <a:p>
            <a:pPr lvl="3"/>
            <a:endParaRPr lang="pt-BR" dirty="0" smtClean="0">
              <a:solidFill>
                <a:schemeClr val="accent1"/>
              </a:solidFill>
            </a:endParaRPr>
          </a:p>
          <a:p>
            <a:pPr lvl="3"/>
            <a:endParaRPr lang="pt-BR" dirty="0" smtClean="0">
              <a:solidFill>
                <a:schemeClr val="accent1"/>
              </a:solidFill>
            </a:endParaRPr>
          </a:p>
          <a:p>
            <a:pPr lvl="2">
              <a:buNone/>
            </a:pPr>
            <a:endParaRPr lang="pt-BR" dirty="0" smtClean="0">
              <a:solidFill>
                <a:schemeClr val="accent1"/>
              </a:solidFill>
            </a:endParaRPr>
          </a:p>
        </p:txBody>
      </p:sp>
      <p:pic>
        <p:nvPicPr>
          <p:cNvPr id="6" name="Picture 2" descr="http://www.macos.utah.edu/documentation/servers/ruby_on_rails_apps_on_macosx_10-5_server/mainColumnParagraphs/00/image/ruby-on-rai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7300" y="4910134"/>
            <a:ext cx="1205880" cy="1223968"/>
          </a:xfrm>
          <a:prstGeom prst="rect">
            <a:avLst/>
          </a:prstGeom>
          <a:noFill/>
        </p:spPr>
      </p:pic>
      <p:sp>
        <p:nvSpPr>
          <p:cNvPr id="7" name="Título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Tecnologias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2071670" y="1643050"/>
            <a:ext cx="70723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Gerenciamento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pt-B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Clocking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IT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Gerenciamento de atividades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Google </a:t>
            </a:r>
            <a:r>
              <a:rPr kumimoji="0" lang="pt-B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Docs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Criação de documentos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SubVersion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Repositorio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arquivos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Tecnologias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http://www.clockingit.com/images/portal/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214554"/>
            <a:ext cx="1943100" cy="542926"/>
          </a:xfrm>
          <a:prstGeom prst="rect">
            <a:avLst/>
          </a:prstGeom>
          <a:noFill/>
        </p:spPr>
      </p:pic>
      <p:pic>
        <p:nvPicPr>
          <p:cNvPr id="8" name="Picture 4" descr="google-docs_spreadsheet-773638.jpg (640×338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714752"/>
            <a:ext cx="1500199" cy="792293"/>
          </a:xfrm>
          <a:prstGeom prst="rect">
            <a:avLst/>
          </a:prstGeom>
          <a:noFill/>
        </p:spPr>
      </p:pic>
      <p:pic>
        <p:nvPicPr>
          <p:cNvPr id="10" name="Picture 6" descr="http://blog.feryn.eu/wp-content/uploads/2009/03/sv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5357826"/>
            <a:ext cx="1143008" cy="988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Arquitetura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3500438"/>
            <a:ext cx="8001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500438"/>
            <a:ext cx="1643074" cy="58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onector de seta reta 16"/>
          <p:cNvCxnSpPr/>
          <p:nvPr/>
        </p:nvCxnSpPr>
        <p:spPr>
          <a:xfrm>
            <a:off x="2428860" y="3929066"/>
            <a:ext cx="71438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1643050"/>
            <a:ext cx="455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Conector de seta reta 19"/>
          <p:cNvCxnSpPr/>
          <p:nvPr/>
        </p:nvCxnSpPr>
        <p:spPr>
          <a:xfrm rot="5400000">
            <a:off x="8108975" y="2606669"/>
            <a:ext cx="500066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7143768" y="2071679"/>
            <a:ext cx="987377" cy="90179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V="1">
            <a:off x="7143768" y="1142984"/>
            <a:ext cx="987377" cy="91139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m 23" descr="tv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5072074"/>
            <a:ext cx="12858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Conector de seta reta 24"/>
          <p:cNvCxnSpPr/>
          <p:nvPr/>
        </p:nvCxnSpPr>
        <p:spPr>
          <a:xfrm rot="5400000">
            <a:off x="3965571" y="4678371"/>
            <a:ext cx="500066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rot="5400000">
            <a:off x="7680347" y="4678371"/>
            <a:ext cx="500066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17" descr="http://thomassampson.co.uk/blog/wp-content/uploads/2008/11/png-others-web_database-256x25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5143512"/>
            <a:ext cx="85725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5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54" y="785794"/>
            <a:ext cx="10001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01024" y="1428736"/>
            <a:ext cx="585787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Conector de seta reta 30"/>
          <p:cNvCxnSpPr/>
          <p:nvPr/>
        </p:nvCxnSpPr>
        <p:spPr>
          <a:xfrm rot="10800000">
            <a:off x="6929454" y="3786190"/>
            <a:ext cx="796930" cy="952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6248" y="3429000"/>
            <a:ext cx="7381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43306" y="3429000"/>
            <a:ext cx="7381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90" name="Picture 6" descr="http://t3.gstatic.com/images?q=tbn:fxTj6Yov0IjHWM:http://i7host.com.br/wp-content/uploads/2009/08/servidor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43174" y="3143248"/>
            <a:ext cx="1181100" cy="1181101"/>
          </a:xfrm>
          <a:prstGeom prst="rect">
            <a:avLst/>
          </a:prstGeom>
          <a:noFill/>
        </p:spPr>
      </p:pic>
      <p:cxnSp>
        <p:nvCxnSpPr>
          <p:cNvPr id="36" name="Conector de seta reta 35"/>
          <p:cNvCxnSpPr/>
          <p:nvPr/>
        </p:nvCxnSpPr>
        <p:spPr>
          <a:xfrm rot="5400000">
            <a:off x="5750727" y="4679165"/>
            <a:ext cx="500066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/>
          <p:nvPr/>
        </p:nvCxnSpPr>
        <p:spPr>
          <a:xfrm rot="5400000">
            <a:off x="2965439" y="4678371"/>
            <a:ext cx="500066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5929322" y="1357298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accent1"/>
                </a:solidFill>
                <a:latin typeface="+mj-lt"/>
              </a:rPr>
              <a:t>Marcador</a:t>
            </a:r>
            <a:endParaRPr lang="pt-BR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8000992" y="1071546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solidFill>
                  <a:schemeClr val="accent1"/>
                </a:solidFill>
                <a:latin typeface="+mj-lt"/>
              </a:rPr>
              <a:t>Camera</a:t>
            </a:r>
            <a:endParaRPr lang="pt-BR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7786710" y="2928934"/>
            <a:ext cx="135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accent1"/>
                </a:solidFill>
                <a:latin typeface="+mj-lt"/>
              </a:rPr>
              <a:t>Processamento da Imagem</a:t>
            </a:r>
            <a:endParaRPr lang="pt-BR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5214942" y="3000372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accent1"/>
                </a:solidFill>
                <a:latin typeface="+mj-lt"/>
              </a:rPr>
              <a:t>Processamento do Jogo</a:t>
            </a:r>
            <a:endParaRPr lang="pt-BR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2857488" y="2857496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accent1"/>
                </a:solidFill>
                <a:latin typeface="+mj-lt"/>
              </a:rPr>
              <a:t>Servidor</a:t>
            </a:r>
            <a:endParaRPr lang="pt-BR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2500298" y="6000768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accent1"/>
                </a:solidFill>
                <a:latin typeface="+mj-lt"/>
              </a:rPr>
              <a:t>Banco de Dados e Web</a:t>
            </a:r>
            <a:endParaRPr lang="pt-BR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5429256" y="6072206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accent1"/>
                </a:solidFill>
                <a:latin typeface="+mj-lt"/>
              </a:rPr>
              <a:t>VGA</a:t>
            </a:r>
            <a:endParaRPr lang="pt-BR" sz="1400" dirty="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9" grpId="0"/>
      <p:bldP spid="40" grpId="0"/>
      <p:bldP spid="4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tângulo 49"/>
          <p:cNvSpPr/>
          <p:nvPr/>
        </p:nvSpPr>
        <p:spPr>
          <a:xfrm>
            <a:off x="2277502" y="0"/>
            <a:ext cx="438421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Arquitetura</a:t>
            </a:r>
          </a:p>
        </p:txBody>
      </p:sp>
      <p:sp>
        <p:nvSpPr>
          <p:cNvPr id="51" name="Retângulo 50"/>
          <p:cNvSpPr/>
          <p:nvPr/>
        </p:nvSpPr>
        <p:spPr>
          <a:xfrm>
            <a:off x="214313" y="5357813"/>
            <a:ext cx="8572500" cy="13652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2" name="Forma em L 51"/>
          <p:cNvSpPr/>
          <p:nvPr/>
        </p:nvSpPr>
        <p:spPr>
          <a:xfrm>
            <a:off x="214313" y="1143000"/>
            <a:ext cx="8572500" cy="3857625"/>
          </a:xfrm>
          <a:prstGeom prst="corner">
            <a:avLst>
              <a:gd name="adj1" fmla="val 53682"/>
              <a:gd name="adj2" fmla="val 68829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cxnSp>
        <p:nvCxnSpPr>
          <p:cNvPr id="53" name="Conector de seta reta 52"/>
          <p:cNvCxnSpPr/>
          <p:nvPr/>
        </p:nvCxnSpPr>
        <p:spPr>
          <a:xfrm rot="5400000">
            <a:off x="643707" y="2642385"/>
            <a:ext cx="8572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>
            <a:off x="4000500" y="3786188"/>
            <a:ext cx="10001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/>
          <p:cNvSpPr txBox="1">
            <a:spLocks noChangeArrowheads="1"/>
          </p:cNvSpPr>
          <p:nvPr/>
        </p:nvSpPr>
        <p:spPr bwMode="auto">
          <a:xfrm>
            <a:off x="4214813" y="3470275"/>
            <a:ext cx="5715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 b="1"/>
              <a:t>Dados</a:t>
            </a:r>
          </a:p>
        </p:txBody>
      </p:sp>
      <p:cxnSp>
        <p:nvCxnSpPr>
          <p:cNvPr id="56" name="Conector de seta reta 55"/>
          <p:cNvCxnSpPr/>
          <p:nvPr/>
        </p:nvCxnSpPr>
        <p:spPr>
          <a:xfrm rot="5400000" flipH="1" flipV="1">
            <a:off x="7073106" y="2713832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Imagem 56" descr="tv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1428750"/>
            <a:ext cx="12858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" name="Conector de seta reta 57"/>
          <p:cNvCxnSpPr/>
          <p:nvPr/>
        </p:nvCxnSpPr>
        <p:spPr>
          <a:xfrm rot="10800000">
            <a:off x="5929313" y="6000750"/>
            <a:ext cx="7143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4"/>
          <p:cNvSpPr txBox="1">
            <a:spLocks noChangeArrowheads="1"/>
          </p:cNvSpPr>
          <p:nvPr/>
        </p:nvSpPr>
        <p:spPr bwMode="auto">
          <a:xfrm>
            <a:off x="214313" y="4146550"/>
            <a:ext cx="335756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5000" b="1">
                <a:latin typeface="Bauhaus 93" pitchFamily="82" charset="0"/>
              </a:rPr>
              <a:t>KAPP</a:t>
            </a:r>
          </a:p>
        </p:txBody>
      </p:sp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13" y="4643438"/>
            <a:ext cx="45878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" name="Grupo 56"/>
          <p:cNvGrpSpPr>
            <a:grpSpLocks/>
          </p:cNvGrpSpPr>
          <p:nvPr/>
        </p:nvGrpSpPr>
        <p:grpSpPr bwMode="auto">
          <a:xfrm>
            <a:off x="500034" y="1428736"/>
            <a:ext cx="1643063" cy="712788"/>
            <a:chOff x="1214414" y="642918"/>
            <a:chExt cx="1643074" cy="857256"/>
          </a:xfrm>
          <a:scene3d>
            <a:camera prst="orthographicFront">
              <a:rot lat="0" lon="10800000" rev="0"/>
            </a:camera>
            <a:lightRig rig="threePt" dir="t"/>
          </a:scene3d>
        </p:grpSpPr>
        <p:cxnSp>
          <p:nvCxnSpPr>
            <p:cNvPr id="62" name="Conector reto 61"/>
            <p:cNvCxnSpPr/>
            <p:nvPr/>
          </p:nvCxnSpPr>
          <p:spPr>
            <a:xfrm>
              <a:off x="1357290" y="1072501"/>
              <a:ext cx="571504" cy="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to 62"/>
            <p:cNvCxnSpPr/>
            <p:nvPr/>
          </p:nvCxnSpPr>
          <p:spPr>
            <a:xfrm>
              <a:off x="1214414" y="713561"/>
              <a:ext cx="714380" cy="215745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to 63"/>
            <p:cNvCxnSpPr/>
            <p:nvPr/>
          </p:nvCxnSpPr>
          <p:spPr>
            <a:xfrm flipV="1">
              <a:off x="1214414" y="1213786"/>
              <a:ext cx="723905" cy="276841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5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00232" y="642918"/>
              <a:ext cx="85725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6" y="1571612"/>
            <a:ext cx="455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Quadro 66"/>
          <p:cNvSpPr/>
          <p:nvPr/>
        </p:nvSpPr>
        <p:spPr>
          <a:xfrm>
            <a:off x="2857500" y="5445125"/>
            <a:ext cx="2857500" cy="11271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8" name="Retângulo 67"/>
          <p:cNvSpPr/>
          <p:nvPr/>
        </p:nvSpPr>
        <p:spPr>
          <a:xfrm>
            <a:off x="3214688" y="5634038"/>
            <a:ext cx="1000125" cy="6524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9" name="Retângulo 68"/>
          <p:cNvSpPr/>
          <p:nvPr/>
        </p:nvSpPr>
        <p:spPr>
          <a:xfrm>
            <a:off x="4357688" y="5634038"/>
            <a:ext cx="1000125" cy="6524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0" name="CaixaDeTexto 69"/>
          <p:cNvSpPr txBox="1">
            <a:spLocks noChangeArrowheads="1"/>
          </p:cNvSpPr>
          <p:nvPr/>
        </p:nvSpPr>
        <p:spPr bwMode="auto">
          <a:xfrm>
            <a:off x="3500438" y="5827713"/>
            <a:ext cx="714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 b="1"/>
              <a:t>WEB</a:t>
            </a:r>
          </a:p>
        </p:txBody>
      </p:sp>
      <p:sp>
        <p:nvSpPr>
          <p:cNvPr id="71" name="CaixaDeTexto 70"/>
          <p:cNvSpPr txBox="1">
            <a:spLocks noChangeArrowheads="1"/>
          </p:cNvSpPr>
          <p:nvPr/>
        </p:nvSpPr>
        <p:spPr bwMode="auto">
          <a:xfrm>
            <a:off x="4429125" y="5783263"/>
            <a:ext cx="857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000" b="1"/>
              <a:t>Banco de Dados</a:t>
            </a:r>
          </a:p>
        </p:txBody>
      </p:sp>
      <p:pic>
        <p:nvPicPr>
          <p:cNvPr id="72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38" y="5480050"/>
            <a:ext cx="75247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CaixaDeTexto 72"/>
          <p:cNvSpPr txBox="1">
            <a:spLocks noChangeArrowheads="1"/>
          </p:cNvSpPr>
          <p:nvPr/>
        </p:nvSpPr>
        <p:spPr bwMode="auto">
          <a:xfrm>
            <a:off x="7072313" y="6470650"/>
            <a:ext cx="7858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 b="1"/>
              <a:t>Servidor</a:t>
            </a:r>
          </a:p>
        </p:txBody>
      </p:sp>
      <p:grpSp>
        <p:nvGrpSpPr>
          <p:cNvPr id="74" name="Grupo 69"/>
          <p:cNvGrpSpPr>
            <a:grpSpLocks/>
          </p:cNvGrpSpPr>
          <p:nvPr/>
        </p:nvGrpSpPr>
        <p:grpSpPr bwMode="auto">
          <a:xfrm>
            <a:off x="1071563" y="2786063"/>
            <a:ext cx="2000250" cy="1187450"/>
            <a:chOff x="1643042" y="2571744"/>
            <a:chExt cx="1571636" cy="1428760"/>
          </a:xfrm>
        </p:grpSpPr>
        <p:sp>
          <p:nvSpPr>
            <p:cNvPr id="75" name="Quadro 74"/>
            <p:cNvSpPr/>
            <p:nvPr/>
          </p:nvSpPr>
          <p:spPr>
            <a:xfrm>
              <a:off x="1643042" y="2999608"/>
              <a:ext cx="1571636" cy="1000896"/>
            </a:xfrm>
            <a:prstGeom prst="frame">
              <a:avLst>
                <a:gd name="adj1" fmla="val 21690"/>
              </a:avLst>
            </a:prstGeom>
            <a:solidFill>
              <a:schemeClr val="accent1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76" name="Retângulo 75"/>
            <p:cNvSpPr/>
            <p:nvPr/>
          </p:nvSpPr>
          <p:spPr>
            <a:xfrm>
              <a:off x="1755283" y="3215449"/>
              <a:ext cx="1347125" cy="57112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77" name="CaixaDeTexto 72"/>
            <p:cNvSpPr txBox="1">
              <a:spLocks noChangeArrowheads="1"/>
            </p:cNvSpPr>
            <p:nvPr/>
          </p:nvSpPr>
          <p:spPr bwMode="auto">
            <a:xfrm>
              <a:off x="2000232" y="3286124"/>
              <a:ext cx="10001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000" b="1"/>
                <a:t>Processamento Imagem</a:t>
              </a:r>
            </a:p>
          </p:txBody>
        </p:sp>
        <p:sp>
          <p:nvSpPr>
            <p:cNvPr id="78" name="CaixaDeTexto 73"/>
            <p:cNvSpPr txBox="1">
              <a:spLocks noChangeArrowheads="1"/>
            </p:cNvSpPr>
            <p:nvPr/>
          </p:nvSpPr>
          <p:spPr bwMode="auto">
            <a:xfrm>
              <a:off x="2143108" y="2571744"/>
              <a:ext cx="10715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/>
                <a:t>DSP</a:t>
              </a:r>
            </a:p>
          </p:txBody>
        </p:sp>
      </p:grpSp>
      <p:grpSp>
        <p:nvGrpSpPr>
          <p:cNvPr id="79" name="Grupo 74"/>
          <p:cNvGrpSpPr>
            <a:grpSpLocks/>
          </p:cNvGrpSpPr>
          <p:nvPr/>
        </p:nvGrpSpPr>
        <p:grpSpPr bwMode="auto">
          <a:xfrm>
            <a:off x="4833938" y="3157538"/>
            <a:ext cx="3881437" cy="1484312"/>
            <a:chOff x="4714876" y="2571744"/>
            <a:chExt cx="3357586" cy="1785950"/>
          </a:xfrm>
        </p:grpSpPr>
        <p:sp>
          <p:nvSpPr>
            <p:cNvPr id="80" name="Quadro 79"/>
            <p:cNvSpPr/>
            <p:nvPr/>
          </p:nvSpPr>
          <p:spPr>
            <a:xfrm>
              <a:off x="5428964" y="2715001"/>
              <a:ext cx="2643498" cy="1642693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81" name="Retângulo 80"/>
            <p:cNvSpPr/>
            <p:nvPr/>
          </p:nvSpPr>
          <p:spPr>
            <a:xfrm>
              <a:off x="6929921" y="2999608"/>
              <a:ext cx="714088" cy="21584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82" name="CaixaDeTexto 77"/>
            <p:cNvSpPr txBox="1">
              <a:spLocks noChangeArrowheads="1"/>
            </p:cNvSpPr>
            <p:nvPr/>
          </p:nvSpPr>
          <p:spPr bwMode="auto">
            <a:xfrm>
              <a:off x="7000892" y="3000372"/>
              <a:ext cx="57150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000" b="1"/>
                <a:t>VGA</a:t>
              </a:r>
            </a:p>
          </p:txBody>
        </p:sp>
        <p:sp>
          <p:nvSpPr>
            <p:cNvPr id="83" name="Retângulo 82"/>
            <p:cNvSpPr/>
            <p:nvPr/>
          </p:nvSpPr>
          <p:spPr>
            <a:xfrm>
              <a:off x="6929921" y="3857246"/>
              <a:ext cx="714088" cy="2139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84" name="CaixaDeTexto 79"/>
            <p:cNvSpPr txBox="1">
              <a:spLocks noChangeArrowheads="1"/>
            </p:cNvSpPr>
            <p:nvPr/>
          </p:nvSpPr>
          <p:spPr bwMode="auto">
            <a:xfrm>
              <a:off x="7000892" y="3857628"/>
              <a:ext cx="57150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000" b="1"/>
                <a:t>3G</a:t>
              </a:r>
            </a:p>
          </p:txBody>
        </p:sp>
        <p:sp>
          <p:nvSpPr>
            <p:cNvPr id="85" name="Retângulo 84"/>
            <p:cNvSpPr/>
            <p:nvPr/>
          </p:nvSpPr>
          <p:spPr>
            <a:xfrm>
              <a:off x="5714599" y="3286124"/>
              <a:ext cx="1143913" cy="50044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86" name="CaixaDeTexto 81"/>
            <p:cNvSpPr txBox="1">
              <a:spLocks noChangeArrowheads="1"/>
            </p:cNvSpPr>
            <p:nvPr/>
          </p:nvSpPr>
          <p:spPr bwMode="auto">
            <a:xfrm>
              <a:off x="5786446" y="3357562"/>
              <a:ext cx="10001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000" b="1"/>
                <a:t>Processamento Jogo</a:t>
              </a:r>
            </a:p>
          </p:txBody>
        </p:sp>
        <p:sp>
          <p:nvSpPr>
            <p:cNvPr id="87" name="CaixaDeTexto 82"/>
            <p:cNvSpPr txBox="1">
              <a:spLocks noChangeArrowheads="1"/>
            </p:cNvSpPr>
            <p:nvPr/>
          </p:nvSpPr>
          <p:spPr bwMode="auto">
            <a:xfrm>
              <a:off x="4714876" y="2571744"/>
              <a:ext cx="9286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/>
                <a:t>ARM</a:t>
              </a:r>
            </a:p>
          </p:txBody>
        </p:sp>
      </p:grpSp>
      <p:sp>
        <p:nvSpPr>
          <p:cNvPr id="88" name="CaixaDeTexto 130"/>
          <p:cNvSpPr txBox="1">
            <a:spLocks noChangeArrowheads="1"/>
          </p:cNvSpPr>
          <p:nvPr/>
        </p:nvSpPr>
        <p:spPr bwMode="auto">
          <a:xfrm>
            <a:off x="285750" y="5357813"/>
            <a:ext cx="2143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>
                <a:latin typeface="Bauhaus 93" pitchFamily="82" charset="0"/>
              </a:rPr>
              <a:t>Modulo Web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8" grpId="0" animBg="1"/>
      <p:bldP spid="69" grpId="0" animBg="1"/>
      <p:bldP spid="70" grpId="0"/>
      <p:bldP spid="71" grpId="0"/>
      <p:bldP spid="7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tângulo 49"/>
          <p:cNvSpPr/>
          <p:nvPr/>
        </p:nvSpPr>
        <p:spPr>
          <a:xfrm>
            <a:off x="2277502" y="0"/>
            <a:ext cx="4384214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Arquitetura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643314"/>
            <a:ext cx="8001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643314"/>
            <a:ext cx="1643074" cy="58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Conector de seta reta 45"/>
          <p:cNvCxnSpPr/>
          <p:nvPr/>
        </p:nvCxnSpPr>
        <p:spPr>
          <a:xfrm>
            <a:off x="2428860" y="3929066"/>
            <a:ext cx="71438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857364"/>
            <a:ext cx="455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10" descr="http://img.mercadolivre.com.br/jm/img?s=MLB&amp;f=137603877_5458.jpg&amp;v=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1785926"/>
            <a:ext cx="571503" cy="793572"/>
          </a:xfrm>
          <a:prstGeom prst="rect">
            <a:avLst/>
          </a:prstGeom>
          <a:noFill/>
        </p:spPr>
      </p:pic>
      <p:cxnSp>
        <p:nvCxnSpPr>
          <p:cNvPr id="90" name="Conector de seta reta 89"/>
          <p:cNvCxnSpPr/>
          <p:nvPr/>
        </p:nvCxnSpPr>
        <p:spPr>
          <a:xfrm rot="5400000">
            <a:off x="1036613" y="2963859"/>
            <a:ext cx="500066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riângulo isósceles 41"/>
          <p:cNvSpPr/>
          <p:nvPr/>
        </p:nvSpPr>
        <p:spPr>
          <a:xfrm rot="16200000">
            <a:off x="1221486" y="1564540"/>
            <a:ext cx="1830489" cy="987376"/>
          </a:xfrm>
          <a:prstGeom prst="triangle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3" name="Conector reto 92"/>
          <p:cNvCxnSpPr>
            <a:endCxn id="92" idx="2"/>
          </p:cNvCxnSpPr>
          <p:nvPr/>
        </p:nvCxnSpPr>
        <p:spPr>
          <a:xfrm>
            <a:off x="1643042" y="2071678"/>
            <a:ext cx="987377" cy="90179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to 93"/>
          <p:cNvCxnSpPr>
            <a:endCxn id="92" idx="4"/>
          </p:cNvCxnSpPr>
          <p:nvPr/>
        </p:nvCxnSpPr>
        <p:spPr>
          <a:xfrm flipV="1">
            <a:off x="1643042" y="1142983"/>
            <a:ext cx="987377" cy="91139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Imagem 105" descr="tv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5143512"/>
            <a:ext cx="12858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7" name="Conector de seta reta 106"/>
          <p:cNvCxnSpPr/>
          <p:nvPr/>
        </p:nvCxnSpPr>
        <p:spPr>
          <a:xfrm rot="5400000">
            <a:off x="3965571" y="4678371"/>
            <a:ext cx="500066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5591977" y="3694907"/>
            <a:ext cx="45878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2396" y="3357562"/>
            <a:ext cx="75247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6592109" y="3694907"/>
            <a:ext cx="45878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2" name="Conector de seta reta 111"/>
          <p:cNvCxnSpPr/>
          <p:nvPr/>
        </p:nvCxnSpPr>
        <p:spPr>
          <a:xfrm rot="5400000">
            <a:off x="7680347" y="4678371"/>
            <a:ext cx="500066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Picture 17" descr="http://thomassampson.co.uk/blog/wp-content/uploads/2008/11/png-others-web_database-256x25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29520" y="5286388"/>
            <a:ext cx="85725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Entregas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270146D-47CE-4204-B190-018984CC1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graphicEl>
                                              <a:dgm id="{7270146D-47CE-4204-B190-018984CC1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7270146D-47CE-4204-B190-018984CC1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>
                                            <p:graphicEl>
                                              <a:dgm id="{7270146D-47CE-4204-B190-018984CC10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D075FF-A284-4369-BD98-07AA2BEDA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graphicEl>
                                              <a:dgm id="{E8D075FF-A284-4369-BD98-07AA2BEDA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E8D075FF-A284-4369-BD98-07AA2BEDA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>
                                            <p:graphicEl>
                                              <a:dgm id="{E8D075FF-A284-4369-BD98-07AA2BEDA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fisioterapia0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143240" y="2071678"/>
            <a:ext cx="5143536" cy="3857652"/>
          </a:xfrm>
          <a:prstGeom prst="rect">
            <a:avLst/>
          </a:prstGeom>
        </p:spPr>
      </p:pic>
      <p:pic>
        <p:nvPicPr>
          <p:cNvPr id="5" name="Picture 2" descr="http://www.edulima.com.br/blog/wp-content/uploads/2008/03/lc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1357298"/>
            <a:ext cx="2286000" cy="523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http://reducaoestomago.com/wp-content/uploads/2010/02/poster-cirurg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1857364"/>
            <a:ext cx="4381531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itre 1"/>
          <p:cNvSpPr txBox="1">
            <a:spLocks/>
          </p:cNvSpPr>
          <p:nvPr/>
        </p:nvSpPr>
        <p:spPr bwMode="auto">
          <a:xfrm>
            <a:off x="2571737" y="2000240"/>
            <a:ext cx="614366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REABILITAÇÃO</a:t>
            </a:r>
            <a:endParaRPr kumimoji="0" lang="fr-FR" sz="7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70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7" grpId="0"/>
      <p:bldP spid="7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 bwMode="auto">
          <a:xfrm>
            <a:off x="2714612" y="285728"/>
            <a:ext cx="6186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METODOLOGIA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2285984" y="1714488"/>
            <a:ext cx="6000777" cy="111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SCRUM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14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428860" y="2500306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chemeClr val="accent1"/>
                </a:solidFill>
                <a:latin typeface="+mn-lt"/>
              </a:rPr>
              <a:t>Acompanhamento  constante</a:t>
            </a:r>
            <a:endParaRPr lang="pt-BR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428860" y="2928934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chemeClr val="accent1"/>
                </a:solidFill>
                <a:latin typeface="+mn-lt"/>
              </a:rPr>
              <a:t>Planejamento de </a:t>
            </a:r>
            <a:r>
              <a:rPr lang="pt-BR" dirty="0" err="1" smtClean="0">
                <a:solidFill>
                  <a:schemeClr val="accent1"/>
                </a:solidFill>
                <a:latin typeface="+mn-lt"/>
              </a:rPr>
              <a:t>Sprints</a:t>
            </a:r>
            <a:endParaRPr lang="pt-BR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428860" y="3357562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chemeClr val="accent1"/>
                </a:solidFill>
                <a:latin typeface="+mn-lt"/>
              </a:rPr>
              <a:t>Clientes como parte da equipe do projeto</a:t>
            </a:r>
            <a:endParaRPr lang="pt-BR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428860" y="3786190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chemeClr val="accent1"/>
                </a:solidFill>
                <a:latin typeface="+mn-lt"/>
              </a:rPr>
              <a:t>Entregas freqüentes de funcionalidades 100% desenvolvidas</a:t>
            </a:r>
            <a:endParaRPr lang="pt-BR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428860" y="4214818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chemeClr val="accent1"/>
                </a:solidFill>
                <a:latin typeface="+mn-lt"/>
              </a:rPr>
              <a:t>Sistema baseado em sub-equipes</a:t>
            </a:r>
            <a:endParaRPr lang="pt-BR" dirty="0">
              <a:solidFill>
                <a:schemeClr val="accen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072074"/>
            <a:ext cx="23717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itre 1"/>
          <p:cNvSpPr txBox="1">
            <a:spLocks/>
          </p:cNvSpPr>
          <p:nvPr/>
        </p:nvSpPr>
        <p:spPr bwMode="auto">
          <a:xfrm>
            <a:off x="3571869" y="285728"/>
            <a:ext cx="464347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GRUPO	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6138" y="1714488"/>
            <a:ext cx="23717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CaixaDeTexto 6"/>
          <p:cNvSpPr txBox="1"/>
          <p:nvPr/>
        </p:nvSpPr>
        <p:spPr>
          <a:xfrm>
            <a:off x="3750463" y="178592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lbertus MT" pitchFamily="18" charset="0"/>
              </a:rPr>
              <a:t>  </a:t>
            </a:r>
            <a:r>
              <a:rPr lang="pt-BR" sz="1600" dirty="0" smtClean="0">
                <a:latin typeface="Albertus MT" pitchFamily="18" charset="0"/>
              </a:rPr>
              <a:t>Luis Filipe</a:t>
            </a:r>
            <a:endParaRPr lang="pt-BR" sz="1600" dirty="0">
              <a:latin typeface="Albertus MT" pitchFamily="18" charset="0"/>
            </a:endParaRPr>
          </a:p>
        </p:txBody>
      </p:sp>
      <p:sp>
        <p:nvSpPr>
          <p:cNvPr id="51" name="CaixaDeTexto 7"/>
          <p:cNvSpPr txBox="1"/>
          <p:nvPr/>
        </p:nvSpPr>
        <p:spPr>
          <a:xfrm>
            <a:off x="3786182" y="1428736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Gerente Geral</a:t>
            </a:r>
            <a:endParaRPr lang="pt-BR" sz="1400" b="1" dirty="0"/>
          </a:p>
        </p:txBody>
      </p:sp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86058"/>
            <a:ext cx="23717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786058"/>
            <a:ext cx="23717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786058"/>
            <a:ext cx="23717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CaixaDeTexto 12"/>
          <p:cNvSpPr txBox="1"/>
          <p:nvPr/>
        </p:nvSpPr>
        <p:spPr>
          <a:xfrm>
            <a:off x="785786" y="2857496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lbertus MT" pitchFamily="18" charset="0"/>
              </a:rPr>
              <a:t>Daniel Brito</a:t>
            </a:r>
            <a:endParaRPr lang="pt-BR" sz="1600" dirty="0">
              <a:latin typeface="Albertus MT" pitchFamily="18" charset="0"/>
            </a:endParaRPr>
          </a:p>
        </p:txBody>
      </p:sp>
      <p:sp>
        <p:nvSpPr>
          <p:cNvPr id="56" name="CaixaDeTexto 15"/>
          <p:cNvSpPr txBox="1"/>
          <p:nvPr/>
        </p:nvSpPr>
        <p:spPr>
          <a:xfrm>
            <a:off x="6715140" y="5143512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lbertus MT" pitchFamily="18" charset="0"/>
              </a:rPr>
              <a:t>Guilherme Souza</a:t>
            </a:r>
            <a:endParaRPr lang="pt-BR" sz="1600" dirty="0">
              <a:latin typeface="Albertus MT" pitchFamily="18" charset="0"/>
            </a:endParaRPr>
          </a:p>
        </p:txBody>
      </p:sp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00504"/>
            <a:ext cx="23717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000504"/>
            <a:ext cx="23717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000504"/>
            <a:ext cx="23717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CaixaDeTexto 19"/>
          <p:cNvSpPr txBox="1"/>
          <p:nvPr/>
        </p:nvSpPr>
        <p:spPr>
          <a:xfrm>
            <a:off x="571472" y="2500306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Gerente de Tecnologia</a:t>
            </a:r>
            <a:endParaRPr lang="pt-BR" sz="1400" b="1" dirty="0"/>
          </a:p>
        </p:txBody>
      </p:sp>
      <p:sp>
        <p:nvSpPr>
          <p:cNvPr id="61" name="CaixaDeTexto 20"/>
          <p:cNvSpPr txBox="1"/>
          <p:nvPr/>
        </p:nvSpPr>
        <p:spPr>
          <a:xfrm>
            <a:off x="3500430" y="2500306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Gerente de Usabilidade</a:t>
            </a:r>
            <a:endParaRPr lang="pt-BR" sz="1400" b="1" dirty="0"/>
          </a:p>
        </p:txBody>
      </p:sp>
      <p:sp>
        <p:nvSpPr>
          <p:cNvPr id="62" name="CaixaDeTexto 21"/>
          <p:cNvSpPr txBox="1"/>
          <p:nvPr/>
        </p:nvSpPr>
        <p:spPr>
          <a:xfrm>
            <a:off x="3500430" y="407194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lbertus MT" pitchFamily="18" charset="0"/>
              </a:rPr>
              <a:t>    </a:t>
            </a:r>
            <a:r>
              <a:rPr lang="pt-BR" sz="1600" dirty="0" smtClean="0">
                <a:latin typeface="Albertus MT" pitchFamily="18" charset="0"/>
              </a:rPr>
              <a:t>Silvio </a:t>
            </a:r>
            <a:r>
              <a:rPr lang="pt-BR" sz="1600" dirty="0" err="1" smtClean="0">
                <a:latin typeface="Albertus MT" pitchFamily="18" charset="0"/>
              </a:rPr>
              <a:t>Cedrim</a:t>
            </a:r>
            <a:endParaRPr lang="pt-BR" sz="1600" dirty="0">
              <a:latin typeface="Albertus MT" pitchFamily="18" charset="0"/>
            </a:endParaRPr>
          </a:p>
        </p:txBody>
      </p:sp>
      <p:sp>
        <p:nvSpPr>
          <p:cNvPr id="63" name="CaixaDeTexto 22"/>
          <p:cNvSpPr txBox="1"/>
          <p:nvPr/>
        </p:nvSpPr>
        <p:spPr>
          <a:xfrm>
            <a:off x="6715140" y="4071942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lbertus MT" pitchFamily="18" charset="0"/>
              </a:rPr>
              <a:t>Eric Borba</a:t>
            </a:r>
            <a:endParaRPr lang="pt-BR" sz="1600" dirty="0">
              <a:latin typeface="Albertus MT" pitchFamily="18" charset="0"/>
            </a:endParaRPr>
          </a:p>
        </p:txBody>
      </p:sp>
      <p:sp>
        <p:nvSpPr>
          <p:cNvPr id="64" name="CaixaDeTexto 23"/>
          <p:cNvSpPr txBox="1"/>
          <p:nvPr/>
        </p:nvSpPr>
        <p:spPr>
          <a:xfrm>
            <a:off x="785786" y="4071942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lbertus MT" pitchFamily="18" charset="0"/>
              </a:rPr>
              <a:t>Davi Barbosa</a:t>
            </a:r>
            <a:endParaRPr lang="pt-BR" sz="1600" dirty="0">
              <a:latin typeface="Albertus MT" pitchFamily="18" charset="0"/>
            </a:endParaRPr>
          </a:p>
        </p:txBody>
      </p:sp>
      <p:sp>
        <p:nvSpPr>
          <p:cNvPr id="65" name="CaixaDeTexto 24"/>
          <p:cNvSpPr txBox="1"/>
          <p:nvPr/>
        </p:nvSpPr>
        <p:spPr>
          <a:xfrm>
            <a:off x="6643702" y="2857496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lbertus MT" pitchFamily="18" charset="0"/>
              </a:rPr>
              <a:t>Gabriel </a:t>
            </a:r>
            <a:r>
              <a:rPr lang="pt-BR" sz="1600" dirty="0" err="1" smtClean="0">
                <a:latin typeface="Albertus MT" pitchFamily="18" charset="0"/>
              </a:rPr>
              <a:t>Rattacaso</a:t>
            </a:r>
            <a:endParaRPr lang="pt-BR" sz="1600" dirty="0">
              <a:latin typeface="Albertus MT" pitchFamily="18" charset="0"/>
            </a:endParaRPr>
          </a:p>
        </p:txBody>
      </p:sp>
      <p:sp>
        <p:nvSpPr>
          <p:cNvPr id="66" name="CaixaDeTexto 25"/>
          <p:cNvSpPr txBox="1"/>
          <p:nvPr/>
        </p:nvSpPr>
        <p:spPr>
          <a:xfrm>
            <a:off x="571472" y="3714752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Gerente de Software</a:t>
            </a:r>
            <a:endParaRPr lang="pt-BR" sz="1400" b="1" dirty="0"/>
          </a:p>
        </p:txBody>
      </p:sp>
      <p:sp>
        <p:nvSpPr>
          <p:cNvPr id="67" name="CaixaDeTexto 26"/>
          <p:cNvSpPr txBox="1"/>
          <p:nvPr/>
        </p:nvSpPr>
        <p:spPr>
          <a:xfrm>
            <a:off x="3500430" y="3714752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Gerente de Hardware</a:t>
            </a:r>
            <a:endParaRPr lang="pt-BR" sz="1400" b="1" dirty="0"/>
          </a:p>
        </p:txBody>
      </p:sp>
      <p:sp>
        <p:nvSpPr>
          <p:cNvPr id="68" name="CaixaDeTexto 27"/>
          <p:cNvSpPr txBox="1"/>
          <p:nvPr/>
        </p:nvSpPr>
        <p:spPr>
          <a:xfrm>
            <a:off x="6429388" y="3714752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  Gerente de Web</a:t>
            </a:r>
            <a:endParaRPr lang="pt-BR" sz="1400" b="1" dirty="0"/>
          </a:p>
        </p:txBody>
      </p:sp>
      <p:sp>
        <p:nvSpPr>
          <p:cNvPr id="69" name="CaixaDeTexto 28"/>
          <p:cNvSpPr txBox="1"/>
          <p:nvPr/>
        </p:nvSpPr>
        <p:spPr>
          <a:xfrm>
            <a:off x="3643306" y="471488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lbertus MT" pitchFamily="18" charset="0"/>
              </a:rPr>
              <a:t>Desenvolvedores</a:t>
            </a:r>
            <a:endParaRPr lang="pt-BR" b="1" dirty="0">
              <a:latin typeface="Albertus MT" pitchFamily="18" charset="0"/>
            </a:endParaRPr>
          </a:p>
        </p:txBody>
      </p:sp>
      <p:pic>
        <p:nvPicPr>
          <p:cNvPr id="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72074"/>
            <a:ext cx="23717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5072074"/>
            <a:ext cx="23717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572140"/>
            <a:ext cx="23717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5572140"/>
            <a:ext cx="23717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572140"/>
            <a:ext cx="23717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6072206"/>
            <a:ext cx="23717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6072206"/>
            <a:ext cx="23717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6072206"/>
            <a:ext cx="23717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CaixaDeTexto 38"/>
          <p:cNvSpPr txBox="1"/>
          <p:nvPr/>
        </p:nvSpPr>
        <p:spPr>
          <a:xfrm>
            <a:off x="3786182" y="2857496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lbertus MT" pitchFamily="18" charset="0"/>
              </a:rPr>
              <a:t>Filipe Dantas</a:t>
            </a:r>
            <a:endParaRPr lang="pt-BR" sz="1600" dirty="0">
              <a:latin typeface="Albertus MT" pitchFamily="18" charset="0"/>
            </a:endParaRPr>
          </a:p>
        </p:txBody>
      </p:sp>
      <p:sp>
        <p:nvSpPr>
          <p:cNvPr id="80" name="CaixaDeTexto 39"/>
          <p:cNvSpPr txBox="1"/>
          <p:nvPr/>
        </p:nvSpPr>
        <p:spPr>
          <a:xfrm>
            <a:off x="3786182" y="6143644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lbertus MT" pitchFamily="18" charset="0"/>
              </a:rPr>
              <a:t>Marcelo Alves</a:t>
            </a:r>
            <a:endParaRPr lang="pt-BR" sz="1600" dirty="0">
              <a:latin typeface="Albertus MT" pitchFamily="18" charset="0"/>
            </a:endParaRPr>
          </a:p>
        </p:txBody>
      </p:sp>
      <p:sp>
        <p:nvSpPr>
          <p:cNvPr id="81" name="CaixaDeTexto 40"/>
          <p:cNvSpPr txBox="1"/>
          <p:nvPr/>
        </p:nvSpPr>
        <p:spPr>
          <a:xfrm>
            <a:off x="6715140" y="6143644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lbertus MT" pitchFamily="18" charset="0"/>
              </a:rPr>
              <a:t>Thiago Chaves</a:t>
            </a:r>
            <a:endParaRPr lang="pt-BR" sz="1600" dirty="0">
              <a:latin typeface="Albertus MT" pitchFamily="18" charset="0"/>
            </a:endParaRPr>
          </a:p>
        </p:txBody>
      </p:sp>
      <p:sp>
        <p:nvSpPr>
          <p:cNvPr id="82" name="CaixaDeTexto 41"/>
          <p:cNvSpPr txBox="1"/>
          <p:nvPr/>
        </p:nvSpPr>
        <p:spPr>
          <a:xfrm>
            <a:off x="785786" y="6143644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lbertus MT" pitchFamily="18" charset="0"/>
              </a:rPr>
              <a:t>Lucas Paes</a:t>
            </a:r>
            <a:endParaRPr lang="pt-BR" sz="1600" dirty="0">
              <a:latin typeface="Albertus MT" pitchFamily="18" charset="0"/>
            </a:endParaRPr>
          </a:p>
        </p:txBody>
      </p:sp>
      <p:sp>
        <p:nvSpPr>
          <p:cNvPr id="83" name="CaixaDeTexto 42"/>
          <p:cNvSpPr txBox="1"/>
          <p:nvPr/>
        </p:nvSpPr>
        <p:spPr>
          <a:xfrm>
            <a:off x="3786182" y="5643578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lbertus MT" pitchFamily="18" charset="0"/>
              </a:rPr>
              <a:t>Jesus Jackson</a:t>
            </a:r>
            <a:endParaRPr lang="pt-BR" sz="1600" dirty="0">
              <a:latin typeface="Albertus MT" pitchFamily="18" charset="0"/>
            </a:endParaRPr>
          </a:p>
        </p:txBody>
      </p:sp>
      <p:sp>
        <p:nvSpPr>
          <p:cNvPr id="84" name="CaixaDeTexto 43"/>
          <p:cNvSpPr txBox="1"/>
          <p:nvPr/>
        </p:nvSpPr>
        <p:spPr>
          <a:xfrm>
            <a:off x="3786182" y="5143512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lbertus MT" pitchFamily="18" charset="0"/>
              </a:rPr>
              <a:t>Felipe </a:t>
            </a:r>
            <a:r>
              <a:rPr lang="pt-BR" sz="1600" dirty="0" err="1" smtClean="0">
                <a:latin typeface="Albertus MT" pitchFamily="18" charset="0"/>
              </a:rPr>
              <a:t>Lapenda</a:t>
            </a:r>
            <a:endParaRPr lang="pt-BR" sz="1600" dirty="0">
              <a:latin typeface="Albertus MT" pitchFamily="18" charset="0"/>
            </a:endParaRPr>
          </a:p>
        </p:txBody>
      </p:sp>
      <p:sp>
        <p:nvSpPr>
          <p:cNvPr id="85" name="CaixaDeTexto 44"/>
          <p:cNvSpPr txBox="1"/>
          <p:nvPr/>
        </p:nvSpPr>
        <p:spPr>
          <a:xfrm>
            <a:off x="6715140" y="5643578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lbertus MT" pitchFamily="18" charset="0"/>
              </a:rPr>
              <a:t>Lino Alves</a:t>
            </a:r>
            <a:endParaRPr lang="pt-BR" sz="1600" dirty="0">
              <a:latin typeface="Albertus MT" pitchFamily="18" charset="0"/>
            </a:endParaRPr>
          </a:p>
        </p:txBody>
      </p:sp>
      <p:sp>
        <p:nvSpPr>
          <p:cNvPr id="86" name="CaixaDeTexto 45"/>
          <p:cNvSpPr txBox="1"/>
          <p:nvPr/>
        </p:nvSpPr>
        <p:spPr>
          <a:xfrm>
            <a:off x="785786" y="5143512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lbertus MT" pitchFamily="18" charset="0"/>
              </a:rPr>
              <a:t>Durval Augusto</a:t>
            </a:r>
            <a:endParaRPr lang="pt-BR" sz="1600" dirty="0">
              <a:latin typeface="Albertus MT" pitchFamily="18" charset="0"/>
            </a:endParaRPr>
          </a:p>
        </p:txBody>
      </p:sp>
      <p:sp>
        <p:nvSpPr>
          <p:cNvPr id="87" name="CaixaDeTexto 46"/>
          <p:cNvSpPr txBox="1"/>
          <p:nvPr/>
        </p:nvSpPr>
        <p:spPr>
          <a:xfrm>
            <a:off x="785786" y="5643578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lbertus MT" pitchFamily="18" charset="0"/>
              </a:rPr>
              <a:t>Igor Marcel</a:t>
            </a:r>
            <a:endParaRPr lang="pt-BR" sz="1600" dirty="0">
              <a:latin typeface="Albertus MT" pitchFamily="18" charset="0"/>
            </a:endParaRPr>
          </a:p>
        </p:txBody>
      </p:sp>
      <p:sp>
        <p:nvSpPr>
          <p:cNvPr id="42" name="CaixaDeTexto 20"/>
          <p:cNvSpPr txBox="1"/>
          <p:nvPr/>
        </p:nvSpPr>
        <p:spPr>
          <a:xfrm>
            <a:off x="6929454" y="2500306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Arquiteto</a:t>
            </a:r>
            <a:endParaRPr lang="pt-B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 txBox="1">
            <a:spLocks/>
          </p:cNvSpPr>
          <p:nvPr/>
        </p:nvSpPr>
        <p:spPr bwMode="auto">
          <a:xfrm>
            <a:off x="1643042" y="285728"/>
            <a:ext cx="6186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CRONOGRAMA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00063" y="1428750"/>
          <a:ext cx="8143903" cy="43577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2979"/>
                <a:gridCol w="2714644"/>
                <a:gridCol w="1000132"/>
                <a:gridCol w="3286148"/>
              </a:tblGrid>
              <a:tr h="616435">
                <a:tc>
                  <a:txBody>
                    <a:bodyPr/>
                    <a:lstStyle/>
                    <a:p>
                      <a:pPr algn="ctr"/>
                      <a:r>
                        <a:rPr lang="pt-BR" sz="2600" b="1" u="none" dirty="0" smtClean="0">
                          <a:solidFill>
                            <a:schemeClr val="bg1"/>
                          </a:solidFill>
                        </a:rPr>
                        <a:t>Data</a:t>
                      </a:r>
                      <a:endParaRPr lang="pt-BR" sz="2600" b="1" u="non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600" b="1" u="none" dirty="0" smtClean="0"/>
                        <a:t>Atividade</a:t>
                      </a:r>
                      <a:endParaRPr lang="pt-BR" sz="2600" b="1" u="none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b="1" dirty="0" smtClean="0">
                          <a:solidFill>
                            <a:schemeClr val="bg1"/>
                          </a:solidFill>
                        </a:rPr>
                        <a:t>Data </a:t>
                      </a:r>
                      <a:endParaRPr lang="pt-BR" sz="2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i="0" dirty="0" err="1" smtClean="0">
                          <a:solidFill>
                            <a:schemeClr val="tx1"/>
                          </a:solidFill>
                        </a:rPr>
                        <a:t>Atividade</a:t>
                      </a:r>
                      <a:endParaRPr lang="pt-BR" sz="26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333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14/04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Defesa da Proposta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Sprint</a:t>
                      </a:r>
                      <a:r>
                        <a:rPr lang="pt-BR" dirty="0" smtClean="0"/>
                        <a:t> 4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1707"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Sprint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pt-BR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>
                          <a:solidFill>
                            <a:schemeClr val="bg1"/>
                          </a:solidFill>
                        </a:rPr>
                        <a:t>07/06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 Report 2.1</a:t>
                      </a:r>
                      <a:endParaRPr lang="pt-BR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333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26/04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Status Report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 1.1</a:t>
                      </a:r>
                      <a:endParaRPr lang="pt-BR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Sprint 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3338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Sprint</a:t>
                      </a:r>
                      <a:r>
                        <a:rPr lang="pt-BR" dirty="0" smtClean="0"/>
                        <a:t> 2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21/06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Status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 Report 2.2</a:t>
                      </a:r>
                      <a:endParaRPr lang="pt-BR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33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10/05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i="1" dirty="0" smtClean="0">
                          <a:solidFill>
                            <a:schemeClr val="tx1"/>
                          </a:solidFill>
                        </a:rPr>
                        <a:t>Status </a:t>
                      </a:r>
                      <a:r>
                        <a:rPr lang="pt-BR" i="1" dirty="0" err="1" smtClean="0">
                          <a:solidFill>
                            <a:schemeClr val="tx1"/>
                          </a:solidFill>
                        </a:rPr>
                        <a:t>Report</a:t>
                      </a:r>
                      <a:r>
                        <a:rPr lang="pt-BR" i="1" baseline="0" dirty="0" smtClean="0">
                          <a:solidFill>
                            <a:schemeClr val="tx1"/>
                          </a:solidFill>
                        </a:rPr>
                        <a:t> 1.2</a:t>
                      </a:r>
                      <a:endParaRPr lang="pt-BR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Sprint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16435"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Sprint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05/07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chemeClr val="tx1"/>
                          </a:solidFill>
                        </a:rPr>
                        <a:t>Release</a:t>
                      </a:r>
                      <a:r>
                        <a:rPr lang="en-US" b="1" i="1" baseline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pt-BR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33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24/05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chemeClr val="tx1"/>
                          </a:solidFill>
                        </a:rPr>
                        <a:t>Release</a:t>
                      </a:r>
                      <a:r>
                        <a:rPr lang="en-US" b="1" i="1" baseline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pt-BR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Lançamento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do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Produto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16435"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definir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chemeClr val="tx1"/>
                          </a:solidFill>
                        </a:rPr>
                        <a:t>Feira</a:t>
                      </a:r>
                      <a:endParaRPr lang="pt-BR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1643042" y="1714488"/>
          <a:ext cx="5643602" cy="474786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28694"/>
                <a:gridCol w="4714908"/>
              </a:tblGrid>
              <a:tr h="223063">
                <a:tc>
                  <a:txBody>
                    <a:bodyPr/>
                    <a:lstStyle/>
                    <a:p>
                      <a:pPr indent="7010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      Data 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93" marR="56193" marT="0" marB="0"/>
                </a:tc>
                <a:tc>
                  <a:txBody>
                    <a:bodyPr/>
                    <a:lstStyle/>
                    <a:p>
                      <a:pPr indent="7010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Atividade 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93" marR="56193" marT="0" marB="0"/>
                </a:tc>
              </a:tr>
              <a:tr h="435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           14/</a:t>
                      </a:r>
                      <a:r>
                        <a:rPr lang="en-US" sz="1000" dirty="0" err="1"/>
                        <a:t>abril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93" marR="56193" marT="0" marB="0"/>
                </a:tc>
                <a:tc>
                  <a:txBody>
                    <a:bodyPr/>
                    <a:lstStyle/>
                    <a:p>
                      <a:pPr indent="6985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Defesa da proposta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93" marR="56193" marT="0" marB="0"/>
                </a:tc>
              </a:tr>
              <a:tr h="571504">
                <a:tc>
                  <a:txBody>
                    <a:bodyPr/>
                    <a:lstStyle/>
                    <a:p>
                      <a:pPr indent="698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15/</a:t>
                      </a:r>
                      <a:r>
                        <a:rPr lang="pt-BR" sz="1000" dirty="0"/>
                        <a:t>abril 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smtClean="0"/>
                        <a:t>-  </a:t>
                      </a:r>
                      <a:r>
                        <a:rPr lang="en-US" sz="1000" dirty="0"/>
                        <a:t>25/</a:t>
                      </a:r>
                      <a:r>
                        <a:rPr lang="pt-BR" sz="1000" dirty="0"/>
                        <a:t>abril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93" marR="56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/>
                        <a:t>                                                                                          </a:t>
                      </a:r>
                      <a:r>
                        <a:rPr lang="pt-BR" sz="1600" dirty="0" err="1" smtClean="0"/>
                        <a:t>Sprint</a:t>
                      </a:r>
                      <a:r>
                        <a:rPr lang="pt-BR" sz="1600" dirty="0" smtClean="0"/>
                        <a:t> I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93" marR="56193" marT="0" marB="0" anchor="ctr"/>
                </a:tc>
              </a:tr>
              <a:tr h="318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/>
                        <a:t>            </a:t>
                      </a:r>
                      <a:r>
                        <a:rPr lang="en-US" sz="1000"/>
                        <a:t>26/abril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93" marR="56193" marT="0" marB="0"/>
                </a:tc>
                <a:tc>
                  <a:txBody>
                    <a:bodyPr/>
                    <a:lstStyle/>
                    <a:p>
                      <a:pPr indent="6985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/>
                        <a:t>                                                                            Status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baseline="0" dirty="0" err="1" smtClean="0"/>
                        <a:t>Report</a:t>
                      </a:r>
                      <a:r>
                        <a:rPr lang="pt-BR" sz="1600" baseline="0" dirty="0" smtClean="0"/>
                        <a:t> 1.1</a:t>
                      </a:r>
                    </a:p>
                    <a:p>
                      <a:pPr indent="6985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93" marR="56193" marT="0" marB="0"/>
                </a:tc>
              </a:tr>
              <a:tr h="545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    27/abril até 9/maio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93" marR="56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 smtClean="0"/>
                        <a:t>Sprint</a:t>
                      </a:r>
                      <a:r>
                        <a:rPr lang="pt-BR" sz="1600" dirty="0" smtClean="0"/>
                        <a:t> II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93" marR="56193" marT="0" marB="0" anchor="ctr"/>
                </a:tc>
              </a:tr>
              <a:tr h="454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/>
                        <a:t>            </a:t>
                      </a:r>
                      <a:r>
                        <a:rPr lang="en-US" sz="1000"/>
                        <a:t>10/maio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93" marR="56193" marT="0" marB="0"/>
                </a:tc>
                <a:tc>
                  <a:txBody>
                    <a:bodyPr/>
                    <a:lstStyle/>
                    <a:p>
                      <a:pPr indent="6985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/>
                        <a:t>           Status </a:t>
                      </a:r>
                      <a:r>
                        <a:rPr lang="pt-BR" sz="1600" dirty="0" err="1"/>
                        <a:t>Report</a:t>
                      </a:r>
                      <a:r>
                        <a:rPr lang="pt-BR" sz="1600" dirty="0"/>
                        <a:t> 1.2</a:t>
                      </a:r>
                      <a:endParaRPr lang="pt-BR" sz="16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6193" marR="56193" marT="0" marB="0" anchor="ctr"/>
                </a:tc>
              </a:tr>
              <a:tr h="402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   11/maio até 23/maio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93" marR="561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/>
                        <a:t>Sprint</a:t>
                      </a:r>
                      <a:r>
                        <a:rPr lang="pt-BR" sz="1600" dirty="0"/>
                        <a:t> </a:t>
                      </a:r>
                      <a:r>
                        <a:rPr lang="pt-BR" sz="1600" dirty="0" smtClean="0"/>
                        <a:t>III</a:t>
                      </a:r>
                      <a:endParaRPr lang="pt-BR" sz="16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56193" marR="56193" marT="0" marB="0" anchor="ctr"/>
                </a:tc>
              </a:tr>
              <a:tr h="223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/>
                        <a:t>            </a:t>
                      </a:r>
                      <a:r>
                        <a:rPr lang="en-US" sz="1000"/>
                        <a:t>24/maio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93" marR="56193" marT="0" marB="0"/>
                </a:tc>
                <a:tc>
                  <a:txBody>
                    <a:bodyPr/>
                    <a:lstStyle/>
                    <a:p>
                      <a:pPr marL="0" marR="0" indent="6985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          </a:t>
                      </a:r>
                      <a:r>
                        <a:rPr lang="en-US" sz="1600" b="1" dirty="0" smtClean="0"/>
                        <a:t>Release 1</a:t>
                      </a:r>
                      <a:r>
                        <a:rPr lang="en-US" sz="1600" b="1" baseline="0" dirty="0" smtClean="0"/>
                        <a:t>                                            -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pt-BR" sz="1400" b="1" dirty="0" smtClean="0"/>
                        <a:t>Finalização de</a:t>
                      </a:r>
                      <a:r>
                        <a:rPr lang="pt-BR" sz="1400" b="1" baseline="0" dirty="0" smtClean="0"/>
                        <a:t> um dos</a:t>
                      </a:r>
                      <a:r>
                        <a:rPr lang="pt-BR" sz="1400" b="1" dirty="0" smtClean="0"/>
                        <a:t> jogos na máquina</a:t>
                      </a:r>
                      <a:r>
                        <a:rPr lang="pt-BR" sz="1400" b="1" baseline="0" dirty="0" smtClean="0"/>
                        <a:t> virtual </a:t>
                      </a:r>
                      <a:r>
                        <a:rPr lang="pt-BR" sz="900" baseline="0" dirty="0" smtClean="0"/>
                        <a:t>                                                                                                             </a:t>
                      </a:r>
                      <a:r>
                        <a:rPr lang="pt-BR" sz="1400" b="1" baseline="0" dirty="0" smtClean="0"/>
                        <a:t>- Detecção dos marcadores pelo DSP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93" marR="56193" marT="0" marB="0"/>
                </a:tc>
              </a:tr>
            </a:tbl>
          </a:graphicData>
        </a:graphic>
      </p:graphicFrame>
      <p:sp>
        <p:nvSpPr>
          <p:cNvPr id="15" name="Titre 1"/>
          <p:cNvSpPr txBox="1">
            <a:spLocks/>
          </p:cNvSpPr>
          <p:nvPr/>
        </p:nvSpPr>
        <p:spPr bwMode="auto">
          <a:xfrm>
            <a:off x="2000232" y="274638"/>
            <a:ext cx="6186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CRONOGRAMA(1/2)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2000232" y="274638"/>
            <a:ext cx="6186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</a:t>
            </a:r>
            <a:r>
              <a:rPr kumimoji="0" lang="fr-CA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Dúvidas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 useBgFill="1">
        <p:nvSpPr>
          <p:cNvPr id="6" name="Botão de ação: Ajuda 5">
            <a:hlinkClick r:id="" action="ppaction://noaction" highlightClick="1"/>
          </p:cNvPr>
          <p:cNvSpPr/>
          <p:nvPr/>
        </p:nvSpPr>
        <p:spPr>
          <a:xfrm>
            <a:off x="2000232" y="1714488"/>
            <a:ext cx="5715040" cy="4143404"/>
          </a:xfrm>
          <a:prstGeom prst="actionButtonHel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142490" y="1961784"/>
          <a:ext cx="4859020" cy="3610356"/>
        </p:xfrm>
        <a:graphic>
          <a:graphicData uri="http://schemas.openxmlformats.org/drawingml/2006/table">
            <a:tbl>
              <a:tblPr/>
              <a:tblGrid>
                <a:gridCol w="1868805"/>
                <a:gridCol w="299021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25/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maio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até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06/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junho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Sprint IV: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- Baixar o que está na maquina virtual para o ARM e no matlab para o DSP</a:t>
                      </a:r>
                      <a:br>
                        <a:rPr lang="pt-BR" sz="11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pt-BR" sz="11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- Iniciar a programação do módulo que roda no ARM e é responsável por gerar o relatório</a:t>
                      </a:r>
                      <a:br>
                        <a:rPr lang="pt-BR" sz="11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pt-BR" sz="11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- Iniciar a programação do protocolo de comunicação do servidor com o KAPP</a:t>
                      </a:r>
                      <a:br>
                        <a:rPr lang="pt-BR" sz="11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pt-BR" sz="11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- Iniciar a produção do site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en-US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07/junho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6985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Status Report 2.1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08/junho até 20/junho 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latin typeface="Arial"/>
                          <a:ea typeface="Times New Roman"/>
                          <a:cs typeface="Times New Roman"/>
                        </a:rPr>
                        <a:t>Sprint</a:t>
                      </a:r>
                      <a:r>
                        <a:rPr lang="pt-BR" sz="1200" dirty="0">
                          <a:latin typeface="Arial"/>
                          <a:ea typeface="Times New Roman"/>
                          <a:cs typeface="Times New Roman"/>
                        </a:rPr>
                        <a:t> V: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Arial"/>
                          <a:ea typeface="Calibri"/>
                          <a:cs typeface="Times New Roman"/>
                        </a:rPr>
                        <a:t>- Finalização das atividades e integração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en-US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21/junho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6985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Status Report 2.2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22/junho até 04/julho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Sprint VI: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Calibri"/>
                          <a:cs typeface="Times New Roman"/>
                        </a:rPr>
                        <a:t>- Testes e validação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05/julho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6985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Release 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05/julho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6985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Lançamento do Produto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A definir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6985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Feira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sp>
        <p:nvSpPr>
          <p:cNvPr id="6" name="Titre 1"/>
          <p:cNvSpPr txBox="1">
            <a:spLocks/>
          </p:cNvSpPr>
          <p:nvPr/>
        </p:nvSpPr>
        <p:spPr bwMode="auto">
          <a:xfrm>
            <a:off x="2000232" y="274638"/>
            <a:ext cx="6186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CRONOGRAMA(2/2)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2571736" y="2000240"/>
            <a:ext cx="690089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7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SOLU</a:t>
            </a:r>
            <a:r>
              <a:rPr kumimoji="0" lang="fr-CA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ÇÃO?</a:t>
            </a:r>
            <a:endParaRPr kumimoji="0" lang="fr-FR" sz="7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3500430" y="2000240"/>
            <a:ext cx="690089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7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JOGOS</a:t>
            </a:r>
            <a:endParaRPr kumimoji="0" lang="fr-FR" sz="7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 descr="superaca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2786058"/>
            <a:ext cx="5424483" cy="3295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m 19" descr="1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2908949"/>
            <a:ext cx="4953008" cy="3306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2500298" y="285728"/>
            <a:ext cx="6186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POR QUE JOGOS?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28860" y="1428736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latin typeface="+mj-lt"/>
              </a:rPr>
              <a:t>- Diversão</a:t>
            </a:r>
            <a:endParaRPr lang="pt-BR" sz="2400" b="1" i="1" dirty="0"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285952" y="2000240"/>
            <a:ext cx="6858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“Com o videogame é muito mais legal. Eu nem vejo que o tempo passou”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428860" y="1428736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latin typeface="+mj-lt"/>
              </a:rPr>
              <a:t>- Desafio</a:t>
            </a:r>
            <a:endParaRPr lang="pt-BR" sz="2400" b="1" i="1" dirty="0">
              <a:latin typeface="+mj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285952" y="2000240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“Através das situações apresentadas no jogo, o cérebro é estimulado a criar células nervosas que ajudam a reestruturar áreas lesadas."</a:t>
            </a:r>
            <a:endParaRPr lang="pt-BR" sz="1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285984" y="2000240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“Movimentar o joelho direito é muito difícil, mas quando eu estou jogando no videogame eu consigo” </a:t>
            </a:r>
            <a:endParaRPr lang="pt-BR" sz="16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428860" y="1428736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latin typeface="+mj-lt"/>
              </a:rPr>
              <a:t>- Superação</a:t>
            </a:r>
            <a:endParaRPr lang="pt-BR" sz="2400" b="1" i="1" dirty="0">
              <a:latin typeface="+mj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500298" y="6357958"/>
            <a:ext cx="6357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hlinkClick r:id="rId6"/>
              </a:rPr>
              <a:t>http://www2.uol.com.br/sciam/noticias/videogame_e_utilizado_em_reabilitacao_de_pacientes_imprimir.html</a:t>
            </a:r>
            <a:endParaRPr lang="pt-BR" sz="1000" dirty="0"/>
          </a:p>
        </p:txBody>
      </p:sp>
      <p:pic>
        <p:nvPicPr>
          <p:cNvPr id="45059" name="Picture 3" descr="http://www2.uol.com.br/sciam/noticias/img/unicid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2857496"/>
            <a:ext cx="2786082" cy="3706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CaixaDeTexto 18"/>
          <p:cNvSpPr txBox="1"/>
          <p:nvPr/>
        </p:nvSpPr>
        <p:spPr>
          <a:xfrm>
            <a:off x="2500298" y="6143644"/>
            <a:ext cx="1285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</a:t>
            </a:r>
            <a:endParaRPr lang="pt-BR" sz="1000" dirty="0"/>
          </a:p>
        </p:txBody>
      </p:sp>
      <p:pic>
        <p:nvPicPr>
          <p:cNvPr id="45073" name="Picture 17" descr="http://www.corbisimages.com/Images/spacer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8" grpId="0"/>
      <p:bldP spid="8" grpId="1"/>
      <p:bldP spid="9" grpId="0"/>
      <p:bldP spid="10" grpId="0"/>
      <p:bldP spid="10" grpId="1"/>
      <p:bldP spid="11" grpId="0"/>
      <p:bldP spid="12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500313" y="274638"/>
            <a:ext cx="6186487" cy="1143000"/>
          </a:xfrm>
        </p:spPr>
        <p:txBody>
          <a:bodyPr/>
          <a:lstStyle/>
          <a:p>
            <a:pPr algn="l" eaLnBrk="1" hangingPunct="1"/>
            <a:r>
              <a:rPr lang="fr-CA" dirty="0" err="1" smtClean="0">
                <a:solidFill>
                  <a:schemeClr val="accent1"/>
                </a:solidFill>
              </a:rPr>
              <a:t>Problemas</a:t>
            </a:r>
            <a:r>
              <a:rPr lang="fr-CA" dirty="0" smtClean="0">
                <a:solidFill>
                  <a:schemeClr val="accent1"/>
                </a:solidFill>
              </a:rPr>
              <a:t> encontrados</a:t>
            </a:r>
            <a:endParaRPr lang="fr-FR" dirty="0" smtClean="0">
              <a:solidFill>
                <a:schemeClr val="accent1"/>
              </a:solidFill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2571736" y="1785926"/>
            <a:ext cx="6186487" cy="4525963"/>
          </a:xfrm>
        </p:spPr>
        <p:txBody>
          <a:bodyPr/>
          <a:lstStyle/>
          <a:p>
            <a:pPr eaLnBrk="1" hangingPunct="1">
              <a:buNone/>
            </a:pPr>
            <a:r>
              <a:rPr lang="fr-FR" dirty="0" smtClean="0">
                <a:solidFill>
                  <a:schemeClr val="accent1"/>
                </a:solidFill>
              </a:rPr>
              <a:t>-Acompanhamento à distância</a:t>
            </a:r>
          </a:p>
          <a:p>
            <a:pPr eaLnBrk="1" hangingPunct="1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eaLnBrk="1" hangingPunct="1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eaLnBrk="1" hangingPunct="1">
              <a:buNone/>
            </a:pPr>
            <a:r>
              <a:rPr lang="fr-FR" dirty="0" smtClean="0">
                <a:solidFill>
                  <a:schemeClr val="accent1"/>
                </a:solidFill>
              </a:rPr>
              <a:t>-Precisão da coleta de dados</a:t>
            </a:r>
          </a:p>
          <a:p>
            <a:pPr eaLnBrk="1" hangingPunct="1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eaLnBrk="1" hangingPunct="1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eaLnBrk="1" hangingPunct="1">
              <a:buNone/>
            </a:pPr>
            <a:r>
              <a:rPr lang="fr-FR" dirty="0" smtClean="0">
                <a:solidFill>
                  <a:schemeClr val="accent1"/>
                </a:solidFill>
              </a:rPr>
              <a:t>-Motivação</a:t>
            </a:r>
          </a:p>
          <a:p>
            <a:pPr eaLnBrk="1" hangingPunct="1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fr-FR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2500313" y="274638"/>
            <a:ext cx="64294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VALORES DA FISIOTERAPIA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2285984" y="1071546"/>
            <a:ext cx="6186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2357422" y="1760557"/>
            <a:ext cx="2428892" cy="5254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</a:rPr>
              <a:t>-Socialização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714744" y="4143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357422" y="2357430"/>
            <a:ext cx="30003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accent1"/>
                </a:solidFill>
                <a:latin typeface="+mn-lt"/>
              </a:rPr>
              <a:t>-</a:t>
            </a:r>
            <a:r>
              <a:rPr lang="fr-FR" sz="3200" dirty="0" err="1" smtClean="0">
                <a:solidFill>
                  <a:schemeClr val="accent1"/>
                </a:solidFill>
                <a:latin typeface="Calibri" pitchFamily="34" charset="0"/>
              </a:rPr>
              <a:t>Adaptabilidade</a:t>
            </a:r>
            <a:endParaRPr lang="fr-FR" sz="3200" dirty="0" smtClean="0">
              <a:solidFill>
                <a:schemeClr val="accent1"/>
              </a:solidFill>
              <a:latin typeface="Calibri" pitchFamily="34" charset="0"/>
            </a:endParaRPr>
          </a:p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357422" y="3000372"/>
            <a:ext cx="30003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accent1"/>
                </a:solidFill>
                <a:latin typeface="+mn-lt"/>
              </a:rPr>
              <a:t>-</a:t>
            </a:r>
            <a:r>
              <a:rPr lang="fr-FR" sz="3200" dirty="0" err="1" smtClean="0">
                <a:solidFill>
                  <a:schemeClr val="accent1"/>
                </a:solidFill>
                <a:latin typeface="Calibri" pitchFamily="34" charset="0"/>
              </a:rPr>
              <a:t>Corretude</a:t>
            </a:r>
            <a:endParaRPr lang="fr-FR" sz="3200" dirty="0" smtClean="0">
              <a:solidFill>
                <a:schemeClr val="accent1"/>
              </a:solidFill>
              <a:latin typeface="Calibri" pitchFamily="34" charset="0"/>
            </a:endParaRPr>
          </a:p>
          <a:p>
            <a:endParaRPr lang="pt-BR" dirty="0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71448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571612"/>
            <a:ext cx="2786082" cy="32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81654" y="1428736"/>
            <a:ext cx="3333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3786190"/>
            <a:ext cx="1143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10" grpId="2" build="p"/>
      <p:bldP spid="13" grpId="0"/>
      <p:bldP spid="13" grpId="1"/>
      <p:bldP spid="13" grpId="2"/>
      <p:bldP spid="14" grpId="0"/>
      <p:bldP spid="14" grpId="1"/>
    </p:bldLst>
  </p:timing>
</p:sld>
</file>

<file path=ppt/theme/theme1.xml><?xml version="1.0" encoding="utf-8"?>
<a:theme xmlns:a="http://schemas.openxmlformats.org/drawingml/2006/main" name="9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1907</TotalTime>
  <Words>1851</Words>
  <Application>Microsoft Office PowerPoint</Application>
  <PresentationFormat>Apresentação na tela (4:3)</PresentationFormat>
  <Paragraphs>435</Paragraphs>
  <Slides>45</Slides>
  <Notes>37</Notes>
  <HiddenSlides>6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7" baseType="lpstr">
      <vt:lpstr>98</vt:lpstr>
      <vt:lpstr>Documento</vt:lpstr>
      <vt:lpstr>Slide 1</vt:lpstr>
      <vt:lpstr>AGENDA</vt:lpstr>
      <vt:lpstr>PROBLEMA</vt:lpstr>
      <vt:lpstr>Slide 4</vt:lpstr>
      <vt:lpstr>Slide 5</vt:lpstr>
      <vt:lpstr>Slide 6</vt:lpstr>
      <vt:lpstr>Slide 7</vt:lpstr>
      <vt:lpstr>Problemas encontrados</vt:lpstr>
      <vt:lpstr>Slide 9</vt:lpstr>
      <vt:lpstr>Slide 10</vt:lpstr>
      <vt:lpstr>Slide 11</vt:lpstr>
      <vt:lpstr>KAPP</vt:lpstr>
      <vt:lpstr>KAPP</vt:lpstr>
      <vt:lpstr>Slide 14</vt:lpstr>
      <vt:lpstr>Slide 15</vt:lpstr>
      <vt:lpstr>Slide 16</vt:lpstr>
      <vt:lpstr>Slide 17</vt:lpstr>
      <vt:lpstr>Slide 18</vt:lpstr>
      <vt:lpstr>Slide 19</vt:lpstr>
      <vt:lpstr>KAPP</vt:lpstr>
      <vt:lpstr>Slide 21</vt:lpstr>
      <vt:lpstr>Slide 22</vt:lpstr>
      <vt:lpstr>Concorrentes</vt:lpstr>
      <vt:lpstr>Concorrentes</vt:lpstr>
      <vt:lpstr>CONCORRENTES</vt:lpstr>
      <vt:lpstr>Slide 26</vt:lpstr>
      <vt:lpstr>Slide 27</vt:lpstr>
      <vt:lpstr>Slide 28</vt:lpstr>
      <vt:lpstr>Slide 29</vt:lpstr>
      <vt:lpstr>--</vt:lpstr>
      <vt:lpstr>Slide 31</vt:lpstr>
      <vt:lpstr>Slide 32</vt:lpstr>
      <vt:lpstr>Tecnologias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Company>UFPE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fad3</dc:creator>
  <cp:lastModifiedBy>grc</cp:lastModifiedBy>
  <cp:revision>212</cp:revision>
  <dcterms:created xsi:type="dcterms:W3CDTF">2010-04-11T18:26:27Z</dcterms:created>
  <dcterms:modified xsi:type="dcterms:W3CDTF">2010-04-17T01:33:58Z</dcterms:modified>
</cp:coreProperties>
</file>