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4"/>
  </p:notesMasterIdLst>
  <p:sldIdLst>
    <p:sldId id="256" r:id="rId2"/>
    <p:sldId id="257" r:id="rId3"/>
    <p:sldId id="258" r:id="rId4"/>
    <p:sldId id="268" r:id="rId5"/>
    <p:sldId id="265" r:id="rId6"/>
    <p:sldId id="270" r:id="rId7"/>
    <p:sldId id="271" r:id="rId8"/>
    <p:sldId id="272" r:id="rId9"/>
    <p:sldId id="274" r:id="rId10"/>
    <p:sldId id="273" r:id="rId11"/>
    <p:sldId id="262" r:id="rId12"/>
    <p:sldId id="276" r:id="rId13"/>
    <p:sldId id="277" r:id="rId14"/>
    <p:sldId id="278" r:id="rId15"/>
    <p:sldId id="279" r:id="rId16"/>
    <p:sldId id="263" r:id="rId17"/>
    <p:sldId id="281" r:id="rId18"/>
    <p:sldId id="282" r:id="rId19"/>
    <p:sldId id="283" r:id="rId20"/>
    <p:sldId id="284" r:id="rId21"/>
    <p:sldId id="264" r:id="rId22"/>
    <p:sldId id="285" r:id="rId23"/>
    <p:sldId id="286" r:id="rId24"/>
    <p:sldId id="287" r:id="rId25"/>
    <p:sldId id="288" r:id="rId26"/>
    <p:sldId id="261" r:id="rId27"/>
    <p:sldId id="290" r:id="rId28"/>
    <p:sldId id="291" r:id="rId29"/>
    <p:sldId id="296" r:id="rId30"/>
    <p:sldId id="301" r:id="rId31"/>
    <p:sldId id="266" r:id="rId32"/>
    <p:sldId id="289" r:id="rId33"/>
    <p:sldId id="293" r:id="rId34"/>
    <p:sldId id="299" r:id="rId35"/>
    <p:sldId id="300" r:id="rId36"/>
    <p:sldId id="297" r:id="rId37"/>
    <p:sldId id="298" r:id="rId38"/>
    <p:sldId id="294" r:id="rId39"/>
    <p:sldId id="295" r:id="rId40"/>
    <p:sldId id="280" r:id="rId41"/>
    <p:sldId id="269" r:id="rId42"/>
    <p:sldId id="267" r:id="rId4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17" autoAdjust="0"/>
    <p:restoredTop sz="94660"/>
  </p:normalViewPr>
  <p:slideViewPr>
    <p:cSldViewPr>
      <p:cViewPr varScale="1">
        <p:scale>
          <a:sx n="65" d="100"/>
          <a:sy n="65" d="100"/>
        </p:scale>
        <p:origin x="-114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A57BE8-D8C3-46E7-BE24-555ACADC54DD}" type="datetimeFigureOut">
              <a:rPr lang="pt-BR" smtClean="0"/>
              <a:t>29/11/2009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056722-DA6B-48FE-A793-184A3C4440FF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056722-DA6B-48FE-A793-184A3C4440FF}" type="slidenum">
              <a:rPr lang="pt-BR" smtClean="0"/>
              <a:t>29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056722-DA6B-48FE-A793-184A3C4440FF}" type="slidenum">
              <a:rPr lang="pt-BR" smtClean="0"/>
              <a:t>30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3441786-98ED-412E-91E1-56280094B541}" type="datetimeFigureOut">
              <a:rPr lang="pt-BR" smtClean="0"/>
              <a:pPr/>
              <a:t>29/11/2009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1BCD6FF-BE28-4167-BCB8-3FD4C94DEFD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41786-98ED-412E-91E1-56280094B541}" type="datetimeFigureOut">
              <a:rPr lang="pt-BR" smtClean="0"/>
              <a:pPr/>
              <a:t>29/11/2009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CD6FF-BE28-4167-BCB8-3FD4C94DEFD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41786-98ED-412E-91E1-56280094B541}" type="datetimeFigureOut">
              <a:rPr lang="pt-BR" smtClean="0"/>
              <a:pPr/>
              <a:t>29/11/2009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CD6FF-BE28-4167-BCB8-3FD4C94DEFD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3441786-98ED-412E-91E1-56280094B541}" type="datetimeFigureOut">
              <a:rPr lang="pt-BR" smtClean="0"/>
              <a:pPr/>
              <a:t>29/11/2009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BCD6FF-BE28-4167-BCB8-3FD4C94DEFD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3441786-98ED-412E-91E1-56280094B541}" type="datetimeFigureOut">
              <a:rPr lang="pt-BR" smtClean="0"/>
              <a:pPr/>
              <a:t>29/11/2009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1BCD6FF-BE28-4167-BCB8-3FD4C94DEFD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41786-98ED-412E-91E1-56280094B541}" type="datetimeFigureOut">
              <a:rPr lang="pt-BR" smtClean="0"/>
              <a:pPr/>
              <a:t>29/11/2009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CD6FF-BE28-4167-BCB8-3FD4C94DEFD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41786-98ED-412E-91E1-56280094B541}" type="datetimeFigureOut">
              <a:rPr lang="pt-BR" smtClean="0"/>
              <a:pPr/>
              <a:t>29/11/2009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CD6FF-BE28-4167-BCB8-3FD4C94DEFD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3441786-98ED-412E-91E1-56280094B541}" type="datetimeFigureOut">
              <a:rPr lang="pt-BR" smtClean="0"/>
              <a:pPr/>
              <a:t>29/11/2009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BCD6FF-BE28-4167-BCB8-3FD4C94DEFD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41786-98ED-412E-91E1-56280094B541}" type="datetimeFigureOut">
              <a:rPr lang="pt-BR" smtClean="0"/>
              <a:pPr/>
              <a:t>29/11/2009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CD6FF-BE28-4167-BCB8-3FD4C94DEFD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3441786-98ED-412E-91E1-56280094B541}" type="datetimeFigureOut">
              <a:rPr lang="pt-BR" smtClean="0"/>
              <a:pPr/>
              <a:t>29/11/2009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BCD6FF-BE28-4167-BCB8-3FD4C94DEFD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3441786-98ED-412E-91E1-56280094B541}" type="datetimeFigureOut">
              <a:rPr lang="pt-BR" smtClean="0"/>
              <a:pPr/>
              <a:t>29/11/2009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BCD6FF-BE28-4167-BCB8-3FD4C94DEFD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3441786-98ED-412E-91E1-56280094B541}" type="datetimeFigureOut">
              <a:rPr lang="pt-BR" smtClean="0"/>
              <a:pPr/>
              <a:t>29/11/2009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1BCD6FF-BE28-4167-BCB8-3FD4C94DEFD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Drawing1/Drawing/~Use%20Case-1/Actor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Drawing1/Drawing/~Use%20Case-1/Actor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Drawing1/Drawing/~Use%20Case-1/Actor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://172.17.99.28:3000/site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FARO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Sistema de Registro de Criadores de Cães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Requisitos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b="1" dirty="0" err="1" smtClean="0"/>
              <a:t>Elicitação</a:t>
            </a:r>
            <a:r>
              <a:rPr lang="pt-BR" b="1" dirty="0" smtClean="0"/>
              <a:t> de requisitos</a:t>
            </a:r>
            <a:r>
              <a:rPr lang="pt-BR" dirty="0" smtClean="0"/>
              <a:t>:</a:t>
            </a:r>
          </a:p>
          <a:p>
            <a:pPr lvl="1"/>
            <a:r>
              <a:rPr lang="pt-BR" dirty="0" err="1" smtClean="0"/>
              <a:t>Brainstorming</a:t>
            </a:r>
            <a:endParaRPr lang="pt-BR" dirty="0" smtClean="0"/>
          </a:p>
          <a:p>
            <a:pPr lvl="1"/>
            <a:r>
              <a:rPr lang="pt-BR" dirty="0" smtClean="0"/>
              <a:t>Simulação de um cliente Real</a:t>
            </a:r>
          </a:p>
          <a:p>
            <a:pPr lvl="1"/>
            <a:r>
              <a:rPr lang="pt-BR" dirty="0" smtClean="0"/>
              <a:t>Pesquisa na Internet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Casos de uso - Criador</a:t>
            </a:r>
            <a:endParaRPr lang="pt-BR" dirty="0"/>
          </a:p>
        </p:txBody>
      </p:sp>
      <p:sp>
        <p:nvSpPr>
          <p:cNvPr id="4" name="Elipse 3"/>
          <p:cNvSpPr/>
          <p:nvPr/>
        </p:nvSpPr>
        <p:spPr>
          <a:xfrm>
            <a:off x="571472" y="4286256"/>
            <a:ext cx="1714512" cy="857256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Remover Perfil Canino</a:t>
            </a:r>
            <a:endParaRPr lang="pt-BR" dirty="0"/>
          </a:p>
        </p:txBody>
      </p:sp>
      <p:sp>
        <p:nvSpPr>
          <p:cNvPr id="5" name="Elipse 4"/>
          <p:cNvSpPr/>
          <p:nvPr/>
        </p:nvSpPr>
        <p:spPr>
          <a:xfrm>
            <a:off x="6643702" y="2214554"/>
            <a:ext cx="1714512" cy="857256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Editar Perfil Canino</a:t>
            </a:r>
            <a:endParaRPr lang="pt-BR" dirty="0"/>
          </a:p>
        </p:txBody>
      </p:sp>
      <p:sp>
        <p:nvSpPr>
          <p:cNvPr id="6" name="Elipse 5"/>
          <p:cNvSpPr/>
          <p:nvPr/>
        </p:nvSpPr>
        <p:spPr>
          <a:xfrm>
            <a:off x="3500430" y="5786454"/>
            <a:ext cx="1714512" cy="857256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Adicionar Cão</a:t>
            </a:r>
            <a:endParaRPr lang="pt-BR" dirty="0"/>
          </a:p>
        </p:txBody>
      </p:sp>
      <p:sp>
        <p:nvSpPr>
          <p:cNvPr id="7" name="Elipse 6"/>
          <p:cNvSpPr/>
          <p:nvPr/>
        </p:nvSpPr>
        <p:spPr>
          <a:xfrm>
            <a:off x="714348" y="2214554"/>
            <a:ext cx="1714512" cy="857256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Remover Perfil Pessoal</a:t>
            </a:r>
            <a:endParaRPr lang="pt-BR" dirty="0"/>
          </a:p>
        </p:txBody>
      </p:sp>
      <p:sp>
        <p:nvSpPr>
          <p:cNvPr id="8" name="Elipse 7"/>
          <p:cNvSpPr/>
          <p:nvPr/>
        </p:nvSpPr>
        <p:spPr>
          <a:xfrm>
            <a:off x="642910" y="3214686"/>
            <a:ext cx="1714512" cy="857256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Editar Perfil Pessoal</a:t>
            </a:r>
            <a:endParaRPr lang="pt-BR" dirty="0"/>
          </a:p>
        </p:txBody>
      </p:sp>
      <p:sp>
        <p:nvSpPr>
          <p:cNvPr id="9" name="Elipse 8"/>
          <p:cNvSpPr/>
          <p:nvPr/>
        </p:nvSpPr>
        <p:spPr>
          <a:xfrm>
            <a:off x="3500430" y="1714488"/>
            <a:ext cx="1714512" cy="857256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Efetuar </a:t>
            </a:r>
            <a:r>
              <a:rPr lang="pt-BR" dirty="0" err="1" smtClean="0"/>
              <a:t>Login</a:t>
            </a:r>
            <a:endParaRPr lang="pt-BR" dirty="0"/>
          </a:p>
        </p:txBody>
      </p:sp>
      <p:sp>
        <p:nvSpPr>
          <p:cNvPr id="10" name="Elipse 9"/>
          <p:cNvSpPr/>
          <p:nvPr/>
        </p:nvSpPr>
        <p:spPr>
          <a:xfrm>
            <a:off x="6643702" y="3357562"/>
            <a:ext cx="1714512" cy="857256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Efetuar </a:t>
            </a:r>
            <a:r>
              <a:rPr lang="pt-BR" dirty="0" err="1" smtClean="0"/>
              <a:t>Logoff</a:t>
            </a:r>
            <a:endParaRPr lang="pt-BR" dirty="0"/>
          </a:p>
        </p:txBody>
      </p:sp>
      <p:sp>
        <p:nvSpPr>
          <p:cNvPr id="11" name="Elipse 10"/>
          <p:cNvSpPr/>
          <p:nvPr/>
        </p:nvSpPr>
        <p:spPr>
          <a:xfrm>
            <a:off x="1214414" y="5786454"/>
            <a:ext cx="1714512" cy="857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err="1" smtClean="0"/>
              <a:t>Visualzar</a:t>
            </a:r>
            <a:r>
              <a:rPr lang="pt-BR" dirty="0" smtClean="0"/>
              <a:t> Perfis</a:t>
            </a:r>
            <a:endParaRPr lang="pt-BR" dirty="0"/>
          </a:p>
        </p:txBody>
      </p:sp>
      <p:sp>
        <p:nvSpPr>
          <p:cNvPr id="13" name="Elipse 12"/>
          <p:cNvSpPr/>
          <p:nvPr/>
        </p:nvSpPr>
        <p:spPr>
          <a:xfrm>
            <a:off x="6143636" y="5786454"/>
            <a:ext cx="1714512" cy="857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Pesquisar</a:t>
            </a:r>
            <a:endParaRPr lang="pt-BR" dirty="0"/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4143372" y="3429000"/>
          <a:ext cx="500066" cy="1398142"/>
        </p:xfrm>
        <a:graphic>
          <a:graphicData uri="http://schemas.openxmlformats.org/presentationml/2006/ole">
            <p:oleObj spid="_x0000_s2051" name="Visio" r:id="rId3" imgW="1657807" imgH="4633265" progId="Visio.Drawing.11">
              <p:link updateAutomatic="1"/>
            </p:oleObj>
          </a:graphicData>
        </a:graphic>
      </p:graphicFrame>
      <p:cxnSp>
        <p:nvCxnSpPr>
          <p:cNvPr id="17" name="Conector de seta reta 16"/>
          <p:cNvCxnSpPr>
            <a:stCxn id="8" idx="6"/>
          </p:cNvCxnSpPr>
          <p:nvPr/>
        </p:nvCxnSpPr>
        <p:spPr>
          <a:xfrm flipV="1">
            <a:off x="2357422" y="3429000"/>
            <a:ext cx="1214446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de seta reta 21"/>
          <p:cNvCxnSpPr>
            <a:stCxn id="7" idx="6"/>
          </p:cNvCxnSpPr>
          <p:nvPr/>
        </p:nvCxnSpPr>
        <p:spPr>
          <a:xfrm>
            <a:off x="2428860" y="2643182"/>
            <a:ext cx="1285884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de seta reta 25"/>
          <p:cNvCxnSpPr/>
          <p:nvPr/>
        </p:nvCxnSpPr>
        <p:spPr>
          <a:xfrm flipV="1">
            <a:off x="2071670" y="4143380"/>
            <a:ext cx="1571636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de seta reta 28"/>
          <p:cNvCxnSpPr>
            <a:stCxn id="11" idx="0"/>
          </p:cNvCxnSpPr>
          <p:nvPr/>
        </p:nvCxnSpPr>
        <p:spPr>
          <a:xfrm rot="5400000" flipH="1" flipV="1">
            <a:off x="2393141" y="4607727"/>
            <a:ext cx="857256" cy="15001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de seta reta 31"/>
          <p:cNvCxnSpPr/>
          <p:nvPr/>
        </p:nvCxnSpPr>
        <p:spPr>
          <a:xfrm rot="5400000" flipH="1" flipV="1">
            <a:off x="4178297" y="2963859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de seta reta 33"/>
          <p:cNvCxnSpPr>
            <a:stCxn id="5" idx="2"/>
          </p:cNvCxnSpPr>
          <p:nvPr/>
        </p:nvCxnSpPr>
        <p:spPr>
          <a:xfrm rot="10800000" flipV="1">
            <a:off x="5357818" y="2643182"/>
            <a:ext cx="1285884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de seta reta 35"/>
          <p:cNvCxnSpPr>
            <a:stCxn id="10" idx="2"/>
          </p:cNvCxnSpPr>
          <p:nvPr/>
        </p:nvCxnSpPr>
        <p:spPr>
          <a:xfrm rot="10800000" flipV="1">
            <a:off x="4929190" y="3786190"/>
            <a:ext cx="1714512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de seta reta 39"/>
          <p:cNvCxnSpPr>
            <a:stCxn id="13" idx="0"/>
          </p:cNvCxnSpPr>
          <p:nvPr/>
        </p:nvCxnSpPr>
        <p:spPr>
          <a:xfrm rot="16200000" flipV="1">
            <a:off x="5464975" y="4250537"/>
            <a:ext cx="1214446" cy="18573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de seta reta 41"/>
          <p:cNvCxnSpPr>
            <a:stCxn id="6" idx="0"/>
          </p:cNvCxnSpPr>
          <p:nvPr/>
        </p:nvCxnSpPr>
        <p:spPr>
          <a:xfrm rot="5400000" flipH="1" flipV="1">
            <a:off x="3929058" y="5357826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ector de seta reta 50"/>
          <p:cNvCxnSpPr>
            <a:endCxn id="9" idx="2"/>
          </p:cNvCxnSpPr>
          <p:nvPr/>
        </p:nvCxnSpPr>
        <p:spPr>
          <a:xfrm flipV="1">
            <a:off x="2177774" y="2143116"/>
            <a:ext cx="1322656" cy="196982"/>
          </a:xfrm>
          <a:prstGeom prst="straightConnector1">
            <a:avLst/>
          </a:prstGeom>
          <a:ln>
            <a:solidFill>
              <a:srgbClr val="00B0F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de seta reta 53"/>
          <p:cNvCxnSpPr>
            <a:stCxn id="8" idx="7"/>
            <a:endCxn id="9" idx="3"/>
          </p:cNvCxnSpPr>
          <p:nvPr/>
        </p:nvCxnSpPr>
        <p:spPr>
          <a:xfrm rot="5400000" flipH="1" flipV="1">
            <a:off x="2481913" y="2070626"/>
            <a:ext cx="894026" cy="1645178"/>
          </a:xfrm>
          <a:prstGeom prst="straightConnector1">
            <a:avLst/>
          </a:prstGeom>
          <a:ln>
            <a:solidFill>
              <a:srgbClr val="00B0F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ector de seta reta 56"/>
          <p:cNvCxnSpPr>
            <a:stCxn id="4" idx="7"/>
            <a:endCxn id="9" idx="4"/>
          </p:cNvCxnSpPr>
          <p:nvPr/>
        </p:nvCxnSpPr>
        <p:spPr>
          <a:xfrm rot="5400000" flipH="1" flipV="1">
            <a:off x="2276265" y="2330378"/>
            <a:ext cx="1840054" cy="2322787"/>
          </a:xfrm>
          <a:prstGeom prst="straightConnector1">
            <a:avLst/>
          </a:prstGeom>
          <a:ln>
            <a:solidFill>
              <a:srgbClr val="00B0F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ector de seta reta 59"/>
          <p:cNvCxnSpPr>
            <a:stCxn id="6" idx="6"/>
            <a:endCxn id="9" idx="6"/>
          </p:cNvCxnSpPr>
          <p:nvPr/>
        </p:nvCxnSpPr>
        <p:spPr>
          <a:xfrm flipV="1">
            <a:off x="5214942" y="2143116"/>
            <a:ext cx="1588" cy="4071966"/>
          </a:xfrm>
          <a:prstGeom prst="straightConnector1">
            <a:avLst/>
          </a:prstGeom>
          <a:ln>
            <a:solidFill>
              <a:srgbClr val="00B0F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ector de seta reta 62"/>
          <p:cNvCxnSpPr>
            <a:stCxn id="5" idx="1"/>
            <a:endCxn id="9" idx="6"/>
          </p:cNvCxnSpPr>
          <p:nvPr/>
        </p:nvCxnSpPr>
        <p:spPr>
          <a:xfrm rot="16200000" flipV="1">
            <a:off x="5956375" y="1401683"/>
            <a:ext cx="196980" cy="1679845"/>
          </a:xfrm>
          <a:prstGeom prst="straightConnector1">
            <a:avLst/>
          </a:prstGeom>
          <a:ln>
            <a:solidFill>
              <a:srgbClr val="00B0F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ector de seta reta 66"/>
          <p:cNvCxnSpPr>
            <a:stCxn id="10" idx="1"/>
          </p:cNvCxnSpPr>
          <p:nvPr/>
        </p:nvCxnSpPr>
        <p:spPr>
          <a:xfrm rot="16200000" flipV="1">
            <a:off x="5420591" y="2008907"/>
            <a:ext cx="1197112" cy="1751281"/>
          </a:xfrm>
          <a:prstGeom prst="straightConnector1">
            <a:avLst/>
          </a:prstGeom>
          <a:ln>
            <a:solidFill>
              <a:srgbClr val="00B0F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Caso de Uso – Adicionar Cão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/>
            <a:r>
              <a:rPr lang="pt-BR" b="1" i="1" dirty="0" smtClean="0"/>
              <a:t>Descrição: </a:t>
            </a:r>
            <a:r>
              <a:rPr lang="pt-BR" dirty="0" smtClean="0"/>
              <a:t>O sistema deve permitir a criação de um novo perfil canino e associá-lo ao perfil do respectivo Criador. Para a criação do perfil canino, são necessários dados como nome do cachorro, raça e porte.</a:t>
            </a:r>
            <a:endParaRPr lang="pt-BR" b="1" i="1" dirty="0" smtClean="0"/>
          </a:p>
          <a:p>
            <a:pPr lvl="1"/>
            <a:r>
              <a:rPr lang="pt-BR" b="1" i="1" dirty="0" smtClean="0"/>
              <a:t>Pré-condição</a:t>
            </a:r>
            <a:r>
              <a:rPr lang="pt-BR" dirty="0" smtClean="0"/>
              <a:t>: O Criador deve ter efetuado </a:t>
            </a:r>
            <a:r>
              <a:rPr lang="pt-BR" dirty="0" err="1" smtClean="0"/>
              <a:t>logon</a:t>
            </a:r>
            <a:r>
              <a:rPr lang="pt-BR" dirty="0" smtClean="0"/>
              <a:t> no sistema.</a:t>
            </a:r>
          </a:p>
          <a:p>
            <a:pPr lvl="1"/>
            <a:r>
              <a:rPr lang="pt-BR" b="1" i="1" dirty="0" smtClean="0"/>
              <a:t>Pós-condições</a:t>
            </a:r>
            <a:r>
              <a:rPr lang="pt-BR" dirty="0" smtClean="0"/>
              <a:t>: Perfil de novo Cão cadastrado no banco de dados do sistema</a:t>
            </a:r>
            <a:r>
              <a:rPr lang="pt-BR" b="1" dirty="0" smtClean="0"/>
              <a:t>.</a:t>
            </a:r>
          </a:p>
          <a:p>
            <a:pPr lvl="1">
              <a:buNone/>
            </a:pP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Caso de Uso – Adicionar Cão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b="1" dirty="0" smtClean="0"/>
              <a:t>Fluxo Principal:</a:t>
            </a:r>
          </a:p>
          <a:p>
            <a:pPr lvl="1"/>
            <a:r>
              <a:rPr lang="pt-BR" dirty="0" smtClean="0"/>
              <a:t>1.</a:t>
            </a:r>
            <a:r>
              <a:rPr lang="pt-BR" sz="500" dirty="0" smtClean="0"/>
              <a:t>   </a:t>
            </a:r>
            <a:r>
              <a:rPr lang="pt-BR" dirty="0" smtClean="0"/>
              <a:t>O Criador informa os dados do cachorro necessários para a criação do perfil canino.</a:t>
            </a:r>
            <a:endParaRPr lang="pt-BR" sz="2500" dirty="0" smtClean="0"/>
          </a:p>
          <a:p>
            <a:pPr lvl="1"/>
            <a:r>
              <a:rPr lang="pt-BR" dirty="0" smtClean="0"/>
              <a:t>2.</a:t>
            </a:r>
            <a:r>
              <a:rPr lang="pt-BR" sz="500" dirty="0" smtClean="0"/>
              <a:t>   </a:t>
            </a:r>
            <a:r>
              <a:rPr lang="pt-BR" dirty="0" smtClean="0"/>
              <a:t>O sistema cadastra o Cão no banco de dados a partir das informações fornecidas pelo Criador e exibe uma mensagem de confirmação do cadastro.   	</a:t>
            </a:r>
          </a:p>
          <a:p>
            <a:endParaRPr lang="pt-BR" b="1" dirty="0" smtClean="0"/>
          </a:p>
          <a:p>
            <a:r>
              <a:rPr lang="pt-BR" b="1" dirty="0" smtClean="0"/>
              <a:t>Fluxo Secundário:</a:t>
            </a:r>
          </a:p>
          <a:p>
            <a:pPr lvl="1"/>
            <a:r>
              <a:rPr lang="pt-BR" dirty="0" smtClean="0"/>
              <a:t>No fluxo principal, caso haja alguma informação necessária não fornecida pelo Criador, o sistema o notificará na própria página da criação do perfil canino e não efetuará o novo cadastramento, retornando assim ao passo 1 do fluxo principal.</a:t>
            </a:r>
          </a:p>
          <a:p>
            <a:pPr>
              <a:buNone/>
            </a:pPr>
            <a:endParaRPr lang="pt-BR" b="1" dirty="0" smtClean="0"/>
          </a:p>
          <a:p>
            <a:pPr lvl="1"/>
            <a:endParaRPr lang="pt-BR" dirty="0" smtClean="0"/>
          </a:p>
          <a:p>
            <a:pPr lvl="1">
              <a:buNone/>
            </a:pPr>
            <a:endParaRPr lang="pt-BR" dirty="0" smtClean="0"/>
          </a:p>
          <a:p>
            <a:pPr lvl="1">
              <a:buNone/>
            </a:pP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Caso de Uso – Adicionar Cão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Diagrama de </a:t>
            </a:r>
            <a:r>
              <a:rPr lang="pt-BR" dirty="0" err="1" smtClean="0"/>
              <a:t>sequências</a:t>
            </a:r>
            <a:endParaRPr lang="pt-BR" dirty="0"/>
          </a:p>
        </p:txBody>
      </p:sp>
      <p:pic>
        <p:nvPicPr>
          <p:cNvPr id="4" name="Imagem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2357430"/>
            <a:ext cx="7358114" cy="4316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Caso de uso – Adicionar cão</a:t>
            </a:r>
            <a:endParaRPr lang="pt-BR" dirty="0"/>
          </a:p>
        </p:txBody>
      </p:sp>
      <p:pic>
        <p:nvPicPr>
          <p:cNvPr id="4" name="Espaço Reservado para Conteúdo 3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3174" y="2000240"/>
            <a:ext cx="3733975" cy="4094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tângulo 4"/>
          <p:cNvSpPr/>
          <p:nvPr/>
        </p:nvSpPr>
        <p:spPr>
          <a:xfrm>
            <a:off x="571472" y="1571612"/>
            <a:ext cx="23903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/>
              <a:t>Diagrama de Classes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Casos de uso - Administrador</a:t>
            </a:r>
            <a:endParaRPr lang="pt-BR" dirty="0"/>
          </a:p>
        </p:txBody>
      </p:sp>
      <p:sp>
        <p:nvSpPr>
          <p:cNvPr id="4" name="Elipse 3"/>
          <p:cNvSpPr/>
          <p:nvPr/>
        </p:nvSpPr>
        <p:spPr>
          <a:xfrm>
            <a:off x="2143108" y="5500702"/>
            <a:ext cx="1714512" cy="857256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Postar Notícias</a:t>
            </a:r>
            <a:endParaRPr lang="pt-BR" dirty="0"/>
          </a:p>
        </p:txBody>
      </p:sp>
      <p:sp>
        <p:nvSpPr>
          <p:cNvPr id="5" name="Elipse 4"/>
          <p:cNvSpPr/>
          <p:nvPr/>
        </p:nvSpPr>
        <p:spPr>
          <a:xfrm>
            <a:off x="6357950" y="2428868"/>
            <a:ext cx="1714512" cy="857256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Efetuar </a:t>
            </a:r>
            <a:r>
              <a:rPr lang="pt-BR" dirty="0" err="1" smtClean="0"/>
              <a:t>Logoff</a:t>
            </a:r>
            <a:endParaRPr lang="pt-BR" dirty="0"/>
          </a:p>
        </p:txBody>
      </p:sp>
      <p:sp>
        <p:nvSpPr>
          <p:cNvPr id="7" name="Elipse 6"/>
          <p:cNvSpPr/>
          <p:nvPr/>
        </p:nvSpPr>
        <p:spPr>
          <a:xfrm>
            <a:off x="714348" y="2214554"/>
            <a:ext cx="1714512" cy="857256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Remover Criador</a:t>
            </a:r>
            <a:endParaRPr lang="pt-BR" dirty="0"/>
          </a:p>
        </p:txBody>
      </p:sp>
      <p:sp>
        <p:nvSpPr>
          <p:cNvPr id="8" name="Elipse 7"/>
          <p:cNvSpPr/>
          <p:nvPr/>
        </p:nvSpPr>
        <p:spPr>
          <a:xfrm>
            <a:off x="714348" y="3786190"/>
            <a:ext cx="1714512" cy="857256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Cadastrar Criador</a:t>
            </a:r>
            <a:endParaRPr lang="pt-BR" dirty="0"/>
          </a:p>
        </p:txBody>
      </p:sp>
      <p:sp>
        <p:nvSpPr>
          <p:cNvPr id="9" name="Elipse 8"/>
          <p:cNvSpPr/>
          <p:nvPr/>
        </p:nvSpPr>
        <p:spPr>
          <a:xfrm>
            <a:off x="3571868" y="1428736"/>
            <a:ext cx="1714512" cy="857256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Efetuar </a:t>
            </a:r>
            <a:r>
              <a:rPr lang="pt-BR" dirty="0" err="1" smtClean="0"/>
              <a:t>Login</a:t>
            </a:r>
            <a:endParaRPr lang="pt-BR" dirty="0"/>
          </a:p>
        </p:txBody>
      </p:sp>
      <p:sp>
        <p:nvSpPr>
          <p:cNvPr id="10" name="Elipse 9"/>
          <p:cNvSpPr/>
          <p:nvPr/>
        </p:nvSpPr>
        <p:spPr>
          <a:xfrm>
            <a:off x="6715140" y="3857628"/>
            <a:ext cx="1714512" cy="857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err="1" smtClean="0"/>
              <a:t>Pequisar</a:t>
            </a:r>
            <a:endParaRPr lang="pt-BR" dirty="0"/>
          </a:p>
        </p:txBody>
      </p:sp>
      <p:sp>
        <p:nvSpPr>
          <p:cNvPr id="12" name="Elipse 11"/>
          <p:cNvSpPr/>
          <p:nvPr/>
        </p:nvSpPr>
        <p:spPr>
          <a:xfrm>
            <a:off x="4857752" y="5572140"/>
            <a:ext cx="1714512" cy="857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Visualizar Perfis</a:t>
            </a:r>
            <a:endParaRPr lang="pt-BR" dirty="0"/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4143372" y="3173866"/>
          <a:ext cx="500066" cy="1398142"/>
        </p:xfrm>
        <a:graphic>
          <a:graphicData uri="http://schemas.openxmlformats.org/presentationml/2006/ole">
            <p:oleObj spid="_x0000_s3074" name="Visio" r:id="rId3" imgW="1657807" imgH="4633265" progId="Visio.Drawing.11">
              <p:link updateAutomatic="1"/>
            </p:oleObj>
          </a:graphicData>
        </a:graphic>
      </p:graphicFrame>
      <p:cxnSp>
        <p:nvCxnSpPr>
          <p:cNvPr id="17" name="Conector de seta reta 16"/>
          <p:cNvCxnSpPr/>
          <p:nvPr/>
        </p:nvCxnSpPr>
        <p:spPr>
          <a:xfrm flipV="1">
            <a:off x="2428860" y="3714752"/>
            <a:ext cx="1214446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de seta reta 21"/>
          <p:cNvCxnSpPr>
            <a:stCxn id="7" idx="6"/>
          </p:cNvCxnSpPr>
          <p:nvPr/>
        </p:nvCxnSpPr>
        <p:spPr>
          <a:xfrm>
            <a:off x="2428860" y="2643182"/>
            <a:ext cx="1285884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de seta reta 25"/>
          <p:cNvCxnSpPr>
            <a:stCxn id="4" idx="0"/>
          </p:cNvCxnSpPr>
          <p:nvPr/>
        </p:nvCxnSpPr>
        <p:spPr>
          <a:xfrm rot="5400000" flipH="1" flipV="1">
            <a:off x="3036083" y="4822041"/>
            <a:ext cx="642942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de seta reta 31"/>
          <p:cNvCxnSpPr/>
          <p:nvPr/>
        </p:nvCxnSpPr>
        <p:spPr>
          <a:xfrm rot="10800000" flipV="1">
            <a:off x="5143504" y="2857496"/>
            <a:ext cx="1357322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de seta reta 33"/>
          <p:cNvCxnSpPr>
            <a:stCxn id="9" idx="4"/>
          </p:cNvCxnSpPr>
          <p:nvPr/>
        </p:nvCxnSpPr>
        <p:spPr>
          <a:xfrm rot="5400000">
            <a:off x="4179091" y="2536025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de seta reta 35"/>
          <p:cNvCxnSpPr>
            <a:stCxn id="10" idx="2"/>
          </p:cNvCxnSpPr>
          <p:nvPr/>
        </p:nvCxnSpPr>
        <p:spPr>
          <a:xfrm rot="10800000">
            <a:off x="5214942" y="4071942"/>
            <a:ext cx="1500198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de seta reta 24"/>
          <p:cNvCxnSpPr>
            <a:stCxn id="12" idx="0"/>
          </p:cNvCxnSpPr>
          <p:nvPr/>
        </p:nvCxnSpPr>
        <p:spPr>
          <a:xfrm rot="16200000" flipV="1">
            <a:off x="4964909" y="4822041"/>
            <a:ext cx="714380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de seta reta 42"/>
          <p:cNvCxnSpPr>
            <a:stCxn id="7" idx="7"/>
            <a:endCxn id="9" idx="2"/>
          </p:cNvCxnSpPr>
          <p:nvPr/>
        </p:nvCxnSpPr>
        <p:spPr>
          <a:xfrm rot="5400000" flipH="1" flipV="1">
            <a:off x="2633455" y="1401684"/>
            <a:ext cx="482732" cy="1394093"/>
          </a:xfrm>
          <a:prstGeom prst="straightConnector1">
            <a:avLst/>
          </a:prstGeom>
          <a:ln>
            <a:solidFill>
              <a:srgbClr val="00B0F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ector de seta reta 44"/>
          <p:cNvCxnSpPr>
            <a:stCxn id="8" idx="7"/>
          </p:cNvCxnSpPr>
          <p:nvPr/>
        </p:nvCxnSpPr>
        <p:spPr>
          <a:xfrm rot="5400000" flipH="1" flipV="1">
            <a:off x="2026233" y="2294658"/>
            <a:ext cx="1768616" cy="1465533"/>
          </a:xfrm>
          <a:prstGeom prst="straightConnector1">
            <a:avLst/>
          </a:prstGeom>
          <a:ln>
            <a:solidFill>
              <a:srgbClr val="00B0F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de seta reta 47"/>
          <p:cNvCxnSpPr>
            <a:stCxn id="4" idx="0"/>
            <a:endCxn id="9" idx="3"/>
          </p:cNvCxnSpPr>
          <p:nvPr/>
        </p:nvCxnSpPr>
        <p:spPr>
          <a:xfrm rot="5400000" flipH="1" flipV="1">
            <a:off x="1741532" y="3419282"/>
            <a:ext cx="3340252" cy="822589"/>
          </a:xfrm>
          <a:prstGeom prst="straightConnector1">
            <a:avLst/>
          </a:prstGeom>
          <a:ln>
            <a:solidFill>
              <a:srgbClr val="00B0F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ector de seta reta 50"/>
          <p:cNvCxnSpPr>
            <a:stCxn id="5" idx="1"/>
            <a:endCxn id="9" idx="6"/>
          </p:cNvCxnSpPr>
          <p:nvPr/>
        </p:nvCxnSpPr>
        <p:spPr>
          <a:xfrm rot="16200000" flipV="1">
            <a:off x="5599185" y="1544559"/>
            <a:ext cx="697046" cy="1322655"/>
          </a:xfrm>
          <a:prstGeom prst="straightConnector1">
            <a:avLst/>
          </a:prstGeom>
          <a:ln>
            <a:solidFill>
              <a:srgbClr val="00B0F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Caso de Uso – Adicionar Criador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b="1" i="1" dirty="0" smtClean="0"/>
              <a:t>Descrição: </a:t>
            </a:r>
            <a:r>
              <a:rPr lang="pt-BR" dirty="0" smtClean="0"/>
              <a:t>O Administrador pode cadastrar novos Criadores escolhendo um </a:t>
            </a:r>
            <a:r>
              <a:rPr lang="pt-BR" dirty="0" err="1" smtClean="0"/>
              <a:t>login</a:t>
            </a:r>
            <a:r>
              <a:rPr lang="pt-BR" dirty="0" smtClean="0"/>
              <a:t> e senha para os mesmos.</a:t>
            </a:r>
          </a:p>
          <a:p>
            <a:pPr lvl="1"/>
            <a:endParaRPr lang="pt-BR" i="1" dirty="0" smtClean="0"/>
          </a:p>
          <a:p>
            <a:r>
              <a:rPr lang="pt-BR" b="1" i="1" dirty="0" smtClean="0"/>
              <a:t>Pré-condição</a:t>
            </a:r>
            <a:r>
              <a:rPr lang="pt-BR" dirty="0" smtClean="0"/>
              <a:t>: O Administrador deve estar </a:t>
            </a:r>
            <a:r>
              <a:rPr lang="pt-BR" dirty="0" err="1" smtClean="0"/>
              <a:t>logado</a:t>
            </a:r>
            <a:r>
              <a:rPr lang="pt-BR" dirty="0" smtClean="0"/>
              <a:t> no sistema.</a:t>
            </a:r>
          </a:p>
          <a:p>
            <a:pPr lvl="1"/>
            <a:endParaRPr lang="pt-BR" dirty="0" smtClean="0"/>
          </a:p>
          <a:p>
            <a:r>
              <a:rPr lang="pt-BR" b="1" i="1" dirty="0" smtClean="0"/>
              <a:t>Pós-condições</a:t>
            </a:r>
            <a:r>
              <a:rPr lang="pt-BR" dirty="0" smtClean="0"/>
              <a:t>: Uma nova Conta de Criador é gerada.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Caso de Uso – Adicionar Cão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pt-BR" b="1" dirty="0" smtClean="0"/>
              <a:t>Fluxo Principal:</a:t>
            </a:r>
          </a:p>
          <a:p>
            <a:pPr marL="822960" lvl="1" indent="-457200">
              <a:buFont typeface="+mj-lt"/>
              <a:buAutoNum type="arabicPeriod"/>
            </a:pPr>
            <a:r>
              <a:rPr lang="pt-PT" dirty="0" smtClean="0"/>
              <a:t>O Administrador cria um par login e senha para acessar uma nova conta.</a:t>
            </a:r>
            <a:endParaRPr lang="pt-BR" sz="2500" dirty="0" smtClean="0"/>
          </a:p>
          <a:p>
            <a:pPr marL="822960" lvl="1" indent="-457200">
              <a:buFont typeface="+mj-lt"/>
              <a:buAutoNum type="arabicPeriod"/>
            </a:pPr>
            <a:r>
              <a:rPr lang="pt-PT" dirty="0" smtClean="0"/>
              <a:t>O Administrador deve enviar o par para o email do Criador.</a:t>
            </a:r>
            <a:endParaRPr lang="pt-BR" sz="2500" dirty="0" smtClean="0"/>
          </a:p>
          <a:p>
            <a:pPr marL="822960" lvl="1" indent="-457200">
              <a:buFont typeface="+mj-lt"/>
              <a:buAutoNum type="arabicPeriod"/>
            </a:pPr>
            <a:r>
              <a:rPr lang="pt-PT" dirty="0" smtClean="0"/>
              <a:t>Através desse email o Criador poderá se cadastrar no sistema fornecendo informações pessoais obrigatórias e alterando a senha  fornecida.</a:t>
            </a:r>
            <a:endParaRPr lang="pt-BR" sz="2500" dirty="0" smtClean="0"/>
          </a:p>
          <a:p>
            <a:pPr marL="822960" lvl="1" indent="-457200">
              <a:buFont typeface="+mj-lt"/>
              <a:buAutoNum type="arabicPeriod"/>
            </a:pPr>
            <a:r>
              <a:rPr lang="pt-PT" dirty="0" smtClean="0"/>
              <a:t>O Administrador recebe uma confirmação do cadastro do usuário quando esse for finalizado.</a:t>
            </a:r>
            <a:r>
              <a:rPr lang="pt-BR" dirty="0" smtClean="0"/>
              <a:t>	</a:t>
            </a:r>
          </a:p>
          <a:p>
            <a:endParaRPr lang="pt-BR" b="1" dirty="0" smtClean="0"/>
          </a:p>
          <a:p>
            <a:r>
              <a:rPr lang="pt-BR" b="1" dirty="0" smtClean="0"/>
              <a:t>Fluxo Secundário:</a:t>
            </a:r>
          </a:p>
          <a:p>
            <a:pPr lvl="1"/>
            <a:r>
              <a:rPr lang="pt-BR" dirty="0" smtClean="0"/>
              <a:t>Se o Administrador tentar criar uma conta para um email  que já existe a operação é cancelada e reinicia a partir da etapa 1 do fluxo principal.</a:t>
            </a:r>
          </a:p>
          <a:p>
            <a:pPr lvl="1"/>
            <a:endParaRPr lang="pt-BR" dirty="0" smtClean="0"/>
          </a:p>
          <a:p>
            <a:pPr lvl="1">
              <a:buNone/>
            </a:pPr>
            <a:endParaRPr lang="pt-BR" dirty="0" smtClean="0"/>
          </a:p>
          <a:p>
            <a:pPr lvl="1">
              <a:buNone/>
            </a:pP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Caso de Uso – Adicionar Cão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Diagrama de </a:t>
            </a:r>
            <a:r>
              <a:rPr lang="pt-BR" dirty="0" err="1" smtClean="0"/>
              <a:t>sequências</a:t>
            </a:r>
            <a:endParaRPr lang="pt-BR" dirty="0"/>
          </a:p>
        </p:txBody>
      </p:sp>
      <p:pic>
        <p:nvPicPr>
          <p:cNvPr id="5" name="Imagem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143116"/>
            <a:ext cx="8501122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Equipe de Desenvolvimento (11)	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Danilo Laurindo</a:t>
            </a:r>
          </a:p>
          <a:p>
            <a:r>
              <a:rPr lang="pt-BR" dirty="0" smtClean="0"/>
              <a:t>Denys Lins Farias </a:t>
            </a:r>
          </a:p>
          <a:p>
            <a:r>
              <a:rPr lang="pt-BR" dirty="0" smtClean="0"/>
              <a:t>Diocleciano Dantas</a:t>
            </a:r>
          </a:p>
          <a:p>
            <a:r>
              <a:rPr lang="pt-BR" dirty="0" smtClean="0"/>
              <a:t>Guilherme Ramalho </a:t>
            </a:r>
          </a:p>
          <a:p>
            <a:r>
              <a:rPr lang="pt-BR" dirty="0" smtClean="0"/>
              <a:t>Lucas André Pequeno</a:t>
            </a:r>
          </a:p>
          <a:p>
            <a:r>
              <a:rPr lang="pt-BR" dirty="0" err="1" smtClean="0"/>
              <a:t>Thyago</a:t>
            </a:r>
            <a:r>
              <a:rPr lang="pt-BR" dirty="0" smtClean="0"/>
              <a:t> Neves </a:t>
            </a:r>
            <a:r>
              <a:rPr lang="pt-BR" dirty="0" err="1" smtClean="0"/>
              <a:t>Porpino</a:t>
            </a: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Caso de uso – Adicionar cão</a:t>
            </a:r>
            <a:endParaRPr lang="pt-BR" dirty="0"/>
          </a:p>
        </p:txBody>
      </p:sp>
      <p:pic>
        <p:nvPicPr>
          <p:cNvPr id="6" name="Imagem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7422" y="1928802"/>
            <a:ext cx="4290649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tângulo 6"/>
          <p:cNvSpPr/>
          <p:nvPr/>
        </p:nvSpPr>
        <p:spPr>
          <a:xfrm>
            <a:off x="571472" y="1571612"/>
            <a:ext cx="23903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/>
              <a:t>Diagrama de Classes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Conector de seta reta 32"/>
          <p:cNvCxnSpPr/>
          <p:nvPr/>
        </p:nvCxnSpPr>
        <p:spPr>
          <a:xfrm rot="10800000">
            <a:off x="5143504" y="3427412"/>
            <a:ext cx="164307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Casos de uso - Visitante</a:t>
            </a:r>
            <a:endParaRPr lang="pt-BR" dirty="0"/>
          </a:p>
        </p:txBody>
      </p:sp>
      <p:sp>
        <p:nvSpPr>
          <p:cNvPr id="5" name="Elipse 4"/>
          <p:cNvSpPr/>
          <p:nvPr/>
        </p:nvSpPr>
        <p:spPr>
          <a:xfrm>
            <a:off x="5929322" y="3071810"/>
            <a:ext cx="1714512" cy="857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Pesquisar</a:t>
            </a:r>
            <a:endParaRPr lang="pt-BR" dirty="0"/>
          </a:p>
        </p:txBody>
      </p:sp>
      <p:sp>
        <p:nvSpPr>
          <p:cNvPr id="8" name="Elipse 7"/>
          <p:cNvSpPr/>
          <p:nvPr/>
        </p:nvSpPr>
        <p:spPr>
          <a:xfrm>
            <a:off x="1428728" y="3071810"/>
            <a:ext cx="1714512" cy="857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Visualizar Perfis</a:t>
            </a:r>
            <a:endParaRPr lang="pt-BR" dirty="0"/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4143372" y="2643182"/>
          <a:ext cx="717124" cy="2005018"/>
        </p:xfrm>
        <a:graphic>
          <a:graphicData uri="http://schemas.openxmlformats.org/presentationml/2006/ole">
            <p:oleObj spid="_x0000_s4098" name="Visio" r:id="rId3" imgW="1657807" imgH="4633265" progId="Visio.Drawing.11">
              <p:link updateAutomatic="1"/>
            </p:oleObj>
          </a:graphicData>
        </a:graphic>
      </p:graphicFrame>
      <p:cxnSp>
        <p:nvCxnSpPr>
          <p:cNvPr id="27" name="Conector de seta reta 26"/>
          <p:cNvCxnSpPr/>
          <p:nvPr/>
        </p:nvCxnSpPr>
        <p:spPr>
          <a:xfrm>
            <a:off x="2786050" y="3429000"/>
            <a:ext cx="107157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de seta reta 29"/>
          <p:cNvCxnSpPr/>
          <p:nvPr/>
        </p:nvCxnSpPr>
        <p:spPr>
          <a:xfrm>
            <a:off x="6072198" y="3571876"/>
            <a:ext cx="357190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Caso de Uso – Visualizar Perfis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b="1" i="1" dirty="0" smtClean="0"/>
              <a:t>Descrição: </a:t>
            </a:r>
            <a:r>
              <a:rPr lang="pt-BR" dirty="0" smtClean="0"/>
              <a:t>Cada </a:t>
            </a:r>
            <a:r>
              <a:rPr lang="pt-BR" dirty="0" err="1" smtClean="0"/>
              <a:t>Criadore</a:t>
            </a:r>
            <a:r>
              <a:rPr lang="pt-BR" dirty="0" smtClean="0"/>
              <a:t> cada um de seus cães tem seu perfil que podem ser encontrados por meio de pesquisas e acessados por meio de links.</a:t>
            </a:r>
          </a:p>
          <a:p>
            <a:pPr lvl="1">
              <a:buNone/>
            </a:pPr>
            <a:endParaRPr lang="pt-BR" i="1" dirty="0" smtClean="0"/>
          </a:p>
          <a:p>
            <a:r>
              <a:rPr lang="pt-BR" b="1" i="1" dirty="0" smtClean="0"/>
              <a:t>Pré-condição</a:t>
            </a:r>
            <a:r>
              <a:rPr lang="pt-BR" dirty="0" smtClean="0"/>
              <a:t>: Nenhuma</a:t>
            </a:r>
          </a:p>
          <a:p>
            <a:pPr lvl="1"/>
            <a:endParaRPr lang="pt-BR" dirty="0" smtClean="0"/>
          </a:p>
          <a:p>
            <a:r>
              <a:rPr lang="pt-BR" b="1" i="1" dirty="0" smtClean="0"/>
              <a:t>Pós-condições</a:t>
            </a:r>
            <a:r>
              <a:rPr lang="pt-BR" dirty="0" smtClean="0"/>
              <a:t>: O Usuário é redirecionado para a página do perfil escolhido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Caso de Uso – Visualizar Perfis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b="1" dirty="0" smtClean="0"/>
              <a:t>Fluxo Principal:</a:t>
            </a:r>
          </a:p>
          <a:p>
            <a:pPr marL="822960" lvl="1" indent="-457200">
              <a:buFont typeface="+mj-lt"/>
              <a:buAutoNum type="arabicPeriod"/>
            </a:pPr>
            <a:endParaRPr lang="pt-PT" dirty="0" smtClean="0"/>
          </a:p>
          <a:p>
            <a:pPr marL="822960" lvl="1" indent="-457200">
              <a:buFont typeface="+mj-lt"/>
              <a:buAutoNum type="arabicPeriod"/>
            </a:pPr>
            <a:r>
              <a:rPr lang="pt-PT" dirty="0" smtClean="0"/>
              <a:t>O usuário clica no link do perfil de um Criador.</a:t>
            </a:r>
          </a:p>
          <a:p>
            <a:pPr marL="822960" lvl="1" indent="-457200">
              <a:buFont typeface="+mj-lt"/>
              <a:buAutoNum type="arabicPeriod"/>
            </a:pPr>
            <a:r>
              <a:rPr lang="pt-PT" dirty="0" smtClean="0"/>
              <a:t>O sistema redireciona o usuário para o perfil do Criador.</a:t>
            </a:r>
            <a:endParaRPr lang="pt-BR" sz="2500" dirty="0" smtClean="0"/>
          </a:p>
          <a:p>
            <a:pPr marL="822960" lvl="1" indent="-457200">
              <a:buFont typeface="+mj-lt"/>
              <a:buAutoNum type="arabicPeriod"/>
            </a:pPr>
            <a:r>
              <a:rPr lang="pt-PT" dirty="0" smtClean="0"/>
              <a:t>O usuário clica no link do perfil de um dos cães desse Criador e ver informações sobre o mesmo.</a:t>
            </a:r>
            <a:endParaRPr lang="pt-BR" sz="2500" dirty="0" smtClean="0"/>
          </a:p>
          <a:p>
            <a:pPr marL="822960" lvl="1" indent="-457200">
              <a:buFont typeface="+mj-lt"/>
              <a:buAutoNum type="arabicPeriod"/>
            </a:pPr>
            <a:r>
              <a:rPr lang="pt-PT" dirty="0" smtClean="0"/>
              <a:t>O Sistema redireciona o usuário para o perfil de um Cão para que ele possa ver informações sobre o mesmo.</a:t>
            </a:r>
            <a:endParaRPr lang="pt-BR" sz="2500" dirty="0" smtClean="0"/>
          </a:p>
          <a:p>
            <a:pPr marL="822960" lvl="1" indent="-457200">
              <a:buFont typeface="+mj-lt"/>
              <a:buAutoNum type="arabicPeriod"/>
            </a:pPr>
            <a:endParaRPr lang="pt-BR" dirty="0" smtClean="0"/>
          </a:p>
          <a:p>
            <a:endParaRPr lang="pt-BR" b="1" dirty="0" smtClean="0"/>
          </a:p>
          <a:p>
            <a:pPr lvl="1">
              <a:buNone/>
            </a:pPr>
            <a:endParaRPr lang="pt-BR" dirty="0" smtClean="0"/>
          </a:p>
          <a:p>
            <a:pPr lvl="1">
              <a:buNone/>
            </a:pPr>
            <a:endParaRPr lang="pt-BR" dirty="0" smtClean="0"/>
          </a:p>
          <a:p>
            <a:pPr lvl="1">
              <a:buNone/>
            </a:pP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Caso de Uso – Visualizar Perfis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Diagrama de </a:t>
            </a:r>
            <a:r>
              <a:rPr lang="pt-BR" dirty="0" err="1" smtClean="0"/>
              <a:t>sequências</a:t>
            </a:r>
            <a:endParaRPr lang="pt-BR" dirty="0"/>
          </a:p>
        </p:txBody>
      </p:sp>
      <p:pic>
        <p:nvPicPr>
          <p:cNvPr id="6" name="Imagem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995" y="2428868"/>
            <a:ext cx="8433409" cy="3947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Caso de uso – Visualizar Perfis</a:t>
            </a:r>
            <a:endParaRPr lang="pt-BR" dirty="0"/>
          </a:p>
        </p:txBody>
      </p:sp>
      <p:pic>
        <p:nvPicPr>
          <p:cNvPr id="4" name="Imagem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1857364"/>
            <a:ext cx="7200251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tângulo 4"/>
          <p:cNvSpPr/>
          <p:nvPr/>
        </p:nvSpPr>
        <p:spPr>
          <a:xfrm>
            <a:off x="571472" y="1571612"/>
            <a:ext cx="23903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/>
              <a:t>Diagrama de Classes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m 1" descr="uc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1071546"/>
            <a:ext cx="7259986" cy="53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Casos de uso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Arquitetura do Sistema – Em camadas</a:t>
            </a:r>
            <a:endParaRPr lang="pt-BR" dirty="0"/>
          </a:p>
        </p:txBody>
      </p:sp>
      <p:sp>
        <p:nvSpPr>
          <p:cNvPr id="4" name="Retângulo de cantos arredondados 3"/>
          <p:cNvSpPr/>
          <p:nvPr/>
        </p:nvSpPr>
        <p:spPr>
          <a:xfrm>
            <a:off x="2143108" y="1643050"/>
            <a:ext cx="4572032" cy="92869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800" b="1" dirty="0" smtClean="0"/>
              <a:t>GUI</a:t>
            </a:r>
            <a:endParaRPr lang="pt-BR" sz="2800" b="1" dirty="0"/>
          </a:p>
        </p:txBody>
      </p:sp>
      <p:sp>
        <p:nvSpPr>
          <p:cNvPr id="5" name="Retângulo de cantos arredondados 4"/>
          <p:cNvSpPr/>
          <p:nvPr/>
        </p:nvSpPr>
        <p:spPr>
          <a:xfrm>
            <a:off x="2143108" y="2714620"/>
            <a:ext cx="4572032" cy="92869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pt-BR" sz="2800" b="1" dirty="0" smtClean="0">
                <a:solidFill>
                  <a:prstClr val="black"/>
                </a:solidFill>
              </a:rPr>
              <a:t>Controle</a:t>
            </a:r>
            <a:endParaRPr lang="pt-BR" sz="2800" b="1" dirty="0">
              <a:solidFill>
                <a:prstClr val="black"/>
              </a:solidFill>
            </a:endParaRPr>
          </a:p>
        </p:txBody>
      </p:sp>
      <p:sp>
        <p:nvSpPr>
          <p:cNvPr id="6" name="Retângulo de cantos arredondados 5"/>
          <p:cNvSpPr/>
          <p:nvPr/>
        </p:nvSpPr>
        <p:spPr>
          <a:xfrm>
            <a:off x="2143108" y="3786190"/>
            <a:ext cx="4572032" cy="92869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pt-BR" sz="2800" b="1" dirty="0" smtClean="0">
                <a:solidFill>
                  <a:prstClr val="black"/>
                </a:solidFill>
              </a:rPr>
              <a:t>Dados</a:t>
            </a:r>
            <a:endParaRPr lang="pt-BR" sz="2800" b="1" dirty="0">
              <a:solidFill>
                <a:prstClr val="black"/>
              </a:solidFill>
            </a:endParaRPr>
          </a:p>
        </p:txBody>
      </p:sp>
      <p:sp>
        <p:nvSpPr>
          <p:cNvPr id="7" name="Retângulo de cantos arredondados 6"/>
          <p:cNvSpPr/>
          <p:nvPr/>
        </p:nvSpPr>
        <p:spPr>
          <a:xfrm>
            <a:off x="2143108" y="4857760"/>
            <a:ext cx="4572032" cy="92869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pt-BR" sz="2800" b="1" dirty="0" smtClean="0">
                <a:solidFill>
                  <a:prstClr val="black"/>
                </a:solidFill>
              </a:rPr>
              <a:t>Repositório</a:t>
            </a:r>
            <a:endParaRPr lang="pt-BR" sz="2800" b="1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MVC – </a:t>
            </a:r>
            <a:r>
              <a:rPr lang="pt-BR" dirty="0" err="1" smtClean="0"/>
              <a:t>Model</a:t>
            </a:r>
            <a:r>
              <a:rPr lang="pt-BR" dirty="0" smtClean="0"/>
              <a:t> </a:t>
            </a:r>
            <a:r>
              <a:rPr lang="pt-BR" dirty="0" err="1" smtClean="0"/>
              <a:t>View</a:t>
            </a:r>
            <a:r>
              <a:rPr lang="pt-BR" dirty="0" smtClean="0"/>
              <a:t> </a:t>
            </a:r>
            <a:r>
              <a:rPr lang="pt-BR" dirty="0" err="1" smtClean="0"/>
              <a:t>Controller</a:t>
            </a:r>
            <a:endParaRPr lang="pt-BR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000240"/>
            <a:ext cx="8384712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Classes implementadas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Modelos:</a:t>
            </a:r>
          </a:p>
          <a:p>
            <a:pPr lvl="1"/>
            <a:r>
              <a:rPr lang="pt-BR" dirty="0" err="1" smtClean="0"/>
              <a:t>User</a:t>
            </a:r>
            <a:endParaRPr lang="pt-BR" dirty="0" smtClean="0"/>
          </a:p>
          <a:p>
            <a:pPr lvl="1"/>
            <a:r>
              <a:rPr lang="pt-BR" dirty="0" err="1" smtClean="0"/>
              <a:t>Dog</a:t>
            </a:r>
            <a:endParaRPr lang="pt-BR" dirty="0" smtClean="0"/>
          </a:p>
          <a:p>
            <a:pPr lvl="1"/>
            <a:r>
              <a:rPr lang="pt-BR" dirty="0" err="1" smtClean="0"/>
              <a:t>Admin</a:t>
            </a:r>
            <a:endParaRPr lang="pt-BR" dirty="0" smtClean="0"/>
          </a:p>
          <a:p>
            <a:pPr lvl="1"/>
            <a:r>
              <a:rPr lang="pt-BR" dirty="0" err="1" smtClean="0"/>
              <a:t>Photo</a:t>
            </a:r>
            <a:endParaRPr lang="pt-BR" dirty="0" smtClean="0"/>
          </a:p>
          <a:p>
            <a:pPr lvl="1"/>
            <a:r>
              <a:rPr lang="pt-BR" dirty="0" smtClean="0"/>
              <a:t>Newsletter</a:t>
            </a:r>
          </a:p>
          <a:p>
            <a:pPr lvl="1">
              <a:buNone/>
            </a:pPr>
            <a:endParaRPr lang="pt-BR" dirty="0" smtClean="0"/>
          </a:p>
          <a:p>
            <a:r>
              <a:rPr lang="pt-BR" dirty="0" smtClean="0"/>
              <a:t>Controladores</a:t>
            </a:r>
          </a:p>
          <a:p>
            <a:pPr lvl="1"/>
            <a:r>
              <a:rPr lang="pt-BR" dirty="0" err="1" smtClean="0"/>
              <a:t>Admin_controller</a:t>
            </a:r>
            <a:endParaRPr lang="pt-BR" dirty="0" smtClean="0"/>
          </a:p>
          <a:p>
            <a:pPr lvl="1"/>
            <a:r>
              <a:rPr lang="pt-BR" dirty="0" err="1" smtClean="0"/>
              <a:t>Dogs_controller</a:t>
            </a:r>
            <a:endParaRPr lang="pt-BR" dirty="0" smtClean="0"/>
          </a:p>
          <a:p>
            <a:pPr lvl="1"/>
            <a:r>
              <a:rPr lang="pt-BR" dirty="0" err="1" smtClean="0"/>
              <a:t>Users_controller</a:t>
            </a:r>
            <a:endParaRPr lang="pt-BR" dirty="0" smtClean="0"/>
          </a:p>
          <a:p>
            <a:pPr lvl="1"/>
            <a:r>
              <a:rPr lang="pt-BR" dirty="0" err="1" smtClean="0"/>
              <a:t>Photos_controller</a:t>
            </a:r>
            <a:endParaRPr lang="pt-BR" dirty="0" smtClean="0"/>
          </a:p>
          <a:p>
            <a:pPr lvl="1"/>
            <a:r>
              <a:rPr lang="pt-BR" dirty="0" err="1" smtClean="0"/>
              <a:t>Search_controller</a:t>
            </a:r>
            <a:endParaRPr lang="pt-BR" dirty="0" smtClean="0"/>
          </a:p>
          <a:p>
            <a:pPr lvl="1"/>
            <a:r>
              <a:rPr lang="pt-BR" dirty="0" err="1" smtClean="0"/>
              <a:t>Newsletter_controller</a:t>
            </a:r>
            <a:endParaRPr lang="pt-BR" dirty="0" smtClean="0"/>
          </a:p>
          <a:p>
            <a:pPr lvl="1"/>
            <a:r>
              <a:rPr lang="pt-BR" dirty="0" err="1" smtClean="0"/>
              <a:t>Application_controller</a:t>
            </a:r>
            <a:endParaRPr lang="pt-BR" dirty="0" smtClean="0"/>
          </a:p>
          <a:p>
            <a:pPr lvl="1"/>
            <a:r>
              <a:rPr lang="pt-BR" dirty="0" err="1" smtClean="0"/>
              <a:t>Site_controller</a:t>
            </a:r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Conteúdo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Motivação</a:t>
            </a:r>
          </a:p>
          <a:p>
            <a:r>
              <a:rPr lang="pt-BR" dirty="0" smtClean="0"/>
              <a:t>Detalhamento do Desenvolvimento</a:t>
            </a:r>
          </a:p>
          <a:p>
            <a:pPr lvl="1"/>
            <a:r>
              <a:rPr lang="pt-BR" dirty="0" smtClean="0"/>
              <a:t>Planejamento</a:t>
            </a:r>
          </a:p>
          <a:p>
            <a:pPr lvl="1"/>
            <a:r>
              <a:rPr lang="pt-BR" dirty="0" smtClean="0"/>
              <a:t>Requisitos (Casos de uso)</a:t>
            </a:r>
          </a:p>
          <a:p>
            <a:pPr lvl="1"/>
            <a:r>
              <a:rPr lang="pt-BR" dirty="0" smtClean="0"/>
              <a:t>Arquitetura</a:t>
            </a:r>
          </a:p>
          <a:p>
            <a:r>
              <a:rPr lang="pt-BR" dirty="0" smtClean="0"/>
              <a:t>Testes</a:t>
            </a:r>
          </a:p>
          <a:p>
            <a:r>
              <a:rPr lang="pt-BR" dirty="0" smtClean="0"/>
              <a:t>Demonstração</a:t>
            </a:r>
          </a:p>
          <a:p>
            <a:r>
              <a:rPr lang="pt-BR" dirty="0" smtClean="0"/>
              <a:t>Dúvidas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Classes implementadas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err="1" smtClean="0"/>
              <a:t>Views</a:t>
            </a:r>
            <a:endParaRPr lang="pt-BR" dirty="0" smtClean="0"/>
          </a:p>
          <a:p>
            <a:pPr lvl="1"/>
            <a:r>
              <a:rPr lang="pt-BR" dirty="0" err="1" smtClean="0"/>
              <a:t>User</a:t>
            </a:r>
            <a:endParaRPr lang="pt-BR" dirty="0" smtClean="0"/>
          </a:p>
          <a:p>
            <a:pPr lvl="2"/>
            <a:r>
              <a:rPr lang="pt-BR" dirty="0" err="1" smtClean="0"/>
              <a:t>Index</a:t>
            </a:r>
            <a:endParaRPr lang="pt-BR" dirty="0" smtClean="0"/>
          </a:p>
          <a:p>
            <a:pPr lvl="2"/>
            <a:r>
              <a:rPr lang="pt-BR" dirty="0" err="1" smtClean="0"/>
              <a:t>New</a:t>
            </a:r>
            <a:endParaRPr lang="pt-BR" dirty="0" smtClean="0"/>
          </a:p>
          <a:p>
            <a:pPr lvl="2"/>
            <a:r>
              <a:rPr lang="pt-BR" dirty="0" smtClean="0"/>
              <a:t>Show</a:t>
            </a:r>
          </a:p>
          <a:p>
            <a:pPr lvl="2"/>
            <a:r>
              <a:rPr lang="pt-BR" dirty="0" smtClean="0"/>
              <a:t>Edit</a:t>
            </a:r>
          </a:p>
          <a:p>
            <a:pPr lvl="1"/>
            <a:r>
              <a:rPr lang="pt-BR" dirty="0" err="1" smtClean="0"/>
              <a:t>Admin</a:t>
            </a:r>
            <a:endParaRPr lang="pt-BR" dirty="0" smtClean="0"/>
          </a:p>
          <a:p>
            <a:pPr lvl="2"/>
            <a:r>
              <a:rPr lang="pt-BR" dirty="0" err="1" smtClean="0"/>
              <a:t>Index</a:t>
            </a:r>
            <a:endParaRPr lang="pt-BR" dirty="0" smtClean="0"/>
          </a:p>
          <a:p>
            <a:pPr lvl="2"/>
            <a:r>
              <a:rPr lang="pt-BR" dirty="0" err="1" smtClean="0"/>
              <a:t>new</a:t>
            </a:r>
            <a:r>
              <a:rPr lang="pt-BR" dirty="0" smtClean="0"/>
              <a:t>	</a:t>
            </a:r>
          </a:p>
          <a:p>
            <a:pPr lvl="2"/>
            <a:r>
              <a:rPr lang="pt-BR" dirty="0" smtClean="0"/>
              <a:t>Show</a:t>
            </a:r>
          </a:p>
          <a:p>
            <a:pPr lvl="2"/>
            <a:r>
              <a:rPr lang="pt-BR" dirty="0" err="1" smtClean="0"/>
              <a:t>edit</a:t>
            </a:r>
            <a:endParaRPr lang="pt-BR" dirty="0" smtClean="0"/>
          </a:p>
          <a:p>
            <a:pPr lvl="2">
              <a:buNone/>
            </a:pPr>
            <a:r>
              <a:rPr lang="pt-BR" dirty="0" smtClean="0"/>
              <a:t>	</a:t>
            </a:r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Testes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Abordagem “Caixa Branca”</a:t>
            </a:r>
          </a:p>
          <a:p>
            <a:pPr>
              <a:buNone/>
            </a:pPr>
            <a:endParaRPr lang="pt-BR" dirty="0" smtClean="0"/>
          </a:p>
          <a:p>
            <a:r>
              <a:rPr lang="pt-BR" dirty="0" smtClean="0"/>
              <a:t>Testes de Unidade em </a:t>
            </a:r>
            <a:r>
              <a:rPr lang="pt-BR" dirty="0" err="1" smtClean="0"/>
              <a:t>Ruby</a:t>
            </a:r>
            <a:r>
              <a:rPr lang="pt-BR" dirty="0" smtClean="0"/>
              <a:t> </a:t>
            </a:r>
            <a:r>
              <a:rPr lang="pt-BR" dirty="0" err="1" smtClean="0"/>
              <a:t>On</a:t>
            </a:r>
            <a:r>
              <a:rPr lang="pt-BR" dirty="0" smtClean="0"/>
              <a:t> </a:t>
            </a:r>
            <a:r>
              <a:rPr lang="pt-BR" dirty="0" err="1" smtClean="0"/>
              <a:t>Rails</a:t>
            </a:r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Testes </a:t>
            </a:r>
            <a:r>
              <a:rPr lang="pt-BR" dirty="0" smtClean="0"/>
              <a:t>Integração </a:t>
            </a:r>
            <a:r>
              <a:rPr lang="pt-BR" dirty="0" smtClean="0"/>
              <a:t>em </a:t>
            </a:r>
            <a:r>
              <a:rPr lang="pt-BR" dirty="0" err="1" smtClean="0"/>
              <a:t>Ruby</a:t>
            </a:r>
            <a:r>
              <a:rPr lang="pt-BR" dirty="0" smtClean="0"/>
              <a:t> </a:t>
            </a:r>
            <a:r>
              <a:rPr lang="pt-BR" dirty="0" err="1" smtClean="0"/>
              <a:t>O</a:t>
            </a:r>
            <a:r>
              <a:rPr lang="pt-BR" dirty="0" err="1" smtClean="0"/>
              <a:t>n</a:t>
            </a:r>
            <a:r>
              <a:rPr lang="pt-BR" dirty="0" smtClean="0"/>
              <a:t> </a:t>
            </a:r>
            <a:r>
              <a:rPr lang="pt-BR" dirty="0" err="1" smtClean="0"/>
              <a:t>Rails</a:t>
            </a:r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Testes de Aceitação</a:t>
            </a: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Testes em </a:t>
            </a:r>
            <a:r>
              <a:rPr lang="pt-BR" dirty="0" err="1" smtClean="0"/>
              <a:t>Ruby</a:t>
            </a:r>
            <a:r>
              <a:rPr lang="pt-BR" dirty="0" smtClean="0"/>
              <a:t> </a:t>
            </a:r>
            <a:r>
              <a:rPr lang="pt-BR" dirty="0" err="1" smtClean="0"/>
              <a:t>On</a:t>
            </a:r>
            <a:r>
              <a:rPr lang="pt-BR" dirty="0" smtClean="0"/>
              <a:t> </a:t>
            </a:r>
            <a:r>
              <a:rPr lang="pt-BR" dirty="0" err="1" smtClean="0"/>
              <a:t>Rails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Código – base de teste produzidos em segunda plano enquanto criamos nossos </a:t>
            </a:r>
            <a:r>
              <a:rPr lang="pt-BR" dirty="0" err="1" smtClean="0"/>
              <a:t>models</a:t>
            </a:r>
            <a:r>
              <a:rPr lang="pt-BR" dirty="0" smtClean="0"/>
              <a:t> e </a:t>
            </a:r>
            <a:r>
              <a:rPr lang="pt-BR" dirty="0" err="1" smtClean="0"/>
              <a:t>controllers</a:t>
            </a:r>
            <a:r>
              <a:rPr lang="pt-BR" dirty="0" smtClean="0"/>
              <a:t>.</a:t>
            </a:r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Podem </a:t>
            </a:r>
            <a:r>
              <a:rPr lang="pt-BR" dirty="0" smtClean="0"/>
              <a:t>simular requisições para que você teste as respostas da sua aplicação sem ter que fazer isso pelo navegador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Testes de Unidade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Testar </a:t>
            </a:r>
            <a:r>
              <a:rPr lang="pt-BR" dirty="0" err="1" smtClean="0"/>
              <a:t>corretude</a:t>
            </a:r>
            <a:r>
              <a:rPr lang="pt-BR" dirty="0" smtClean="0"/>
              <a:t> de componentes individualmente:</a:t>
            </a:r>
          </a:p>
          <a:p>
            <a:pPr lvl="1"/>
            <a:r>
              <a:rPr lang="pt-BR" dirty="0" smtClean="0"/>
              <a:t>Classes</a:t>
            </a:r>
          </a:p>
          <a:p>
            <a:pPr lvl="1"/>
            <a:r>
              <a:rPr lang="pt-BR" dirty="0" smtClean="0"/>
              <a:t>Métodos</a:t>
            </a:r>
          </a:p>
          <a:p>
            <a:pPr lvl="1"/>
            <a:endParaRPr lang="pt-BR" dirty="0" smtClean="0"/>
          </a:p>
          <a:p>
            <a:r>
              <a:rPr lang="pt-BR" dirty="0" smtClean="0"/>
              <a:t>Exemplo:</a:t>
            </a: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Testes de Unidade</a:t>
            </a:r>
            <a:endParaRPr lang="pt-BR" dirty="0"/>
          </a:p>
        </p:txBody>
      </p:sp>
      <p:pic>
        <p:nvPicPr>
          <p:cNvPr id="1843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139" y="1714488"/>
            <a:ext cx="8557265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Testes de Unidade</a:t>
            </a:r>
            <a:endParaRPr lang="pt-BR" dirty="0"/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250" y="1571612"/>
            <a:ext cx="7301460" cy="5191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Testes Funcionais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O que testamos?</a:t>
            </a:r>
          </a:p>
          <a:p>
            <a:pPr lvl="1"/>
            <a:endParaRPr lang="pt-BR" dirty="0" smtClean="0"/>
          </a:p>
          <a:p>
            <a:pPr lvl="1"/>
            <a:r>
              <a:rPr lang="pt-BR" dirty="0" smtClean="0"/>
              <a:t>A </a:t>
            </a:r>
            <a:r>
              <a:rPr lang="pt-BR" dirty="0" smtClean="0"/>
              <a:t>requisição foi bem sucedida?</a:t>
            </a:r>
          </a:p>
          <a:p>
            <a:pPr lvl="1"/>
            <a:endParaRPr lang="pt-BR" dirty="0" smtClean="0"/>
          </a:p>
          <a:p>
            <a:pPr lvl="1"/>
            <a:r>
              <a:rPr lang="pt-BR" dirty="0" smtClean="0"/>
              <a:t>O </a:t>
            </a:r>
            <a:r>
              <a:rPr lang="pt-BR" dirty="0" smtClean="0"/>
              <a:t>usuário foi redirecionado para página correta?</a:t>
            </a:r>
          </a:p>
          <a:p>
            <a:pPr lvl="1"/>
            <a:endParaRPr lang="pt-BR" dirty="0" smtClean="0"/>
          </a:p>
          <a:p>
            <a:pPr lvl="1"/>
            <a:r>
              <a:rPr lang="pt-BR" dirty="0" smtClean="0"/>
              <a:t>O </a:t>
            </a:r>
            <a:r>
              <a:rPr lang="pt-BR" dirty="0" smtClean="0"/>
              <a:t>usuário foi autenticado com sucesso?</a:t>
            </a:r>
          </a:p>
          <a:p>
            <a:pPr lvl="1"/>
            <a:endParaRPr lang="pt-BR" dirty="0" smtClean="0"/>
          </a:p>
          <a:p>
            <a:pPr lvl="1"/>
            <a:r>
              <a:rPr lang="pt-BR" dirty="0" smtClean="0"/>
              <a:t>O </a:t>
            </a:r>
            <a:r>
              <a:rPr lang="pt-BR" dirty="0" smtClean="0"/>
              <a:t>objeto correto foi armazenado no </a:t>
            </a:r>
            <a:r>
              <a:rPr lang="pt-BR" dirty="0" err="1" smtClean="0"/>
              <a:t>response</a:t>
            </a:r>
            <a:r>
              <a:rPr lang="pt-BR" dirty="0" smtClean="0"/>
              <a:t> </a:t>
            </a:r>
            <a:r>
              <a:rPr lang="pt-BR" dirty="0" err="1" smtClean="0"/>
              <a:t>template</a:t>
            </a:r>
            <a:r>
              <a:rPr lang="pt-BR" dirty="0" smtClean="0"/>
              <a:t>?</a:t>
            </a:r>
          </a:p>
          <a:p>
            <a:pPr lvl="1"/>
            <a:endParaRPr lang="pt-BR" dirty="0" smtClean="0"/>
          </a:p>
          <a:p>
            <a:pPr lvl="1"/>
            <a:r>
              <a:rPr lang="pt-BR" dirty="0" smtClean="0"/>
              <a:t>A </a:t>
            </a:r>
            <a:r>
              <a:rPr lang="pt-BR" dirty="0" smtClean="0"/>
              <a:t>mensagem apropriada foi exibida ao usuário na </a:t>
            </a:r>
            <a:r>
              <a:rPr lang="pt-BR" dirty="0" err="1" smtClean="0"/>
              <a:t>view</a:t>
            </a:r>
            <a:r>
              <a:rPr lang="pt-BR" dirty="0" smtClean="0"/>
              <a:t>?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Testes Funcionais</a:t>
            </a:r>
            <a:endParaRPr lang="pt-BR" dirty="0"/>
          </a:p>
        </p:txBody>
      </p:sp>
      <p:pic>
        <p:nvPicPr>
          <p:cNvPr id="1945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0523" y="1500174"/>
            <a:ext cx="5100369" cy="5248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Testes de Integração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 algn="just">
              <a:buNone/>
            </a:pPr>
            <a:endParaRPr lang="pt-BR" dirty="0" smtClean="0"/>
          </a:p>
          <a:p>
            <a:pPr algn="just"/>
            <a:r>
              <a:rPr lang="pt-BR" dirty="0" smtClean="0"/>
              <a:t>Testa a </a:t>
            </a:r>
            <a:r>
              <a:rPr lang="pt-BR" dirty="0" smtClean="0"/>
              <a:t>interação entre qualquer número de </a:t>
            </a:r>
            <a:r>
              <a:rPr lang="pt-BR" dirty="0" err="1" smtClean="0"/>
              <a:t>controllers</a:t>
            </a:r>
            <a:r>
              <a:rPr lang="pt-BR" dirty="0" smtClean="0"/>
              <a:t>. </a:t>
            </a:r>
            <a:r>
              <a:rPr lang="pt-BR" dirty="0" smtClean="0"/>
              <a:t>Usamos para </a:t>
            </a:r>
            <a:r>
              <a:rPr lang="pt-BR" dirty="0" smtClean="0"/>
              <a:t>testar importantes fluxos de trabalho da </a:t>
            </a:r>
            <a:r>
              <a:rPr lang="pt-BR" dirty="0" smtClean="0"/>
              <a:t>nossa aplicação.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Foi realizado </a:t>
            </a:r>
            <a:r>
              <a:rPr lang="pt-BR" dirty="0" smtClean="0"/>
              <a:t>a medida que novos componentes eram agrupados ao sistema.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Com </a:t>
            </a:r>
            <a:r>
              <a:rPr lang="pt-BR" dirty="0" smtClean="0"/>
              <a:t>ele foi possível encontrar erro nas interfaces de comunicação entre os componentes.</a:t>
            </a: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Testes de Aceitação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None/>
            </a:pPr>
            <a:endParaRPr lang="pt-BR" dirty="0" smtClean="0"/>
          </a:p>
          <a:p>
            <a:pPr algn="just"/>
            <a:r>
              <a:rPr lang="pt-BR" dirty="0" smtClean="0"/>
              <a:t>Abordagem </a:t>
            </a:r>
            <a:r>
              <a:rPr lang="pt-BR" b="1" i="1" dirty="0" smtClean="0"/>
              <a:t>caixa-preta</a:t>
            </a:r>
            <a:r>
              <a:rPr lang="pt-BR" dirty="0" smtClean="0"/>
              <a:t> </a:t>
            </a:r>
            <a:r>
              <a:rPr lang="pt-BR" dirty="0" smtClean="0"/>
              <a:t>com usuários finais </a:t>
            </a:r>
            <a:r>
              <a:rPr lang="pt-BR" dirty="0" smtClean="0"/>
              <a:t>e alguns erros foram descobertos e corrigidos. Também corrigimos alguns problemas na interface para torná-la mais simples.</a:t>
            </a:r>
          </a:p>
          <a:p>
            <a:pPr>
              <a:buNone/>
            </a:pP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Motivação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O que é?</a:t>
            </a:r>
          </a:p>
          <a:p>
            <a:pPr lvl="1"/>
            <a:r>
              <a:rPr lang="pt-BR" dirty="0" smtClean="0"/>
              <a:t>Sistema web vinculado a APECC que disponibiliza informações sobre Criadores e seus Cães.</a:t>
            </a:r>
          </a:p>
          <a:p>
            <a:endParaRPr lang="pt-BR" dirty="0" smtClean="0"/>
          </a:p>
          <a:p>
            <a:r>
              <a:rPr lang="pt-BR" dirty="0" smtClean="0"/>
              <a:t>Para quem?</a:t>
            </a:r>
          </a:p>
          <a:p>
            <a:pPr lvl="1"/>
            <a:r>
              <a:rPr lang="pt-BR" dirty="0" smtClean="0"/>
              <a:t>Todos aqueles interessados em adquirir um filhote ou procurar um animal para reprodução.</a:t>
            </a:r>
          </a:p>
          <a:p>
            <a:endParaRPr lang="pt-BR" dirty="0" smtClean="0"/>
          </a:p>
          <a:p>
            <a:r>
              <a:rPr lang="pt-BR" dirty="0" smtClean="0"/>
              <a:t>Como?</a:t>
            </a:r>
          </a:p>
          <a:p>
            <a:pPr lvl="1"/>
            <a:r>
              <a:rPr lang="pt-BR" dirty="0" smtClean="0"/>
              <a:t>Através de uma interface simples e um ambiente seguro com a credibilidade da APECC.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Resultados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b="1" dirty="0" smtClean="0"/>
              <a:t>Artefatos produzidos nesse projeto</a:t>
            </a:r>
            <a:r>
              <a:rPr lang="pt-BR" dirty="0" smtClean="0"/>
              <a:t>:</a:t>
            </a:r>
          </a:p>
          <a:p>
            <a:pPr lvl="2"/>
            <a:r>
              <a:rPr lang="pt-BR" i="1" dirty="0" smtClean="0"/>
              <a:t>Plano de Projeto</a:t>
            </a:r>
          </a:p>
          <a:p>
            <a:pPr lvl="2"/>
            <a:r>
              <a:rPr lang="pt-BR" i="1" dirty="0" smtClean="0"/>
              <a:t>Documento de Requisitos</a:t>
            </a:r>
          </a:p>
          <a:p>
            <a:pPr lvl="2"/>
            <a:r>
              <a:rPr lang="pt-BR" i="1" dirty="0" smtClean="0"/>
              <a:t>Plano de Testes</a:t>
            </a:r>
          </a:p>
          <a:p>
            <a:pPr lvl="2"/>
            <a:r>
              <a:rPr lang="pt-BR" i="1" dirty="0" smtClean="0"/>
              <a:t>Projeto de Testes</a:t>
            </a:r>
          </a:p>
          <a:p>
            <a:pPr lvl="2"/>
            <a:r>
              <a:rPr lang="pt-BR" i="1" dirty="0" smtClean="0"/>
              <a:t>Documento de Análise e Projeto</a:t>
            </a:r>
          </a:p>
          <a:p>
            <a:endParaRPr lang="pt-BR" b="1" dirty="0" smtClean="0"/>
          </a:p>
          <a:p>
            <a:r>
              <a:rPr lang="pt-BR" b="1" dirty="0" smtClean="0"/>
              <a:t>Site de acompanhamento</a:t>
            </a:r>
          </a:p>
          <a:p>
            <a:endParaRPr lang="pt-BR" b="1" dirty="0" smtClean="0"/>
          </a:p>
          <a:p>
            <a:r>
              <a:rPr lang="pt-BR" b="1" dirty="0" smtClean="0"/>
              <a:t>Aplicação Web</a:t>
            </a:r>
            <a:endParaRPr lang="pt-BR" b="1" dirty="0" smtClean="0"/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Demonstração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“A cara do nosso sistema”.</a:t>
            </a:r>
          </a:p>
          <a:p>
            <a:endParaRPr lang="pt-BR" dirty="0" smtClean="0"/>
          </a:p>
          <a:p>
            <a:pPr algn="ctr">
              <a:buNone/>
            </a:pPr>
            <a:r>
              <a:rPr lang="pt-BR" dirty="0" smtClean="0">
                <a:hlinkClick r:id="rId2"/>
              </a:rPr>
              <a:t>http://172.17.99.28:3000/site</a:t>
            </a:r>
            <a:endParaRPr lang="pt-BR" dirty="0" smtClean="0"/>
          </a:p>
          <a:p>
            <a:pPr algn="ctr"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Dúvidas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?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Detalhamento do Desenvolvimento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Planejamento</a:t>
            </a:r>
          </a:p>
          <a:p>
            <a:pPr lvl="1"/>
            <a:endParaRPr lang="pt-BR" dirty="0" smtClean="0"/>
          </a:p>
          <a:p>
            <a:pPr lvl="1"/>
            <a:r>
              <a:rPr lang="pt-BR" dirty="0" smtClean="0"/>
              <a:t>Metodologia</a:t>
            </a:r>
          </a:p>
          <a:p>
            <a:pPr>
              <a:buNone/>
            </a:pPr>
            <a:endParaRPr lang="pt-BR" dirty="0" smtClean="0"/>
          </a:p>
          <a:p>
            <a:pPr lvl="1"/>
            <a:r>
              <a:rPr lang="pt-BR" dirty="0" smtClean="0"/>
              <a:t>Recursos Humanos</a:t>
            </a:r>
          </a:p>
          <a:p>
            <a:endParaRPr lang="pt-BR" dirty="0" smtClean="0"/>
          </a:p>
          <a:p>
            <a:pPr lvl="1"/>
            <a:r>
              <a:rPr lang="pt-BR" dirty="0" smtClean="0"/>
              <a:t>Recursos de Software</a:t>
            </a:r>
          </a:p>
          <a:p>
            <a:pPr lvl="1"/>
            <a:endParaRPr lang="pt-BR" dirty="0" smtClean="0"/>
          </a:p>
          <a:p>
            <a:pPr lvl="1"/>
            <a:r>
              <a:rPr lang="pt-BR" dirty="0" smtClean="0"/>
              <a:t>Cronograma</a:t>
            </a:r>
          </a:p>
          <a:p>
            <a:endParaRPr lang="pt-BR" dirty="0" smtClean="0"/>
          </a:p>
          <a:p>
            <a:pPr lvl="1"/>
            <a:r>
              <a:rPr lang="pt-BR" dirty="0" smtClean="0"/>
              <a:t>Fases do Projeto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Metodologia	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O ciclo do projeto se baseou no RUP, tendo as seguintes fases:</a:t>
            </a:r>
          </a:p>
          <a:p>
            <a:pPr lvl="1"/>
            <a:r>
              <a:rPr lang="pt-BR" b="1" i="1" dirty="0" smtClean="0"/>
              <a:t>Concepção</a:t>
            </a:r>
            <a:r>
              <a:rPr lang="pt-BR" dirty="0" smtClean="0"/>
              <a:t>: ênfase no escopo do sistema;</a:t>
            </a:r>
          </a:p>
          <a:p>
            <a:pPr lvl="1"/>
            <a:r>
              <a:rPr lang="pt-BR" b="1" i="1" dirty="0" smtClean="0"/>
              <a:t>Elaboração</a:t>
            </a:r>
            <a:r>
              <a:rPr lang="pt-BR" dirty="0" smtClean="0"/>
              <a:t>: ênfase na arquitetura;</a:t>
            </a:r>
          </a:p>
          <a:p>
            <a:pPr lvl="1"/>
            <a:r>
              <a:rPr lang="pt-BR" b="1" i="1" dirty="0" smtClean="0"/>
              <a:t>Construção</a:t>
            </a:r>
            <a:r>
              <a:rPr lang="pt-BR" dirty="0" smtClean="0"/>
              <a:t>: ênfase no desenvolvimento;</a:t>
            </a:r>
          </a:p>
          <a:p>
            <a:pPr lvl="1"/>
            <a:r>
              <a:rPr lang="pt-BR" b="1" i="1" dirty="0" smtClean="0"/>
              <a:t>Transição</a:t>
            </a:r>
            <a:r>
              <a:rPr lang="pt-BR" dirty="0" smtClean="0"/>
              <a:t>: ênfase na implantação.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Recursos Humanos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Na etapa de concepção foi definida a organização do projeto.</a:t>
            </a:r>
          </a:p>
          <a:p>
            <a:pPr lvl="1"/>
            <a:r>
              <a:rPr lang="pt-BR" dirty="0" smtClean="0"/>
              <a:t>Funções:</a:t>
            </a:r>
          </a:p>
          <a:p>
            <a:pPr lvl="2"/>
            <a:r>
              <a:rPr lang="pt-BR" dirty="0" smtClean="0"/>
              <a:t>Gerente – Guilherme Ramalho</a:t>
            </a:r>
          </a:p>
          <a:p>
            <a:pPr lvl="2"/>
            <a:r>
              <a:rPr lang="pt-BR" dirty="0" smtClean="0"/>
              <a:t>Arquiteto de Software /Desenvolvedor– Danilo Laurindo</a:t>
            </a:r>
          </a:p>
          <a:p>
            <a:pPr lvl="2"/>
            <a:r>
              <a:rPr lang="pt-BR" dirty="0" smtClean="0"/>
              <a:t>Desenvolvedor– Diocleciano Dantas</a:t>
            </a:r>
          </a:p>
          <a:p>
            <a:pPr lvl="2"/>
            <a:r>
              <a:rPr lang="pt-BR" dirty="0" smtClean="0"/>
              <a:t> Desenvolvedor– Lucas André</a:t>
            </a:r>
          </a:p>
          <a:p>
            <a:pPr lvl="2"/>
            <a:r>
              <a:rPr lang="pt-BR" dirty="0" smtClean="0"/>
              <a:t>Web Designer/Desenvolvedor– Denys Lins</a:t>
            </a:r>
          </a:p>
          <a:p>
            <a:pPr lvl="2"/>
            <a:r>
              <a:rPr lang="pt-BR" dirty="0" smtClean="0"/>
              <a:t>Web Designer/Desenvolvedor– </a:t>
            </a:r>
            <a:r>
              <a:rPr lang="pt-BR" dirty="0" err="1" smtClean="0"/>
              <a:t>Thyago</a:t>
            </a:r>
            <a:r>
              <a:rPr lang="pt-BR" dirty="0" smtClean="0"/>
              <a:t> Neves 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Recursos de Software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pt-BR" dirty="0" smtClean="0"/>
              <a:t>Microsoft Office 2007, usado na criação e edição de documentos. </a:t>
            </a:r>
          </a:p>
          <a:p>
            <a:pPr lvl="0"/>
            <a:r>
              <a:rPr lang="pt-BR" dirty="0" err="1" smtClean="0"/>
              <a:t>NetBeans</a:t>
            </a:r>
            <a:r>
              <a:rPr lang="pt-BR" dirty="0" smtClean="0"/>
              <a:t> 6.5, para a implementação do sistema. </a:t>
            </a:r>
          </a:p>
          <a:p>
            <a:pPr lvl="0"/>
            <a:r>
              <a:rPr lang="pt-BR" dirty="0" err="1" smtClean="0"/>
              <a:t>Ruby</a:t>
            </a:r>
            <a:r>
              <a:rPr lang="pt-BR" dirty="0" smtClean="0"/>
              <a:t> 1.8.6, para implementação do sistema em </a:t>
            </a:r>
            <a:r>
              <a:rPr lang="pt-BR" dirty="0" err="1" smtClean="0"/>
              <a:t>ruby</a:t>
            </a:r>
            <a:r>
              <a:rPr lang="pt-BR" dirty="0" smtClean="0"/>
              <a:t>. </a:t>
            </a:r>
          </a:p>
          <a:p>
            <a:pPr lvl="0"/>
            <a:r>
              <a:rPr lang="pt-BR" dirty="0" err="1" smtClean="0"/>
              <a:t>Rubygems</a:t>
            </a:r>
            <a:r>
              <a:rPr lang="pt-BR" dirty="0" smtClean="0"/>
              <a:t> 0.9.0 para gerenciamento de packages de </a:t>
            </a:r>
            <a:r>
              <a:rPr lang="pt-BR" dirty="0" err="1" smtClean="0"/>
              <a:t>ruby</a:t>
            </a:r>
            <a:r>
              <a:rPr lang="pt-BR" dirty="0" smtClean="0"/>
              <a:t>.</a:t>
            </a:r>
          </a:p>
          <a:p>
            <a:pPr lvl="0"/>
            <a:r>
              <a:rPr lang="pt-BR" dirty="0" err="1" smtClean="0"/>
              <a:t>Rails</a:t>
            </a:r>
            <a:r>
              <a:rPr lang="pt-BR" dirty="0" smtClean="0"/>
              <a:t> 2.3, framework para desenvolvimento web.</a:t>
            </a:r>
          </a:p>
          <a:p>
            <a:pPr lvl="0"/>
            <a:r>
              <a:rPr lang="pt-BR" dirty="0" err="1" smtClean="0"/>
              <a:t>XHtml</a:t>
            </a:r>
            <a:r>
              <a:rPr lang="pt-BR" dirty="0" smtClean="0"/>
              <a:t>, </a:t>
            </a:r>
            <a:r>
              <a:rPr lang="pt-BR" dirty="0" err="1" smtClean="0"/>
              <a:t>Css</a:t>
            </a:r>
            <a:r>
              <a:rPr lang="pt-BR" dirty="0" smtClean="0"/>
              <a:t> para formatação da página.</a:t>
            </a:r>
          </a:p>
          <a:p>
            <a:pPr lvl="0"/>
            <a:r>
              <a:rPr lang="pt-BR" dirty="0" smtClean="0"/>
              <a:t>Microsoft Windows XP/Vista e Linux </a:t>
            </a:r>
            <a:r>
              <a:rPr lang="pt-BR" dirty="0" err="1" smtClean="0"/>
              <a:t>Ubuntu</a:t>
            </a:r>
            <a:r>
              <a:rPr lang="pt-BR" dirty="0" smtClean="0"/>
              <a:t> 9.04. </a:t>
            </a:r>
          </a:p>
          <a:p>
            <a:pPr lvl="0"/>
            <a:r>
              <a:rPr lang="pt-BR" dirty="0" err="1" smtClean="0"/>
              <a:t>brModelo</a:t>
            </a:r>
            <a:r>
              <a:rPr lang="pt-BR" dirty="0" smtClean="0"/>
              <a:t>, para a elaboração dos diagramas relacionados ao SGBD. 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Cronograma	</a:t>
            </a:r>
            <a:endParaRPr lang="pt-BR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1357298"/>
            <a:ext cx="6157726" cy="514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497</TotalTime>
  <Words>1007</Words>
  <Application>Microsoft Office PowerPoint</Application>
  <PresentationFormat>Apresentação na tela (4:3)</PresentationFormat>
  <Paragraphs>252</Paragraphs>
  <Slides>42</Slides>
  <Notes>2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Vínculos</vt:lpstr>
      </vt:variant>
      <vt:variant>
        <vt:i4>3</vt:i4>
      </vt:variant>
      <vt:variant>
        <vt:lpstr>Títulos de slides</vt:lpstr>
      </vt:variant>
      <vt:variant>
        <vt:i4>42</vt:i4>
      </vt:variant>
    </vt:vector>
  </HeadingPairs>
  <TitlesOfParts>
    <vt:vector size="46" baseType="lpstr">
      <vt:lpstr>Balcão Envidraçado</vt:lpstr>
      <vt:lpstr>Drawing1\Drawing\~Use Case-1\Actor</vt:lpstr>
      <vt:lpstr>Drawing1\Drawing\~Use Case-1\Actor</vt:lpstr>
      <vt:lpstr>Drawing1\Drawing\~Use Case-1\Actor</vt:lpstr>
      <vt:lpstr>FARO</vt:lpstr>
      <vt:lpstr>Equipe de Desenvolvimento (11) </vt:lpstr>
      <vt:lpstr>Conteúdo</vt:lpstr>
      <vt:lpstr>Motivação</vt:lpstr>
      <vt:lpstr>Detalhamento do Desenvolvimento</vt:lpstr>
      <vt:lpstr>Metodologia </vt:lpstr>
      <vt:lpstr>Recursos Humanos</vt:lpstr>
      <vt:lpstr>Recursos de Software</vt:lpstr>
      <vt:lpstr>Cronograma </vt:lpstr>
      <vt:lpstr>Requisitos</vt:lpstr>
      <vt:lpstr>Casos de uso - Criador</vt:lpstr>
      <vt:lpstr>Caso de Uso – Adicionar Cão </vt:lpstr>
      <vt:lpstr>Caso de Uso – Adicionar Cão </vt:lpstr>
      <vt:lpstr>Caso de Uso – Adicionar Cão </vt:lpstr>
      <vt:lpstr>Caso de uso – Adicionar cão</vt:lpstr>
      <vt:lpstr>Casos de uso - Administrador</vt:lpstr>
      <vt:lpstr>Caso de Uso – Adicionar Criador</vt:lpstr>
      <vt:lpstr>Caso de Uso – Adicionar Cão </vt:lpstr>
      <vt:lpstr>Caso de Uso – Adicionar Cão </vt:lpstr>
      <vt:lpstr>Caso de uso – Adicionar cão</vt:lpstr>
      <vt:lpstr>Casos de uso - Visitante</vt:lpstr>
      <vt:lpstr>Caso de Uso – Visualizar Perfis</vt:lpstr>
      <vt:lpstr>Caso de Uso – Visualizar Perfis</vt:lpstr>
      <vt:lpstr>Caso de Uso – Visualizar Perfis</vt:lpstr>
      <vt:lpstr>Caso de uso – Visualizar Perfis</vt:lpstr>
      <vt:lpstr>Casos de uso</vt:lpstr>
      <vt:lpstr>Arquitetura do Sistema – Em camadas</vt:lpstr>
      <vt:lpstr>MVC – Model View Controller</vt:lpstr>
      <vt:lpstr>Classes implementadas</vt:lpstr>
      <vt:lpstr>Classes implementadas</vt:lpstr>
      <vt:lpstr>Testes</vt:lpstr>
      <vt:lpstr>Testes em Ruby On Rails</vt:lpstr>
      <vt:lpstr>Testes de Unidade</vt:lpstr>
      <vt:lpstr>Testes de Unidade</vt:lpstr>
      <vt:lpstr>Testes de Unidade</vt:lpstr>
      <vt:lpstr>Testes Funcionais</vt:lpstr>
      <vt:lpstr>Testes Funcionais</vt:lpstr>
      <vt:lpstr>Testes de Integração</vt:lpstr>
      <vt:lpstr>Testes de Aceitação</vt:lpstr>
      <vt:lpstr>Resultados</vt:lpstr>
      <vt:lpstr>Demonstração</vt:lpstr>
      <vt:lpstr>Dúvidas</vt:lpstr>
    </vt:vector>
  </TitlesOfParts>
  <Company>UFPE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FARO</dc:title>
  <dc:creator>grm</dc:creator>
  <cp:lastModifiedBy>grm</cp:lastModifiedBy>
  <cp:revision>40</cp:revision>
  <dcterms:created xsi:type="dcterms:W3CDTF">2009-11-18T07:54:14Z</dcterms:created>
  <dcterms:modified xsi:type="dcterms:W3CDTF">2009-11-29T16:38:56Z</dcterms:modified>
</cp:coreProperties>
</file>