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42"/>
  </p:notesMasterIdLst>
  <p:handoutMasterIdLst>
    <p:handoutMasterId r:id="rId43"/>
  </p:handoutMasterIdLst>
  <p:sldIdLst>
    <p:sldId id="291" r:id="rId2"/>
    <p:sldId id="292" r:id="rId3"/>
    <p:sldId id="293" r:id="rId4"/>
    <p:sldId id="294" r:id="rId5"/>
    <p:sldId id="295" r:id="rId6"/>
    <p:sldId id="296" r:id="rId7"/>
    <p:sldId id="327" r:id="rId8"/>
    <p:sldId id="299" r:id="rId9"/>
    <p:sldId id="300" r:id="rId10"/>
    <p:sldId id="301" r:id="rId11"/>
    <p:sldId id="302" r:id="rId12"/>
    <p:sldId id="303" r:id="rId13"/>
    <p:sldId id="305" r:id="rId14"/>
    <p:sldId id="306" r:id="rId15"/>
    <p:sldId id="307" r:id="rId16"/>
    <p:sldId id="308" r:id="rId17"/>
    <p:sldId id="309" r:id="rId18"/>
    <p:sldId id="310" r:id="rId19"/>
    <p:sldId id="311" r:id="rId20"/>
    <p:sldId id="312" r:id="rId21"/>
    <p:sldId id="313" r:id="rId22"/>
    <p:sldId id="330" r:id="rId23"/>
    <p:sldId id="314" r:id="rId24"/>
    <p:sldId id="315" r:id="rId25"/>
    <p:sldId id="316" r:id="rId26"/>
    <p:sldId id="317" r:id="rId27"/>
    <p:sldId id="318" r:id="rId28"/>
    <p:sldId id="319" r:id="rId29"/>
    <p:sldId id="320" r:id="rId30"/>
    <p:sldId id="321" r:id="rId31"/>
    <p:sldId id="325" r:id="rId32"/>
    <p:sldId id="326" r:id="rId33"/>
    <p:sldId id="322" r:id="rId34"/>
    <p:sldId id="323" r:id="rId35"/>
    <p:sldId id="324" r:id="rId36"/>
    <p:sldId id="328" r:id="rId37"/>
    <p:sldId id="329" r:id="rId38"/>
    <p:sldId id="331" r:id="rId39"/>
    <p:sldId id="332" r:id="rId40"/>
    <p:sldId id="333" r:id="rId41"/>
  </p:sldIdLst>
  <p:sldSz cx="9144000" cy="6858000" type="screen4x3"/>
  <p:notesSz cx="7315200" cy="96012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ahoma" pitchFamily="-110" charset="0"/>
        <a:ea typeface="ＭＳ Ｐゴシック" pitchFamily="-11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ahoma" pitchFamily="-110" charset="0"/>
        <a:ea typeface="ＭＳ Ｐゴシック" pitchFamily="-11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ahoma" pitchFamily="-110" charset="0"/>
        <a:ea typeface="ＭＳ Ｐゴシック" pitchFamily="-11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ahoma" pitchFamily="-110" charset="0"/>
        <a:ea typeface="ＭＳ Ｐゴシック" pitchFamily="-11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ahoma" pitchFamily="-110" charset="0"/>
        <a:ea typeface="ＭＳ Ｐゴシック" pitchFamily="-110" charset="-128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Tahoma" pitchFamily="-110" charset="0"/>
        <a:ea typeface="ＭＳ Ｐゴシック" pitchFamily="-110" charset="-128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Tahoma" pitchFamily="-110" charset="0"/>
        <a:ea typeface="ＭＳ Ｐゴシック" pitchFamily="-110" charset="-128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Tahoma" pitchFamily="-110" charset="0"/>
        <a:ea typeface="ＭＳ Ｐゴシック" pitchFamily="-110" charset="-128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Tahoma" pitchFamily="-110" charset="0"/>
        <a:ea typeface="ＭＳ Ｐゴシック" pitchFamily="-11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  <a:srgbClr val="9B9933"/>
    <a:srgbClr val="333599"/>
    <a:srgbClr val="993333"/>
    <a:srgbClr val="339977"/>
    <a:srgbClr val="FF0000"/>
    <a:srgbClr val="FFFF00"/>
    <a:srgbClr val="FF99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-1014" y="-450"/>
      </p:cViewPr>
      <p:guideLst>
        <p:guide orient="horz" pos="3818"/>
        <p:guide orient="horz" pos="4018"/>
        <p:guide orient="horz" pos="3087"/>
        <p:guide orient="horz" pos="3500"/>
        <p:guide orient="horz" pos="3458"/>
        <p:guide pos="2235"/>
        <p:guide pos="3723"/>
        <p:guide pos="4723"/>
        <p:guide pos="7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46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41663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7" tIns="46443" rIns="92887" bIns="46443" numCol="1" anchor="t" anchorCtr="0" compatLnSpc="1">
            <a:prstTxWarp prst="textNoShape">
              <a:avLst/>
            </a:prstTxWarp>
          </a:bodyPr>
          <a:lstStyle>
            <a:lvl1pPr defTabSz="928688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Monotype Sorts" pitchFamily="-110" charset="2"/>
              <a:buChar char="l"/>
              <a:defRPr sz="1100" b="0">
                <a:latin typeface="Arial" charset="0"/>
              </a:defRPr>
            </a:lvl1pPr>
          </a:lstStyle>
          <a:p>
            <a:r>
              <a:rPr lang="de-DE"/>
              <a:t>SystemC and OO-Synthesis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32263" y="0"/>
            <a:ext cx="3141662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7" tIns="46443" rIns="92887" bIns="46443" numCol="1" anchor="t" anchorCtr="0" compatLnSpc="1">
            <a:prstTxWarp prst="textNoShape">
              <a:avLst/>
            </a:prstTxWarp>
          </a:bodyPr>
          <a:lstStyle>
            <a:lvl1pPr algn="r" defTabSz="928688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Monotype Sorts" pitchFamily="-110" charset="2"/>
              <a:buChar char="l"/>
              <a:defRPr sz="1100" b="0">
                <a:latin typeface="Arial" charset="0"/>
              </a:defRPr>
            </a:lvl1pPr>
          </a:lstStyle>
          <a:p>
            <a:fld id="{145BD451-7D75-4360-83D5-3B4D8DE61417}" type="datetime1">
              <a:rPr lang="de-DE"/>
              <a:pPr/>
              <a:t>21.03.2012</a:t>
            </a:fld>
            <a:endParaRPr lang="de-DE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083675"/>
            <a:ext cx="3141663" cy="52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7" tIns="46443" rIns="92887" bIns="46443" numCol="1" anchor="b" anchorCtr="0" compatLnSpc="1">
            <a:prstTxWarp prst="textNoShape">
              <a:avLst/>
            </a:prstTxWarp>
          </a:bodyPr>
          <a:lstStyle>
            <a:lvl1pPr defTabSz="928688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Monotype Sorts" pitchFamily="-110" charset="2"/>
              <a:buChar char="l"/>
              <a:defRPr sz="1100" b="0">
                <a:latin typeface="Arial" charset="0"/>
              </a:defRPr>
            </a:lvl1pPr>
          </a:lstStyle>
          <a:p>
            <a:r>
              <a:rPr lang="de-DE"/>
              <a:t>Tobias Oppold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32263" y="9083675"/>
            <a:ext cx="3141662" cy="52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7" tIns="46443" rIns="92887" bIns="46443" numCol="1" anchor="b" anchorCtr="0" compatLnSpc="1">
            <a:prstTxWarp prst="textNoShape">
              <a:avLst/>
            </a:prstTxWarp>
          </a:bodyPr>
          <a:lstStyle>
            <a:lvl1pPr algn="r" defTabSz="928688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Monotype Sorts" pitchFamily="-110" charset="2"/>
              <a:buChar char="l"/>
              <a:defRPr sz="1100" b="0">
                <a:latin typeface="Arial" charset="0"/>
              </a:defRPr>
            </a:lvl1pPr>
          </a:lstStyle>
          <a:p>
            <a:fld id="{8A90EF17-B260-47BE-9555-5D114EB3EC46}" type="slidenum">
              <a:rPr lang="de-DE"/>
              <a:pPr/>
              <a:t>‹nº›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98" tIns="45900" rIns="91798" bIns="45900" numCol="1" anchor="t" anchorCtr="0" compatLnSpc="1">
            <a:prstTxWarp prst="textNoShape">
              <a:avLst/>
            </a:prstTxWarp>
          </a:bodyPr>
          <a:lstStyle>
            <a:lvl1pPr defTabSz="919163" eaLnBrk="0" hangingPunct="0">
              <a:defRPr sz="1100" b="0">
                <a:latin typeface="Times New Roman" pitchFamily="-110" charset="0"/>
              </a:defRPr>
            </a:lvl1pPr>
          </a:lstStyle>
          <a:p>
            <a:r>
              <a:rPr lang="de-DE"/>
              <a:t>SystemC and OO-Synthesis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98" tIns="45900" rIns="91798" bIns="45900" numCol="1" anchor="t" anchorCtr="0" compatLnSpc="1">
            <a:prstTxWarp prst="textNoShape">
              <a:avLst/>
            </a:prstTxWarp>
          </a:bodyPr>
          <a:lstStyle>
            <a:lvl1pPr algn="r" defTabSz="919163" eaLnBrk="0" hangingPunct="0">
              <a:defRPr sz="1100" b="0">
                <a:latin typeface="Times New Roman" pitchFamily="-110" charset="0"/>
              </a:defRPr>
            </a:lvl1pPr>
          </a:lstStyle>
          <a:p>
            <a:fld id="{6F9292C5-649B-410C-AB2C-8FA59022EADD}" type="datetime1">
              <a:rPr lang="de-DE"/>
              <a:pPr/>
              <a:t>21.03.2012</a:t>
            </a:fld>
            <a:endParaRPr lang="de-DE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59300"/>
            <a:ext cx="5365750" cy="432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98" tIns="45900" rIns="91798" bIns="459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98" tIns="45900" rIns="91798" bIns="45900" numCol="1" anchor="b" anchorCtr="0" compatLnSpc="1">
            <a:prstTxWarp prst="textNoShape">
              <a:avLst/>
            </a:prstTxWarp>
          </a:bodyPr>
          <a:lstStyle>
            <a:lvl1pPr defTabSz="919163" eaLnBrk="0" hangingPunct="0">
              <a:defRPr sz="1100" b="0">
                <a:latin typeface="Times New Roman" pitchFamily="-110" charset="0"/>
              </a:defRPr>
            </a:lvl1pPr>
          </a:lstStyle>
          <a:p>
            <a:r>
              <a:rPr lang="de-DE"/>
              <a:t>Tobias Oppold</a:t>
            </a: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0188"/>
            <a:ext cx="3170237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98" tIns="45900" rIns="91798" bIns="45900" numCol="1" anchor="b" anchorCtr="0" compatLnSpc="1">
            <a:prstTxWarp prst="textNoShape">
              <a:avLst/>
            </a:prstTxWarp>
          </a:bodyPr>
          <a:lstStyle>
            <a:lvl1pPr algn="r" defTabSz="919163" eaLnBrk="0" hangingPunct="0">
              <a:defRPr sz="1100" b="0">
                <a:latin typeface="Times New Roman" pitchFamily="-110" charset="0"/>
              </a:defRPr>
            </a:lvl1pPr>
          </a:lstStyle>
          <a:p>
            <a:fld id="{4D38DD28-D335-44AC-A596-126DF960DB0E}" type="slidenum">
              <a:rPr lang="de-DE"/>
              <a:pPr/>
              <a:t>‹nº›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1" charset="0"/>
        <a:ea typeface="ＭＳ Ｐゴシック" pitchFamily="-110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120305_tela_titul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350"/>
            <a:ext cx="9144000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001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4800" y="3048000"/>
            <a:ext cx="8305800" cy="1143000"/>
          </a:xfrm>
        </p:spPr>
        <p:txBody>
          <a:bodyPr anchor="b"/>
          <a:lstStyle>
            <a:lvl1pPr>
              <a:defRPr sz="2800">
                <a:solidFill>
                  <a:srgbClr val="FFCC00"/>
                </a:solidFill>
              </a:defRPr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47002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4800" y="4191000"/>
            <a:ext cx="8305800" cy="990600"/>
          </a:xfrm>
        </p:spPr>
        <p:txBody>
          <a:bodyPr/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533400" y="5410200"/>
            <a:ext cx="1905000" cy="457200"/>
          </a:xfrm>
        </p:spPr>
        <p:txBody>
          <a:bodyPr/>
          <a:lstStyle>
            <a:lvl1pPr>
              <a:defRPr sz="1200"/>
            </a:lvl1pPr>
          </a:lstStyle>
          <a:p>
            <a:r>
              <a:rPr lang="pt-BR" dirty="0" smtClean="0"/>
              <a:t>2011.1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2514600" y="5410200"/>
            <a:ext cx="4648200" cy="457200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 err="1" smtClean="0"/>
              <a:t>Prototipação</a:t>
            </a:r>
            <a:r>
              <a:rPr lang="en-US" dirty="0" smtClean="0"/>
              <a:t> de </a:t>
            </a:r>
            <a:r>
              <a:rPr lang="en-US" dirty="0" err="1" smtClean="0"/>
              <a:t>Circuitos</a:t>
            </a:r>
            <a:r>
              <a:rPr lang="en-US" dirty="0" smtClean="0"/>
              <a:t> </a:t>
            </a:r>
            <a:r>
              <a:rPr lang="en-US" dirty="0" err="1" smtClean="0"/>
              <a:t>Digitais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5410200"/>
            <a:ext cx="1905000" cy="457200"/>
          </a:xfrm>
        </p:spPr>
        <p:txBody>
          <a:bodyPr/>
          <a:lstStyle>
            <a:lvl1pPr>
              <a:defRPr sz="1200"/>
            </a:lvl1pPr>
          </a:lstStyle>
          <a:p>
            <a:fld id="{F85C3D17-9612-483E-A13C-1DC0109810B8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pt-BR" dirty="0" smtClean="0"/>
              <a:t>2011.1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Prototipação</a:t>
            </a:r>
            <a:r>
              <a:rPr lang="en-US" dirty="0" smtClean="0"/>
              <a:t> de </a:t>
            </a:r>
            <a:r>
              <a:rPr lang="en-US" dirty="0" err="1" smtClean="0"/>
              <a:t>Circuitos</a:t>
            </a:r>
            <a:r>
              <a:rPr lang="en-US" dirty="0" smtClean="0"/>
              <a:t> </a:t>
            </a:r>
            <a:r>
              <a:rPr lang="en-US" dirty="0" err="1" smtClean="0"/>
              <a:t>Digitais</a:t>
            </a:r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573DA6-20E4-47A5-9608-753DBD6CEB4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67400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67400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pt-BR" dirty="0" smtClean="0"/>
              <a:t>2011.1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Prototipação</a:t>
            </a:r>
            <a:r>
              <a:rPr lang="en-US" dirty="0" smtClean="0"/>
              <a:t> de </a:t>
            </a:r>
            <a:r>
              <a:rPr lang="en-US" dirty="0" err="1" smtClean="0"/>
              <a:t>Circuitos</a:t>
            </a:r>
            <a:r>
              <a:rPr lang="en-US" dirty="0" smtClean="0"/>
              <a:t> </a:t>
            </a:r>
            <a:r>
              <a:rPr lang="en-US" dirty="0" err="1" smtClean="0"/>
              <a:t>Digitais</a:t>
            </a:r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B9DA73-10BA-4787-80F2-7003259CF52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28600"/>
            <a:ext cx="8458200" cy="1143000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905000" y="1524000"/>
            <a:ext cx="3352800" cy="2209800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410200" y="1524000"/>
            <a:ext cx="3352800" cy="2209800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pt-B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1905000" y="3886200"/>
            <a:ext cx="3352800" cy="2209800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pt-BR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0200" y="3886200"/>
            <a:ext cx="3352800" cy="2209800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pt-B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pt-BR" dirty="0" smtClean="0"/>
              <a:t>2011.1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Prototipação</a:t>
            </a:r>
            <a:r>
              <a:rPr lang="en-US" dirty="0" smtClean="0"/>
              <a:t> de </a:t>
            </a:r>
            <a:r>
              <a:rPr lang="en-US" dirty="0" err="1" smtClean="0"/>
              <a:t>Circuitos</a:t>
            </a:r>
            <a:r>
              <a:rPr lang="en-US" dirty="0" smtClean="0"/>
              <a:t> </a:t>
            </a:r>
            <a:r>
              <a:rPr lang="en-US" dirty="0" err="1" smtClean="0"/>
              <a:t>Digitais</a:t>
            </a:r>
            <a:endParaRPr lang="en-US" dirty="0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C749ED-F0EF-4C15-92D7-7F6C819CF29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000" baseline="0"/>
            </a:lvl2pPr>
            <a:lvl3pPr>
              <a:defRPr sz="1800" baseline="0"/>
            </a:lvl3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pt-BR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pt-BR" dirty="0" smtClean="0"/>
              <a:t>2011.1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Prototipação</a:t>
            </a:r>
            <a:r>
              <a:rPr lang="en-US" dirty="0" smtClean="0"/>
              <a:t> de </a:t>
            </a:r>
            <a:r>
              <a:rPr lang="en-US" dirty="0" err="1" smtClean="0"/>
              <a:t>Circuitos</a:t>
            </a:r>
            <a:r>
              <a:rPr lang="en-US" dirty="0" smtClean="0"/>
              <a:t> </a:t>
            </a:r>
            <a:r>
              <a:rPr lang="en-US" dirty="0" err="1" smtClean="0"/>
              <a:t>Digitais</a:t>
            </a:r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04B39C-3E5F-4386-8110-27EC089DDDF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pt-BR" dirty="0" smtClean="0"/>
              <a:t>2011.1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Prototipação</a:t>
            </a:r>
            <a:r>
              <a:rPr lang="en-US" dirty="0" smtClean="0"/>
              <a:t> de </a:t>
            </a:r>
            <a:r>
              <a:rPr lang="en-US" dirty="0" err="1" smtClean="0"/>
              <a:t>Circuitos</a:t>
            </a:r>
            <a:r>
              <a:rPr lang="en-US" dirty="0" smtClean="0"/>
              <a:t> </a:t>
            </a:r>
            <a:r>
              <a:rPr lang="en-US" dirty="0" err="1" smtClean="0"/>
              <a:t>Digitais</a:t>
            </a:r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8EE2E9-A7AB-4172-A72F-B285CC948657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0" y="1524000"/>
            <a:ext cx="33528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524000"/>
            <a:ext cx="33528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pt-BR" dirty="0" smtClean="0"/>
              <a:t>2011.1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Prototipação</a:t>
            </a:r>
            <a:r>
              <a:rPr lang="en-US" dirty="0" smtClean="0"/>
              <a:t> de </a:t>
            </a:r>
            <a:r>
              <a:rPr lang="en-US" dirty="0" err="1" smtClean="0"/>
              <a:t>Circuitos</a:t>
            </a:r>
            <a:r>
              <a:rPr lang="en-US" dirty="0" smtClean="0"/>
              <a:t> </a:t>
            </a:r>
            <a:r>
              <a:rPr lang="en-US" dirty="0" err="1" smtClean="0"/>
              <a:t>Digitais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F9789B-B735-4C47-92C1-FAC02488D0A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pt-B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pt-B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pt-BR" dirty="0" smtClean="0"/>
              <a:t>2011.1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Prototipação</a:t>
            </a:r>
            <a:r>
              <a:rPr lang="en-US" dirty="0" smtClean="0"/>
              <a:t> de </a:t>
            </a:r>
            <a:r>
              <a:rPr lang="en-US" dirty="0" err="1" smtClean="0"/>
              <a:t>Circuitos</a:t>
            </a:r>
            <a:r>
              <a:rPr lang="en-US" dirty="0" smtClean="0"/>
              <a:t> </a:t>
            </a:r>
            <a:r>
              <a:rPr lang="en-US" dirty="0" err="1" smtClean="0"/>
              <a:t>Digitais</a:t>
            </a:r>
            <a:endParaRPr lang="en-US" dirty="0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68659F-3D27-4E8E-8F13-0B635CAAC48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pt-B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pt-BR" dirty="0" smtClean="0"/>
              <a:t>2011.1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Prototipação</a:t>
            </a:r>
            <a:r>
              <a:rPr lang="en-US" dirty="0" smtClean="0"/>
              <a:t> de </a:t>
            </a:r>
            <a:r>
              <a:rPr lang="en-US" dirty="0" err="1" smtClean="0"/>
              <a:t>Circuitos</a:t>
            </a:r>
            <a:r>
              <a:rPr lang="en-US" dirty="0" smtClean="0"/>
              <a:t> </a:t>
            </a:r>
            <a:r>
              <a:rPr lang="en-US" dirty="0" err="1" smtClean="0"/>
              <a:t>Digitais</a:t>
            </a: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FA6656-A77A-4CB4-B19C-07DBC96F96D8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pt-BR" dirty="0" smtClean="0"/>
              <a:t>2011.1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Prototipação</a:t>
            </a:r>
            <a:r>
              <a:rPr lang="en-US" dirty="0" smtClean="0"/>
              <a:t> de </a:t>
            </a:r>
            <a:r>
              <a:rPr lang="en-US" dirty="0" err="1" smtClean="0"/>
              <a:t>Circuitos</a:t>
            </a:r>
            <a:r>
              <a:rPr lang="en-US" dirty="0" smtClean="0"/>
              <a:t> </a:t>
            </a:r>
            <a:r>
              <a:rPr lang="en-US" dirty="0" err="1" smtClean="0"/>
              <a:t>Digitais</a:t>
            </a:r>
            <a:endParaRPr lang="en-US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1386B8-9A8E-48E9-9ABC-B1B20DF1913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pt-BR" dirty="0" smtClean="0"/>
              <a:t>2011.1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Prototipação</a:t>
            </a:r>
            <a:r>
              <a:rPr lang="en-US" dirty="0" smtClean="0"/>
              <a:t> de </a:t>
            </a:r>
            <a:r>
              <a:rPr lang="en-US" dirty="0" err="1" smtClean="0"/>
              <a:t>Circuitos</a:t>
            </a:r>
            <a:r>
              <a:rPr lang="en-US" dirty="0" smtClean="0"/>
              <a:t> </a:t>
            </a:r>
            <a:r>
              <a:rPr lang="en-US" dirty="0" err="1" smtClean="0"/>
              <a:t>Digitais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FB8701-C6D0-4622-B6E2-35A8DDC327F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pt-B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pt-BR" dirty="0" smtClean="0"/>
              <a:t>2011.1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Prototipação</a:t>
            </a:r>
            <a:r>
              <a:rPr lang="en-US" dirty="0" smtClean="0"/>
              <a:t> de </a:t>
            </a:r>
            <a:r>
              <a:rPr lang="en-US" dirty="0" err="1" smtClean="0"/>
              <a:t>Circuitos</a:t>
            </a:r>
            <a:r>
              <a:rPr lang="en-US" dirty="0" smtClean="0"/>
              <a:t> </a:t>
            </a:r>
            <a:r>
              <a:rPr lang="en-US" dirty="0" err="1" smtClean="0"/>
              <a:t>Digitais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DB83F2-5EA9-4246-A93E-0E583093BE7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20305_tela_interna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6350"/>
            <a:ext cx="9144000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</a:t>
            </a:r>
            <a:br>
              <a:rPr lang="pt-BR" smtClean="0"/>
            </a:br>
            <a:r>
              <a:rPr lang="pt-BR" smtClean="0"/>
              <a:t>do título mestre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1524000"/>
            <a:ext cx="685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</p:txBody>
      </p:sp>
      <p:sp>
        <p:nvSpPr>
          <p:cNvPr id="46899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0">
                <a:latin typeface="Verdana" pitchFamily="-110" charset="0"/>
              </a:defRPr>
            </a:lvl1pPr>
          </a:lstStyle>
          <a:p>
            <a:r>
              <a:rPr lang="pt-BR" dirty="0" smtClean="0"/>
              <a:t>2011.1</a:t>
            </a:r>
            <a:endParaRPr lang="en-US" dirty="0"/>
          </a:p>
        </p:txBody>
      </p:sp>
      <p:sp>
        <p:nvSpPr>
          <p:cNvPr id="46899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0">
                <a:latin typeface="Verdana" pitchFamily="-110" charset="0"/>
              </a:defRPr>
            </a:lvl1pPr>
          </a:lstStyle>
          <a:p>
            <a:r>
              <a:rPr lang="en-US" dirty="0" err="1" smtClean="0"/>
              <a:t>Prototipação</a:t>
            </a:r>
            <a:r>
              <a:rPr lang="en-US" dirty="0" smtClean="0"/>
              <a:t> de </a:t>
            </a:r>
            <a:r>
              <a:rPr lang="en-US" dirty="0" err="1" smtClean="0"/>
              <a:t>Circuitos</a:t>
            </a:r>
            <a:r>
              <a:rPr lang="en-US" dirty="0" smtClean="0"/>
              <a:t> </a:t>
            </a:r>
            <a:r>
              <a:rPr lang="en-US" dirty="0" err="1" smtClean="0"/>
              <a:t>Digitais</a:t>
            </a:r>
            <a:endParaRPr lang="en-US" dirty="0"/>
          </a:p>
        </p:txBody>
      </p:sp>
      <p:sp>
        <p:nvSpPr>
          <p:cNvPr id="46899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324600" y="63246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0">
                <a:latin typeface="Verdana" pitchFamily="-110" charset="0"/>
              </a:defRPr>
            </a:lvl1pPr>
          </a:lstStyle>
          <a:p>
            <a:fld id="{DAB32F5E-12D4-4FE2-A1E7-073936397A9F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469000" name="Rectangle 8"/>
          <p:cNvSpPr>
            <a:spLocks noChangeArrowheads="1"/>
          </p:cNvSpPr>
          <p:nvPr/>
        </p:nvSpPr>
        <p:spPr bwMode="auto">
          <a:xfrm>
            <a:off x="0" y="1416050"/>
            <a:ext cx="1752600" cy="44513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469001" name="AutoShape 9"/>
          <p:cNvSpPr>
            <a:spLocks noChangeArrowheads="1"/>
          </p:cNvSpPr>
          <p:nvPr/>
        </p:nvSpPr>
        <p:spPr bwMode="auto">
          <a:xfrm>
            <a:off x="0" y="5257800"/>
            <a:ext cx="1752600" cy="6096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rebuchet MS" pitchFamily="-111" charset="0"/>
          <a:ea typeface="ＭＳ Ｐゴシック" pitchFamily="-110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rebuchet MS" pitchFamily="-111" charset="0"/>
          <a:ea typeface="ＭＳ Ｐゴシック" pitchFamily="-110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rebuchet MS" pitchFamily="-111" charset="0"/>
          <a:ea typeface="ＭＳ Ｐゴシック" pitchFamily="-110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rebuchet MS" pitchFamily="-111" charset="0"/>
          <a:ea typeface="ＭＳ Ｐゴシック" pitchFamily="-110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rebuchet MS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rebuchet MS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rebuchet MS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rebuchet MS" pitchFamily="-111" charset="0"/>
        </a:defRPr>
      </a:lvl9pPr>
    </p:titleStyle>
    <p:bodyStyle>
      <a:lvl1pPr marL="342900" indent="-342900" algn="just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just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3000" indent="-228600" algn="just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3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err="1" smtClean="0"/>
              <a:t>Prototipação</a:t>
            </a:r>
            <a:r>
              <a:rPr lang="pt-BR" dirty="0" smtClean="0"/>
              <a:t> </a:t>
            </a:r>
            <a:r>
              <a:rPr lang="pt-BR" smtClean="0"/>
              <a:t>de Circuitos Digitais</a:t>
            </a:r>
            <a:endParaRPr lang="pt-BR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Abordagem Transformacional de Circuitos VLSI</a:t>
            </a:r>
            <a:endParaRPr lang="pt-B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2011.1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Prototipação de Circuitos Digitais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A6656-A77A-4CB4-B19C-07DBC96F96D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Retiming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Balanceamento de registradores</a:t>
            </a:r>
          </a:p>
          <a:p>
            <a:r>
              <a:rPr lang="pt-BR" dirty="0" smtClean="0"/>
              <a:t>Registradores são realocados de modo a aumentar a taxa de computação sem alterar a funcionalidade</a:t>
            </a:r>
          </a:p>
          <a:p>
            <a:r>
              <a:rPr lang="pt-BR" dirty="0" smtClean="0"/>
              <a:t>Equalizar os atrasos computacionais entre dois registradores</a:t>
            </a:r>
          </a:p>
          <a:p>
            <a:r>
              <a:rPr lang="pt-BR" dirty="0" smtClean="0"/>
              <a:t>Como se pode modificar os pesos das arestas de um DDG sem alterar a funcionalidade original do circuito?</a:t>
            </a:r>
            <a:endParaRPr lang="pt-B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2011.1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Prototipação de Circuitos Digitais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B39C-3E5F-4386-8110-27EC089DDDF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Retiming</a:t>
            </a:r>
            <a:endParaRPr lang="pt-B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2011.1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Prototipação de Circuitos Digitais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B39C-3E5F-4386-8110-27EC089DDDFF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58618"/>
            <a:ext cx="8953500" cy="17399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Regras para </a:t>
            </a:r>
            <a:r>
              <a:rPr lang="pt-BR" dirty="0" err="1" smtClean="0"/>
              <a:t>retiming</a:t>
            </a:r>
            <a:endParaRPr lang="pt-BR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905000" y="1524000"/>
            <a:ext cx="6858000" cy="4027714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pt-BR" dirty="0" smtClean="0"/>
              <a:t>Drenos de dados (output) e fontes (inputs) não devem fazer parte de um super vértice. Fontes de dados constantes não são alteradas pelo </a:t>
            </a:r>
            <a:r>
              <a:rPr lang="pt-BR" dirty="0" err="1" smtClean="0"/>
              <a:t>retiming</a:t>
            </a:r>
            <a:endParaRPr lang="pt-BR" dirty="0" smtClean="0"/>
          </a:p>
          <a:p>
            <a:pPr marL="457200" indent="-457200">
              <a:buFont typeface="+mj-lt"/>
              <a:buAutoNum type="arabicPeriod"/>
            </a:pPr>
            <a:r>
              <a:rPr lang="pt-BR" dirty="0" smtClean="0"/>
              <a:t>Quando um atraso de </a:t>
            </a:r>
            <a:r>
              <a:rPr lang="pt-BR" i="1" dirty="0" smtClean="0"/>
              <a:t>l</a:t>
            </a:r>
            <a:r>
              <a:rPr lang="pt-BR" dirty="0" smtClean="0"/>
              <a:t> ciclos é atribuído a um vértice ou super vértice, os pesos de todas as arestas de entrada são incrementados de </a:t>
            </a:r>
            <a:r>
              <a:rPr lang="pt-BR" i="1" dirty="0" smtClean="0"/>
              <a:t>l </a:t>
            </a:r>
            <a:r>
              <a:rPr lang="pt-BR" dirty="0" smtClean="0"/>
              <a:t>e de todas as arestas de saída são decrementados de </a:t>
            </a:r>
            <a:r>
              <a:rPr lang="pt-BR" i="1" dirty="0" smtClean="0"/>
              <a:t>l </a:t>
            </a:r>
            <a:r>
              <a:rPr lang="pt-BR" dirty="0" smtClean="0"/>
              <a:t>e vice-versa</a:t>
            </a:r>
          </a:p>
          <a:p>
            <a:pPr marL="457200" indent="-457200">
              <a:buFont typeface="+mj-lt"/>
              <a:buAutoNum type="arabicPeriod"/>
            </a:pPr>
            <a:r>
              <a:rPr lang="pt-BR" dirty="0" smtClean="0"/>
              <a:t>Nenhuma aresta deve ser modificada para assumir um valor negativo</a:t>
            </a:r>
          </a:p>
          <a:p>
            <a:pPr marL="457200" indent="-457200">
              <a:buFont typeface="+mj-lt"/>
              <a:buAutoNum type="arabicPeriod"/>
            </a:pPr>
            <a:r>
              <a:rPr lang="pt-BR" dirty="0" smtClean="0"/>
              <a:t>Qualquer caminho circular deve sempre incluir pelo menos uma aresta com peso de valor positivo </a:t>
            </a:r>
            <a:endParaRPr lang="pt-B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2011.1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Prototipação de Circuitos Digitais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A6656-A77A-4CB4-B19C-07DBC96F96D8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376715" y="5533572"/>
            <a:ext cx="488257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pt-BR" sz="1800" dirty="0" err="1" smtClean="0">
                <a:solidFill>
                  <a:srgbClr val="FF0000"/>
                </a:solidFill>
              </a:rPr>
              <a:t>Retiming</a:t>
            </a:r>
            <a:r>
              <a:rPr lang="pt-BR" sz="1800" dirty="0" smtClean="0">
                <a:solidFill>
                  <a:srgbClr val="FF0000"/>
                </a:solidFill>
              </a:rPr>
              <a:t> não afeta a latência do circuito</a:t>
            </a:r>
            <a:endParaRPr lang="pt-BR" sz="1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Exemplo de </a:t>
            </a:r>
            <a:r>
              <a:rPr lang="pt-BR" dirty="0" err="1" smtClean="0"/>
              <a:t>Pipeline</a:t>
            </a:r>
            <a:r>
              <a:rPr lang="pt-BR" dirty="0" smtClean="0"/>
              <a:t> + </a:t>
            </a:r>
            <a:r>
              <a:rPr lang="pt-BR" dirty="0" err="1" smtClean="0"/>
              <a:t>Retiming</a:t>
            </a:r>
            <a:endParaRPr lang="pt-B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2011.1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Prototipação de Circuitos Digitais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A6656-A77A-4CB4-B19C-07DBC96F96D8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2756" y="1541235"/>
            <a:ext cx="4276423" cy="4228193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3729928" y="2050143"/>
            <a:ext cx="4124274" cy="3848454"/>
            <a:chOff x="3729928" y="2050143"/>
            <a:chExt cx="4124274" cy="3848454"/>
          </a:xfrm>
        </p:grpSpPr>
        <p:sp>
          <p:nvSpPr>
            <p:cNvPr id="7" name="Freeform 6"/>
            <p:cNvSpPr/>
            <p:nvPr/>
          </p:nvSpPr>
          <p:spPr bwMode="auto">
            <a:xfrm>
              <a:off x="3729928" y="2050143"/>
              <a:ext cx="1912501" cy="3848454"/>
            </a:xfrm>
            <a:custGeom>
              <a:avLst/>
              <a:gdLst>
                <a:gd name="connsiteX0" fmla="*/ 80072 w 1912501"/>
                <a:gd name="connsiteY0" fmla="*/ 3664857 h 3848454"/>
                <a:gd name="connsiteX1" fmla="*/ 98215 w 1912501"/>
                <a:gd name="connsiteY1" fmla="*/ 3265714 h 3848454"/>
                <a:gd name="connsiteX2" fmla="*/ 279643 w 1912501"/>
                <a:gd name="connsiteY2" fmla="*/ 3138714 h 3848454"/>
                <a:gd name="connsiteX3" fmla="*/ 334072 w 1912501"/>
                <a:gd name="connsiteY3" fmla="*/ 3102428 h 3848454"/>
                <a:gd name="connsiteX4" fmla="*/ 406643 w 1912501"/>
                <a:gd name="connsiteY4" fmla="*/ 3048000 h 3848454"/>
                <a:gd name="connsiteX5" fmla="*/ 533643 w 1912501"/>
                <a:gd name="connsiteY5" fmla="*/ 3011714 h 3848454"/>
                <a:gd name="connsiteX6" fmla="*/ 642501 w 1912501"/>
                <a:gd name="connsiteY6" fmla="*/ 2975428 h 3848454"/>
                <a:gd name="connsiteX7" fmla="*/ 696929 w 1912501"/>
                <a:gd name="connsiteY7" fmla="*/ 2957286 h 3848454"/>
                <a:gd name="connsiteX8" fmla="*/ 751358 w 1912501"/>
                <a:gd name="connsiteY8" fmla="*/ 2939143 h 3848454"/>
                <a:gd name="connsiteX9" fmla="*/ 823929 w 1912501"/>
                <a:gd name="connsiteY9" fmla="*/ 2921000 h 3848454"/>
                <a:gd name="connsiteX10" fmla="*/ 878358 w 1912501"/>
                <a:gd name="connsiteY10" fmla="*/ 2884714 h 3848454"/>
                <a:gd name="connsiteX11" fmla="*/ 896501 w 1912501"/>
                <a:gd name="connsiteY11" fmla="*/ 2830286 h 3848454"/>
                <a:gd name="connsiteX12" fmla="*/ 914643 w 1912501"/>
                <a:gd name="connsiteY12" fmla="*/ 2703286 h 3848454"/>
                <a:gd name="connsiteX13" fmla="*/ 932786 w 1912501"/>
                <a:gd name="connsiteY13" fmla="*/ 2286000 h 3848454"/>
                <a:gd name="connsiteX14" fmla="*/ 950929 w 1912501"/>
                <a:gd name="connsiteY14" fmla="*/ 2177143 h 3848454"/>
                <a:gd name="connsiteX15" fmla="*/ 987215 w 1912501"/>
                <a:gd name="connsiteY15" fmla="*/ 290286 h 3848454"/>
                <a:gd name="connsiteX16" fmla="*/ 1041643 w 1912501"/>
                <a:gd name="connsiteY16" fmla="*/ 145143 h 3848454"/>
                <a:gd name="connsiteX17" fmla="*/ 1096072 w 1912501"/>
                <a:gd name="connsiteY17" fmla="*/ 108857 h 3848454"/>
                <a:gd name="connsiteX18" fmla="*/ 1241215 w 1912501"/>
                <a:gd name="connsiteY18" fmla="*/ 36286 h 3848454"/>
                <a:gd name="connsiteX19" fmla="*/ 1386358 w 1912501"/>
                <a:gd name="connsiteY19" fmla="*/ 0 h 3848454"/>
                <a:gd name="connsiteX20" fmla="*/ 1622215 w 1912501"/>
                <a:gd name="connsiteY20" fmla="*/ 36286 h 3848454"/>
                <a:gd name="connsiteX21" fmla="*/ 1694786 w 1912501"/>
                <a:gd name="connsiteY21" fmla="*/ 90714 h 3848454"/>
                <a:gd name="connsiteX22" fmla="*/ 1767358 w 1912501"/>
                <a:gd name="connsiteY22" fmla="*/ 217714 h 3848454"/>
                <a:gd name="connsiteX23" fmla="*/ 1803643 w 1912501"/>
                <a:gd name="connsiteY23" fmla="*/ 326571 h 3848454"/>
                <a:gd name="connsiteX24" fmla="*/ 1821786 w 1912501"/>
                <a:gd name="connsiteY24" fmla="*/ 381000 h 3848454"/>
                <a:gd name="connsiteX25" fmla="*/ 1858072 w 1912501"/>
                <a:gd name="connsiteY25" fmla="*/ 489857 h 3848454"/>
                <a:gd name="connsiteX26" fmla="*/ 1876215 w 1912501"/>
                <a:gd name="connsiteY26" fmla="*/ 544286 h 3848454"/>
                <a:gd name="connsiteX27" fmla="*/ 1912501 w 1912501"/>
                <a:gd name="connsiteY27" fmla="*/ 1705428 h 3848454"/>
                <a:gd name="connsiteX28" fmla="*/ 1894358 w 1912501"/>
                <a:gd name="connsiteY28" fmla="*/ 2159000 h 3848454"/>
                <a:gd name="connsiteX29" fmla="*/ 1876215 w 1912501"/>
                <a:gd name="connsiteY29" fmla="*/ 2231571 h 3848454"/>
                <a:gd name="connsiteX30" fmla="*/ 1839929 w 1912501"/>
                <a:gd name="connsiteY30" fmla="*/ 2449286 h 3848454"/>
                <a:gd name="connsiteX31" fmla="*/ 1821786 w 1912501"/>
                <a:gd name="connsiteY31" fmla="*/ 2594428 h 3848454"/>
                <a:gd name="connsiteX32" fmla="*/ 1803643 w 1912501"/>
                <a:gd name="connsiteY32" fmla="*/ 2830286 h 3848454"/>
                <a:gd name="connsiteX33" fmla="*/ 1785501 w 1912501"/>
                <a:gd name="connsiteY33" fmla="*/ 2884714 h 3848454"/>
                <a:gd name="connsiteX34" fmla="*/ 1712929 w 1912501"/>
                <a:gd name="connsiteY34" fmla="*/ 2993571 h 3848454"/>
                <a:gd name="connsiteX35" fmla="*/ 1676643 w 1912501"/>
                <a:gd name="connsiteY35" fmla="*/ 3102428 h 3848454"/>
                <a:gd name="connsiteX36" fmla="*/ 1658501 w 1912501"/>
                <a:gd name="connsiteY36" fmla="*/ 3156857 h 3848454"/>
                <a:gd name="connsiteX37" fmla="*/ 1640358 w 1912501"/>
                <a:gd name="connsiteY37" fmla="*/ 3229428 h 3848454"/>
                <a:gd name="connsiteX38" fmla="*/ 1622215 w 1912501"/>
                <a:gd name="connsiteY38" fmla="*/ 3283857 h 3848454"/>
                <a:gd name="connsiteX39" fmla="*/ 1567786 w 1912501"/>
                <a:gd name="connsiteY39" fmla="*/ 3519714 h 3848454"/>
                <a:gd name="connsiteX40" fmla="*/ 1549643 w 1912501"/>
                <a:gd name="connsiteY40" fmla="*/ 3773714 h 3848454"/>
                <a:gd name="connsiteX41" fmla="*/ 1114215 w 1912501"/>
                <a:gd name="connsiteY41" fmla="*/ 3791857 h 3848454"/>
                <a:gd name="connsiteX42" fmla="*/ 225215 w 1912501"/>
                <a:gd name="connsiteY42" fmla="*/ 3810000 h 3848454"/>
                <a:gd name="connsiteX43" fmla="*/ 170786 w 1912501"/>
                <a:gd name="connsiteY43" fmla="*/ 3791857 h 3848454"/>
                <a:gd name="connsiteX44" fmla="*/ 152643 w 1912501"/>
                <a:gd name="connsiteY44" fmla="*/ 3719286 h 3848454"/>
                <a:gd name="connsiteX45" fmla="*/ 134501 w 1912501"/>
                <a:gd name="connsiteY45" fmla="*/ 3664857 h 3848454"/>
                <a:gd name="connsiteX46" fmla="*/ 61929 w 1912501"/>
                <a:gd name="connsiteY46" fmla="*/ 3646714 h 3848454"/>
                <a:gd name="connsiteX47" fmla="*/ 7501 w 1912501"/>
                <a:gd name="connsiteY47" fmla="*/ 3628571 h 3848454"/>
                <a:gd name="connsiteX48" fmla="*/ 25643 w 1912501"/>
                <a:gd name="connsiteY48" fmla="*/ 3592286 h 3848454"/>
                <a:gd name="connsiteX49" fmla="*/ 25643 w 1912501"/>
                <a:gd name="connsiteY49" fmla="*/ 3592286 h 3848454"/>
                <a:gd name="connsiteX50" fmla="*/ 80072 w 1912501"/>
                <a:gd name="connsiteY50" fmla="*/ 3610428 h 3848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912501" h="3848454">
                  <a:moveTo>
                    <a:pt x="80072" y="3664857"/>
                  </a:moveTo>
                  <a:cubicBezTo>
                    <a:pt x="86120" y="3531809"/>
                    <a:pt x="82347" y="3397950"/>
                    <a:pt x="98215" y="3265714"/>
                  </a:cubicBezTo>
                  <a:cubicBezTo>
                    <a:pt x="106863" y="3193647"/>
                    <a:pt x="257992" y="3153148"/>
                    <a:pt x="279643" y="3138714"/>
                  </a:cubicBezTo>
                  <a:cubicBezTo>
                    <a:pt x="297786" y="3126619"/>
                    <a:pt x="316328" y="3115102"/>
                    <a:pt x="334072" y="3102428"/>
                  </a:cubicBezTo>
                  <a:cubicBezTo>
                    <a:pt x="358678" y="3084853"/>
                    <a:pt x="380389" y="3063002"/>
                    <a:pt x="406643" y="3048000"/>
                  </a:cubicBezTo>
                  <a:cubicBezTo>
                    <a:pt x="429106" y="3035164"/>
                    <a:pt x="515039" y="3017295"/>
                    <a:pt x="533643" y="3011714"/>
                  </a:cubicBezTo>
                  <a:cubicBezTo>
                    <a:pt x="570279" y="3000723"/>
                    <a:pt x="606215" y="2987523"/>
                    <a:pt x="642501" y="2975428"/>
                  </a:cubicBezTo>
                  <a:lnTo>
                    <a:pt x="696929" y="2957286"/>
                  </a:lnTo>
                  <a:cubicBezTo>
                    <a:pt x="715072" y="2951238"/>
                    <a:pt x="732805" y="2943781"/>
                    <a:pt x="751358" y="2939143"/>
                  </a:cubicBezTo>
                  <a:lnTo>
                    <a:pt x="823929" y="2921000"/>
                  </a:lnTo>
                  <a:cubicBezTo>
                    <a:pt x="842072" y="2908905"/>
                    <a:pt x="864736" y="2901741"/>
                    <a:pt x="878358" y="2884714"/>
                  </a:cubicBezTo>
                  <a:cubicBezTo>
                    <a:pt x="890305" y="2869781"/>
                    <a:pt x="892751" y="2849039"/>
                    <a:pt x="896501" y="2830286"/>
                  </a:cubicBezTo>
                  <a:cubicBezTo>
                    <a:pt x="904887" y="2788353"/>
                    <a:pt x="908596" y="2745619"/>
                    <a:pt x="914643" y="2703286"/>
                  </a:cubicBezTo>
                  <a:cubicBezTo>
                    <a:pt x="920691" y="2564191"/>
                    <a:pt x="923207" y="2424897"/>
                    <a:pt x="932786" y="2286000"/>
                  </a:cubicBezTo>
                  <a:cubicBezTo>
                    <a:pt x="935317" y="2249301"/>
                    <a:pt x="949926" y="2213916"/>
                    <a:pt x="950929" y="2177143"/>
                  </a:cubicBezTo>
                  <a:cubicBezTo>
                    <a:pt x="968079" y="1548308"/>
                    <a:pt x="969908" y="919116"/>
                    <a:pt x="987215" y="290286"/>
                  </a:cubicBezTo>
                  <a:cubicBezTo>
                    <a:pt x="988685" y="236894"/>
                    <a:pt x="1003066" y="183720"/>
                    <a:pt x="1041643" y="145143"/>
                  </a:cubicBezTo>
                  <a:cubicBezTo>
                    <a:pt x="1057062" y="129724"/>
                    <a:pt x="1076929" y="119298"/>
                    <a:pt x="1096072" y="108857"/>
                  </a:cubicBezTo>
                  <a:cubicBezTo>
                    <a:pt x="1143559" y="82955"/>
                    <a:pt x="1188174" y="46894"/>
                    <a:pt x="1241215" y="36286"/>
                  </a:cubicBezTo>
                  <a:cubicBezTo>
                    <a:pt x="1350682" y="14392"/>
                    <a:pt x="1302675" y="27894"/>
                    <a:pt x="1386358" y="0"/>
                  </a:cubicBezTo>
                  <a:cubicBezTo>
                    <a:pt x="1406909" y="2055"/>
                    <a:pt x="1566737" y="4584"/>
                    <a:pt x="1622215" y="36286"/>
                  </a:cubicBezTo>
                  <a:cubicBezTo>
                    <a:pt x="1648469" y="51288"/>
                    <a:pt x="1670596" y="72571"/>
                    <a:pt x="1694786" y="90714"/>
                  </a:cubicBezTo>
                  <a:cubicBezTo>
                    <a:pt x="1727515" y="139807"/>
                    <a:pt x="1744341" y="160170"/>
                    <a:pt x="1767358" y="217714"/>
                  </a:cubicBezTo>
                  <a:cubicBezTo>
                    <a:pt x="1781563" y="253227"/>
                    <a:pt x="1791548" y="290285"/>
                    <a:pt x="1803643" y="326571"/>
                  </a:cubicBezTo>
                  <a:lnTo>
                    <a:pt x="1821786" y="381000"/>
                  </a:lnTo>
                  <a:lnTo>
                    <a:pt x="1858072" y="489857"/>
                  </a:lnTo>
                  <a:lnTo>
                    <a:pt x="1876215" y="544286"/>
                  </a:lnTo>
                  <a:cubicBezTo>
                    <a:pt x="1887942" y="849172"/>
                    <a:pt x="1912501" y="1438040"/>
                    <a:pt x="1912501" y="1705428"/>
                  </a:cubicBezTo>
                  <a:cubicBezTo>
                    <a:pt x="1912501" y="1856740"/>
                    <a:pt x="1904769" y="2008047"/>
                    <a:pt x="1894358" y="2159000"/>
                  </a:cubicBezTo>
                  <a:cubicBezTo>
                    <a:pt x="1892642" y="2183876"/>
                    <a:pt x="1880810" y="2207063"/>
                    <a:pt x="1876215" y="2231571"/>
                  </a:cubicBezTo>
                  <a:cubicBezTo>
                    <a:pt x="1862656" y="2303884"/>
                    <a:pt x="1849055" y="2376281"/>
                    <a:pt x="1839929" y="2449286"/>
                  </a:cubicBezTo>
                  <a:cubicBezTo>
                    <a:pt x="1833881" y="2497667"/>
                    <a:pt x="1826409" y="2545890"/>
                    <a:pt x="1821786" y="2594428"/>
                  </a:cubicBezTo>
                  <a:cubicBezTo>
                    <a:pt x="1814310" y="2672924"/>
                    <a:pt x="1813423" y="2752043"/>
                    <a:pt x="1803643" y="2830286"/>
                  </a:cubicBezTo>
                  <a:cubicBezTo>
                    <a:pt x="1801271" y="2849262"/>
                    <a:pt x="1794788" y="2867997"/>
                    <a:pt x="1785501" y="2884714"/>
                  </a:cubicBezTo>
                  <a:cubicBezTo>
                    <a:pt x="1764322" y="2922836"/>
                    <a:pt x="1712929" y="2993571"/>
                    <a:pt x="1712929" y="2993571"/>
                  </a:cubicBezTo>
                  <a:lnTo>
                    <a:pt x="1676643" y="3102428"/>
                  </a:lnTo>
                  <a:cubicBezTo>
                    <a:pt x="1670595" y="3120571"/>
                    <a:pt x="1663139" y="3138304"/>
                    <a:pt x="1658501" y="3156857"/>
                  </a:cubicBezTo>
                  <a:cubicBezTo>
                    <a:pt x="1652453" y="3181047"/>
                    <a:pt x="1647208" y="3205453"/>
                    <a:pt x="1640358" y="3229428"/>
                  </a:cubicBezTo>
                  <a:cubicBezTo>
                    <a:pt x="1635104" y="3247817"/>
                    <a:pt x="1627247" y="3265406"/>
                    <a:pt x="1622215" y="3283857"/>
                  </a:cubicBezTo>
                  <a:cubicBezTo>
                    <a:pt x="1589391" y="3404210"/>
                    <a:pt x="1588944" y="3413925"/>
                    <a:pt x="1567786" y="3519714"/>
                  </a:cubicBezTo>
                  <a:cubicBezTo>
                    <a:pt x="1561738" y="3604381"/>
                    <a:pt x="1622429" y="3730042"/>
                    <a:pt x="1549643" y="3773714"/>
                  </a:cubicBezTo>
                  <a:cubicBezTo>
                    <a:pt x="1425076" y="3848454"/>
                    <a:pt x="1259429" y="3787878"/>
                    <a:pt x="1114215" y="3791857"/>
                  </a:cubicBezTo>
                  <a:lnTo>
                    <a:pt x="225215" y="3810000"/>
                  </a:lnTo>
                  <a:cubicBezTo>
                    <a:pt x="207072" y="3803952"/>
                    <a:pt x="182733" y="3806791"/>
                    <a:pt x="170786" y="3791857"/>
                  </a:cubicBezTo>
                  <a:cubicBezTo>
                    <a:pt x="155209" y="3772386"/>
                    <a:pt x="159493" y="3743261"/>
                    <a:pt x="152643" y="3719286"/>
                  </a:cubicBezTo>
                  <a:cubicBezTo>
                    <a:pt x="147389" y="3700898"/>
                    <a:pt x="149435" y="3676804"/>
                    <a:pt x="134501" y="3664857"/>
                  </a:cubicBezTo>
                  <a:cubicBezTo>
                    <a:pt x="115030" y="3649280"/>
                    <a:pt x="85905" y="3653564"/>
                    <a:pt x="61929" y="3646714"/>
                  </a:cubicBezTo>
                  <a:cubicBezTo>
                    <a:pt x="43541" y="3641460"/>
                    <a:pt x="18109" y="3644483"/>
                    <a:pt x="7501" y="3628571"/>
                  </a:cubicBezTo>
                  <a:cubicBezTo>
                    <a:pt x="0" y="3617320"/>
                    <a:pt x="19596" y="3604381"/>
                    <a:pt x="25643" y="3592286"/>
                  </a:cubicBezTo>
                  <a:lnTo>
                    <a:pt x="25643" y="3592286"/>
                  </a:lnTo>
                  <a:lnTo>
                    <a:pt x="80072" y="3610428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t-BR" sz="1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-111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842000" y="2667001"/>
              <a:ext cx="20122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Caminho mais longo</a:t>
              </a:r>
              <a:endParaRPr lang="pt-BR" dirty="0"/>
            </a:p>
          </p:txBody>
        </p: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43314"/>
            <a:ext cx="2628900" cy="8128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372" y="2902856"/>
            <a:ext cx="1776442" cy="38618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0350" y="3370034"/>
            <a:ext cx="1525422" cy="28963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5834" y="3731079"/>
            <a:ext cx="1293713" cy="40549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Exemplo de </a:t>
            </a:r>
            <a:r>
              <a:rPr lang="pt-BR" dirty="0" err="1" smtClean="0"/>
              <a:t>Pipeline</a:t>
            </a:r>
            <a:r>
              <a:rPr lang="pt-BR" dirty="0" smtClean="0"/>
              <a:t> + </a:t>
            </a:r>
            <a:r>
              <a:rPr lang="pt-BR" dirty="0" err="1" smtClean="0"/>
              <a:t>Retiming</a:t>
            </a:r>
            <a:endParaRPr lang="pt-B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2011.1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Prototipação de Circuitos Digitais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A6656-A77A-4CB4-B19C-07DBC96F96D8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700" y="2111829"/>
            <a:ext cx="9156700" cy="32512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Exemplo de </a:t>
            </a:r>
            <a:r>
              <a:rPr lang="pt-BR" dirty="0" err="1" smtClean="0"/>
              <a:t>Pipeline</a:t>
            </a:r>
            <a:r>
              <a:rPr lang="pt-BR" dirty="0" smtClean="0"/>
              <a:t> + </a:t>
            </a:r>
            <a:r>
              <a:rPr lang="pt-BR" dirty="0" err="1" smtClean="0"/>
              <a:t>Retiming</a:t>
            </a:r>
            <a:endParaRPr lang="pt-B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2011.1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Prototipação de Circuitos Digitais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A6656-A77A-4CB4-B19C-07DBC96F96D8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421" y="1848757"/>
            <a:ext cx="3416300" cy="3378200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3265714" y="1701799"/>
            <a:ext cx="5617029" cy="4194629"/>
            <a:chOff x="3265714" y="1701799"/>
            <a:chExt cx="5617029" cy="4194629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3350" y="1701799"/>
              <a:ext cx="4539393" cy="4194629"/>
            </a:xfrm>
            <a:prstGeom prst="rect">
              <a:avLst/>
            </a:prstGeom>
          </p:spPr>
        </p:pic>
        <p:sp>
          <p:nvSpPr>
            <p:cNvPr id="9" name="Right Arrow 8"/>
            <p:cNvSpPr/>
            <p:nvPr/>
          </p:nvSpPr>
          <p:spPr bwMode="auto">
            <a:xfrm>
              <a:off x="3283857" y="3447143"/>
              <a:ext cx="978408" cy="484632"/>
            </a:xfrm>
            <a:prstGeom prst="rightArrow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t-BR" sz="1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-111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265714" y="3048000"/>
              <a:ext cx="100371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err="1" smtClean="0"/>
                <a:t>Retiming</a:t>
              </a:r>
              <a:endParaRPr lang="pt-BR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463143" y="5116286"/>
            <a:ext cx="3832658" cy="1087920"/>
            <a:chOff x="4463143" y="5116286"/>
            <a:chExt cx="3832658" cy="1087920"/>
          </a:xfrm>
        </p:grpSpPr>
        <p:sp>
          <p:nvSpPr>
            <p:cNvPr id="13" name="Freeform 12"/>
            <p:cNvSpPr/>
            <p:nvPr/>
          </p:nvSpPr>
          <p:spPr bwMode="auto">
            <a:xfrm>
              <a:off x="6382765" y="5116286"/>
              <a:ext cx="1913036" cy="834571"/>
            </a:xfrm>
            <a:custGeom>
              <a:avLst/>
              <a:gdLst>
                <a:gd name="connsiteX0" fmla="*/ 184949 w 1913036"/>
                <a:gd name="connsiteY0" fmla="*/ 0 h 834571"/>
                <a:gd name="connsiteX1" fmla="*/ 983235 w 1913036"/>
                <a:gd name="connsiteY1" fmla="*/ 127000 h 834571"/>
                <a:gd name="connsiteX2" fmla="*/ 1146521 w 1913036"/>
                <a:gd name="connsiteY2" fmla="*/ 181428 h 834571"/>
                <a:gd name="connsiteX3" fmla="*/ 1291664 w 1913036"/>
                <a:gd name="connsiteY3" fmla="*/ 217714 h 834571"/>
                <a:gd name="connsiteX4" fmla="*/ 1346092 w 1913036"/>
                <a:gd name="connsiteY4" fmla="*/ 235857 h 834571"/>
                <a:gd name="connsiteX5" fmla="*/ 1545664 w 1913036"/>
                <a:gd name="connsiteY5" fmla="*/ 272143 h 834571"/>
                <a:gd name="connsiteX6" fmla="*/ 1690806 w 1913036"/>
                <a:gd name="connsiteY6" fmla="*/ 308428 h 834571"/>
                <a:gd name="connsiteX7" fmla="*/ 1854092 w 1913036"/>
                <a:gd name="connsiteY7" fmla="*/ 344714 h 834571"/>
                <a:gd name="connsiteX8" fmla="*/ 1908521 w 1913036"/>
                <a:gd name="connsiteY8" fmla="*/ 399143 h 834571"/>
                <a:gd name="connsiteX9" fmla="*/ 1872235 w 1913036"/>
                <a:gd name="connsiteY9" fmla="*/ 544285 h 834571"/>
                <a:gd name="connsiteX10" fmla="*/ 1854092 w 1913036"/>
                <a:gd name="connsiteY10" fmla="*/ 598714 h 834571"/>
                <a:gd name="connsiteX11" fmla="*/ 1727092 w 1913036"/>
                <a:gd name="connsiteY11" fmla="*/ 762000 h 834571"/>
                <a:gd name="connsiteX12" fmla="*/ 1654521 w 1913036"/>
                <a:gd name="connsiteY12" fmla="*/ 834571 h 834571"/>
                <a:gd name="connsiteX13" fmla="*/ 384521 w 1913036"/>
                <a:gd name="connsiteY13" fmla="*/ 816428 h 834571"/>
                <a:gd name="connsiteX14" fmla="*/ 239378 w 1913036"/>
                <a:gd name="connsiteY14" fmla="*/ 780143 h 834571"/>
                <a:gd name="connsiteX15" fmla="*/ 112378 w 1913036"/>
                <a:gd name="connsiteY15" fmla="*/ 707571 h 834571"/>
                <a:gd name="connsiteX16" fmla="*/ 57949 w 1913036"/>
                <a:gd name="connsiteY16" fmla="*/ 671285 h 834571"/>
                <a:gd name="connsiteX17" fmla="*/ 3521 w 1913036"/>
                <a:gd name="connsiteY17" fmla="*/ 489857 h 834571"/>
                <a:gd name="connsiteX18" fmla="*/ 21664 w 1913036"/>
                <a:gd name="connsiteY18" fmla="*/ 127000 h 834571"/>
                <a:gd name="connsiteX19" fmla="*/ 76092 w 1913036"/>
                <a:gd name="connsiteY19" fmla="*/ 90714 h 834571"/>
                <a:gd name="connsiteX20" fmla="*/ 184949 w 1913036"/>
                <a:gd name="connsiteY20" fmla="*/ 54428 h 834571"/>
                <a:gd name="connsiteX21" fmla="*/ 239378 w 1913036"/>
                <a:gd name="connsiteY21" fmla="*/ 36285 h 834571"/>
                <a:gd name="connsiteX22" fmla="*/ 275664 w 1913036"/>
                <a:gd name="connsiteY22" fmla="*/ 0 h 834571"/>
                <a:gd name="connsiteX23" fmla="*/ 275664 w 1913036"/>
                <a:gd name="connsiteY23" fmla="*/ 0 h 834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913036" h="834571">
                  <a:moveTo>
                    <a:pt x="184949" y="0"/>
                  </a:moveTo>
                  <a:cubicBezTo>
                    <a:pt x="560708" y="45090"/>
                    <a:pt x="639419" y="41046"/>
                    <a:pt x="983235" y="127000"/>
                  </a:cubicBezTo>
                  <a:cubicBezTo>
                    <a:pt x="1038895" y="140915"/>
                    <a:pt x="1091480" y="165239"/>
                    <a:pt x="1146521" y="181428"/>
                  </a:cubicBezTo>
                  <a:cubicBezTo>
                    <a:pt x="1194365" y="195500"/>
                    <a:pt x="1244353" y="201943"/>
                    <a:pt x="1291664" y="217714"/>
                  </a:cubicBezTo>
                  <a:cubicBezTo>
                    <a:pt x="1309807" y="223762"/>
                    <a:pt x="1327704" y="230603"/>
                    <a:pt x="1346092" y="235857"/>
                  </a:cubicBezTo>
                  <a:cubicBezTo>
                    <a:pt x="1471585" y="271712"/>
                    <a:pt x="1374370" y="237884"/>
                    <a:pt x="1545664" y="272143"/>
                  </a:cubicBezTo>
                  <a:cubicBezTo>
                    <a:pt x="1594565" y="281923"/>
                    <a:pt x="1642425" y="296333"/>
                    <a:pt x="1690806" y="308428"/>
                  </a:cubicBezTo>
                  <a:cubicBezTo>
                    <a:pt x="1793299" y="334051"/>
                    <a:pt x="1738921" y="321680"/>
                    <a:pt x="1854092" y="344714"/>
                  </a:cubicBezTo>
                  <a:cubicBezTo>
                    <a:pt x="1872235" y="362857"/>
                    <a:pt x="1906198" y="373590"/>
                    <a:pt x="1908521" y="399143"/>
                  </a:cubicBezTo>
                  <a:cubicBezTo>
                    <a:pt x="1913036" y="448808"/>
                    <a:pt x="1885357" y="496173"/>
                    <a:pt x="1872235" y="544285"/>
                  </a:cubicBezTo>
                  <a:cubicBezTo>
                    <a:pt x="1867203" y="562736"/>
                    <a:pt x="1863380" y="581996"/>
                    <a:pt x="1854092" y="598714"/>
                  </a:cubicBezTo>
                  <a:cubicBezTo>
                    <a:pt x="1799840" y="696369"/>
                    <a:pt x="1793206" y="695886"/>
                    <a:pt x="1727092" y="762000"/>
                  </a:cubicBezTo>
                  <a:cubicBezTo>
                    <a:pt x="1710965" y="810380"/>
                    <a:pt x="1719028" y="834571"/>
                    <a:pt x="1654521" y="834571"/>
                  </a:cubicBezTo>
                  <a:cubicBezTo>
                    <a:pt x="1231144" y="834571"/>
                    <a:pt x="807854" y="822476"/>
                    <a:pt x="384521" y="816428"/>
                  </a:cubicBezTo>
                  <a:cubicBezTo>
                    <a:pt x="336140" y="804333"/>
                    <a:pt x="280872" y="807806"/>
                    <a:pt x="239378" y="780143"/>
                  </a:cubicBezTo>
                  <a:cubicBezTo>
                    <a:pt x="106770" y="691738"/>
                    <a:pt x="273509" y="799646"/>
                    <a:pt x="112378" y="707571"/>
                  </a:cubicBezTo>
                  <a:cubicBezTo>
                    <a:pt x="93446" y="696753"/>
                    <a:pt x="76092" y="683380"/>
                    <a:pt x="57949" y="671285"/>
                  </a:cubicBezTo>
                  <a:cubicBezTo>
                    <a:pt x="13779" y="538773"/>
                    <a:pt x="30941" y="599534"/>
                    <a:pt x="3521" y="489857"/>
                  </a:cubicBezTo>
                  <a:cubicBezTo>
                    <a:pt x="9569" y="368905"/>
                    <a:pt x="0" y="246150"/>
                    <a:pt x="21664" y="127000"/>
                  </a:cubicBezTo>
                  <a:cubicBezTo>
                    <a:pt x="25565" y="105547"/>
                    <a:pt x="56166" y="99570"/>
                    <a:pt x="76092" y="90714"/>
                  </a:cubicBezTo>
                  <a:cubicBezTo>
                    <a:pt x="111044" y="75180"/>
                    <a:pt x="148663" y="66523"/>
                    <a:pt x="184949" y="54428"/>
                  </a:cubicBezTo>
                  <a:cubicBezTo>
                    <a:pt x="203092" y="48380"/>
                    <a:pt x="225855" y="49808"/>
                    <a:pt x="239378" y="36285"/>
                  </a:cubicBezTo>
                  <a:lnTo>
                    <a:pt x="275664" y="0"/>
                  </a:lnTo>
                  <a:lnTo>
                    <a:pt x="275664" y="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t-BR" sz="1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-111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463143" y="5896429"/>
              <a:ext cx="20122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Caminho mais longo</a:t>
              </a:r>
              <a:endParaRPr lang="pt-BR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Exemplo de </a:t>
            </a:r>
            <a:r>
              <a:rPr lang="pt-BR" dirty="0" err="1" smtClean="0"/>
              <a:t>Pipeline</a:t>
            </a:r>
            <a:r>
              <a:rPr lang="pt-BR" dirty="0" smtClean="0"/>
              <a:t> + </a:t>
            </a:r>
            <a:r>
              <a:rPr lang="pt-BR" dirty="0" err="1" smtClean="0"/>
              <a:t>Retiming</a:t>
            </a:r>
            <a:endParaRPr lang="pt-B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2011.1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Prototipação de Circuitos Digitais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92942"/>
            <a:ext cx="4539393" cy="4194629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4354282" y="1994807"/>
            <a:ext cx="4789718" cy="3594100"/>
            <a:chOff x="4354282" y="1994807"/>
            <a:chExt cx="4789718" cy="359410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94300" y="1994807"/>
              <a:ext cx="3949700" cy="3594100"/>
            </a:xfrm>
            <a:prstGeom prst="rect">
              <a:avLst/>
            </a:prstGeom>
          </p:spPr>
        </p:pic>
        <p:sp>
          <p:nvSpPr>
            <p:cNvPr id="9" name="Right Arrow 8"/>
            <p:cNvSpPr/>
            <p:nvPr/>
          </p:nvSpPr>
          <p:spPr bwMode="auto">
            <a:xfrm>
              <a:off x="4372425" y="3374571"/>
              <a:ext cx="978408" cy="484632"/>
            </a:xfrm>
            <a:prstGeom prst="rightArrow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t-BR" sz="1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-111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354282" y="2975428"/>
              <a:ext cx="107682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err="1" smtClean="0"/>
                <a:t>pipelining</a:t>
              </a:r>
              <a:endParaRPr lang="pt-BR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682999" y="5588906"/>
            <a:ext cx="5015578" cy="506443"/>
            <a:chOff x="3682999" y="5588906"/>
            <a:chExt cx="5015578" cy="506443"/>
          </a:xfrm>
        </p:grpSpPr>
        <p:sp>
          <p:nvSpPr>
            <p:cNvPr id="17" name="TextBox 16"/>
            <p:cNvSpPr txBox="1"/>
            <p:nvPr/>
          </p:nvSpPr>
          <p:spPr>
            <a:xfrm>
              <a:off x="3682999" y="5787572"/>
              <a:ext cx="50155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DDG sistólico -&gt; todas as arestas possuem peso &gt;= 1</a:t>
              </a:r>
              <a:endParaRPr lang="pt-BR" dirty="0"/>
            </a:p>
          </p:txBody>
        </p:sp>
        <p:cxnSp>
          <p:nvCxnSpPr>
            <p:cNvPr id="21" name="Straight Arrow Connector 20"/>
            <p:cNvCxnSpPr>
              <a:stCxn id="14" idx="2"/>
              <a:endCxn id="17" idx="0"/>
            </p:cNvCxnSpPr>
            <p:nvPr/>
          </p:nvCxnSpPr>
          <p:spPr bwMode="auto">
            <a:xfrm rot="5400000">
              <a:off x="6580637" y="5199058"/>
              <a:ext cx="198665" cy="978362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Comparação entre as arquiteturas</a:t>
            </a:r>
            <a:endParaRPr lang="pt-B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2011.1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Prototipação de Circuitos Digitais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A6656-A77A-4CB4-B19C-07DBC96F96D8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987550"/>
            <a:ext cx="8686800" cy="2882900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 bwMode="auto">
          <a:xfrm>
            <a:off x="0" y="3138985"/>
            <a:ext cx="8679976" cy="354842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-111" charset="0"/>
            </a:endParaRPr>
          </a:p>
        </p:txBody>
      </p:sp>
      <p:sp>
        <p:nvSpPr>
          <p:cNvPr id="10" name="Retângulo 9"/>
          <p:cNvSpPr/>
          <p:nvPr/>
        </p:nvSpPr>
        <p:spPr bwMode="auto">
          <a:xfrm>
            <a:off x="0" y="3739487"/>
            <a:ext cx="8802806" cy="723331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-111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Decomposição Iterativa e </a:t>
            </a:r>
            <a:r>
              <a:rPr lang="pt-BR" dirty="0" err="1" smtClean="0"/>
              <a:t>Time-sharing</a:t>
            </a:r>
            <a:r>
              <a:rPr lang="pt-BR" dirty="0" smtClean="0"/>
              <a:t> Revisitados</a:t>
            </a:r>
            <a:endParaRPr lang="pt-B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2011.1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Prototipação de Circuitos Digitais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A6656-A77A-4CB4-B19C-07DBC96F96D8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712" y="1679320"/>
            <a:ext cx="8617857" cy="4466572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2848428" y="1614715"/>
            <a:ext cx="4299858" cy="1850572"/>
            <a:chOff x="2848428" y="1614715"/>
            <a:chExt cx="4299858" cy="1850572"/>
          </a:xfrm>
        </p:grpSpPr>
        <p:sp>
          <p:nvSpPr>
            <p:cNvPr id="8" name="Rectangle 7"/>
            <p:cNvSpPr/>
            <p:nvPr/>
          </p:nvSpPr>
          <p:spPr bwMode="auto">
            <a:xfrm>
              <a:off x="4844143" y="1614715"/>
              <a:ext cx="2304143" cy="1850572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t-BR" sz="1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-111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848428" y="1705429"/>
              <a:ext cx="13787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err="1" smtClean="0"/>
                <a:t>Time-sharing</a:t>
              </a:r>
              <a:endParaRPr lang="pt-BR" dirty="0"/>
            </a:p>
          </p:txBody>
        </p:sp>
        <p:cxnSp>
          <p:nvCxnSpPr>
            <p:cNvPr id="11" name="Straight Arrow Connector 10"/>
            <p:cNvCxnSpPr>
              <a:endCxn id="8" idx="1"/>
            </p:cNvCxnSpPr>
            <p:nvPr/>
          </p:nvCxnSpPr>
          <p:spPr bwMode="auto">
            <a:xfrm rot="16200000" flipH="1">
              <a:off x="4181928" y="1877786"/>
              <a:ext cx="707574" cy="616856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15" name="Group 14"/>
          <p:cNvGrpSpPr/>
          <p:nvPr/>
        </p:nvGrpSpPr>
        <p:grpSpPr>
          <a:xfrm>
            <a:off x="1404257" y="3708400"/>
            <a:ext cx="5696858" cy="2466776"/>
            <a:chOff x="1451428" y="1614715"/>
            <a:chExt cx="5696858" cy="2466776"/>
          </a:xfrm>
        </p:grpSpPr>
        <p:sp>
          <p:nvSpPr>
            <p:cNvPr id="16" name="Rectangle 15"/>
            <p:cNvSpPr/>
            <p:nvPr/>
          </p:nvSpPr>
          <p:spPr bwMode="auto">
            <a:xfrm>
              <a:off x="4844143" y="1614715"/>
              <a:ext cx="2304143" cy="1850572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t-BR" sz="1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-111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451428" y="3773714"/>
              <a:ext cx="23007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Decomposição iterativa</a:t>
              </a:r>
              <a:endParaRPr lang="pt-BR" dirty="0"/>
            </a:p>
          </p:txBody>
        </p:sp>
        <p:cxnSp>
          <p:nvCxnSpPr>
            <p:cNvPr id="18" name="Straight Arrow Connector 17"/>
            <p:cNvCxnSpPr>
              <a:endCxn id="16" idx="1"/>
            </p:cNvCxnSpPr>
            <p:nvPr/>
          </p:nvCxnSpPr>
          <p:spPr bwMode="auto">
            <a:xfrm rot="5400000" flipH="1" flipV="1">
              <a:off x="3664857" y="2750459"/>
              <a:ext cx="1389743" cy="968829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Resumo</a:t>
            </a:r>
            <a:endParaRPr lang="pt-BR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O </a:t>
            </a:r>
            <a:r>
              <a:rPr lang="pt-BR" dirty="0" err="1" smtClean="0"/>
              <a:t>throughput</a:t>
            </a:r>
            <a:r>
              <a:rPr lang="pt-BR" dirty="0" smtClean="0"/>
              <a:t> de computação </a:t>
            </a:r>
            <a:r>
              <a:rPr lang="pt-BR" i="1" dirty="0" err="1" smtClean="0"/>
              <a:t>feedforward</a:t>
            </a:r>
            <a:r>
              <a:rPr lang="pt-BR" dirty="0" smtClean="0"/>
              <a:t> pode ser melhorado pela aplicação de </a:t>
            </a:r>
            <a:r>
              <a:rPr lang="pt-BR" dirty="0" err="1" smtClean="0"/>
              <a:t>retiming</a:t>
            </a:r>
            <a:r>
              <a:rPr lang="pt-BR" dirty="0" smtClean="0"/>
              <a:t>, </a:t>
            </a:r>
            <a:r>
              <a:rPr lang="pt-BR" dirty="0" err="1" smtClean="0"/>
              <a:t>pipelining</a:t>
            </a:r>
            <a:r>
              <a:rPr lang="pt-BR" dirty="0" smtClean="0"/>
              <a:t> ou uma combinação de ambos</a:t>
            </a:r>
          </a:p>
          <a:p>
            <a:pPr lvl="1"/>
            <a:r>
              <a:rPr lang="pt-BR" dirty="0" smtClean="0"/>
              <a:t>Replicação não é geralmente uma boa alternativa.</a:t>
            </a:r>
          </a:p>
          <a:p>
            <a:r>
              <a:rPr lang="pt-BR" dirty="0" smtClean="0"/>
              <a:t>Lei da associatividade é interessante para se rearranjar o DDG antes da aplicação de decomposição iterativa, </a:t>
            </a:r>
            <a:r>
              <a:rPr lang="pt-BR" dirty="0" err="1" smtClean="0"/>
              <a:t>retiming</a:t>
            </a:r>
            <a:r>
              <a:rPr lang="pt-BR" dirty="0" smtClean="0"/>
              <a:t> e </a:t>
            </a:r>
            <a:r>
              <a:rPr lang="pt-BR" dirty="0" err="1" smtClean="0"/>
              <a:t>pipelining</a:t>
            </a:r>
            <a:endParaRPr lang="pt-BR" dirty="0" smtClean="0"/>
          </a:p>
          <a:p>
            <a:r>
              <a:rPr lang="pt-BR" dirty="0" smtClean="0"/>
              <a:t>Decomposição iterativa e time-sharing são utilizadas para a redução da área do circuito mas podem gerar impactos negativos no consumo de energia.</a:t>
            </a:r>
            <a:endParaRPr lang="pt-B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2011.1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Prototipação de Circuitos Digitais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A6656-A77A-4CB4-B19C-07DBC96F96D8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Transformação Algébrica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Transformações anteriores são universais</a:t>
            </a:r>
          </a:p>
          <a:p>
            <a:pPr lvl="1"/>
            <a:r>
              <a:rPr lang="pt-BR" dirty="0" smtClean="0"/>
              <a:t>Baseadas nas conexões e pesos no DDG</a:t>
            </a:r>
          </a:p>
          <a:p>
            <a:pPr marL="342900" lvl="1" indent="-342900">
              <a:buFontTx/>
              <a:buChar char="•"/>
            </a:pPr>
            <a:r>
              <a:rPr lang="pt-BR" dirty="0" smtClean="0"/>
              <a:t>Ordem das operações são mantidas</a:t>
            </a:r>
          </a:p>
          <a:p>
            <a:r>
              <a:rPr lang="pt-BR" dirty="0" smtClean="0"/>
              <a:t>Resultados não são otimizados</a:t>
            </a:r>
          </a:p>
          <a:p>
            <a:r>
              <a:rPr lang="pt-BR" dirty="0" smtClean="0"/>
              <a:t>Transformações algébricas</a:t>
            </a:r>
          </a:p>
          <a:p>
            <a:pPr lvl="1"/>
            <a:r>
              <a:rPr lang="pt-BR" dirty="0" smtClean="0"/>
              <a:t>Levam em consideração as funcionalidades das operações para se realizar otimização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2011.1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Prototipação de Circuitos Digitais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B39C-3E5F-4386-8110-27EC089DDDF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Transformações de Equivalência para Computação Recursiva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Dependência de saída anterior da mesma computação anterior</a:t>
            </a:r>
          </a:p>
          <a:p>
            <a:r>
              <a:rPr lang="pt-BR" dirty="0" smtClean="0"/>
              <a:t>DDG com laço de feedback</a:t>
            </a:r>
          </a:p>
          <a:p>
            <a:r>
              <a:rPr lang="pt-BR" dirty="0" smtClean="0"/>
              <a:t>Laço de feedback com pelo menos um registrador</a:t>
            </a:r>
          </a:p>
          <a:p>
            <a:endParaRPr lang="pt-B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2011.1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Prototipação de Circuitos Digitais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B39C-3E5F-4386-8110-27EC089DDDFF}" type="slidenum">
              <a:rPr lang="en-US" smtClean="0"/>
              <a:pPr/>
              <a:t>20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2739571" y="3851727"/>
            <a:ext cx="4870922" cy="847271"/>
            <a:chOff x="2739571" y="3851727"/>
            <a:chExt cx="4870922" cy="84727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38120" y="3851727"/>
              <a:ext cx="3772373" cy="847271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2739571" y="4009571"/>
              <a:ext cx="10246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Exemplo:</a:t>
              </a:r>
              <a:endParaRPr lang="pt-BR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Exemplo</a:t>
            </a:r>
            <a:endParaRPr lang="pt-B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2011.1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Prototipação</a:t>
            </a:r>
            <a:r>
              <a:rPr lang="en-US" dirty="0" smtClean="0"/>
              <a:t> de </a:t>
            </a:r>
            <a:r>
              <a:rPr lang="en-US" dirty="0" err="1" smtClean="0"/>
              <a:t>Circuitos</a:t>
            </a:r>
            <a:r>
              <a:rPr lang="en-US" dirty="0" smtClean="0"/>
              <a:t> </a:t>
            </a:r>
            <a:r>
              <a:rPr lang="en-US" dirty="0" err="1" smtClean="0"/>
              <a:t>Digitais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B39C-3E5F-4386-8110-27EC089DDDFF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399" y="1819728"/>
            <a:ext cx="3368480" cy="756557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1003300" y="2866571"/>
            <a:ext cx="2819400" cy="2856593"/>
            <a:chOff x="1003300" y="2866571"/>
            <a:chExt cx="2819400" cy="2856593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03300" y="4110264"/>
              <a:ext cx="2819400" cy="1612900"/>
            </a:xfrm>
            <a:prstGeom prst="rect">
              <a:avLst/>
            </a:prstGeom>
          </p:spPr>
        </p:pic>
        <p:sp>
          <p:nvSpPr>
            <p:cNvPr id="11" name="Down Arrow 10"/>
            <p:cNvSpPr/>
            <p:nvPr/>
          </p:nvSpPr>
          <p:spPr bwMode="auto">
            <a:xfrm>
              <a:off x="1995713" y="2866571"/>
              <a:ext cx="484632" cy="978408"/>
            </a:xfrm>
            <a:prstGeom prst="downArrow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t-BR" sz="1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-111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009574" y="2236106"/>
            <a:ext cx="4386941" cy="2439526"/>
            <a:chOff x="4009574" y="2236106"/>
            <a:chExt cx="4386941" cy="243952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92915" y="2236106"/>
              <a:ext cx="3403600" cy="2095500"/>
            </a:xfrm>
            <a:prstGeom prst="rect">
              <a:avLst/>
            </a:prstGeom>
          </p:spPr>
        </p:pic>
        <p:sp>
          <p:nvSpPr>
            <p:cNvPr id="12" name="Right Arrow 11"/>
            <p:cNvSpPr/>
            <p:nvPr/>
          </p:nvSpPr>
          <p:spPr bwMode="auto">
            <a:xfrm rot="19307437">
              <a:off x="4009574" y="4191000"/>
              <a:ext cx="978408" cy="484632"/>
            </a:xfrm>
            <a:prstGeom prst="rightArrow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t-BR" sz="1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-111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Transformada</a:t>
            </a:r>
            <a:r>
              <a:rPr lang="en-US" dirty="0" smtClean="0"/>
              <a:t> Z</a:t>
            </a:r>
            <a:endParaRPr lang="en-US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2011.1</a:t>
            </a:r>
            <a:endParaRPr lang="en-US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Prototipação de Circuitos Digitais</a:t>
            </a:r>
            <a:endParaRPr lang="en-US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A6656-A77A-4CB4-B19C-07DBC96F96D8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2955" y="1339187"/>
            <a:ext cx="8295109" cy="5184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Desenrolar de Laço (Loop </a:t>
            </a:r>
            <a:r>
              <a:rPr lang="pt-BR" dirty="0" err="1" smtClean="0"/>
              <a:t>Unfolding</a:t>
            </a:r>
            <a:r>
              <a:rPr lang="pt-BR" dirty="0" smtClean="0"/>
              <a:t>)</a:t>
            </a:r>
            <a:endParaRPr lang="pt-B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2011.1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Prototipação de Circuitos Digitais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A6656-A77A-4CB4-B19C-07DBC96F96D8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5100" y="1657350"/>
            <a:ext cx="2628900" cy="749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399" y="1765300"/>
            <a:ext cx="2598315" cy="583579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3436257" y="1696357"/>
            <a:ext cx="2528966" cy="1078849"/>
            <a:chOff x="3436257" y="1696357"/>
            <a:chExt cx="2528966" cy="1078849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36257" y="1696357"/>
              <a:ext cx="2527300" cy="63500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610429" y="2467429"/>
              <a:ext cx="235479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Função de transferência</a:t>
              </a:r>
              <a:endParaRPr lang="pt-BR" dirty="0"/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0243" y="3496129"/>
            <a:ext cx="2971800" cy="7366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34757" y="3582308"/>
            <a:ext cx="2108200" cy="6731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86295" y="4898571"/>
            <a:ext cx="3988676" cy="8763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Desenrolar de Laço (Loop </a:t>
            </a:r>
            <a:r>
              <a:rPr lang="pt-BR" dirty="0" err="1" smtClean="0"/>
              <a:t>Unfolding</a:t>
            </a:r>
            <a:r>
              <a:rPr lang="pt-BR" dirty="0" smtClean="0"/>
              <a:t>)</a:t>
            </a:r>
            <a:endParaRPr lang="pt-B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2011.1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Prototipação de Circuitos Digitais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A6656-A77A-4CB4-B19C-07DBC96F96D8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52" y="1886857"/>
            <a:ext cx="3988676" cy="8763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5671" y="3228521"/>
            <a:ext cx="5257800" cy="800100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2597150" y="4571093"/>
            <a:ext cx="5727700" cy="889255"/>
            <a:chOff x="2597150" y="4571093"/>
            <a:chExt cx="5727700" cy="889255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97150" y="4571093"/>
              <a:ext cx="5727700" cy="54610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3900714" y="5152571"/>
              <a:ext cx="66909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smtClean="0"/>
                <a:t>P = 4</a:t>
              </a:r>
              <a:endParaRPr lang="pt-BR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Desenrolar de Laço (Loop </a:t>
            </a:r>
            <a:r>
              <a:rPr lang="pt-BR" dirty="0" err="1" smtClean="0"/>
              <a:t>Unfolding</a:t>
            </a:r>
            <a:r>
              <a:rPr lang="pt-BR" dirty="0" smtClean="0"/>
              <a:t>)</a:t>
            </a:r>
            <a:endParaRPr lang="pt-B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2011.1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Prototipação de Circuitos Digitais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A6656-A77A-4CB4-B19C-07DBC96F96D8}" type="slidenum">
              <a:rPr lang="en-US" smtClean="0"/>
              <a:pPr/>
              <a:t>25</a:t>
            </a:fld>
            <a:endParaRPr lang="en-US"/>
          </a:p>
        </p:txBody>
      </p:sp>
      <p:grpSp>
        <p:nvGrpSpPr>
          <p:cNvPr id="6" name="Group 15"/>
          <p:cNvGrpSpPr/>
          <p:nvPr/>
        </p:nvGrpSpPr>
        <p:grpSpPr>
          <a:xfrm>
            <a:off x="474436" y="1831521"/>
            <a:ext cx="5727700" cy="889255"/>
            <a:chOff x="2597150" y="4571093"/>
            <a:chExt cx="5727700" cy="889255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97150" y="4571093"/>
              <a:ext cx="5727700" cy="54610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3900714" y="5152571"/>
              <a:ext cx="66909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smtClean="0"/>
                <a:t>P = 4</a:t>
              </a:r>
              <a:endParaRPr lang="pt-BR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03728" y="3003550"/>
            <a:ext cx="7751536" cy="850900"/>
            <a:chOff x="821871" y="3184978"/>
            <a:chExt cx="7751536" cy="85090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21871" y="3184978"/>
              <a:ext cx="3327400" cy="850900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14307" y="3235779"/>
              <a:ext cx="2959100" cy="749300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Desenrolar de Laço (Loop </a:t>
            </a:r>
            <a:r>
              <a:rPr lang="pt-BR" dirty="0" err="1" smtClean="0"/>
              <a:t>Unfolding</a:t>
            </a:r>
            <a:r>
              <a:rPr lang="pt-BR" dirty="0" smtClean="0"/>
              <a:t>)</a:t>
            </a:r>
            <a:endParaRPr lang="pt-B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2011.1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Prototipação de Circuitos Digitais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A6656-A77A-4CB4-B19C-07DBC96F96D8}" type="slidenum">
              <a:rPr lang="en-US" smtClean="0"/>
              <a:pPr/>
              <a:t>26</a:t>
            </a:fld>
            <a:endParaRPr lang="en-US"/>
          </a:p>
        </p:txBody>
      </p:sp>
      <p:grpSp>
        <p:nvGrpSpPr>
          <p:cNvPr id="7" name="Group 16"/>
          <p:cNvGrpSpPr/>
          <p:nvPr/>
        </p:nvGrpSpPr>
        <p:grpSpPr>
          <a:xfrm>
            <a:off x="495299" y="1606548"/>
            <a:ext cx="7751536" cy="850900"/>
            <a:chOff x="821871" y="3184978"/>
            <a:chExt cx="7751536" cy="85090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1871" y="3184978"/>
              <a:ext cx="3327400" cy="850900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14307" y="3235779"/>
              <a:ext cx="2959100" cy="749300"/>
            </a:xfrm>
            <a:prstGeom prst="rect">
              <a:avLst/>
            </a:prstGeom>
          </p:spPr>
        </p:pic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8999" y="2416629"/>
            <a:ext cx="7489371" cy="4169228"/>
          </a:xfrm>
          <a:prstGeom prst="rect">
            <a:avLst/>
          </a:prstGeom>
        </p:spPr>
      </p:pic>
      <p:sp>
        <p:nvSpPr>
          <p:cNvPr id="13" name="Retângulo 12"/>
          <p:cNvSpPr/>
          <p:nvPr/>
        </p:nvSpPr>
        <p:spPr bwMode="auto">
          <a:xfrm>
            <a:off x="1119116" y="4435522"/>
            <a:ext cx="7151427" cy="2210938"/>
          </a:xfrm>
          <a:prstGeom prst="rect">
            <a:avLst/>
          </a:prstGeom>
          <a:solidFill>
            <a:srgbClr val="F8F8F8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-111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Análise de Custo e Desempenho</a:t>
            </a:r>
            <a:endParaRPr lang="pt-BR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905000" y="2703286"/>
            <a:ext cx="6858000" cy="3392714"/>
          </a:xfrm>
        </p:spPr>
        <p:txBody>
          <a:bodyPr/>
          <a:lstStyle/>
          <a:p>
            <a:r>
              <a:rPr lang="pt-BR" dirty="0" smtClean="0"/>
              <a:t>Para o exemplo aumento de área de 3 vezes + 14 registradores</a:t>
            </a:r>
          </a:p>
          <a:p>
            <a:r>
              <a:rPr lang="pt-BR" dirty="0" smtClean="0"/>
              <a:t>Ganho de desempenho de 4 vezes</a:t>
            </a:r>
          </a:p>
          <a:p>
            <a:r>
              <a:rPr lang="pt-BR" dirty="0" smtClean="0"/>
              <a:t>Circuito mais eficiente</a:t>
            </a:r>
            <a:endParaRPr lang="pt-B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2011.1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Prototipação de Circuitos Digitais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A6656-A77A-4CB4-B19C-07DBC96F96D8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5681" y="1560286"/>
            <a:ext cx="5352141" cy="72571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Generalização da Abordagem Transformacional</a:t>
            </a:r>
            <a:endParaRPr lang="pt-BR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Níveis de aplicação</a:t>
            </a:r>
            <a:endParaRPr lang="pt-B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2011.1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Prototipação de Circuitos Digitais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B39C-3E5F-4386-8110-27EC089DDDFF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358572"/>
            <a:ext cx="9144000" cy="173834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Nível de Arquitetura</a:t>
            </a:r>
            <a:endParaRPr lang="pt-BR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Exemplo de sistema de reconhecimento de padrões</a:t>
            </a:r>
          </a:p>
          <a:p>
            <a:r>
              <a:rPr lang="pt-BR" dirty="0" smtClean="0"/>
              <a:t>Escolhas são bastante óbvias devido a granularidade </a:t>
            </a:r>
            <a:r>
              <a:rPr lang="pt-BR" i="1" dirty="0" err="1" smtClean="0"/>
              <a:t>coarse</a:t>
            </a:r>
            <a:endParaRPr lang="pt-BR" i="1" dirty="0" smtClean="0"/>
          </a:p>
          <a:p>
            <a:r>
              <a:rPr lang="pt-BR" dirty="0" smtClean="0"/>
              <a:t>Abordagem utilizada: </a:t>
            </a:r>
            <a:r>
              <a:rPr lang="pt-BR" dirty="0" err="1" smtClean="0"/>
              <a:t>pipelining</a:t>
            </a:r>
            <a:endParaRPr lang="pt-BR" dirty="0" smtClean="0"/>
          </a:p>
          <a:p>
            <a:r>
              <a:rPr lang="pt-BR" dirty="0" smtClean="0"/>
              <a:t>Por que?</a:t>
            </a:r>
            <a:endParaRPr lang="pt-B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2011.1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Prototipação de Circuitos Digitais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B39C-3E5F-4386-8110-27EC089DDDFF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71" y="3930650"/>
            <a:ext cx="9071429" cy="17462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Transformação Associativa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Converter uma representação em cadeia em representação em árvore</a:t>
            </a:r>
          </a:p>
          <a:p>
            <a:r>
              <a:rPr lang="pt-BR" dirty="0" err="1" smtClean="0"/>
              <a:t>Reordenamento</a:t>
            </a:r>
            <a:r>
              <a:rPr lang="pt-BR" dirty="0" smtClean="0"/>
              <a:t> de operações</a:t>
            </a:r>
          </a:p>
          <a:p>
            <a:r>
              <a:rPr lang="pt-BR" dirty="0" smtClean="0"/>
              <a:t>Reverter a ordem de execução</a:t>
            </a:r>
          </a:p>
          <a:p>
            <a:r>
              <a:rPr lang="pt-BR" dirty="0" smtClean="0"/>
              <a:t>Realocação de operações dentro de um laço para fora do laço</a:t>
            </a:r>
          </a:p>
          <a:p>
            <a:pPr>
              <a:buNone/>
            </a:pPr>
            <a:endParaRPr lang="pt-B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2011.1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Prototipação de Circuitos Digitais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B39C-3E5F-4386-8110-27EC089DDDF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Nível de Bit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Olhando mais detalhadamente um circuito a espaço para otimizações</a:t>
            </a:r>
          </a:p>
          <a:p>
            <a:endParaRPr lang="pt-B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2011.1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Prototipação de Circuitos Digitais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B39C-3E5F-4386-8110-27EC089DDDFF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057" y="2270734"/>
            <a:ext cx="8958943" cy="4587266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3519714" y="2013856"/>
            <a:ext cx="4729753" cy="1596573"/>
            <a:chOff x="3519714" y="2013856"/>
            <a:chExt cx="4729753" cy="1596573"/>
          </a:xfrm>
        </p:grpSpPr>
        <p:sp>
          <p:nvSpPr>
            <p:cNvPr id="8" name="Rectangle 7"/>
            <p:cNvSpPr/>
            <p:nvPr/>
          </p:nvSpPr>
          <p:spPr bwMode="auto">
            <a:xfrm>
              <a:off x="3519714" y="2286000"/>
              <a:ext cx="3719286" cy="1324429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t-BR" sz="1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-111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785429" y="2013856"/>
              <a:ext cx="1464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Detalhamento</a:t>
              </a:r>
              <a:endParaRPr lang="pt-BR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Guia para Avaliação de Alternativas de Arquiteturas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Na prática use também a intuição</a:t>
            </a:r>
          </a:p>
          <a:p>
            <a:pPr marL="457200" indent="-457200">
              <a:buFont typeface="+mj-lt"/>
              <a:buAutoNum type="arabicPeriod"/>
            </a:pPr>
            <a:r>
              <a:rPr lang="pt-BR" dirty="0" smtClean="0"/>
              <a:t>Analise o algoritmo</a:t>
            </a:r>
          </a:p>
          <a:p>
            <a:pPr marL="857250" lvl="1" indent="-457200">
              <a:buFont typeface="+mj-lt"/>
              <a:buAutoNum type="arabicPeriod"/>
            </a:pPr>
            <a:r>
              <a:rPr lang="pt-BR" dirty="0" smtClean="0"/>
              <a:t>Larguras de dados adequadas</a:t>
            </a:r>
          </a:p>
          <a:p>
            <a:pPr marL="857250" lvl="1" indent="-457200">
              <a:buFont typeface="+mj-lt"/>
              <a:buAutoNum type="arabicPeriod"/>
            </a:pPr>
            <a:r>
              <a:rPr lang="pt-BR" dirty="0" smtClean="0"/>
              <a:t>Taxa de dados entre os blocos principais</a:t>
            </a:r>
          </a:p>
          <a:p>
            <a:pPr marL="857250" lvl="1" indent="-457200">
              <a:buFont typeface="+mj-lt"/>
              <a:buAutoNum type="arabicPeriod"/>
            </a:pPr>
            <a:r>
              <a:rPr lang="pt-BR" dirty="0" smtClean="0"/>
              <a:t>Limites de memória, taxa de acesso, padrões de acesso de cada bloco</a:t>
            </a:r>
          </a:p>
          <a:p>
            <a:pPr marL="857250" lvl="1" indent="-457200">
              <a:buFont typeface="+mj-lt"/>
              <a:buAutoNum type="arabicPeriod"/>
            </a:pPr>
            <a:r>
              <a:rPr lang="pt-BR" dirty="0" smtClean="0"/>
              <a:t>Taxa de computação das principais operações</a:t>
            </a:r>
            <a:endParaRPr lang="pt-B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2011.1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Prototipação de Circuitos Digitais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B39C-3E5F-4386-8110-27EC089DDDFF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Guia para Avaliação de Alternativas de Arquiteturas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2"/>
            </a:pPr>
            <a:r>
              <a:rPr lang="pt-BR" dirty="0" smtClean="0"/>
              <a:t>Identifique os controladores e sua interação com o mundo externo</a:t>
            </a:r>
          </a:p>
          <a:p>
            <a:pPr marL="857250" lvl="1" indent="-457200">
              <a:buFont typeface="+mj-lt"/>
              <a:buAutoNum type="arabicPeriod" startAt="2"/>
            </a:pPr>
            <a:r>
              <a:rPr lang="pt-BR" dirty="0" smtClean="0"/>
              <a:t>Descubra se é melhor o uso de um processador , arquitetura dedicada ou um meio-termo</a:t>
            </a:r>
          </a:p>
          <a:p>
            <a:pPr marL="457200" indent="-457200">
              <a:buFont typeface="+mj-lt"/>
              <a:buAutoNum type="arabicPeriod" startAt="2"/>
            </a:pPr>
            <a:r>
              <a:rPr lang="pt-BR" dirty="0" smtClean="0"/>
              <a:t>Ao invés da arquitetura isomórfica use a intuição e crie várias arquiteturas alternativas. Crie um diagrama de blocos e faça as interfaces serem conectadas por registradores.</a:t>
            </a:r>
            <a:endParaRPr lang="pt-BR" smtClean="0"/>
          </a:p>
          <a:p>
            <a:pPr marL="457200" indent="-457200">
              <a:buFont typeface="+mj-lt"/>
              <a:buAutoNum type="arabicPeriod" startAt="2"/>
            </a:pPr>
            <a:endParaRPr lang="pt-BR" smtClean="0"/>
          </a:p>
          <a:p>
            <a:pPr marL="457200" indent="-457200">
              <a:buFont typeface="+mj-lt"/>
              <a:buAutoNum type="arabicPeriod" startAt="2"/>
            </a:pPr>
            <a:endParaRPr lang="pt-B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2011.1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Prototipação de Circuitos Digitais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B39C-3E5F-4386-8110-27EC089DDDFF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Conclusões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Comparação entre arquiteturas de processadores vs. Dedicadas</a:t>
            </a:r>
          </a:p>
          <a:p>
            <a:pPr lvl="1"/>
            <a:r>
              <a:rPr lang="pt-BR" dirty="0" smtClean="0"/>
              <a:t>Flexibilidade vs. Eficiência</a:t>
            </a:r>
          </a:p>
          <a:p>
            <a:r>
              <a:rPr lang="pt-BR" dirty="0" smtClean="0"/>
              <a:t>Tarefas com características bem definidas são boas candidatas para implementação em hardware</a:t>
            </a:r>
          </a:p>
          <a:p>
            <a:r>
              <a:rPr lang="pt-BR" dirty="0" smtClean="0"/>
              <a:t>Foram estudadas várias opções de organização do </a:t>
            </a:r>
            <a:r>
              <a:rPr lang="pt-BR" i="1" dirty="0" err="1" smtClean="0"/>
              <a:t>datapath</a:t>
            </a:r>
            <a:r>
              <a:rPr lang="pt-BR" dirty="0" smtClean="0"/>
              <a:t> em hardware</a:t>
            </a:r>
          </a:p>
          <a:p>
            <a:r>
              <a:rPr lang="pt-BR" dirty="0" smtClean="0"/>
              <a:t>Abordagem – reformular um dado algoritmo de forma a preservar sua relação entre entrada e saída com exceção possível da latência com melhoras</a:t>
            </a:r>
          </a:p>
          <a:p>
            <a:pPr lvl="1"/>
            <a:r>
              <a:rPr lang="pt-BR" dirty="0" smtClean="0"/>
              <a:t>Eficiência, desempenho, energia, tamanho do circuito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2011.1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Prototipação de Circuitos Digitais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B39C-3E5F-4386-8110-27EC089DDDFF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Conclusões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Exemplos de reorganização para vários tipos de circuito foram dados</a:t>
            </a:r>
          </a:p>
          <a:p>
            <a:pPr lvl="1"/>
            <a:r>
              <a:rPr lang="pt-BR" dirty="0" err="1" smtClean="0"/>
              <a:t>Combinacional</a:t>
            </a:r>
            <a:endParaRPr lang="pt-BR" dirty="0" smtClean="0"/>
          </a:p>
          <a:p>
            <a:pPr lvl="1"/>
            <a:r>
              <a:rPr lang="pt-BR" dirty="0" smtClean="0"/>
              <a:t>Não recursivo</a:t>
            </a:r>
          </a:p>
          <a:p>
            <a:pPr lvl="1"/>
            <a:r>
              <a:rPr lang="pt-BR" dirty="0" smtClean="0"/>
              <a:t>Recursivo</a:t>
            </a:r>
          </a:p>
          <a:p>
            <a:pPr lvl="1"/>
            <a:r>
              <a:rPr lang="pt-BR" dirty="0" err="1" smtClean="0"/>
              <a:t>Sequencial</a:t>
            </a:r>
            <a:endParaRPr lang="pt-BR" dirty="0" smtClean="0"/>
          </a:p>
          <a:p>
            <a:r>
              <a:rPr lang="pt-BR" dirty="0" smtClean="0"/>
              <a:t>Avaliação de energia depende de vários fatores internos ao chip</a:t>
            </a:r>
          </a:p>
          <a:p>
            <a:pPr lvl="1"/>
            <a:r>
              <a:rPr lang="pt-BR" dirty="0" smtClean="0"/>
              <a:t>Difícil de estimar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2011.1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Prototipação de Circuitos Digitais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B39C-3E5F-4386-8110-27EC089DDDFF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Conclusões</a:t>
            </a:r>
            <a:endParaRPr lang="pt-BR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905000" y="5043714"/>
            <a:ext cx="6858000" cy="1052286"/>
          </a:xfrm>
        </p:spPr>
        <p:txBody>
          <a:bodyPr/>
          <a:lstStyle/>
          <a:p>
            <a:r>
              <a:rPr lang="pt-BR" dirty="0" smtClean="0"/>
              <a:t>D (decomposição), P (</a:t>
            </a:r>
            <a:r>
              <a:rPr lang="pt-BR" dirty="0" err="1" smtClean="0"/>
              <a:t>pipeline</a:t>
            </a:r>
            <a:r>
              <a:rPr lang="pt-BR" dirty="0" smtClean="0"/>
              <a:t>), Q (Replicação), S (time-sharing), a (associatividade), i (</a:t>
            </a:r>
            <a:r>
              <a:rPr lang="pt-BR" dirty="0" err="1" smtClean="0"/>
              <a:t>pipeline</a:t>
            </a:r>
            <a:r>
              <a:rPr lang="pt-BR" dirty="0" smtClean="0"/>
              <a:t> com time-sharing), R (</a:t>
            </a:r>
            <a:r>
              <a:rPr lang="pt-BR" dirty="0" err="1" smtClean="0"/>
              <a:t>retiming</a:t>
            </a:r>
            <a:r>
              <a:rPr lang="pt-BR" dirty="0" smtClean="0"/>
              <a:t>), U (loop </a:t>
            </a:r>
            <a:r>
              <a:rPr lang="pt-BR" dirty="0" err="1" smtClean="0"/>
              <a:t>unfolding</a:t>
            </a:r>
            <a:r>
              <a:rPr lang="pt-BR" dirty="0" smtClean="0"/>
              <a:t>), </a:t>
            </a:r>
            <a:r>
              <a:rPr lang="pt-BR" dirty="0" err="1" smtClean="0"/>
              <a:t>etc</a:t>
            </a:r>
            <a:endParaRPr lang="pt-B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2011.1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Prototipação de Circuitos Digitais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B39C-3E5F-4386-8110-27EC089DDDFF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" y="1240065"/>
            <a:ext cx="8610600" cy="37973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Exercícios</a:t>
            </a:r>
            <a:r>
              <a:rPr lang="en-US" dirty="0" smtClean="0"/>
              <a:t> I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Implemente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Verilog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VHDL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Circuitos</a:t>
            </a:r>
            <a:r>
              <a:rPr lang="en-US" dirty="0" smtClean="0"/>
              <a:t> </a:t>
            </a:r>
            <a:r>
              <a:rPr lang="en-US" dirty="0" err="1" smtClean="0"/>
              <a:t>Abaixo</a:t>
            </a:r>
            <a:endParaRPr lang="en-US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2011.1</a:t>
            </a:r>
            <a:endParaRPr lang="en-US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Prototipação de Circuitos Digitais</a:t>
            </a:r>
            <a:endParaRPr lang="en-US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B39C-3E5F-4386-8110-27EC089DDDFF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25087" y="2039009"/>
            <a:ext cx="5056851" cy="4023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Exercícios</a:t>
            </a:r>
            <a:r>
              <a:rPr lang="en-US" dirty="0" smtClean="0"/>
              <a:t> II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Implemente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Verilog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VHDL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Circuitos</a:t>
            </a:r>
            <a:r>
              <a:rPr lang="en-US" dirty="0" smtClean="0"/>
              <a:t> </a:t>
            </a:r>
            <a:r>
              <a:rPr lang="en-US" dirty="0" err="1" smtClean="0"/>
              <a:t>Abaixo</a:t>
            </a:r>
            <a:endParaRPr lang="en-US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2011.1</a:t>
            </a:r>
            <a:endParaRPr lang="en-US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Prototipação de Circuitos Digitais</a:t>
            </a:r>
            <a:endParaRPr lang="en-US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B39C-3E5F-4386-8110-27EC089DDDFF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9305" y="2219993"/>
            <a:ext cx="7033251" cy="364528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Exercício</a:t>
            </a:r>
            <a:r>
              <a:rPr lang="en-US" dirty="0" smtClean="0"/>
              <a:t> III: </a:t>
            </a:r>
            <a:r>
              <a:rPr lang="en-US" dirty="0" err="1" smtClean="0"/>
              <a:t>Implementar</a:t>
            </a:r>
            <a:r>
              <a:rPr lang="en-US" dirty="0" smtClean="0"/>
              <a:t> e </a:t>
            </a:r>
            <a:r>
              <a:rPr lang="en-US" dirty="0" err="1" smtClean="0"/>
              <a:t>Simular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Altera</a:t>
            </a:r>
            <a:r>
              <a:rPr lang="en-US" dirty="0" smtClean="0"/>
              <a:t>/</a:t>
            </a:r>
            <a:r>
              <a:rPr lang="en-US" dirty="0" err="1" smtClean="0"/>
              <a:t>Modelsim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circuitos</a:t>
            </a:r>
            <a:r>
              <a:rPr lang="en-US" dirty="0" smtClean="0"/>
              <a:t> </a:t>
            </a:r>
            <a:r>
              <a:rPr lang="en-US" dirty="0" err="1" smtClean="0"/>
              <a:t>abaixo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2011.1</a:t>
            </a:r>
            <a:endParaRPr lang="en-US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Prototipação de Circuitos Digitais</a:t>
            </a:r>
            <a:endParaRPr lang="en-US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B39C-3E5F-4386-8110-27EC089DDDFF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2947" y="1883392"/>
            <a:ext cx="7466815" cy="388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Exercício</a:t>
            </a:r>
            <a:r>
              <a:rPr lang="en-US" dirty="0" smtClean="0"/>
              <a:t> IV: 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2011.1</a:t>
            </a:r>
            <a:endParaRPr lang="en-US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Prototipação de Circuitos Digitais</a:t>
            </a:r>
            <a:endParaRPr lang="en-US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B39C-3E5F-4386-8110-27EC089DDDFF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9737" y="2038565"/>
            <a:ext cx="54483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Exemplo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2011.1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Prototipação de Circuitos Digitais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B39C-3E5F-4386-8110-27EC089DDDFF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143" y="1482273"/>
            <a:ext cx="6839857" cy="7689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6086" y="2166256"/>
            <a:ext cx="5625057" cy="40930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0712" y="3011713"/>
            <a:ext cx="2618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800" dirty="0" smtClean="0"/>
              <a:t>Caminho mais longo:</a:t>
            </a:r>
            <a:endParaRPr lang="pt-BR" sz="1800" dirty="0"/>
          </a:p>
        </p:txBody>
      </p:sp>
      <p:grpSp>
        <p:nvGrpSpPr>
          <p:cNvPr id="12" name="Group 15"/>
          <p:cNvGrpSpPr/>
          <p:nvPr/>
        </p:nvGrpSpPr>
        <p:grpSpPr>
          <a:xfrm>
            <a:off x="605064" y="3011714"/>
            <a:ext cx="2461079" cy="1059005"/>
            <a:chOff x="605064" y="3011714"/>
            <a:chExt cx="2461079" cy="1059005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5064" y="3608614"/>
              <a:ext cx="1404089" cy="462105"/>
            </a:xfrm>
            <a:prstGeom prst="rect">
              <a:avLst/>
            </a:prstGeom>
          </p:spPr>
        </p:pic>
        <p:cxnSp>
          <p:nvCxnSpPr>
            <p:cNvPr id="13" name="Straight Arrow Connector 12"/>
            <p:cNvCxnSpPr/>
            <p:nvPr/>
          </p:nvCxnSpPr>
          <p:spPr bwMode="auto">
            <a:xfrm flipV="1">
              <a:off x="2013857" y="3011714"/>
              <a:ext cx="1052286" cy="852715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14" name="Group 16"/>
          <p:cNvGrpSpPr/>
          <p:nvPr/>
        </p:nvGrpSpPr>
        <p:grpSpPr>
          <a:xfrm>
            <a:off x="600529" y="4208236"/>
            <a:ext cx="3372757" cy="926193"/>
            <a:chOff x="600529" y="4208236"/>
            <a:chExt cx="3372757" cy="92619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0529" y="4208236"/>
              <a:ext cx="959758" cy="408786"/>
            </a:xfrm>
            <a:prstGeom prst="rect">
              <a:avLst/>
            </a:prstGeom>
          </p:spPr>
        </p:pic>
        <p:cxnSp>
          <p:nvCxnSpPr>
            <p:cNvPr id="15" name="Straight Arrow Connector 14"/>
            <p:cNvCxnSpPr/>
            <p:nvPr/>
          </p:nvCxnSpPr>
          <p:spPr bwMode="auto">
            <a:xfrm>
              <a:off x="1669143" y="4390571"/>
              <a:ext cx="2304143" cy="743858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Exercício</a:t>
            </a:r>
            <a:r>
              <a:rPr lang="en-US" dirty="0" smtClean="0"/>
              <a:t> V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2011.1</a:t>
            </a:r>
            <a:endParaRPr lang="en-US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Prototipação de Circuitos Digitais</a:t>
            </a:r>
            <a:endParaRPr lang="en-US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B39C-3E5F-4386-8110-27EC089DDDFF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4390" y="1902086"/>
            <a:ext cx="5895975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Outras Transformações Algébricas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Distributividade</a:t>
            </a:r>
            <a:endParaRPr lang="pt-B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2011.1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Prototipação</a:t>
            </a:r>
            <a:r>
              <a:rPr lang="en-US" dirty="0" smtClean="0"/>
              <a:t> de </a:t>
            </a:r>
            <a:r>
              <a:rPr lang="en-US" dirty="0" err="1" smtClean="0"/>
              <a:t>Circuitos</a:t>
            </a:r>
            <a:r>
              <a:rPr lang="en-US" dirty="0" smtClean="0"/>
              <a:t> </a:t>
            </a:r>
            <a:r>
              <a:rPr lang="en-US" dirty="0" err="1" smtClean="0"/>
              <a:t>Digitais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B39C-3E5F-4386-8110-27EC089DDDFF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7455" y="3089275"/>
            <a:ext cx="2893823" cy="5996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0927" y="3076240"/>
            <a:ext cx="1512087" cy="625691"/>
          </a:xfrm>
          <a:prstGeom prst="rect">
            <a:avLst/>
          </a:prstGeom>
        </p:spPr>
      </p:pic>
      <p:grpSp>
        <p:nvGrpSpPr>
          <p:cNvPr id="10" name="Group 15"/>
          <p:cNvGrpSpPr/>
          <p:nvPr/>
        </p:nvGrpSpPr>
        <p:grpSpPr>
          <a:xfrm>
            <a:off x="1814286" y="3688896"/>
            <a:ext cx="2308858" cy="2197798"/>
            <a:chOff x="1814286" y="3688896"/>
            <a:chExt cx="2308858" cy="2197798"/>
          </a:xfrm>
        </p:grpSpPr>
        <p:sp>
          <p:nvSpPr>
            <p:cNvPr id="9" name="TextBox 8"/>
            <p:cNvSpPr txBox="1"/>
            <p:nvPr/>
          </p:nvSpPr>
          <p:spPr>
            <a:xfrm>
              <a:off x="1814286" y="4717143"/>
              <a:ext cx="2308858" cy="1169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Operações: </a:t>
              </a:r>
            </a:p>
            <a:p>
              <a:r>
                <a:rPr lang="pt-BR" dirty="0" smtClean="0"/>
                <a:t>2 potência ao quadrado</a:t>
              </a:r>
            </a:p>
            <a:p>
              <a:r>
                <a:rPr lang="pt-BR" dirty="0" smtClean="0"/>
                <a:t>Multiplicação</a:t>
              </a:r>
            </a:p>
            <a:p>
              <a:r>
                <a:rPr lang="pt-BR" dirty="0" smtClean="0"/>
                <a:t>Soma</a:t>
              </a:r>
            </a:p>
            <a:p>
              <a:r>
                <a:rPr lang="pt-BR" dirty="0" smtClean="0"/>
                <a:t>subtração</a:t>
              </a:r>
              <a:endParaRPr lang="pt-BR" dirty="0"/>
            </a:p>
          </p:txBody>
        </p:sp>
        <p:cxnSp>
          <p:nvCxnSpPr>
            <p:cNvPr id="11" name="Straight Arrow Connector 10"/>
            <p:cNvCxnSpPr>
              <a:stCxn id="9" idx="0"/>
              <a:endCxn id="7" idx="2"/>
            </p:cNvCxnSpPr>
            <p:nvPr/>
          </p:nvCxnSpPr>
          <p:spPr bwMode="auto">
            <a:xfrm rot="16200000" flipV="1">
              <a:off x="2277418" y="4025846"/>
              <a:ext cx="1028247" cy="354348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12" name="Group 16"/>
          <p:cNvGrpSpPr/>
          <p:nvPr/>
        </p:nvGrpSpPr>
        <p:grpSpPr>
          <a:xfrm>
            <a:off x="5675086" y="3643085"/>
            <a:ext cx="2141945" cy="1700236"/>
            <a:chOff x="5675086" y="3643085"/>
            <a:chExt cx="2141945" cy="1700236"/>
          </a:xfrm>
        </p:grpSpPr>
        <p:sp>
          <p:nvSpPr>
            <p:cNvPr id="14" name="TextBox 13"/>
            <p:cNvSpPr txBox="1"/>
            <p:nvPr/>
          </p:nvSpPr>
          <p:spPr>
            <a:xfrm>
              <a:off x="5675086" y="4604657"/>
              <a:ext cx="2141945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Operações: </a:t>
              </a:r>
            </a:p>
            <a:p>
              <a:r>
                <a:rPr lang="pt-BR" dirty="0" smtClean="0"/>
                <a:t>potência ao quadrado</a:t>
              </a:r>
            </a:p>
            <a:p>
              <a:r>
                <a:rPr lang="pt-BR" dirty="0" smtClean="0"/>
                <a:t>subtração</a:t>
              </a:r>
              <a:endParaRPr lang="pt-BR" dirty="0"/>
            </a:p>
          </p:txBody>
        </p:sp>
        <p:cxnSp>
          <p:nvCxnSpPr>
            <p:cNvPr id="15" name="Straight Arrow Connector 14"/>
            <p:cNvCxnSpPr>
              <a:stCxn id="14" idx="0"/>
            </p:cNvCxnSpPr>
            <p:nvPr/>
          </p:nvCxnSpPr>
          <p:spPr bwMode="auto">
            <a:xfrm rot="16200000" flipV="1">
              <a:off x="6129828" y="3988426"/>
              <a:ext cx="961572" cy="270890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18" name="Right Arrow 17"/>
          <p:cNvSpPr/>
          <p:nvPr/>
        </p:nvSpPr>
        <p:spPr bwMode="auto">
          <a:xfrm>
            <a:off x="4316899" y="3146769"/>
            <a:ext cx="978408" cy="484632"/>
          </a:xfrm>
          <a:prstGeom prst="rightArrow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-111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Opções para armazenamento temporário de dados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Memória funcional</a:t>
            </a:r>
          </a:p>
          <a:p>
            <a:pPr lvl="1"/>
            <a:r>
              <a:rPr lang="pt-BR" dirty="0" smtClean="0"/>
              <a:t>Uso de memória obrigatório devido à natureza seqüencial do algoritmo</a:t>
            </a:r>
          </a:p>
          <a:p>
            <a:r>
              <a:rPr lang="pt-BR" dirty="0" smtClean="0"/>
              <a:t>Memória não funcional</a:t>
            </a:r>
          </a:p>
          <a:p>
            <a:pPr lvl="1"/>
            <a:r>
              <a:rPr lang="pt-BR" dirty="0" smtClean="0"/>
              <a:t>Memória adicionada devido à transformações na arquitetura</a:t>
            </a:r>
          </a:p>
          <a:p>
            <a:r>
              <a:rPr lang="pt-BR" dirty="0" smtClean="0"/>
              <a:t>Tipos </a:t>
            </a:r>
            <a:r>
              <a:rPr lang="pt-BR" dirty="0" err="1" smtClean="0"/>
              <a:t>prinicipais</a:t>
            </a:r>
            <a:r>
              <a:rPr lang="pt-BR" dirty="0" smtClean="0"/>
              <a:t> de memória temporária</a:t>
            </a:r>
          </a:p>
          <a:p>
            <a:pPr lvl="1"/>
            <a:r>
              <a:rPr lang="pt-BR" dirty="0" smtClean="0"/>
              <a:t>Registradores </a:t>
            </a:r>
            <a:r>
              <a:rPr lang="pt-BR" i="1" dirty="0" err="1" smtClean="0"/>
              <a:t>on-chip</a:t>
            </a:r>
            <a:endParaRPr lang="pt-BR" dirty="0" smtClean="0"/>
          </a:p>
          <a:p>
            <a:pPr lvl="1"/>
            <a:r>
              <a:rPr lang="pt-BR" dirty="0" smtClean="0"/>
              <a:t>Memória </a:t>
            </a:r>
            <a:r>
              <a:rPr lang="pt-BR" i="1" dirty="0" err="1" smtClean="0"/>
              <a:t>on-chip</a:t>
            </a:r>
            <a:r>
              <a:rPr lang="pt-BR" i="1" dirty="0" smtClean="0"/>
              <a:t> </a:t>
            </a:r>
            <a:r>
              <a:rPr lang="pt-BR" dirty="0" smtClean="0"/>
              <a:t>(SRAM embarcada ou DRAM </a:t>
            </a:r>
            <a:r>
              <a:rPr lang="pt-BR" dirty="0" err="1" smtClean="0"/>
              <a:t>macrocell</a:t>
            </a:r>
            <a:r>
              <a:rPr lang="pt-BR" dirty="0" smtClean="0"/>
              <a:t>)</a:t>
            </a:r>
            <a:r>
              <a:rPr lang="pt-BR" i="1" dirty="0" smtClean="0"/>
              <a:t> </a:t>
            </a:r>
            <a:endParaRPr lang="pt-BR" dirty="0" smtClean="0"/>
          </a:p>
          <a:p>
            <a:pPr lvl="1"/>
            <a:r>
              <a:rPr lang="pt-BR" dirty="0" smtClean="0"/>
              <a:t>Memória </a:t>
            </a:r>
            <a:r>
              <a:rPr lang="pt-BR" i="1" dirty="0" smtClean="0"/>
              <a:t>off-chip </a:t>
            </a:r>
            <a:r>
              <a:rPr lang="pt-BR" dirty="0" smtClean="0"/>
              <a:t>(SRAM ou DRAM)</a:t>
            </a:r>
            <a:endParaRPr lang="pt-B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2011.1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Prototipação de Circuitos Digitais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B39C-3E5F-4386-8110-27EC089DDDF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Configurações de Memória e Tamanhos Disponíveis </a:t>
            </a:r>
            <a:endParaRPr lang="pt-B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2011.1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Prototipação de Circuitos Digitais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B39C-3E5F-4386-8110-27EC089DDDFF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678774"/>
            <a:ext cx="9089024" cy="5490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upo 9"/>
          <p:cNvGrpSpPr/>
          <p:nvPr/>
        </p:nvGrpSpPr>
        <p:grpSpPr>
          <a:xfrm>
            <a:off x="846162" y="3807725"/>
            <a:ext cx="1976823" cy="1222178"/>
            <a:chOff x="846162" y="3807725"/>
            <a:chExt cx="1976823" cy="1222178"/>
          </a:xfrm>
        </p:grpSpPr>
        <p:sp>
          <p:nvSpPr>
            <p:cNvPr id="8" name="Retângulo 7"/>
            <p:cNvSpPr/>
            <p:nvPr/>
          </p:nvSpPr>
          <p:spPr bwMode="auto">
            <a:xfrm>
              <a:off x="1392072" y="3807725"/>
              <a:ext cx="750627" cy="805218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-111" charset="0"/>
              </a:endParaRPr>
            </a:p>
          </p:txBody>
        </p:sp>
        <p:sp>
          <p:nvSpPr>
            <p:cNvPr id="9" name="CaixaDeTexto 8"/>
            <p:cNvSpPr txBox="1"/>
            <p:nvPr/>
          </p:nvSpPr>
          <p:spPr>
            <a:xfrm>
              <a:off x="846162" y="4722126"/>
              <a:ext cx="19768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Register file </a:t>
              </a:r>
              <a:r>
                <a:rPr lang="en-US" dirty="0" err="1" smtClean="0"/>
                <a:t>apenas</a:t>
              </a:r>
              <a:endParaRPr lang="en-US" dirty="0"/>
            </a:p>
          </p:txBody>
        </p:sp>
      </p:grpSp>
      <p:grpSp>
        <p:nvGrpSpPr>
          <p:cNvPr id="7" name="Grupo 10"/>
          <p:cNvGrpSpPr/>
          <p:nvPr/>
        </p:nvGrpSpPr>
        <p:grpSpPr>
          <a:xfrm>
            <a:off x="4490113" y="1801504"/>
            <a:ext cx="2222174" cy="1549724"/>
            <a:chOff x="641444" y="3807725"/>
            <a:chExt cx="2222174" cy="1549724"/>
          </a:xfrm>
        </p:grpSpPr>
        <p:sp>
          <p:nvSpPr>
            <p:cNvPr id="12" name="Retângulo 11"/>
            <p:cNvSpPr/>
            <p:nvPr/>
          </p:nvSpPr>
          <p:spPr bwMode="auto">
            <a:xfrm>
              <a:off x="641444" y="3807725"/>
              <a:ext cx="1501255" cy="1173708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-111" charset="0"/>
              </a:endParaRPr>
            </a:p>
          </p:txBody>
        </p:sp>
        <p:sp>
          <p:nvSpPr>
            <p:cNvPr id="13" name="CaixaDeTexto 12"/>
            <p:cNvSpPr txBox="1"/>
            <p:nvPr/>
          </p:nvSpPr>
          <p:spPr>
            <a:xfrm>
              <a:off x="696037" y="5049672"/>
              <a:ext cx="216758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On-chip SRAM </a:t>
              </a:r>
              <a:r>
                <a:rPr lang="en-US" dirty="0" err="1" smtClean="0"/>
                <a:t>apenas</a:t>
              </a:r>
              <a:endParaRPr lang="en-US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Memórias RAM </a:t>
            </a:r>
            <a:r>
              <a:rPr lang="pt-BR" i="1" dirty="0" err="1" smtClean="0"/>
              <a:t>on-chip</a:t>
            </a:r>
            <a:endParaRPr lang="pt-BR" i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2011.1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Prototipação de Circuitos Digitais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A6656-A77A-4CB4-B19C-07DBC96F96D8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077" y="2296885"/>
            <a:ext cx="8169599" cy="19443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792" y="4218213"/>
            <a:ext cx="7981433" cy="109764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Transformações de equivalência para computação não recursiva</a:t>
            </a:r>
            <a:endParaRPr lang="pt-BR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Computação seqüencial depende não apenas dos dados presentes mas também do passado</a:t>
            </a:r>
          </a:p>
          <a:p>
            <a:r>
              <a:rPr lang="pt-BR" dirty="0" smtClean="0"/>
              <a:t>Arquiteturas de computação seqüencial devem incluir memória</a:t>
            </a:r>
          </a:p>
          <a:p>
            <a:r>
              <a:rPr lang="pt-BR" dirty="0" smtClean="0"/>
              <a:t>DDG com pesos nas arestas diferentes de zero</a:t>
            </a:r>
          </a:p>
          <a:p>
            <a:r>
              <a:rPr lang="pt-BR" dirty="0" smtClean="0"/>
              <a:t>Computação não recursiva</a:t>
            </a:r>
          </a:p>
          <a:p>
            <a:pPr lvl="1"/>
            <a:r>
              <a:rPr lang="pt-BR" dirty="0" smtClean="0"/>
              <a:t>DDG sem ciclos</a:t>
            </a:r>
          </a:p>
          <a:p>
            <a:r>
              <a:rPr lang="pt-BR" dirty="0" smtClean="0"/>
              <a:t>Memória necessária para realização do cálculo representa um limite mínimo de memória</a:t>
            </a:r>
          </a:p>
          <a:p>
            <a:pPr lvl="1"/>
            <a:r>
              <a:rPr lang="pt-BR" dirty="0" smtClean="0"/>
              <a:t>Não é possível se realizar a computação com menos memória</a:t>
            </a:r>
          </a:p>
          <a:p>
            <a:endParaRPr lang="pt-B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2011.1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Prototipação de Circuitos Digitais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A6656-A77A-4CB4-B19C-07DBC96F96D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20305_modelogreco_menu">
  <a:themeElements>
    <a:clrScheme name="120305_modelogreco_menu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20305_modelogreco_menu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itchFamily="-111" charset="0"/>
          </a:defRPr>
        </a:defPPr>
      </a:lstStyle>
    </a:lnDef>
  </a:objectDefaults>
  <a:extraClrSchemeLst>
    <a:extraClrScheme>
      <a:clrScheme name="120305_modelogreco_menu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0305_modelogreco_menu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0305_modelogreco_menu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0305_modelogreco_menu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0305_modelogreco_menu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0305_modelogreco_menu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0305_modelogreco_menu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Settings\mofio\Desktop\120305_modelogreco_menu.pot</Template>
  <TotalTime>26788</TotalTime>
  <Words>1152</Words>
  <Application>Microsoft Office PowerPoint</Application>
  <PresentationFormat>Apresentação na tela (4:3)</PresentationFormat>
  <Paragraphs>259</Paragraphs>
  <Slides>40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40</vt:i4>
      </vt:variant>
    </vt:vector>
  </HeadingPairs>
  <TitlesOfParts>
    <vt:vector size="41" baseType="lpstr">
      <vt:lpstr>120305_modelogreco_menu</vt:lpstr>
      <vt:lpstr>Prototipação de Circuitos Digitais</vt:lpstr>
      <vt:lpstr>Transformação Algébrica</vt:lpstr>
      <vt:lpstr>Transformação Associativa</vt:lpstr>
      <vt:lpstr>Exemplo</vt:lpstr>
      <vt:lpstr>Outras Transformações Algébricas</vt:lpstr>
      <vt:lpstr>Opções para armazenamento temporário de dados</vt:lpstr>
      <vt:lpstr>Configurações de Memória e Tamanhos Disponíveis </vt:lpstr>
      <vt:lpstr>Memórias RAM on-chip</vt:lpstr>
      <vt:lpstr>Transformações de equivalência para computação não recursiva</vt:lpstr>
      <vt:lpstr>Retiming</vt:lpstr>
      <vt:lpstr>Retiming</vt:lpstr>
      <vt:lpstr>Regras para retiming</vt:lpstr>
      <vt:lpstr>Exemplo de Pipeline + Retiming</vt:lpstr>
      <vt:lpstr>Exemplo de Pipeline + Retiming</vt:lpstr>
      <vt:lpstr>Exemplo de Pipeline + Retiming</vt:lpstr>
      <vt:lpstr>Exemplo de Pipeline + Retiming</vt:lpstr>
      <vt:lpstr>Comparação entre as arquiteturas</vt:lpstr>
      <vt:lpstr>Decomposição Iterativa e Time-sharing Revisitados</vt:lpstr>
      <vt:lpstr>Resumo</vt:lpstr>
      <vt:lpstr>Transformações de Equivalência para Computação Recursiva</vt:lpstr>
      <vt:lpstr>Exemplo</vt:lpstr>
      <vt:lpstr>Transformada Z</vt:lpstr>
      <vt:lpstr>Desenrolar de Laço (Loop Unfolding)</vt:lpstr>
      <vt:lpstr>Desenrolar de Laço (Loop Unfolding)</vt:lpstr>
      <vt:lpstr>Desenrolar de Laço (Loop Unfolding)</vt:lpstr>
      <vt:lpstr>Desenrolar de Laço (Loop Unfolding)</vt:lpstr>
      <vt:lpstr>Análise de Custo e Desempenho</vt:lpstr>
      <vt:lpstr>Generalização da Abordagem Transformacional</vt:lpstr>
      <vt:lpstr>Nível de Arquitetura</vt:lpstr>
      <vt:lpstr>Nível de Bit</vt:lpstr>
      <vt:lpstr>Guia para Avaliação de Alternativas de Arquiteturas</vt:lpstr>
      <vt:lpstr>Guia para Avaliação de Alternativas de Arquiteturas</vt:lpstr>
      <vt:lpstr>Conclusões</vt:lpstr>
      <vt:lpstr>Conclusões</vt:lpstr>
      <vt:lpstr>Conclusões</vt:lpstr>
      <vt:lpstr>Exercícios I</vt:lpstr>
      <vt:lpstr>Exercícios II</vt:lpstr>
      <vt:lpstr>Exercício III: Implementar e Simular na Altera/Modelsim os circuitos abaixo</vt:lpstr>
      <vt:lpstr>Exercício IV: </vt:lpstr>
      <vt:lpstr>Exercício V</vt:lpstr>
    </vt:vector>
  </TitlesOfParts>
  <Company>Cin-UFPE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Projetos Greco</dc:title>
  <dc:subject>JUGS 2002-07-11</dc:subject>
  <dc:creator>Cristiano Araujo</dc:creator>
  <cp:lastModifiedBy>Professor</cp:lastModifiedBy>
  <cp:revision>1253</cp:revision>
  <cp:lastPrinted>2001-03-21T14:44:57Z</cp:lastPrinted>
  <dcterms:created xsi:type="dcterms:W3CDTF">2011-04-11T16:19:07Z</dcterms:created>
  <dcterms:modified xsi:type="dcterms:W3CDTF">2012-03-23T16:02:46Z</dcterms:modified>
  <cp:category>Disciplinas</cp:category>
</cp:coreProperties>
</file>