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915" autoAdjust="0"/>
  </p:normalViewPr>
  <p:slideViewPr>
    <p:cSldViewPr>
      <p:cViewPr varScale="1">
        <p:scale>
          <a:sx n="60" d="100"/>
          <a:sy n="60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16FF5-997D-4C3E-AA50-249993CFABFE}" type="datetimeFigureOut">
              <a:rPr lang="pt-BR" smtClean="0"/>
              <a:t>01/06/2010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6DDB0-F237-4B80-B3FA-B52B27E4FD2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Expressão em SVL para verificar o </a:t>
            </a:r>
            <a:r>
              <a:rPr lang="pt-BR" dirty="0" err="1" smtClean="0"/>
              <a:t>deadlock</a:t>
            </a:r>
            <a:r>
              <a:rPr lang="pt-BR" dirty="0" smtClean="0"/>
              <a:t>:</a:t>
            </a:r>
          </a:p>
          <a:p>
            <a:r>
              <a:rPr lang="pt-BR" dirty="0" err="1" smtClean="0"/>
              <a:t>assert</a:t>
            </a:r>
            <a:r>
              <a:rPr lang="pt-BR" dirty="0" smtClean="0"/>
              <a:t> </a:t>
            </a:r>
            <a:r>
              <a:rPr lang="pt-BR" dirty="0" err="1" smtClean="0"/>
              <a:t>never</a:t>
            </a:r>
            <a:r>
              <a:rPr lang="pt-BR" dirty="0" smtClean="0"/>
              <a:t> in1 &amp;&amp; in2 in Sistema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6DDB0-F237-4B80-B3FA-B52B27E4FD2D}" type="slidenum">
              <a:rPr lang="pt-BR" smtClean="0"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Expressão em SVL para verificar o </a:t>
            </a:r>
            <a:r>
              <a:rPr lang="pt-BR" dirty="0" err="1" smtClean="0"/>
              <a:t>deadlock</a:t>
            </a:r>
            <a:r>
              <a:rPr lang="pt-BR" dirty="0" smtClean="0"/>
              <a:t>:</a:t>
            </a:r>
          </a:p>
          <a:p>
            <a:r>
              <a:rPr lang="pt-BR" dirty="0" err="1" smtClean="0"/>
              <a:t>assert</a:t>
            </a:r>
            <a:r>
              <a:rPr lang="pt-BR" dirty="0" smtClean="0"/>
              <a:t> </a:t>
            </a:r>
            <a:r>
              <a:rPr lang="pt-BR" dirty="0" err="1" smtClean="0"/>
              <a:t>never</a:t>
            </a:r>
            <a:r>
              <a:rPr lang="pt-BR" dirty="0" smtClean="0"/>
              <a:t> (in2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last</a:t>
            </a:r>
            <a:r>
              <a:rPr lang="pt-BR" dirty="0" smtClean="0"/>
              <a:t> ==1) </a:t>
            </a:r>
            <a:r>
              <a:rPr lang="pt-BR" dirty="0" err="1" smtClean="0"/>
              <a:t>and</a:t>
            </a:r>
            <a:r>
              <a:rPr lang="pt-BR" dirty="0" smtClean="0"/>
              <a:t> (in1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last</a:t>
            </a:r>
            <a:r>
              <a:rPr lang="pt-BR" dirty="0" smtClean="0"/>
              <a:t> == 2) in Sistema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6DDB0-F237-4B80-B3FA-B52B27E4FD2D}" type="slidenum">
              <a:rPr lang="pt-BR" smtClean="0"/>
              <a:t>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301E-696E-4057-A31F-692DDD55F8C4}" type="datetimeFigureOut">
              <a:rPr lang="pt-BR" smtClean="0"/>
              <a:pPr/>
              <a:t>01/06/2010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D59-D8A4-4458-B7B7-8A09526066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301E-696E-4057-A31F-692DDD55F8C4}" type="datetimeFigureOut">
              <a:rPr lang="pt-BR" smtClean="0"/>
              <a:pPr/>
              <a:t>01/06/2010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D59-D8A4-4458-B7B7-8A09526066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301E-696E-4057-A31F-692DDD55F8C4}" type="datetimeFigureOut">
              <a:rPr lang="pt-BR" smtClean="0"/>
              <a:pPr/>
              <a:t>01/06/2010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D59-D8A4-4458-B7B7-8A09526066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301E-696E-4057-A31F-692DDD55F8C4}" type="datetimeFigureOut">
              <a:rPr lang="pt-BR" smtClean="0"/>
              <a:pPr/>
              <a:t>01/06/2010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D59-D8A4-4458-B7B7-8A09526066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301E-696E-4057-A31F-692DDD55F8C4}" type="datetimeFigureOut">
              <a:rPr lang="pt-BR" smtClean="0"/>
              <a:pPr/>
              <a:t>01/06/2010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D59-D8A4-4458-B7B7-8A09526066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301E-696E-4057-A31F-692DDD55F8C4}" type="datetimeFigureOut">
              <a:rPr lang="pt-BR" smtClean="0"/>
              <a:pPr/>
              <a:t>01/06/2010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D59-D8A4-4458-B7B7-8A09526066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301E-696E-4057-A31F-692DDD55F8C4}" type="datetimeFigureOut">
              <a:rPr lang="pt-BR" smtClean="0"/>
              <a:pPr/>
              <a:t>01/06/2010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D59-D8A4-4458-B7B7-8A09526066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301E-696E-4057-A31F-692DDD55F8C4}" type="datetimeFigureOut">
              <a:rPr lang="pt-BR" smtClean="0"/>
              <a:pPr/>
              <a:t>01/06/2010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D59-D8A4-4458-B7B7-8A09526066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301E-696E-4057-A31F-692DDD55F8C4}" type="datetimeFigureOut">
              <a:rPr lang="pt-BR" smtClean="0"/>
              <a:pPr/>
              <a:t>01/06/2010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D59-D8A4-4458-B7B7-8A09526066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301E-696E-4057-A31F-692DDD55F8C4}" type="datetimeFigureOut">
              <a:rPr lang="pt-BR" smtClean="0"/>
              <a:pPr/>
              <a:t>01/06/2010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D59-D8A4-4458-B7B7-8A09526066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301E-696E-4057-A31F-692DDD55F8C4}" type="datetimeFigureOut">
              <a:rPr lang="pt-BR" smtClean="0"/>
              <a:pPr/>
              <a:t>01/06/2010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D59-D8A4-4458-B7B7-8A09526066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1301E-696E-4057-A31F-692DDD55F8C4}" type="datetimeFigureOut">
              <a:rPr lang="pt-BR" smtClean="0"/>
              <a:pPr/>
              <a:t>01/06/2010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92D59-D8A4-4458-B7B7-8A09526066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SVA e SVL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Sidney Nogueira e André Didier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Criar um algoritmo usando seções atômicas. Verificar as propriedades </a:t>
            </a:r>
            <a:r>
              <a:rPr lang="pt-BR" dirty="0" smtClean="0"/>
              <a:t>de seção crítica.</a:t>
            </a:r>
          </a:p>
          <a:p>
            <a:pPr lvl="1"/>
            <a:r>
              <a:rPr lang="pt-BR" dirty="0" smtClean="0"/>
              <a:t>Usar diretiva da linguagem</a:t>
            </a:r>
          </a:p>
          <a:p>
            <a:r>
              <a:rPr lang="pt-BR" dirty="0" smtClean="0"/>
              <a:t>Reescrever </a:t>
            </a:r>
            <a:r>
              <a:rPr lang="pt-BR" dirty="0" smtClean="0"/>
              <a:t>o algoritmo sem o auxílio das seções atômicas. Verificar as mesmas propriedades de antes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Algoritmo </a:t>
            </a:r>
            <a:r>
              <a:rPr lang="pt-BR" dirty="0" err="1" smtClean="0"/>
              <a:t>tie-breaker</a:t>
            </a:r>
            <a:endParaRPr lang="pt-BR" dirty="0" smtClean="0"/>
          </a:p>
          <a:p>
            <a:pPr lvl="1"/>
            <a:r>
              <a:rPr lang="pt-BR" dirty="0" smtClean="0"/>
              <a:t>Modificação no algoritmo para atender às propriedades de acesso à seção crítica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Propriedades de seção crítica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5804" y="1600201"/>
            <a:ext cx="8229600" cy="1828799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Exclusão </a:t>
            </a:r>
            <a:r>
              <a:rPr lang="pt-BR" b="1" dirty="0" smtClean="0"/>
              <a:t>Mútua</a:t>
            </a:r>
            <a:r>
              <a:rPr lang="pt-BR" dirty="0" smtClean="0"/>
              <a:t>: no máximo um processo está em sua seção crítica.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Ausência </a:t>
            </a:r>
            <a:r>
              <a:rPr lang="pt-BR" b="1" dirty="0" smtClean="0"/>
              <a:t>de </a:t>
            </a:r>
            <a:r>
              <a:rPr lang="pt-BR" b="1" dirty="0" err="1" smtClean="0"/>
              <a:t>deadlock</a:t>
            </a:r>
            <a:r>
              <a:rPr lang="pt-BR" b="1" dirty="0" smtClean="0"/>
              <a:t> e </a:t>
            </a:r>
            <a:r>
              <a:rPr lang="pt-BR" b="1" dirty="0" err="1" smtClean="0"/>
              <a:t>livelock</a:t>
            </a:r>
            <a:r>
              <a:rPr lang="pt-BR" dirty="0" smtClean="0"/>
              <a:t>: se dois ou mais processos tentarem entrar </a:t>
            </a:r>
            <a:r>
              <a:rPr lang="pt-BR" dirty="0" smtClean="0"/>
              <a:t>em </a:t>
            </a:r>
            <a:r>
              <a:rPr lang="pt-BR" dirty="0" smtClean="0"/>
              <a:t>suas seções críticas, pelo menos um terá </a:t>
            </a:r>
            <a:r>
              <a:rPr lang="pt-BR" dirty="0" smtClean="0"/>
              <a:t>sucesso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85804" y="3500438"/>
            <a:ext cx="8229600" cy="264320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Ausência de atraso desnecessário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se um processo estiver tentando entrar em sua seção crítica e os outros estiverem em seções </a:t>
            </a:r>
            <a:r>
              <a:rPr kumimoji="0" lang="pt-B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não-críticas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ou tiverem terminado, então o primeiro processo não é impedido de entrar em sua seção crítica.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Entrada eventual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Um processo tentando entrar em sua seção crítica eventualmente conseguirá.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Diretiva </a:t>
            </a:r>
            <a:r>
              <a:rPr lang="pt-BR" i="1" dirty="0" err="1" smtClean="0"/>
              <a:t>atomic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Crie uma especificação que compartilha uma variável compartilhada </a:t>
            </a:r>
            <a:r>
              <a:rPr lang="pt-BR" dirty="0" err="1" smtClean="0"/>
              <a:t>count</a:t>
            </a:r>
            <a:r>
              <a:rPr lang="pt-BR" dirty="0" smtClean="0"/>
              <a:t>. A especificação deve apenas incrementar e decrementar essa variável.</a:t>
            </a:r>
          </a:p>
          <a:p>
            <a:r>
              <a:rPr lang="pt-BR" dirty="0" smtClean="0"/>
              <a:t>O processo deve ter acesso exclusivo para que a ordem de leitura ou escrita não altere o resultado: </a:t>
            </a:r>
            <a:r>
              <a:rPr lang="pt-BR" dirty="0" err="1" smtClean="0"/>
              <a:t>count</a:t>
            </a:r>
            <a:r>
              <a:rPr lang="pt-BR" dirty="0" smtClean="0"/>
              <a:t> deve ser menor ou igual a 1.</a:t>
            </a:r>
          </a:p>
          <a:p>
            <a:r>
              <a:rPr lang="pt-BR" dirty="0" smtClean="0"/>
              <a:t>Use a diretiva </a:t>
            </a:r>
            <a:r>
              <a:rPr lang="pt-BR" i="1" dirty="0" err="1" smtClean="0"/>
              <a:t>atomic</a:t>
            </a:r>
            <a:r>
              <a:rPr lang="pt-BR" dirty="0" smtClean="0"/>
              <a:t> de SVL.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 de seção crítica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15000"/>
              </a:spcAft>
            </a:pPr>
            <a:r>
              <a:rPr lang="pt-BR" dirty="0" smtClean="0"/>
              <a:t>Substitua a diretiva </a:t>
            </a:r>
            <a:r>
              <a:rPr lang="pt-BR" i="1" dirty="0" err="1" smtClean="0"/>
              <a:t>atomic</a:t>
            </a:r>
            <a:r>
              <a:rPr lang="pt-BR" dirty="0" smtClean="0"/>
              <a:t> pelo algoritmo </a:t>
            </a:r>
            <a:r>
              <a:rPr lang="pt-BR" dirty="0" err="1" smtClean="0"/>
              <a:t>tie-breaker</a:t>
            </a:r>
            <a:r>
              <a:rPr lang="pt-BR" dirty="0" smtClean="0"/>
              <a:t> visto em aula:</a:t>
            </a:r>
            <a:endParaRPr lang="pt-BR" dirty="0" smtClean="0"/>
          </a:p>
          <a:p>
            <a:r>
              <a:rPr lang="pt-BR" dirty="0" smtClean="0"/>
              <a:t>Verifique que a propriedade de </a:t>
            </a:r>
            <a:r>
              <a:rPr lang="pt-BR" dirty="0" err="1" smtClean="0"/>
              <a:t>count</a:t>
            </a:r>
            <a:r>
              <a:rPr lang="pt-BR" dirty="0" smtClean="0"/>
              <a:t> ser menor ou igual a 1 continua sendo satisfeita.</a:t>
            </a:r>
          </a:p>
          <a:p>
            <a:r>
              <a:rPr lang="pt-BR" dirty="0" smtClean="0"/>
              <a:t>Pergunta-se: por que essa solução não atende às propriedades de seção crítica? Como identificar o problema com SVA e resolvê-lo?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928662" y="2285992"/>
            <a:ext cx="33575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tabLst>
                <a:tab pos="355600" algn="l"/>
                <a:tab pos="723900" algn="l"/>
                <a:tab pos="10779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process CS1 {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while (true) {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in1=true;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while (in2) skip;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critical section;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in1=false; /* exit */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noncritical section;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}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572000" y="2214554"/>
            <a:ext cx="33575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tabLst>
                <a:tab pos="355600" algn="l"/>
                <a:tab pos="723900" algn="l"/>
                <a:tab pos="10779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process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CS2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while (true) {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in2=true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while (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in1)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skip;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critical section;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in1=false; /* exit */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noncritical section;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}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1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Resolução do </a:t>
            </a:r>
            <a:r>
              <a:rPr lang="pt-BR" dirty="0" err="1" smtClean="0"/>
              <a:t>deadlock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Uso da variável </a:t>
            </a:r>
            <a:r>
              <a:rPr lang="pt-BR" i="1" dirty="0" err="1" smtClean="0"/>
              <a:t>last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3143248"/>
            <a:ext cx="42148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process CS1 {</a:t>
            </a:r>
          </a:p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while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(true) {</a:t>
            </a:r>
          </a:p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in1=true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 last=1;</a:t>
            </a:r>
          </a:p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while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(in2 and last==1) skip;</a:t>
            </a:r>
          </a:p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critical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section;</a:t>
            </a:r>
          </a:p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in1=false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noncritical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section;</a:t>
            </a:r>
          </a:p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714876" y="3143248"/>
            <a:ext cx="42148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process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CS2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while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(true) {</a:t>
            </a:r>
          </a:p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in2=true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last=2;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while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in1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and last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==2)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skip;</a:t>
            </a:r>
          </a:p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critical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section;</a:t>
            </a:r>
          </a:p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in2=false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noncritical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section;</a:t>
            </a:r>
          </a:p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327</Words>
  <Application>Microsoft Office PowerPoint</Application>
  <PresentationFormat>Apresentação na tela (4:3)</PresentationFormat>
  <Paragraphs>49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SVA e SVL</vt:lpstr>
      <vt:lpstr>Roteiro</vt:lpstr>
      <vt:lpstr>Propriedades de seção crítica</vt:lpstr>
      <vt:lpstr>Diretiva atomic</vt:lpstr>
      <vt:lpstr>Algoritmo de seção crítica</vt:lpstr>
      <vt:lpstr>Resolução do deadlock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André Luís Ribeiro Didier</dc:creator>
  <cp:lastModifiedBy>André Luís Ribeiro Didier</cp:lastModifiedBy>
  <cp:revision>23</cp:revision>
  <dcterms:created xsi:type="dcterms:W3CDTF">2010-05-31T02:01:05Z</dcterms:created>
  <dcterms:modified xsi:type="dcterms:W3CDTF">2010-06-01T22:13:16Z</dcterms:modified>
</cp:coreProperties>
</file>