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24"/>
  </p:notesMasterIdLst>
  <p:sldIdLst>
    <p:sldId id="272" r:id="rId2"/>
    <p:sldId id="256" r:id="rId3"/>
    <p:sldId id="273" r:id="rId4"/>
    <p:sldId id="267" r:id="rId5"/>
    <p:sldId id="261" r:id="rId6"/>
    <p:sldId id="260" r:id="rId7"/>
    <p:sldId id="258" r:id="rId8"/>
    <p:sldId id="263" r:id="rId9"/>
    <p:sldId id="262" r:id="rId10"/>
    <p:sldId id="259" r:id="rId11"/>
    <p:sldId id="264" r:id="rId12"/>
    <p:sldId id="265" r:id="rId13"/>
    <p:sldId id="266" r:id="rId14"/>
    <p:sldId id="269" r:id="rId15"/>
    <p:sldId id="268" r:id="rId16"/>
    <p:sldId id="270" r:id="rId17"/>
    <p:sldId id="271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11" d="100"/>
          <a:sy n="111" d="100"/>
        </p:scale>
        <p:origin x="-104" y="-7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BED04-7B3B-B74D-A51A-7DD39FE4DF61}" type="datetimeFigureOut">
              <a:rPr/>
              <a:pPr/>
              <a:t>3/19/10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1E9C2-8A79-BF42-9613-34E16EB78432}" type="slidenum">
              <a:rPr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/>
              <a:t>Usar</a:t>
            </a:r>
            <a:r>
              <a:rPr lang="pt-BR" baseline="0"/>
              <a:t> processo W2 para mostrar (deadlock, deterministic, evaluate)</a:t>
            </a: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1E9C2-8A79-BF42-9613-34E16EB78432}" type="slidenum">
              <a:rPr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9587-EFFA-794F-95B1-B38B2AA1E71B}" type="datetimeFigureOut">
              <a:rPr/>
              <a:pPr/>
              <a:t>3/19/10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239F-1FCE-4E4E-9744-0A586D88D55C}" type="slidenum">
              <a:rPr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9587-EFFA-794F-95B1-B38B2AA1E71B}" type="datetimeFigureOut">
              <a:rPr/>
              <a:pPr/>
              <a:t>3/19/10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239F-1FCE-4E4E-9744-0A586D88D55C}" type="slidenum">
              <a:rPr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9587-EFFA-794F-95B1-B38B2AA1E71B}" type="datetimeFigureOut">
              <a:rPr/>
              <a:pPr/>
              <a:t>3/19/10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239F-1FCE-4E4E-9744-0A586D88D55C}" type="slidenum">
              <a:rPr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9587-EFFA-794F-95B1-B38B2AA1E71B}" type="datetimeFigureOut">
              <a:rPr/>
              <a:pPr/>
              <a:t>3/19/10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239F-1FCE-4E4E-9744-0A586D88D55C}" type="slidenum">
              <a:rPr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9587-EFFA-794F-95B1-B38B2AA1E71B}" type="datetimeFigureOut">
              <a:rPr/>
              <a:pPr/>
              <a:t>3/19/10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239F-1FCE-4E4E-9744-0A586D88D55C}" type="slidenum">
              <a:rPr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9587-EFFA-794F-95B1-B38B2AA1E71B}" type="datetimeFigureOut">
              <a:rPr/>
              <a:pPr/>
              <a:t>3/19/10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239F-1FCE-4E4E-9744-0A586D88D55C}" type="slidenum">
              <a:rPr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9587-EFFA-794F-95B1-B38B2AA1E71B}" type="datetimeFigureOut">
              <a:rPr/>
              <a:pPr/>
              <a:t>3/19/10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239F-1FCE-4E4E-9744-0A586D88D55C}" type="slidenum">
              <a:rPr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9587-EFFA-794F-95B1-B38B2AA1E71B}" type="datetimeFigureOut">
              <a:rPr/>
              <a:pPr/>
              <a:t>3/19/10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239F-1FCE-4E4E-9744-0A586D88D55C}" type="slidenum">
              <a:rPr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9587-EFFA-794F-95B1-B38B2AA1E71B}" type="datetimeFigureOut">
              <a:rPr/>
              <a:pPr/>
              <a:t>3/19/10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239F-1FCE-4E4E-9744-0A586D88D55C}" type="slidenum">
              <a:rPr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9587-EFFA-794F-95B1-B38B2AA1E71B}" type="datetimeFigureOut">
              <a:rPr/>
              <a:pPr/>
              <a:t>3/19/10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239F-1FCE-4E4E-9744-0A586D88D55C}" type="slidenum">
              <a:rPr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9587-EFFA-794F-95B1-B38B2AA1E71B}" type="datetimeFigureOut">
              <a:rPr/>
              <a:pPr/>
              <a:t>3/19/10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239F-1FCE-4E4E-9744-0A586D88D55C}" type="slidenum">
              <a:rPr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39587-EFFA-794F-95B1-B38B2AA1E71B}" type="datetimeFigureOut">
              <a:rPr/>
              <a:pPr/>
              <a:t>3/19/10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A239F-1FCE-4E4E-9744-0A586D88D55C}" type="slidenum">
              <a:rPr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scn@cin.ufpe.br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sel.com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in.ufpe.br/~scn/esd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/>
              <a:t>Aula Prática de ESD</a:t>
            </a:r>
            <a:br>
              <a:rPr lang="pt-BR"/>
            </a:br>
            <a:r>
              <a:rPr lang="pt-BR"/>
              <a:t>(www.cin.ufpe.br/~acm/esd)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/>
          <a:p>
            <a:r>
              <a:rPr lang="pt-BR"/>
              <a:t>Usando FDR e Probe</a:t>
            </a:r>
          </a:p>
          <a:p>
            <a:r>
              <a:rPr lang="pt-BR"/>
              <a:t>Sidney Nogueira (</a:t>
            </a:r>
            <a:r>
              <a:rPr lang="pt-BR">
                <a:hlinkClick r:id="rId2"/>
              </a:rPr>
              <a:t>scn@cin.ufpe.br</a:t>
            </a:r>
            <a:r>
              <a:rPr lang="pt-BR"/>
              <a:t>)</a:t>
            </a:r>
          </a:p>
          <a:p>
            <a:r>
              <a:rPr lang="pt-BR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Deadlock, deterministic, evaluate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/>
              <a:t>Processo W2</a:t>
            </a:r>
          </a:p>
          <a:p>
            <a:pPr lvl="1"/>
            <a:r>
              <a:rPr lang="pt-BR"/>
              <a:t>Especificao de canal restrita</a:t>
            </a:r>
          </a:p>
          <a:p>
            <a:pPr lvl="1"/>
            <a:r>
              <a:rPr lang="pt-BR"/>
              <a:t>Verificar deadlock</a:t>
            </a:r>
          </a:p>
          <a:p>
            <a:pPr lvl="2"/>
            <a:r>
              <a:rPr lang="pt-BR"/>
              <a:t>Contra exemplos</a:t>
            </a:r>
          </a:p>
          <a:p>
            <a:pPr lvl="1"/>
            <a:r>
              <a:rPr lang="pt-BR"/>
              <a:t>Expandir com Probe</a:t>
            </a:r>
          </a:p>
          <a:p>
            <a:pPr lvl="1"/>
            <a:r>
              <a:rPr lang="pt-BR"/>
              <a:t>Evaluate {|ch|}</a:t>
            </a:r>
          </a:p>
          <a:p>
            <a:r>
              <a:rPr lang="pt-BR"/>
              <a:t>Processo W</a:t>
            </a:r>
          </a:p>
          <a:p>
            <a:pPr lvl="1"/>
            <a:r>
              <a:rPr lang="pt-BR"/>
              <a:t>Canal do tipo inteiro</a:t>
            </a:r>
          </a:p>
          <a:p>
            <a:pPr lvl="1"/>
            <a:r>
              <a:rPr lang="pt-BR"/>
              <a:t>Falha ao rodar no FDR (cardinalidade infinita)</a:t>
            </a:r>
          </a:p>
          <a:p>
            <a:pPr lvl="1"/>
            <a:endParaRPr lang="pt-BR"/>
          </a:p>
          <a:p>
            <a:endParaRPr lang="pt-B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/>
              <a:t>Deadlock de Stop vs deadlock de Skip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Processos P0 e P0_</a:t>
            </a:r>
          </a:p>
          <a:p>
            <a:pPr lvl="1"/>
            <a:r>
              <a:rPr lang="pt-BR"/>
              <a:t>Incluindo assert no .csp</a:t>
            </a:r>
          </a:p>
          <a:p>
            <a:pPr lvl="2"/>
            <a:r>
              <a:rPr lang="pt-BR"/>
              <a:t>Ex: assert P0 :[deadlock free [F]]</a:t>
            </a:r>
          </a:p>
          <a:p>
            <a:pPr lvl="1"/>
            <a:r>
              <a:rPr lang="pt-BR"/>
              <a:t>Diferenciando SKIP de STOP na verificação de deadlock de P0 e P0_</a:t>
            </a:r>
          </a:p>
          <a:p>
            <a:pPr lvl="2"/>
            <a:r>
              <a:rPr lang="pt-BR"/>
              <a:t>Evento tick</a:t>
            </a:r>
          </a:p>
          <a:p>
            <a:pPr lvl="1"/>
            <a:endParaRPr lang="pt-B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/>
              <a:t>Processo parametrizado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COUNT(n)</a:t>
            </a:r>
          </a:p>
          <a:p>
            <a:pPr lvl="1"/>
            <a:r>
              <a:rPr lang="pt-BR"/>
              <a:t>Problema ao verificar no FDR</a:t>
            </a:r>
          </a:p>
          <a:p>
            <a:pPr lvl="2"/>
            <a:r>
              <a:rPr lang="pt-BR"/>
              <a:t>Expansão ilimitada</a:t>
            </a:r>
          </a:p>
          <a:p>
            <a:pPr lvl="1"/>
            <a:r>
              <a:rPr lang="pt-BR"/>
              <a:t>Probe permite expandir por demanda</a:t>
            </a:r>
          </a:p>
          <a:p>
            <a:r>
              <a:rPr lang="pt-BR"/>
              <a:t>COUNT2(n)</a:t>
            </a:r>
          </a:p>
          <a:p>
            <a:pPr lvl="1"/>
            <a:r>
              <a:rPr lang="pt-BR"/>
              <a:t>Ok para FDR e Probe</a:t>
            </a:r>
          </a:p>
          <a:p>
            <a:pPr lvl="1"/>
            <a:r>
              <a:rPr lang="pt-BR"/>
              <a:t>Limites superiores e inferiores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Busca no Probe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Processo ATM1</a:t>
            </a:r>
          </a:p>
          <a:p>
            <a:pPr lvl="1"/>
            <a:r>
              <a:rPr lang="pt-BR"/>
              <a:t>Navegar no Probe</a:t>
            </a:r>
          </a:p>
          <a:p>
            <a:pPr lvl="1"/>
            <a:r>
              <a:rPr lang="pt-BR"/>
              <a:t>Buscar evento no probe (search -&gt; Event)</a:t>
            </a:r>
          </a:p>
          <a:p>
            <a:pPr lvl="1"/>
            <a:r>
              <a:rPr lang="pt-BR"/>
              <a:t>Comando print, exs</a:t>
            </a:r>
          </a:p>
          <a:p>
            <a:pPr lvl="2"/>
            <a:r>
              <a:rPr lang="pt-BR"/>
              <a:t> print { PIN.c | c &lt;- CARD, c &gt; 3, c &lt; 7})</a:t>
            </a:r>
          </a:p>
          <a:p>
            <a:pPr lvl="2"/>
            <a:r>
              <a:rPr lang="pt-BR"/>
              <a:t>print member(100, WA)</a:t>
            </a:r>
          </a:p>
          <a:p>
            <a:pPr lvl="2"/>
            <a:r>
              <a:rPr lang="pt-BR"/>
              <a:t>print head(&lt;1,2&gt;) </a:t>
            </a:r>
          </a:p>
          <a:p>
            <a:pPr lvl="1"/>
            <a:endParaRPr lang="pt-B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Analisando determinismo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Processos P1, P2 e P3</a:t>
            </a:r>
          </a:p>
          <a:p>
            <a:pPr lvl="1"/>
            <a:r>
              <a:rPr lang="pt-BR"/>
              <a:t>Analisar determinismo com FDR</a:t>
            </a:r>
          </a:p>
          <a:p>
            <a:pPr lvl="2"/>
            <a:r>
              <a:rPr lang="pt-BR"/>
              <a:t>Ex: assert P1 :[ deterministic [FD] ] </a:t>
            </a:r>
          </a:p>
          <a:p>
            <a:pPr lvl="1"/>
            <a:r>
              <a:rPr lang="pt-BR"/>
              <a:t>Em que ponto P2 é não determinístico? e P3? Porque?</a:t>
            </a:r>
          </a:p>
          <a:p>
            <a:pPr lvl="2"/>
            <a:r>
              <a:rPr lang="pt-BR"/>
              <a:t>Use o probe para debugar</a:t>
            </a:r>
          </a:p>
          <a:p>
            <a:pPr lvl="1">
              <a:buNone/>
            </a:pPr>
            <a:endParaRPr lang="pt-B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Typechecker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/>
              <a:t>FDR e Probe só encontram problemas nos tipos quando expandindo processos</a:t>
            </a:r>
          </a:p>
          <a:p>
            <a:r>
              <a:rPr lang="pt-BR"/>
              <a:t>Typechecker detecta problemas de tipos varrendo estaticamente a especificação </a:t>
            </a:r>
          </a:p>
          <a:p>
            <a:pPr lvl="1"/>
            <a:r>
              <a:rPr lang="pt-BR"/>
              <a:t>a mensagem de erro é mais completa</a:t>
            </a:r>
          </a:p>
          <a:p>
            <a:r>
              <a:rPr lang="pt-BR"/>
              <a:t>Disponível em </a:t>
            </a:r>
            <a:r>
              <a:rPr lang="pt-BR">
                <a:hlinkClick r:id="rId2"/>
              </a:rPr>
              <a:t>www.fsel.com</a:t>
            </a:r>
            <a:endParaRPr lang="pt-BR"/>
          </a:p>
          <a:p>
            <a:pPr lvl="1"/>
            <a:r>
              <a:rPr lang="pt-BR"/>
              <a:t>Roda pela linha de comando </a:t>
            </a:r>
          </a:p>
          <a:p>
            <a:pPr lvl="2"/>
            <a:r>
              <a:rPr lang="pt-BR"/>
              <a:t>ex: ‘checker sample1.csp’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Comparando processos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/>
              <a:t>Em FDR é possível analisar se um processo P equivale a Q se as verificações que seguem são verdadeiras</a:t>
            </a:r>
          </a:p>
          <a:p>
            <a:pPr lvl="1"/>
            <a:r>
              <a:rPr lang="pt-BR"/>
              <a:t>assert P [FD= Q</a:t>
            </a:r>
          </a:p>
          <a:p>
            <a:pPr lvl="1"/>
            <a:r>
              <a:rPr lang="pt-BR"/>
              <a:t>assert Q [FD=P</a:t>
            </a:r>
          </a:p>
          <a:p>
            <a:r>
              <a:rPr lang="pt-BR"/>
              <a:t>Se alguma delas falha os processos não são equivalentes</a:t>
            </a:r>
          </a:p>
          <a:p>
            <a:r>
              <a:rPr lang="pt-BR"/>
              <a:t>Isto pode ser feito em T, F ou FD</a:t>
            </a:r>
            <a:endParaRPr lang="pt-B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Exemplos de Comparação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Q1 é igual a Q2?</a:t>
            </a:r>
          </a:p>
          <a:p>
            <a:pPr lvl="1"/>
            <a:r>
              <a:rPr lang="pt-BR"/>
              <a:t>Confirmar com FDR</a:t>
            </a:r>
          </a:p>
          <a:p>
            <a:pPr lvl="1"/>
            <a:endParaRPr lang="pt-BR"/>
          </a:p>
          <a:p>
            <a:r>
              <a:rPr lang="pt-BR"/>
              <a:t>P4 é igual a P1?</a:t>
            </a:r>
          </a:p>
          <a:p>
            <a:pPr lvl="1"/>
            <a:r>
              <a:rPr lang="pt-BR"/>
              <a:t>Dica: leis algebricas P [] Q = Q [] P e P [] P = P</a:t>
            </a:r>
          </a:p>
          <a:p>
            <a:pPr lvl="1"/>
            <a:r>
              <a:rPr lang="pt-BR"/>
              <a:t>Confirmar com FDR</a:t>
            </a:r>
          </a:p>
          <a:p>
            <a:pPr lvl="1"/>
            <a:endParaRPr lang="pt-BR"/>
          </a:p>
          <a:p>
            <a:endParaRPr lang="pt-BR"/>
          </a:p>
          <a:p>
            <a:endParaRPr lang="pt-B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Exemplos de Refinamentos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include </a:t>
            </a:r>
            <a:r>
              <a:rPr lang="pt-BR"/>
              <a:t>“sample1.csp”</a:t>
            </a:r>
            <a:endParaRPr lang="pt-BR"/>
          </a:p>
          <a:p>
            <a:r>
              <a:rPr lang="pt-BR"/>
              <a:t>Use FDR para responder as perguntas a seguir</a:t>
            </a:r>
          </a:p>
          <a:p>
            <a:r>
              <a:rPr lang="pt-BR"/>
              <a:t>Igualdade de traces</a:t>
            </a:r>
          </a:p>
          <a:p>
            <a:pPr lvl="1"/>
            <a:r>
              <a:rPr lang="pt-BR"/>
              <a:t>P1 =</a:t>
            </a:r>
            <a:r>
              <a:rPr lang="pt-BR" baseline="-25000"/>
              <a:t>T</a:t>
            </a:r>
            <a:r>
              <a:rPr lang="pt-BR"/>
              <a:t> P2 ?</a:t>
            </a:r>
          </a:p>
          <a:p>
            <a:pPr lvl="1"/>
            <a:r>
              <a:rPr lang="pt-BR"/>
              <a:t>P2 =</a:t>
            </a:r>
            <a:r>
              <a:rPr lang="pt-BR" baseline="-25000"/>
              <a:t>T</a:t>
            </a:r>
            <a:r>
              <a:rPr lang="pt-BR"/>
              <a:t> P3 ?</a:t>
            </a:r>
          </a:p>
          <a:p>
            <a:r>
              <a:rPr lang="pt-BR"/>
              <a:t>Refinamento de falhas</a:t>
            </a:r>
          </a:p>
          <a:p>
            <a:pPr lvl="1"/>
            <a:r>
              <a:rPr lang="pt-BR"/>
              <a:t>P1 e P2, quem tem menos falhas?</a:t>
            </a:r>
          </a:p>
          <a:p>
            <a:pPr lvl="1"/>
            <a:r>
              <a:rPr lang="pt-BR"/>
              <a:t>P2 e P3, quem tem menos falhas?</a:t>
            </a:r>
          </a:p>
          <a:p>
            <a:pPr lvl="1"/>
            <a:endParaRPr lang="pt-BR"/>
          </a:p>
          <a:p>
            <a:pPr lvl="1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Exemplo de Refinamentos</a:t>
            </a:r>
          </a:p>
        </p:txBody>
      </p:sp>
      <p:sp>
        <p:nvSpPr>
          <p:cNvPr id="5" name="Oval 4"/>
          <p:cNvSpPr/>
          <p:nvPr/>
        </p:nvSpPr>
        <p:spPr>
          <a:xfrm>
            <a:off x="1676400" y="2438401"/>
            <a:ext cx="990600" cy="914400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/>
              <a:t>P1</a:t>
            </a:r>
          </a:p>
        </p:txBody>
      </p:sp>
      <p:cxnSp>
        <p:nvCxnSpPr>
          <p:cNvPr id="9" name="Shape 8"/>
          <p:cNvCxnSpPr>
            <a:stCxn id="5" idx="0"/>
            <a:endCxn id="5" idx="5"/>
          </p:cNvCxnSpPr>
          <p:nvPr/>
        </p:nvCxnSpPr>
        <p:spPr>
          <a:xfrm rot="16200000" flipH="1">
            <a:off x="1956570" y="2653530"/>
            <a:ext cx="780489" cy="350230"/>
          </a:xfrm>
          <a:prstGeom prst="curvedConnector5">
            <a:avLst>
              <a:gd name="adj1" fmla="val -29289"/>
              <a:gd name="adj2" fmla="val 399424"/>
              <a:gd name="adj3" fmla="val 129289"/>
            </a:avLst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01959" y="2590801"/>
            <a:ext cx="765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/>
              <a:t> down</a:t>
            </a:r>
          </a:p>
        </p:txBody>
      </p:sp>
      <p:sp>
        <p:nvSpPr>
          <p:cNvPr id="12" name="Oval 11"/>
          <p:cNvSpPr/>
          <p:nvPr/>
        </p:nvSpPr>
        <p:spPr>
          <a:xfrm>
            <a:off x="5029200" y="2304490"/>
            <a:ext cx="990600" cy="914400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/>
              <a:t>P2</a:t>
            </a:r>
          </a:p>
        </p:txBody>
      </p:sp>
      <p:sp>
        <p:nvSpPr>
          <p:cNvPr id="16" name="Oval 15"/>
          <p:cNvSpPr/>
          <p:nvPr/>
        </p:nvSpPr>
        <p:spPr>
          <a:xfrm>
            <a:off x="7315200" y="2304490"/>
            <a:ext cx="990600" cy="914400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8" name="Elbow Connector 17"/>
          <p:cNvCxnSpPr>
            <a:stCxn id="12" idx="6"/>
            <a:endCxn id="16" idx="2"/>
          </p:cNvCxnSpPr>
          <p:nvPr/>
        </p:nvCxnSpPr>
        <p:spPr>
          <a:xfrm>
            <a:off x="6019800" y="2761690"/>
            <a:ext cx="1295400" cy="158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519385" y="2362200"/>
            <a:ext cx="491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/>
              <a:t>tau</a:t>
            </a:r>
          </a:p>
        </p:txBody>
      </p:sp>
      <p:cxnSp>
        <p:nvCxnSpPr>
          <p:cNvPr id="27" name="Curved Connector 26"/>
          <p:cNvCxnSpPr>
            <a:stCxn id="16" idx="0"/>
            <a:endCxn id="12" idx="0"/>
          </p:cNvCxnSpPr>
          <p:nvPr/>
        </p:nvCxnSpPr>
        <p:spPr>
          <a:xfrm rot="16200000" flipV="1">
            <a:off x="6667500" y="1161490"/>
            <a:ext cx="1588" cy="2286000"/>
          </a:xfrm>
          <a:prstGeom prst="curvedConnector3">
            <a:avLst>
              <a:gd name="adj1" fmla="val 14395466"/>
            </a:avLst>
          </a:prstGeom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16" idx="4"/>
            <a:endCxn id="12" idx="4"/>
          </p:cNvCxnSpPr>
          <p:nvPr/>
        </p:nvCxnSpPr>
        <p:spPr>
          <a:xfrm rot="5400000">
            <a:off x="6667500" y="2075890"/>
            <a:ext cx="1588" cy="2286000"/>
          </a:xfrm>
          <a:prstGeom prst="curvedConnector3">
            <a:avLst>
              <a:gd name="adj1" fmla="val 14395466"/>
            </a:avLst>
          </a:prstGeom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553200" y="1676400"/>
            <a:ext cx="427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/>
              <a:t>up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553200" y="3516868"/>
            <a:ext cx="71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/>
              <a:t>down</a:t>
            </a:r>
          </a:p>
        </p:txBody>
      </p:sp>
      <p:cxnSp>
        <p:nvCxnSpPr>
          <p:cNvPr id="33" name="Shape 32"/>
          <p:cNvCxnSpPr>
            <a:stCxn id="5" idx="0"/>
            <a:endCxn id="5" idx="3"/>
          </p:cNvCxnSpPr>
          <p:nvPr/>
        </p:nvCxnSpPr>
        <p:spPr>
          <a:xfrm rot="16200000" flipH="1" flipV="1">
            <a:off x="1606340" y="2653530"/>
            <a:ext cx="780489" cy="350230"/>
          </a:xfrm>
          <a:prstGeom prst="curvedConnector5">
            <a:avLst>
              <a:gd name="adj1" fmla="val -29289"/>
              <a:gd name="adj2" fmla="val 419023"/>
              <a:gd name="adj3" fmla="val 129289"/>
            </a:avLst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54024" y="2590800"/>
            <a:ext cx="427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/>
              <a:t>up</a:t>
            </a:r>
          </a:p>
        </p:txBody>
      </p:sp>
      <p:sp>
        <p:nvSpPr>
          <p:cNvPr id="43" name="Oval 42"/>
          <p:cNvSpPr/>
          <p:nvPr/>
        </p:nvSpPr>
        <p:spPr>
          <a:xfrm>
            <a:off x="5029200" y="5029200"/>
            <a:ext cx="990600" cy="914400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Oval 43"/>
          <p:cNvSpPr/>
          <p:nvPr/>
        </p:nvSpPr>
        <p:spPr>
          <a:xfrm>
            <a:off x="2286000" y="5029200"/>
            <a:ext cx="990600" cy="914400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/>
              <a:t>P3</a:t>
            </a:r>
          </a:p>
        </p:txBody>
      </p:sp>
      <p:cxnSp>
        <p:nvCxnSpPr>
          <p:cNvPr id="45" name="Shape 44"/>
          <p:cNvCxnSpPr>
            <a:stCxn id="44" idx="0"/>
            <a:endCxn id="44" idx="3"/>
          </p:cNvCxnSpPr>
          <p:nvPr/>
        </p:nvCxnSpPr>
        <p:spPr>
          <a:xfrm rot="16200000" flipH="1" flipV="1">
            <a:off x="2215940" y="5244329"/>
            <a:ext cx="780489" cy="350230"/>
          </a:xfrm>
          <a:prstGeom prst="curvedConnector5">
            <a:avLst>
              <a:gd name="adj1" fmla="val -29289"/>
              <a:gd name="adj2" fmla="val 327558"/>
              <a:gd name="adj3" fmla="val 129289"/>
            </a:avLst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81244" y="5257800"/>
            <a:ext cx="765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/>
              <a:t> down</a:t>
            </a:r>
          </a:p>
        </p:txBody>
      </p:sp>
      <p:cxnSp>
        <p:nvCxnSpPr>
          <p:cNvPr id="51" name="Straight Arrow Connector 50"/>
          <p:cNvCxnSpPr>
            <a:stCxn id="44" idx="6"/>
          </p:cNvCxnSpPr>
          <p:nvPr/>
        </p:nvCxnSpPr>
        <p:spPr>
          <a:xfrm>
            <a:off x="3276600" y="5486400"/>
            <a:ext cx="1752600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839980" y="5105400"/>
            <a:ext cx="427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/>
              <a:t>up</a:t>
            </a:r>
          </a:p>
        </p:txBody>
      </p:sp>
      <p:cxnSp>
        <p:nvCxnSpPr>
          <p:cNvPr id="56" name="Curved Connector 55"/>
          <p:cNvCxnSpPr>
            <a:stCxn id="44" idx="5"/>
            <a:endCxn id="44" idx="3"/>
          </p:cNvCxnSpPr>
          <p:nvPr/>
        </p:nvCxnSpPr>
        <p:spPr>
          <a:xfrm rot="5400000">
            <a:off x="2781300" y="5459459"/>
            <a:ext cx="1588" cy="700460"/>
          </a:xfrm>
          <a:prstGeom prst="curvedConnector3">
            <a:avLst>
              <a:gd name="adj1" fmla="val 43002834"/>
            </a:avLst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048000" y="6183868"/>
            <a:ext cx="427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/>
              <a:t>up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934200" y="5029200"/>
            <a:ext cx="14478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/>
              <a:t>Navegando no Probe </a:t>
            </a:r>
          </a:p>
          <a:p>
            <a:r>
              <a:rPr lang="pt-BR"/>
              <a:t>chegamos a estes LTSs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Roteiro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/>
              <a:t>FDR e Probe</a:t>
            </a:r>
          </a:p>
          <a:p>
            <a:r>
              <a:rPr lang="pt-BR"/>
              <a:t>Rodando ferramentas</a:t>
            </a:r>
          </a:p>
          <a:p>
            <a:r>
              <a:rPr lang="pt-BR"/>
              <a:t>Exemplos e dicas de uso</a:t>
            </a:r>
          </a:p>
          <a:p>
            <a:pPr lvl="1"/>
            <a:r>
              <a:rPr lang="pt-BR"/>
              <a:t>At</a:t>
            </a:r>
            <a:r>
              <a:rPr lang="pt-BR"/>
              <a:t>é Aula 3</a:t>
            </a:r>
          </a:p>
          <a:p>
            <a:pPr lvl="1"/>
            <a:r>
              <a:rPr lang="pt-BR"/>
              <a:t>Aulas 4 e 5</a:t>
            </a:r>
            <a:endParaRPr lang="pt-BR"/>
          </a:p>
          <a:p>
            <a:pPr>
              <a:buNone/>
            </a:pPr>
            <a:endParaRPr lang="pt-BR"/>
          </a:p>
          <a:p>
            <a:endParaRPr lang="pt-B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Exemplo Paralelismo S</a:t>
            </a:r>
            <a:r>
              <a:rPr lang="pt-BR"/>
              <a:t>íncrono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/>
              <a:t>Especifique em CSPM o processo REPEAT e Sigma = {up,down}</a:t>
            </a:r>
          </a:p>
          <a:p>
            <a:r>
              <a:rPr lang="pt-BR"/>
              <a:t>Navegue com o Probe pelo processo</a:t>
            </a:r>
          </a:p>
          <a:p>
            <a:pPr lvl="1"/>
            <a:r>
              <a:rPr lang="pt-BR"/>
              <a:t>REPEATup = (up -&gt; up -&gt; REPEAT) [|Sigma|] REPEAT</a:t>
            </a:r>
          </a:p>
          <a:p>
            <a:r>
              <a:rPr lang="pt-BR"/>
              <a:t>Seja</a:t>
            </a:r>
          </a:p>
          <a:p>
            <a:pPr lvl="1"/>
            <a:r>
              <a:rPr lang="pt-BR"/>
              <a:t>AS1 = up -&gt; up -&gt; REPEAT</a:t>
            </a:r>
          </a:p>
          <a:p>
            <a:r>
              <a:rPr lang="pt-BR"/>
              <a:t>Use FDR para responder</a:t>
            </a:r>
          </a:p>
          <a:p>
            <a:pPr lvl="1"/>
            <a:r>
              <a:rPr lang="pt-BR"/>
              <a:t>AS1 =</a:t>
            </a:r>
            <a:r>
              <a:rPr lang="pt-BR" baseline="-25000"/>
              <a:t>T</a:t>
            </a:r>
            <a:r>
              <a:rPr lang="pt-BR"/>
              <a:t> REPEATup ?</a:t>
            </a:r>
          </a:p>
          <a:p>
            <a:pPr lvl="1"/>
            <a:endParaRPr lang="pt-B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Exemplo Paralelismo S</a:t>
            </a:r>
            <a:r>
              <a:rPr lang="pt-BR"/>
              <a:t>íncrono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/>
              <a:t>Especifique em CSPM o processo REPEAT e Sigma = {up,down}</a:t>
            </a:r>
          </a:p>
          <a:p>
            <a:r>
              <a:rPr lang="pt-BR"/>
              <a:t>Navegue com o Probe pelos processo</a:t>
            </a:r>
          </a:p>
          <a:p>
            <a:pPr lvl="1"/>
            <a:r>
              <a:rPr lang="pt-BR"/>
              <a:t>REPEATupdown = (up -&gt; down -&gt; REPEAT) [|Sigma|] REPEAT</a:t>
            </a:r>
          </a:p>
          <a:p>
            <a:r>
              <a:rPr lang="pt-BR"/>
              <a:t>Seja</a:t>
            </a:r>
          </a:p>
          <a:p>
            <a:pPr lvl="1"/>
            <a:r>
              <a:rPr lang="pt-BR"/>
              <a:t>AS2 = up -&gt; STOP</a:t>
            </a:r>
          </a:p>
          <a:p>
            <a:r>
              <a:rPr lang="pt-BR"/>
              <a:t>Use FDR para responder</a:t>
            </a:r>
          </a:p>
          <a:p>
            <a:pPr lvl="1"/>
            <a:r>
              <a:rPr lang="pt-BR"/>
              <a:t>AS2 =</a:t>
            </a:r>
            <a:r>
              <a:rPr lang="pt-BR" baseline="-25000"/>
              <a:t>T</a:t>
            </a:r>
            <a:r>
              <a:rPr lang="pt-BR"/>
              <a:t> REPEATupdown ?</a:t>
            </a:r>
          </a:p>
          <a:p>
            <a:pPr lvl="1"/>
            <a:endParaRPr lang="pt-B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/>
              <a:t>Exemplo Paralelismo Alphabetizado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/>
              <a:t>Considere a seguinte especifica</a:t>
            </a:r>
            <a:r>
              <a:rPr lang="pt-BR"/>
              <a:t>ção CSPM</a:t>
            </a:r>
            <a:endParaRPr lang="pt-BR"/>
          </a:p>
          <a:p>
            <a:pPr>
              <a:buNone/>
            </a:pPr>
            <a:r>
              <a:rPr lang="pt-BR"/>
              <a:t>T = {0,1}</a:t>
            </a:r>
          </a:p>
          <a:p>
            <a:pPr>
              <a:buNone/>
            </a:pPr>
            <a:r>
              <a:rPr lang="pt-BR"/>
              <a:t>channel aa,m,cc:T</a:t>
            </a:r>
          </a:p>
          <a:p>
            <a:pPr>
              <a:buNone/>
            </a:pPr>
            <a:r>
              <a:rPr lang="pt-BR"/>
              <a:t>COPY'(a,b) = a?x -&gt; b!x -&gt; COPY'(a,b)</a:t>
            </a:r>
          </a:p>
          <a:p>
            <a:pPr>
              <a:buNone/>
            </a:pPr>
            <a:r>
              <a:rPr lang="pt-BR"/>
              <a:t>CC0 = COPY'(aa,m) [{|aa,m|}||{|m,cc|}] COPY'(m,cc)</a:t>
            </a:r>
          </a:p>
          <a:p>
            <a:r>
              <a:rPr lang="pt-BR"/>
              <a:t>Escreva uma especifica</a:t>
            </a:r>
            <a:r>
              <a:rPr lang="pt-BR"/>
              <a:t>ção sequencial equivalente a CC0</a:t>
            </a:r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pt-BR"/>
              <a:t>FDR e Probe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9362"/>
          </a:xfrm>
        </p:spPr>
        <p:txBody>
          <a:bodyPr>
            <a:normAutofit fontScale="92500" lnSpcReduction="20000"/>
          </a:bodyPr>
          <a:lstStyle/>
          <a:p>
            <a:r>
              <a:rPr lang="pt-BR"/>
              <a:t>FDR (Failures Divergence Refinement)</a:t>
            </a:r>
          </a:p>
          <a:p>
            <a:pPr lvl="1"/>
            <a:r>
              <a:rPr lang="pt-BR"/>
              <a:t>Verificador de modelos de CSP</a:t>
            </a:r>
          </a:p>
          <a:p>
            <a:pPr lvl="1"/>
            <a:r>
              <a:rPr lang="pt-BR"/>
              <a:t>Verifica em um processo a presença de </a:t>
            </a:r>
          </a:p>
          <a:p>
            <a:pPr lvl="2"/>
            <a:r>
              <a:rPr lang="pt-BR"/>
              <a:t>deadlock</a:t>
            </a:r>
          </a:p>
          <a:p>
            <a:pPr lvl="2"/>
            <a:r>
              <a:rPr lang="pt-BR"/>
              <a:t>livelock</a:t>
            </a:r>
          </a:p>
          <a:p>
            <a:pPr lvl="2"/>
            <a:r>
              <a:rPr lang="pt-BR"/>
              <a:t>não determinismo</a:t>
            </a:r>
          </a:p>
          <a:p>
            <a:pPr lvl="1"/>
            <a:r>
              <a:rPr lang="pt-BR"/>
              <a:t>Verifica refinamentos entre processos (traces, falhas e falhas e divergencias)</a:t>
            </a:r>
          </a:p>
          <a:p>
            <a:r>
              <a:rPr lang="pt-BR"/>
              <a:t>Probe</a:t>
            </a:r>
          </a:p>
          <a:p>
            <a:pPr lvl="1"/>
            <a:r>
              <a:rPr lang="pt-BR"/>
              <a:t>Navegador de processos CSP</a:t>
            </a:r>
          </a:p>
          <a:p>
            <a:pPr lvl="1"/>
            <a:r>
              <a:rPr lang="pt-BR"/>
              <a:t>Permite o usuário simular o sistema e ver a progressão da especificação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Antes de rodar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Baixar de </a:t>
            </a:r>
            <a:r>
              <a:rPr lang="pt-BR">
                <a:hlinkClick r:id="rId2"/>
              </a:rPr>
              <a:t>www.cin.ufpe.br/~scn/esd/</a:t>
            </a:r>
            <a:endParaRPr lang="pt-BR"/>
          </a:p>
          <a:p>
            <a:pPr lvl="1"/>
            <a:r>
              <a:rPr lang="pt-BR"/>
              <a:t>roteiro_aula_pratica.pptx (este arquivo)</a:t>
            </a:r>
          </a:p>
          <a:p>
            <a:pPr lvl="1"/>
            <a:r>
              <a:rPr lang="pt-BR"/>
              <a:t>sample1.csp</a:t>
            </a:r>
          </a:p>
          <a:p>
            <a:pPr lvl="1"/>
            <a:r>
              <a:rPr lang="pt-BR"/>
              <a:t>putty.exe</a:t>
            </a:r>
          </a:p>
          <a:p>
            <a:pPr lvl="1"/>
            <a:r>
              <a:rPr lang="pt-BR"/>
              <a:t>probe (executável para linux)</a:t>
            </a:r>
          </a:p>
          <a:p>
            <a:r>
              <a:rPr lang="pt-BR"/>
              <a:t>Ter Xming instalado</a:t>
            </a:r>
          </a:p>
          <a:p>
            <a:r>
              <a:rPr lang="pt-BR"/>
              <a:t>Ter permissão para logar no sevidor altinho.cin.ufpe.br (linux)</a:t>
            </a:r>
          </a:p>
          <a:p>
            <a:endParaRPr lang="pt-BR"/>
          </a:p>
          <a:p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Rodando FDR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pt-BR"/>
              <a:t>FDR (Failures Divergence Refinement)</a:t>
            </a:r>
          </a:p>
          <a:p>
            <a:pPr lvl="1"/>
            <a:r>
              <a:rPr lang="pt-BR"/>
              <a:t>Executar Xming</a:t>
            </a:r>
          </a:p>
          <a:p>
            <a:pPr lvl="1"/>
            <a:r>
              <a:rPr lang="pt-BR"/>
              <a:t>Executar e configurar putty </a:t>
            </a:r>
          </a:p>
          <a:p>
            <a:pPr lvl="2"/>
            <a:r>
              <a:rPr lang="pt-BR"/>
              <a:t>adicionar altinho.cin.ufpe.br no campo servidor</a:t>
            </a:r>
          </a:p>
          <a:p>
            <a:pPr lvl="2"/>
            <a:r>
              <a:rPr lang="pt-BR"/>
              <a:t>marcar SSH -&gt; forward the X11</a:t>
            </a:r>
          </a:p>
          <a:p>
            <a:pPr lvl="2"/>
            <a:r>
              <a:rPr lang="pt-BR"/>
              <a:t>salvar configuração para não ter que repetir os 2 passos anteriores</a:t>
            </a:r>
          </a:p>
          <a:p>
            <a:pPr lvl="1"/>
            <a:r>
              <a:rPr lang="pt-BR"/>
              <a:t>Logar em altinho.cin.ufpe.br</a:t>
            </a:r>
          </a:p>
          <a:p>
            <a:pPr lvl="2"/>
            <a:r>
              <a:rPr lang="pt-BR"/>
              <a:t>Usuario/senha do windows</a:t>
            </a:r>
          </a:p>
          <a:p>
            <a:pPr lvl="2"/>
            <a:r>
              <a:rPr lang="pt-BR"/>
              <a:t>Depois de logar chamar comando “fdr2 &amp;”</a:t>
            </a:r>
          </a:p>
          <a:p>
            <a:pPr lvl="2"/>
            <a:r>
              <a:rPr lang="pt-BR"/>
              <a:t>Verificar se o diretório remote está mapeado para sua conta (drive h: )</a:t>
            </a:r>
          </a:p>
          <a:p>
            <a:pPr lvl="1"/>
            <a:r>
              <a:rPr lang="pt-BR"/>
              <a:t>Para usar de casa é preciso estar na VPN</a:t>
            </a:r>
          </a:p>
          <a:p>
            <a:pPr lvl="1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Tela do FDR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600200"/>
            <a:ext cx="5854700" cy="45803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Rodando Probe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Probe</a:t>
            </a:r>
          </a:p>
          <a:p>
            <a:pPr lvl="1"/>
            <a:r>
              <a:rPr lang="pt-BR"/>
              <a:t>copiar o arquivo excutável (probe) da sua conta para o local em altinho. Considere dir o diretório em h: onde foi baixado o arquivo</a:t>
            </a:r>
          </a:p>
          <a:p>
            <a:pPr lvl="2"/>
            <a:r>
              <a:rPr lang="pt-BR"/>
              <a:t>cp ˜/remote/dir/probe . </a:t>
            </a:r>
          </a:p>
          <a:p>
            <a:pPr lvl="1"/>
            <a:r>
              <a:rPr lang="pt-BR"/>
              <a:t>chamar pela linha de comando ‘./probe &amp;’</a:t>
            </a:r>
          </a:p>
          <a:p>
            <a:pPr lvl="1"/>
            <a:r>
              <a:rPr lang="pt-BR"/>
              <a:t>diferente de FDR, tem versão para windows</a:t>
            </a:r>
          </a:p>
          <a:p>
            <a:pPr lvl="2">
              <a:buNone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/>
              <a:t>Tela de Probe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8720" y="1847850"/>
            <a:ext cx="6689880" cy="4019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Basico da interface de FDR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/>
              <a:t>File (Load, Reload)</a:t>
            </a:r>
          </a:p>
          <a:p>
            <a:r>
              <a:rPr lang="pt-BR"/>
              <a:t>Lista de verificações (assertions)</a:t>
            </a:r>
          </a:p>
          <a:p>
            <a:r>
              <a:rPr lang="pt-BR"/>
              <a:t>Lista de processos do arquivo carregado</a:t>
            </a:r>
          </a:p>
          <a:p>
            <a:r>
              <a:rPr lang="pt-BR"/>
              <a:t>Janela de Mensagens</a:t>
            </a:r>
          </a:p>
          <a:p>
            <a:pPr lvl="1"/>
            <a:r>
              <a:rPr lang="pt-BR"/>
              <a:t>Mostrar: Options -&gt; Show status</a:t>
            </a:r>
          </a:p>
          <a:p>
            <a:pPr lvl="1"/>
            <a:r>
              <a:rPr lang="pt-BR"/>
              <a:t>Detalhes da janela: Messages -&gt; ...</a:t>
            </a:r>
          </a:p>
          <a:p>
            <a:pPr lvl="1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956</Words>
  <Application>Microsoft Macintosh PowerPoint</Application>
  <PresentationFormat>On-screen Show (4:3)</PresentationFormat>
  <Paragraphs>163</Paragraphs>
  <Slides>22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Aula Prática de ESD (www.cin.ufpe.br/~acm/esd)</vt:lpstr>
      <vt:lpstr>Roteiro</vt:lpstr>
      <vt:lpstr>FDR e Probe</vt:lpstr>
      <vt:lpstr>Antes de rodar</vt:lpstr>
      <vt:lpstr>Rodando FDR</vt:lpstr>
      <vt:lpstr>Tela do FDR</vt:lpstr>
      <vt:lpstr>Rodando Probe</vt:lpstr>
      <vt:lpstr>Tela de Probe</vt:lpstr>
      <vt:lpstr>Basico da interface de FDR</vt:lpstr>
      <vt:lpstr>Deadlock, deterministic, evaluate</vt:lpstr>
      <vt:lpstr>Deadlock de Stop vs deadlock de Skip</vt:lpstr>
      <vt:lpstr>Processo parametrizado</vt:lpstr>
      <vt:lpstr>Busca no Probe</vt:lpstr>
      <vt:lpstr>Analisando determinismo</vt:lpstr>
      <vt:lpstr>Typechecker</vt:lpstr>
      <vt:lpstr>Comparando processos</vt:lpstr>
      <vt:lpstr>Exemplos de Comparação</vt:lpstr>
      <vt:lpstr>Exemplos de Refinamentos</vt:lpstr>
      <vt:lpstr>Exemplo de Refinamentos</vt:lpstr>
      <vt:lpstr>Exemplo Paralelismo Síncrono</vt:lpstr>
      <vt:lpstr>Exemplo Paralelismo Síncrono</vt:lpstr>
      <vt:lpstr>Exemplo Paralelismo Alphabetizado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Sidney Nogueira</dc:creator>
  <cp:lastModifiedBy>Sidney Nogueira</cp:lastModifiedBy>
  <cp:revision>55</cp:revision>
  <dcterms:created xsi:type="dcterms:W3CDTF">2010-03-31T14:24:18Z</dcterms:created>
  <dcterms:modified xsi:type="dcterms:W3CDTF">2010-03-31T18:40:13Z</dcterms:modified>
</cp:coreProperties>
</file>