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9" r:id="rId4"/>
    <p:sldId id="261" r:id="rId5"/>
    <p:sldId id="264" r:id="rId6"/>
    <p:sldId id="262" r:id="rId7"/>
    <p:sldId id="257" r:id="rId8"/>
    <p:sldId id="25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78" autoAdjust="0"/>
  </p:normalViewPr>
  <p:slideViewPr>
    <p:cSldViewPr>
      <p:cViewPr varScale="1">
        <p:scale>
          <a:sx n="60" d="100"/>
          <a:sy n="6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F0970-3ADF-4D95-8DEB-80EB886ACCDC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A815E-8EFF-4DD8-9D7A-09BD54F26C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Ada (e não ADA) surgiu</a:t>
            </a:r>
            <a:r>
              <a:rPr lang="pt-BR" baseline="0" dirty="0" smtClean="0"/>
              <a:t> de uma necessidade especial do desenvolvimento de software para </a:t>
            </a:r>
            <a:r>
              <a:rPr lang="pt-BR" b="1" baseline="0" dirty="0" smtClean="0"/>
              <a:t>sistemas específicos de uso militar</a:t>
            </a:r>
            <a:r>
              <a:rPr lang="pt-BR" baseline="0" dirty="0" smtClean="0"/>
              <a:t>. Havia centenas de linguagens usadas no desenvolvimento desse domínio nos EUA. Ou seja, além de lidar com a </a:t>
            </a:r>
            <a:r>
              <a:rPr lang="pt-BR" b="1" baseline="0" dirty="0" smtClean="0"/>
              <a:t>complexidade da produção desses programas</a:t>
            </a:r>
            <a:r>
              <a:rPr lang="pt-BR" baseline="0" dirty="0" smtClean="0"/>
              <a:t>, os desenvolvedores ainda tinham trabalhar com a </a:t>
            </a:r>
            <a:r>
              <a:rPr lang="pt-BR" b="1" baseline="0" dirty="0" smtClean="0"/>
              <a:t>falta de padronização.  </a:t>
            </a:r>
            <a:r>
              <a:rPr lang="pt-BR" b="0" baseline="0" dirty="0" smtClean="0"/>
              <a:t>Houve um </a:t>
            </a:r>
            <a:r>
              <a:rPr lang="pt-BR" b="1" baseline="0" dirty="0" smtClean="0"/>
              <a:t>fortíssimo</a:t>
            </a:r>
            <a:r>
              <a:rPr lang="pt-BR" b="0" baseline="0" dirty="0" smtClean="0"/>
              <a:t> investimento em seu desenvolvimento.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A815E-8EFF-4DD8-9D7A-09BD54F26CD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0" dirty="0" smtClean="0"/>
              <a:t>A empresa vencedora</a:t>
            </a:r>
            <a:r>
              <a:rPr lang="pt-BR" b="0" baseline="0" dirty="0" smtClean="0"/>
              <a:t> da licitação foi a francesa </a:t>
            </a:r>
            <a:r>
              <a:rPr lang="pt-BR" b="0" baseline="0" dirty="0" err="1" smtClean="0"/>
              <a:t>Honeywell</a:t>
            </a:r>
            <a:r>
              <a:rPr lang="pt-BR" b="0" baseline="0" dirty="0" smtClean="0"/>
              <a:t>. Foi lançada oficialmente em 1982 então a </a:t>
            </a:r>
            <a:r>
              <a:rPr lang="pt-BR" b="0" baseline="0" dirty="0" err="1" smtClean="0"/>
              <a:t>liguagem</a:t>
            </a:r>
            <a:r>
              <a:rPr lang="pt-BR" b="0" baseline="0" dirty="0" smtClean="0"/>
              <a:t> Ada, em homenagem ao primeiro programador de história. O de Ada ser internacionalmente se deve ao fato de a mesma ter sido </a:t>
            </a:r>
            <a:r>
              <a:rPr lang="pt-BR" b="1" baseline="0" dirty="0" smtClean="0"/>
              <a:t>amplamente revisada </a:t>
            </a:r>
            <a:r>
              <a:rPr lang="pt-BR" b="0" baseline="0" dirty="0" smtClean="0"/>
              <a:t>por especialista </a:t>
            </a:r>
            <a:r>
              <a:rPr lang="pt-BR" b="0" baseline="0" smtClean="0"/>
              <a:t>do mundo 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A815E-8EFF-4DD8-9D7A-09BD54F26CD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A815E-8EFF-4DD8-9D7A-09BD54F26CD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4542CF-95E2-414E-BC5A-3BF94DFB47FD}" type="datetimeFigureOut">
              <a:rPr lang="pt-BR" smtClean="0"/>
              <a:pPr/>
              <a:t>19/10/2009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58B753-4E5B-4624-A93F-D161397D768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Hist</a:t>
            </a:r>
            <a:r>
              <a:rPr lang="pt-BR" sz="44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ória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1643050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noProof="0" dirty="0" smtClean="0"/>
              <a:t>Encomendada pelo </a:t>
            </a:r>
            <a:r>
              <a:rPr lang="pt-BR" sz="3200" noProof="0" dirty="0" err="1" smtClean="0"/>
              <a:t>DoD</a:t>
            </a:r>
            <a:r>
              <a:rPr lang="pt-BR" sz="3200" noProof="0" dirty="0" smtClean="0"/>
              <a:t>.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Havia centenas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de linguagens sendo usadas pelo departamento.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pt-BR" sz="2700" noProof="0" dirty="0" smtClean="0">
                <a:solidFill>
                  <a:schemeClr val="bg2">
                    <a:lumMod val="50000"/>
                  </a:schemeClr>
                </a:solidFill>
              </a:rPr>
              <a:t>Os sistemas produzidos eram extensos e complexos.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pt-BR" sz="2700" noProof="0" dirty="0" smtClean="0">
                <a:solidFill>
                  <a:schemeClr val="bg2">
                    <a:lumMod val="50000"/>
                  </a:schemeClr>
                </a:solidFill>
              </a:rPr>
              <a:t>Tipicamente sistemas embarcados.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Foi resultado de uma disputa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entre empresas.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Hist</a:t>
            </a:r>
            <a:r>
              <a:rPr lang="pt-BR" sz="4400" dirty="0" err="1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ória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1643050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noProof="0" dirty="0" smtClean="0"/>
              <a:t> Lançada oficialmente em 1982 pela CII </a:t>
            </a:r>
            <a:r>
              <a:rPr lang="pt-BR" sz="3200" noProof="0" dirty="0" err="1" smtClean="0"/>
              <a:t>Honeyw</a:t>
            </a:r>
            <a:r>
              <a:rPr lang="pt-BR" sz="3200" dirty="0" err="1" smtClean="0"/>
              <a:t>ell</a:t>
            </a:r>
            <a:r>
              <a:rPr lang="pt-BR" sz="3200" dirty="0" smtClean="0"/>
              <a:t> Bull.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Padronizada internacionalmente (ISO).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BR" sz="32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Ada, e não ADA!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286124"/>
            <a:ext cx="2514520" cy="327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Características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1643050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noProof="0" dirty="0" smtClean="0"/>
              <a:t> </a:t>
            </a:r>
            <a:r>
              <a:rPr lang="pt-BR" sz="3200" dirty="0" smtClean="0"/>
              <a:t>Além da versão inicial (Ada 83), ainda foram lançadas Ada 95 e Ada 2005.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BR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/>
              <a:t>Aplicações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Tráfego aéreo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Sistemas Espaciais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Controle de ferrovias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Aviação civil e militar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Características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58" y="4000504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noProof="0" dirty="0" smtClean="0"/>
              <a:t> </a:t>
            </a:r>
            <a:r>
              <a:rPr lang="pt-BR" sz="3200" dirty="0" smtClean="0"/>
              <a:t>Versão 95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Suporte OO (Ada também é estruturada)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Melhor suporte a concorrência e distribuição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Flexibilidade e Confiabilidade</a:t>
            </a:r>
          </a:p>
        </p:txBody>
      </p:sp>
      <p:sp>
        <p:nvSpPr>
          <p:cNvPr id="6" name="Retângulo 5"/>
          <p:cNvSpPr/>
          <p:nvPr/>
        </p:nvSpPr>
        <p:spPr>
          <a:xfrm>
            <a:off x="428596" y="1500174"/>
            <a:ext cx="7072346" cy="241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/>
              <a:t>Versão 83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Propósito-geral, porém voltada para sistemas de larga escala e embarcados.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Suporte a programação concorrente e paralela.</a:t>
            </a:r>
            <a:endParaRPr lang="pt-BR" sz="27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472" y="357166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noProof="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Características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034" y="1571612"/>
            <a:ext cx="864396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/>
              <a:t>Versão </a:t>
            </a:r>
            <a:r>
              <a:rPr lang="pt-BR" sz="3200" dirty="0" smtClean="0"/>
              <a:t>2005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Suporte a herança múltipla e modificação na notação de </a:t>
            </a: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OO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Modificações voltadas para aplicações de tempo-real</a:t>
            </a:r>
          </a:p>
          <a:p>
            <a:pPr lvl="1">
              <a:spcBef>
                <a:spcPct val="20000"/>
              </a:spcBef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	Novos anexos para manipulação de “</a:t>
            </a:r>
            <a:r>
              <a:rPr lang="pt-BR" sz="2700" dirty="0" err="1" smtClean="0">
                <a:solidFill>
                  <a:schemeClr val="bg2">
                    <a:lumMod val="50000"/>
                  </a:schemeClr>
                </a:solidFill>
              </a:rPr>
              <a:t>tasks</a:t>
            </a: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</a:p>
          <a:p>
            <a:pPr lvl="1">
              <a:spcBef>
                <a:spcPct val="20000"/>
              </a:spcBef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	Mecanismos de escalonamento alternativos</a:t>
            </a:r>
          </a:p>
          <a:p>
            <a:pPr lvl="1">
              <a:spcBef>
                <a:spcPct val="20000"/>
              </a:spcBef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	Monitoramento de recursos mais eficiente</a:t>
            </a:r>
            <a:endParaRPr lang="pt-BR" sz="27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t-BR" sz="4400" dirty="0" smtClean="0">
                <a:solidFill>
                  <a:schemeClr val="bg2">
                    <a:lumMod val="25000"/>
                  </a:schemeClr>
                </a:solidFill>
              </a:rPr>
              <a:t>Características</a:t>
            </a:r>
            <a:endParaRPr lang="pt-BR" sz="4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71472" y="1500174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/>
              <a:t>  Os objetivos do Ada 2005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Flexibilidade e eficiência de C/C++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Portabilidade de Java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noProof="0" dirty="0" smtClean="0"/>
              <a:t>Em geral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Suporte a desenvolvimento de larga escala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Compilação rápida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2700" dirty="0" smtClean="0">
                <a:solidFill>
                  <a:schemeClr val="bg2">
                    <a:lumMod val="50000"/>
                  </a:schemeClr>
                </a:solidFill>
              </a:rPr>
              <a:t>Simples manipulação de concorrência, paralelismo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71472" y="4286256"/>
            <a:ext cx="8183563" cy="447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spcBef>
                <a:spcPct val="20000"/>
              </a:spcBef>
              <a:defRPr/>
            </a:pPr>
            <a:endParaRPr lang="pt-BR" sz="3200" noProof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t-BR" sz="4400" dirty="0" smtClean="0">
                <a:solidFill>
                  <a:schemeClr val="bg2">
                    <a:lumMod val="25000"/>
                  </a:schemeClr>
                </a:solidFill>
              </a:rPr>
              <a:t>Características</a:t>
            </a:r>
            <a:endParaRPr lang="pt-BR" sz="4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00034" y="1571612"/>
            <a:ext cx="8643966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/>
              <a:t>Contém pacotes completos de acesso a relógio (Ada.</a:t>
            </a:r>
            <a:r>
              <a:rPr lang="pt-BR" sz="3200" dirty="0" err="1" smtClean="0"/>
              <a:t>Calendar</a:t>
            </a:r>
            <a:r>
              <a:rPr lang="pt-BR" sz="3200" dirty="0" smtClean="0"/>
              <a:t> e Ada.</a:t>
            </a:r>
            <a:r>
              <a:rPr lang="pt-BR" sz="3200" dirty="0" err="1" smtClean="0"/>
              <a:t>Real_Time</a:t>
            </a:r>
            <a:r>
              <a:rPr lang="pt-BR" sz="3200" dirty="0" smtClean="0"/>
              <a:t>)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/>
              <a:t>Exemplo do suporte a STR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</a:rPr>
              <a:t>Funções de acesso a relógio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</a:rPr>
              <a:t>Funções </a:t>
            </a:r>
            <a:r>
              <a:rPr lang="pt-BR" sz="3200" b="1" dirty="0" err="1" smtClean="0">
                <a:solidFill>
                  <a:schemeClr val="bg2">
                    <a:lumMod val="50000"/>
                  </a:schemeClr>
                </a:solidFill>
              </a:rPr>
              <a:t>delay</a:t>
            </a:r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</a:rPr>
              <a:t> e </a:t>
            </a:r>
            <a:r>
              <a:rPr lang="pt-BR" sz="3200" b="1" dirty="0" err="1" smtClean="0">
                <a:solidFill>
                  <a:schemeClr val="bg2">
                    <a:lumMod val="50000"/>
                  </a:schemeClr>
                </a:solidFill>
              </a:rPr>
              <a:t>delay</a:t>
            </a:r>
            <a:r>
              <a:rPr lang="pt-BR" sz="3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3200" b="1" dirty="0" err="1" smtClean="0">
                <a:solidFill>
                  <a:schemeClr val="bg2">
                    <a:lumMod val="50000"/>
                  </a:schemeClr>
                </a:solidFill>
              </a:rPr>
              <a:t>until</a:t>
            </a: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defRPr/>
            </a:pPr>
            <a:endParaRPr lang="pt-BR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spcBef>
                <a:spcPct val="20000"/>
              </a:spcBef>
              <a:defRPr/>
            </a:pPr>
            <a:endParaRPr lang="pt-BR" sz="32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51" y="1285860"/>
            <a:ext cx="8823949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71500" y="357188"/>
            <a:ext cx="8183563" cy="105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t-BR" sz="4400" dirty="0" smtClean="0">
                <a:solidFill>
                  <a:schemeClr val="bg2">
                    <a:lumMod val="25000"/>
                  </a:schemeClr>
                </a:solidFill>
              </a:rPr>
              <a:t>Características</a:t>
            </a:r>
            <a:endParaRPr lang="pt-BR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329</Words>
  <Application>Microsoft Office PowerPoint</Application>
  <PresentationFormat>Apresentação na tela (4:3)</PresentationFormat>
  <Paragraphs>64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Solstício</vt:lpstr>
      <vt:lpstr>Slide 1</vt:lpstr>
      <vt:lpstr>Slide 2</vt:lpstr>
      <vt:lpstr>Slide 3</vt:lpstr>
      <vt:lpstr>Slide 4</vt:lpstr>
      <vt:lpstr>Slide 5</vt:lpstr>
      <vt:lpstr>Slide 6</vt:lpstr>
      <vt:lpstr>Slide 7</vt:lpstr>
      <vt:lpstr>               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icd</dc:creator>
  <cp:lastModifiedBy>icd</cp:lastModifiedBy>
  <cp:revision>30</cp:revision>
  <dcterms:created xsi:type="dcterms:W3CDTF">2009-10-19T10:59:44Z</dcterms:created>
  <dcterms:modified xsi:type="dcterms:W3CDTF">2009-10-19T13:04:58Z</dcterms:modified>
</cp:coreProperties>
</file>