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9" r:id="rId4"/>
    <p:sldId id="282" r:id="rId5"/>
    <p:sldId id="286" r:id="rId6"/>
    <p:sldId id="283" r:id="rId7"/>
    <p:sldId id="284" r:id="rId8"/>
    <p:sldId id="285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78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265037E-93F8-4973-B585-10BEDB191694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0F6B6C4-956F-4379-9E09-A94079BFEE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6FDA2-430C-4D4D-BDF6-DB9A83508D97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1567-0403-4536-81E0-DB54D18E9A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2D669-4447-4BD9-B310-FE7E8156B733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44DE7-C2C9-4D96-9C59-5C28256ADE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B25CC-13EF-4681-A679-C5FFBF482AB2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C456B-C26B-45BD-89CB-00339724FC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46836B-7C05-4154-99A1-8AF225056896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77CABA-ECDA-43FD-8B9D-9034C312E5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BDCB43-A58E-445B-ADC8-294290096EBC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C11F5D-F67C-4C5E-9B0D-5EFBF2D7FD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E1E084-2C94-40D8-BF90-5C89F6F8E637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C1AB88-4C1E-4EA7-BBAE-B0A982BCB1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DF8367-CC31-4BB3-80E0-A99C8E1E8509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380471-DAC0-4A08-8885-CF8FE1F556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8BC8A-EACF-467B-A229-1E365E0A5546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4F98C-1053-4694-B0D0-9AEBA92013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E28A36-AC51-4CA1-BF5D-A988A2C2D4E7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BCE32B-A85B-4B43-9B06-5B8345C958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63A2B7-7E56-450A-9644-B2C3C5295EC1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EE05EC5-AA29-4809-8C51-0DDC513A2A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DA0094-2AA4-4FFF-913B-E4787DCB2E32}" type="datetimeFigureOut">
              <a:rPr lang="pt-BR"/>
              <a:pPr>
                <a:defRPr/>
              </a:pPr>
              <a:t>28/08/2008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8B6E6DF-D18A-4F4F-80E9-6D905C2345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22" r:id="rId5"/>
    <p:sldLayoutId id="2147483723" r:id="rId6"/>
    <p:sldLayoutId id="2147483716" r:id="rId7"/>
    <p:sldLayoutId id="2147483724" r:id="rId8"/>
    <p:sldLayoutId id="2147483725" r:id="rId9"/>
    <p:sldLayoutId id="2147483717" r:id="rId10"/>
    <p:sldLayoutId id="214748371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829761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/>
              <a:t>Ferramenta CASE para o desenvolvimento do modelo E/R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928662" y="2928934"/>
            <a:ext cx="5214974" cy="500066"/>
          </a:xfrm>
        </p:spPr>
        <p:txBody>
          <a:bodyPr/>
          <a:lstStyle/>
          <a:p>
            <a:pPr marR="0" algn="l"/>
            <a:r>
              <a:rPr lang="pt-BR" dirty="0" smtClean="0"/>
              <a:t>Exercitando um pouco mais...</a:t>
            </a:r>
          </a:p>
        </p:txBody>
      </p:sp>
      <p:sp>
        <p:nvSpPr>
          <p:cNvPr id="4" name="Estrela de 5 pontas 3"/>
          <p:cNvSpPr/>
          <p:nvPr/>
        </p:nvSpPr>
        <p:spPr>
          <a:xfrm>
            <a:off x="571472" y="2928934"/>
            <a:ext cx="285752" cy="285752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000496" y="450057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i="1" dirty="0" smtClean="0"/>
              <a:t>Bruno </a:t>
            </a:r>
            <a:r>
              <a:rPr lang="pt-BR" i="1" dirty="0" err="1" smtClean="0"/>
              <a:t>Morato</a:t>
            </a:r>
            <a:r>
              <a:rPr lang="pt-BR" i="1" dirty="0" smtClean="0"/>
              <a:t> da Costa Ribeiro - </a:t>
            </a:r>
            <a:r>
              <a:rPr lang="pt-BR" i="1" dirty="0" err="1" smtClean="0"/>
              <a:t>bmcr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1571636"/>
          </a:xfrm>
        </p:spPr>
        <p:txBody>
          <a:bodyPr/>
          <a:lstStyle/>
          <a:p>
            <a:r>
              <a:rPr lang="pt-BR" dirty="0" smtClean="0"/>
              <a:t>“</a:t>
            </a:r>
            <a:r>
              <a:rPr lang="pt-BR" sz="2000" i="1" dirty="0" smtClean="0"/>
              <a:t>É necessário que se armazene ainda todos os atletas do clube. Cada atleta possui um código, nome, RG, endereço, </a:t>
            </a:r>
            <a:r>
              <a:rPr lang="pt-BR" sz="2000" i="1" dirty="0" err="1" smtClean="0"/>
              <a:t>codigo</a:t>
            </a:r>
            <a:r>
              <a:rPr lang="pt-BR" sz="2000" i="1" dirty="0" smtClean="0"/>
              <a:t> da federação e foto. Cada atleta pode participar de um ou mais equipes e é registrado o período que um atleta fez parte de uma equipe</a:t>
            </a:r>
            <a:r>
              <a:rPr lang="pt-BR" sz="2000" dirty="0" smtClean="0"/>
              <a:t>”</a:t>
            </a: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714348" y="3345420"/>
            <a:ext cx="292895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ATLETA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3643306" y="3631172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714348" y="4274114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Cada atleta pode participar de uma ou mais equipes</a:t>
            </a:r>
          </a:p>
          <a:p>
            <a:r>
              <a:rPr lang="pt-BR" dirty="0" smtClean="0"/>
              <a:t>(período -&gt; </a:t>
            </a:r>
            <a:r>
              <a:rPr lang="pt-BR" dirty="0" err="1" smtClean="0"/>
              <a:t>data_ini</a:t>
            </a:r>
            <a:r>
              <a:rPr lang="pt-BR" dirty="0" smtClean="0"/>
              <a:t>    /    </a:t>
            </a:r>
            <a:r>
              <a:rPr lang="pt-BR" dirty="0" err="1" smtClean="0"/>
              <a:t>data_fim</a:t>
            </a:r>
            <a:r>
              <a:rPr lang="pt-BR" dirty="0" smtClean="0"/>
              <a:t>)</a:t>
            </a:r>
          </a:p>
          <a:p>
            <a:r>
              <a:rPr lang="pt-BR" dirty="0" smtClean="0"/>
              <a:t> </a:t>
            </a:r>
          </a:p>
        </p:txBody>
      </p:sp>
      <p:cxnSp>
        <p:nvCxnSpPr>
          <p:cNvPr id="11" name="Conector reto 10"/>
          <p:cNvCxnSpPr/>
          <p:nvPr/>
        </p:nvCxnSpPr>
        <p:spPr>
          <a:xfrm rot="5400000">
            <a:off x="4108447" y="4677577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5144298" y="407035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5144298" y="449739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5144298" y="492761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5144298" y="528480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5144298" y="571342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5644364" y="342900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código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644364" y="385604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nome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5643570" y="5500702"/>
            <a:ext cx="2142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cod_federação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643570" y="51313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foto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644364" y="471488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endereço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5643570" y="428625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RG</a:t>
            </a:r>
            <a:endParaRPr lang="pt-B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4071140" y="357166"/>
            <a:ext cx="292895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PESSOA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7000098" y="559338"/>
            <a:ext cx="1000132" cy="121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rot="5400000">
            <a:off x="7214809" y="998917"/>
            <a:ext cx="858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7643834" y="99852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7643834" y="142556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8143900" y="3571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código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43900" y="784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nome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8143900" y="121442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RG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214282" y="2000240"/>
            <a:ext cx="228601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ENDEREÇO</a:t>
            </a:r>
            <a:endParaRPr lang="pt-BR" sz="2800" dirty="0"/>
          </a:p>
        </p:txBody>
      </p:sp>
      <p:cxnSp>
        <p:nvCxnSpPr>
          <p:cNvPr id="28" name="Conector de seta reta 27"/>
          <p:cNvCxnSpPr/>
          <p:nvPr/>
        </p:nvCxnSpPr>
        <p:spPr>
          <a:xfrm flipV="1">
            <a:off x="285720" y="3061256"/>
            <a:ext cx="357190" cy="10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rot="5400000">
            <a:off x="-529349" y="3886085"/>
            <a:ext cx="16317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286514" y="34988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>
            <a:off x="286514" y="392589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786580" y="2857496"/>
            <a:ext cx="235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rgbClr val="00B050"/>
                </a:solidFill>
              </a:rPr>
              <a:t>código_endereco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786580" y="328453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rua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785786" y="376190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CEP</a:t>
            </a:r>
            <a:endParaRPr lang="pt-BR" dirty="0">
              <a:solidFill>
                <a:srgbClr val="00B050"/>
              </a:solidFill>
            </a:endParaRPr>
          </a:p>
        </p:txBody>
      </p:sp>
      <p:cxnSp>
        <p:nvCxnSpPr>
          <p:cNvPr id="36" name="Conector de seta reta 35"/>
          <p:cNvCxnSpPr/>
          <p:nvPr/>
        </p:nvCxnSpPr>
        <p:spPr>
          <a:xfrm>
            <a:off x="285720" y="434396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>
            <a:off x="285720" y="470115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785786" y="413123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número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785786" y="454772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bairro</a:t>
            </a:r>
          </a:p>
        </p:txBody>
      </p:sp>
      <p:sp>
        <p:nvSpPr>
          <p:cNvPr id="41" name="Fluxograma: Decisão 40"/>
          <p:cNvSpPr/>
          <p:nvPr/>
        </p:nvSpPr>
        <p:spPr>
          <a:xfrm>
            <a:off x="571472" y="214290"/>
            <a:ext cx="1571636" cy="92869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mora</a:t>
            </a:r>
            <a:endParaRPr lang="pt-BR" dirty="0"/>
          </a:p>
        </p:txBody>
      </p:sp>
      <p:cxnSp>
        <p:nvCxnSpPr>
          <p:cNvPr id="69" name="Conector reto 68"/>
          <p:cNvCxnSpPr/>
          <p:nvPr/>
        </p:nvCxnSpPr>
        <p:spPr>
          <a:xfrm rot="5400000">
            <a:off x="-285784" y="314324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>
            <a:stCxn id="41" idx="3"/>
            <a:endCxn id="8" idx="1"/>
          </p:cNvCxnSpPr>
          <p:nvPr/>
        </p:nvCxnSpPr>
        <p:spPr>
          <a:xfrm flipV="1">
            <a:off x="2143108" y="642918"/>
            <a:ext cx="1928032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/>
          <p:cNvCxnSpPr>
            <a:stCxn id="41" idx="2"/>
            <a:endCxn id="25" idx="0"/>
          </p:cNvCxnSpPr>
          <p:nvPr/>
        </p:nvCxnSpPr>
        <p:spPr>
          <a:xfrm rot="5400000">
            <a:off x="928662" y="1571612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riângulo isósceles 79"/>
          <p:cNvSpPr/>
          <p:nvPr/>
        </p:nvSpPr>
        <p:spPr>
          <a:xfrm>
            <a:off x="5357818" y="1714488"/>
            <a:ext cx="357190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1" name="Retângulo 80"/>
          <p:cNvSpPr/>
          <p:nvPr/>
        </p:nvSpPr>
        <p:spPr>
          <a:xfrm>
            <a:off x="2714612" y="4357694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SÓCIO</a:t>
            </a:r>
            <a:endParaRPr lang="pt-BR" sz="2800" dirty="0"/>
          </a:p>
        </p:txBody>
      </p:sp>
      <p:sp>
        <p:nvSpPr>
          <p:cNvPr id="82" name="Retângulo 81"/>
          <p:cNvSpPr/>
          <p:nvPr/>
        </p:nvSpPr>
        <p:spPr>
          <a:xfrm>
            <a:off x="4214810" y="3000372"/>
            <a:ext cx="264320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FUNCIONÁRIO</a:t>
            </a:r>
            <a:endParaRPr lang="pt-BR" sz="2800" dirty="0"/>
          </a:p>
        </p:txBody>
      </p:sp>
      <p:sp>
        <p:nvSpPr>
          <p:cNvPr id="83" name="Retângulo 82"/>
          <p:cNvSpPr/>
          <p:nvPr/>
        </p:nvSpPr>
        <p:spPr>
          <a:xfrm>
            <a:off x="6572264" y="4572008"/>
            <a:ext cx="164310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ATLETA</a:t>
            </a:r>
            <a:endParaRPr lang="pt-BR" sz="2800" dirty="0"/>
          </a:p>
        </p:txBody>
      </p:sp>
      <p:cxnSp>
        <p:nvCxnSpPr>
          <p:cNvPr id="85" name="Conector reto 84"/>
          <p:cNvCxnSpPr>
            <a:stCxn id="80" idx="0"/>
            <a:endCxn id="8" idx="2"/>
          </p:cNvCxnSpPr>
          <p:nvPr/>
        </p:nvCxnSpPr>
        <p:spPr>
          <a:xfrm rot="16200000" flipV="1">
            <a:off x="5143107" y="1321182"/>
            <a:ext cx="78581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80" idx="3"/>
            <a:endCxn id="82" idx="0"/>
          </p:cNvCxnSpPr>
          <p:nvPr/>
        </p:nvCxnSpPr>
        <p:spPr>
          <a:xfrm rot="5400000">
            <a:off x="5214942" y="2678901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>
            <a:stCxn id="80" idx="2"/>
          </p:cNvCxnSpPr>
          <p:nvPr/>
        </p:nvCxnSpPr>
        <p:spPr>
          <a:xfrm rot="5400000">
            <a:off x="4429124" y="1428736"/>
            <a:ext cx="1588" cy="18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to 96"/>
          <p:cNvCxnSpPr>
            <a:endCxn id="80" idx="4"/>
          </p:cNvCxnSpPr>
          <p:nvPr/>
        </p:nvCxnSpPr>
        <p:spPr>
          <a:xfrm rot="10800000">
            <a:off x="5715008" y="235743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>
            <a:endCxn id="81" idx="0"/>
          </p:cNvCxnSpPr>
          <p:nvPr/>
        </p:nvCxnSpPr>
        <p:spPr>
          <a:xfrm rot="5400000">
            <a:off x="2500298" y="3357562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to 103"/>
          <p:cNvCxnSpPr>
            <a:endCxn id="83" idx="0"/>
          </p:cNvCxnSpPr>
          <p:nvPr/>
        </p:nvCxnSpPr>
        <p:spPr>
          <a:xfrm rot="5400000">
            <a:off x="6304381" y="3446869"/>
            <a:ext cx="2214576" cy="35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429156"/>
          </a:xfrm>
        </p:spPr>
        <p:txBody>
          <a:bodyPr/>
          <a:lstStyle/>
          <a:p>
            <a:r>
              <a:rPr lang="pt-BR" dirty="0" smtClean="0"/>
              <a:t>“</a:t>
            </a:r>
            <a:r>
              <a:rPr lang="pt-BR" sz="2500" i="1" dirty="0" smtClean="0"/>
              <a:t>As equipes estão relacionadas com as modalidades e podem conter um ou vários atletas. Uma equipe possui código e descrição.”</a:t>
            </a:r>
          </a:p>
          <a:p>
            <a:r>
              <a:rPr lang="pt-BR" sz="2500" i="1" dirty="0" smtClean="0"/>
              <a:t>“Uma equipe disputa campeonatos, os quais possuem um código e descrição. O clube armazena os seus títulos conquistados em cada campeonato. São guardados o código e a data do título</a:t>
            </a:r>
            <a:r>
              <a:rPr lang="pt-BR" sz="2500" dirty="0" smtClean="0"/>
              <a:t>”</a:t>
            </a:r>
          </a:p>
          <a:p>
            <a:r>
              <a:rPr lang="pt-BR" sz="2500" i="1" dirty="0" smtClean="0"/>
              <a:t>“A participação de uma equipe em um campeonato recebe patrocínio”</a:t>
            </a: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714348" y="1571612"/>
            <a:ext cx="292895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EQUIPE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3643306" y="1857364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571472" y="2629627"/>
            <a:ext cx="50006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Cada equipe pertence a uma modalidade</a:t>
            </a:r>
          </a:p>
          <a:p>
            <a:pPr>
              <a:buFont typeface="Wingdings" pitchFamily="2" charset="2"/>
              <a:buChar char="§"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Pode conter um ou vários atletas</a:t>
            </a:r>
          </a:p>
          <a:p>
            <a:pPr>
              <a:buFont typeface="Wingdings" pitchFamily="2" charset="2"/>
              <a:buChar char="§"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Disputa campeonatos  </a:t>
            </a:r>
            <a:r>
              <a:rPr lang="pt-BR" dirty="0" smtClean="0">
                <a:sym typeface="Wingdings" pitchFamily="2" charset="2"/>
              </a:rPr>
              <a:t></a:t>
            </a:r>
            <a:r>
              <a:rPr lang="pt-BR" dirty="0" smtClean="0"/>
              <a:t>  recebe patrocínio</a:t>
            </a:r>
          </a:p>
          <a:p>
            <a:pPr>
              <a:buFont typeface="Wingdings" pitchFamily="2" charset="2"/>
              <a:buChar char="§"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Armazena títulos conquistados em cada campeonato</a:t>
            </a:r>
          </a:p>
          <a:p>
            <a:r>
              <a:rPr lang="pt-BR" dirty="0" smtClean="0"/>
              <a:t> </a:t>
            </a:r>
          </a:p>
        </p:txBody>
      </p:sp>
      <p:cxnSp>
        <p:nvCxnSpPr>
          <p:cNvPr id="11" name="Conector reto 10"/>
          <p:cNvCxnSpPr/>
          <p:nvPr/>
        </p:nvCxnSpPr>
        <p:spPr>
          <a:xfrm rot="5400000">
            <a:off x="4935658" y="2076558"/>
            <a:ext cx="417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5144298" y="229654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5644364" y="165519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código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5644364" y="2082232"/>
            <a:ext cx="1427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descrição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4214810" y="5120816"/>
            <a:ext cx="271464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CAMPEONATO</a:t>
            </a:r>
            <a:endParaRPr lang="pt-BR" sz="2800" dirty="0"/>
          </a:p>
        </p:txBody>
      </p:sp>
      <p:cxnSp>
        <p:nvCxnSpPr>
          <p:cNvPr id="28" name="Conector de seta reta 27"/>
          <p:cNvCxnSpPr/>
          <p:nvPr/>
        </p:nvCxnSpPr>
        <p:spPr>
          <a:xfrm>
            <a:off x="6929454" y="533513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rot="5400000">
            <a:off x="7150236" y="5554324"/>
            <a:ext cx="417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7358876" y="577431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7858942" y="513295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código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7858942" y="5559998"/>
            <a:ext cx="157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descrição</a:t>
            </a:r>
            <a:endParaRPr lang="pt-BR" dirty="0"/>
          </a:p>
        </p:txBody>
      </p:sp>
      <p:sp>
        <p:nvSpPr>
          <p:cNvPr id="39" name="Retângulo 38"/>
          <p:cNvSpPr/>
          <p:nvPr/>
        </p:nvSpPr>
        <p:spPr>
          <a:xfrm>
            <a:off x="5357818" y="2857496"/>
            <a:ext cx="164307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TÍTULO</a:t>
            </a:r>
            <a:endParaRPr lang="pt-BR" sz="2800" dirty="0"/>
          </a:p>
        </p:txBody>
      </p:sp>
      <p:cxnSp>
        <p:nvCxnSpPr>
          <p:cNvPr id="40" name="Conector de seta reta 39"/>
          <p:cNvCxnSpPr/>
          <p:nvPr/>
        </p:nvCxnSpPr>
        <p:spPr>
          <a:xfrm>
            <a:off x="7000892" y="307181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 rot="5400000">
            <a:off x="7221674" y="3291004"/>
            <a:ext cx="417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7430314" y="351099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7930380" y="286963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código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7930380" y="3296678"/>
            <a:ext cx="713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data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1571636"/>
          </a:xfrm>
        </p:spPr>
        <p:txBody>
          <a:bodyPr/>
          <a:lstStyle/>
          <a:p>
            <a:r>
              <a:rPr lang="pt-BR" dirty="0" smtClean="0"/>
              <a:t>“</a:t>
            </a:r>
            <a:r>
              <a:rPr lang="pt-BR" i="1" dirty="0" smtClean="0"/>
              <a:t>Um patrocinador pode patrocinar várias equipes em vários campeonatos. Um patrocinador deve ter código, nome e logomarca</a:t>
            </a:r>
            <a:r>
              <a:rPr lang="pt-BR" dirty="0" smtClean="0"/>
              <a:t>”</a:t>
            </a:r>
            <a:endParaRPr lang="pt-BR" sz="2000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1571604" y="3514555"/>
            <a:ext cx="307183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PATROCINADOR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4643438" y="3800307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1714480" y="4443249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Cada patrocinador pode patrocinar várias equipes em vários campeonatos.</a:t>
            </a:r>
          </a:p>
          <a:p>
            <a:r>
              <a:rPr lang="pt-BR" dirty="0" smtClean="0"/>
              <a:t> </a:t>
            </a:r>
          </a:p>
        </p:txBody>
      </p:sp>
      <p:cxnSp>
        <p:nvCxnSpPr>
          <p:cNvPr id="11" name="Conector reto 10"/>
          <p:cNvCxnSpPr/>
          <p:nvPr/>
        </p:nvCxnSpPr>
        <p:spPr>
          <a:xfrm rot="5400000">
            <a:off x="5715405" y="4239886"/>
            <a:ext cx="858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6144430" y="423948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6144430" y="466652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6644496" y="3598135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código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644496" y="4025175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643702" y="4455391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logomarca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500066"/>
          </a:xfrm>
        </p:spPr>
        <p:txBody>
          <a:bodyPr/>
          <a:lstStyle/>
          <a:p>
            <a:r>
              <a:rPr lang="pt-BR" dirty="0" smtClean="0"/>
              <a:t>Como fica o modelo então ??</a:t>
            </a:r>
            <a:endParaRPr lang="pt-BR" sz="2000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/>
              <a:t>Conclusão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71472" y="3500438"/>
            <a:ext cx="821537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http://www.cin.ufpe.br/~bmcr/public_html/modeloConceitual.jpg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16238" y="1412875"/>
            <a:ext cx="3240087" cy="3600450"/>
          </a:xfrm>
          <a:noFill/>
        </p:spPr>
      </p:pic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Dúvidas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2"/>
          </a:xfrm>
        </p:spPr>
        <p:txBody>
          <a:bodyPr/>
          <a:lstStyle/>
          <a:p>
            <a:r>
              <a:rPr lang="pt-BR" dirty="0" smtClean="0"/>
              <a:t>Pegue a explicação do modelo de Associação Esportiva (</a:t>
            </a:r>
            <a:r>
              <a:rPr lang="pt-BR" dirty="0" err="1" smtClean="0"/>
              <a:t>Minimundo</a:t>
            </a:r>
            <a:r>
              <a:rPr lang="pt-BR" dirty="0" smtClean="0"/>
              <a:t>) em:</a:t>
            </a: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3500438"/>
            <a:ext cx="8072494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http://www.cin.ufpe.br/~bmcr/public_html/MINIMUNDO.doc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143512"/>
            <a:ext cx="14287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642910" y="478632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Use o </a:t>
            </a:r>
            <a:r>
              <a:rPr lang="pt-BR" dirty="0" err="1" smtClean="0"/>
              <a:t>BrModelo</a:t>
            </a:r>
            <a:r>
              <a:rPr lang="pt-BR" dirty="0" smtClean="0"/>
              <a:t> como ferramenta para a modelagem conceitual do sistema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9" name="Retângulo 8"/>
          <p:cNvSpPr/>
          <p:nvPr/>
        </p:nvSpPr>
        <p:spPr>
          <a:xfrm>
            <a:off x="785786" y="3143248"/>
            <a:ext cx="6058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Vamos resolver...</a:t>
            </a:r>
            <a:endParaRPr lang="pt-BR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1571636"/>
          </a:xfrm>
        </p:spPr>
        <p:txBody>
          <a:bodyPr/>
          <a:lstStyle/>
          <a:p>
            <a:r>
              <a:rPr lang="pt-BR" dirty="0" smtClean="0"/>
              <a:t>“</a:t>
            </a:r>
            <a:r>
              <a:rPr lang="pt-BR" sz="2400" i="1" dirty="0" smtClean="0"/>
              <a:t>Cada sócio possui um código, tipo de sócio, nome, RG, endereço e data de cadastro. Cada sócio pode ter dependentes , para os quais são </a:t>
            </a:r>
            <a:r>
              <a:rPr lang="pt-BR" sz="2400" i="1" dirty="0" err="1" smtClean="0"/>
              <a:t>regisrados</a:t>
            </a:r>
            <a:r>
              <a:rPr lang="pt-BR" sz="2400" i="1" dirty="0" smtClean="0"/>
              <a:t> o nome e data de nascimento.</a:t>
            </a:r>
            <a:r>
              <a:rPr lang="pt-BR" sz="2400" dirty="0" smtClean="0"/>
              <a:t>”</a:t>
            </a:r>
          </a:p>
          <a:p>
            <a:endParaRPr lang="pt-BR" sz="2400" dirty="0" smtClean="0"/>
          </a:p>
          <a:p>
            <a:r>
              <a:rPr lang="pt-BR" sz="2400" dirty="0" smtClean="0"/>
              <a:t>“</a:t>
            </a:r>
            <a:r>
              <a:rPr lang="pt-BR" sz="2400" i="1" dirty="0" smtClean="0">
                <a:solidFill>
                  <a:srgbClr val="FF0000"/>
                </a:solidFill>
              </a:rPr>
              <a:t>Deve ser registrada a data das visitas do sócio às dependências para controle de </a:t>
            </a:r>
            <a:r>
              <a:rPr lang="pt-BR" sz="2400" i="1" dirty="0" err="1" smtClean="0">
                <a:solidFill>
                  <a:srgbClr val="FF0000"/>
                </a:solidFill>
              </a:rPr>
              <a:t>frequencia</a:t>
            </a:r>
            <a:r>
              <a:rPr lang="pt-BR" sz="2400" i="1" dirty="0" smtClean="0">
                <a:solidFill>
                  <a:srgbClr val="FF0000"/>
                </a:solidFill>
              </a:rPr>
              <a:t>.</a:t>
            </a:r>
            <a:r>
              <a:rPr lang="pt-BR" sz="2400" dirty="0" smtClean="0"/>
              <a:t>”</a:t>
            </a: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571472" y="1500174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SÓCIO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2143108" y="1643050"/>
            <a:ext cx="46434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5393537" y="2678901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6429388" y="207167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6429388" y="249871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6429388" y="292893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6429388" y="328612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6429388" y="371475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929454" y="15001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código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929454" y="185736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tipo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929454" y="228599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nome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929454" y="271462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RG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929454" y="314324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endereço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6929454" y="350043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data_Cadastro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928662" y="2285992"/>
            <a:ext cx="50720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Pode ter dependentes</a:t>
            </a:r>
          </a:p>
          <a:p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Sócio usa dependências</a:t>
            </a:r>
          </a:p>
          <a:p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Sócio visita dependência (armazenar data)</a:t>
            </a:r>
            <a:endParaRPr lang="pt-BR" dirty="0"/>
          </a:p>
        </p:txBody>
      </p:sp>
      <p:sp>
        <p:nvSpPr>
          <p:cNvPr id="32" name="Retângulo 31"/>
          <p:cNvSpPr/>
          <p:nvPr/>
        </p:nvSpPr>
        <p:spPr>
          <a:xfrm>
            <a:off x="2357422" y="4845618"/>
            <a:ext cx="264320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DEPENDENTE</a:t>
            </a:r>
            <a:endParaRPr lang="pt-BR" sz="2800" dirty="0"/>
          </a:p>
        </p:txBody>
      </p:sp>
      <p:cxnSp>
        <p:nvCxnSpPr>
          <p:cNvPr id="33" name="Conector de seta reta 32"/>
          <p:cNvCxnSpPr/>
          <p:nvPr/>
        </p:nvCxnSpPr>
        <p:spPr>
          <a:xfrm>
            <a:off x="5000628" y="4988494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 rot="5400000">
            <a:off x="6209797" y="5208879"/>
            <a:ext cx="43997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/>
          <p:nvPr/>
        </p:nvCxnSpPr>
        <p:spPr>
          <a:xfrm>
            <a:off x="6429388" y="541712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6929454" y="484561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6929454" y="520280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Data_nasc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1571636"/>
          </a:xfrm>
        </p:spPr>
        <p:txBody>
          <a:bodyPr/>
          <a:lstStyle/>
          <a:p>
            <a:r>
              <a:rPr lang="pt-BR" dirty="0" smtClean="0"/>
              <a:t>“</a:t>
            </a:r>
            <a:r>
              <a:rPr lang="pt-BR" sz="2400" i="1" dirty="0" smtClean="0"/>
              <a:t>Um funcionário possui um código que o identifica, nome, cargo, salário, endereço e RG. Um funcionário pode possuir um chefe, que por sua vez também é um funcionário.</a:t>
            </a:r>
            <a:r>
              <a:rPr lang="pt-BR" sz="2400" dirty="0" smtClean="0"/>
              <a:t>”</a:t>
            </a:r>
          </a:p>
          <a:p>
            <a:endParaRPr lang="pt-BR" sz="2400" dirty="0" smtClean="0"/>
          </a:p>
          <a:p>
            <a:r>
              <a:rPr lang="pt-BR" sz="2400" dirty="0" smtClean="0"/>
              <a:t>“</a:t>
            </a:r>
            <a:r>
              <a:rPr lang="pt-BR" sz="2400" i="1" dirty="0" smtClean="0"/>
              <a:t>Cada esporte tem código, nome e </a:t>
            </a:r>
            <a:r>
              <a:rPr lang="pt-BR" sz="2400" i="1" dirty="0" smtClean="0">
                <a:solidFill>
                  <a:srgbClr val="FF0000"/>
                </a:solidFill>
              </a:rPr>
              <a:t>ainda possui um funcionário que o coordena por um determinado período.</a:t>
            </a:r>
            <a:r>
              <a:rPr lang="pt-BR" sz="2400" dirty="0" smtClean="0"/>
              <a:t>”</a:t>
            </a:r>
          </a:p>
          <a:p>
            <a:pPr>
              <a:buNone/>
            </a:pPr>
            <a:endParaRPr lang="pt-BR" sz="2400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571472" y="1714488"/>
            <a:ext cx="264320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FUNCIONÁRIO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3214678" y="1857364"/>
            <a:ext cx="3571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5393537" y="2893215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6429388" y="228599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6429388" y="271303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6429388" y="314324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6429388" y="350043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6429388" y="392906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929454" y="17144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código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929454" y="20716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nome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929454" y="25003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cargo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929454" y="292893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salário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6929454" y="335756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endereço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6929454" y="371475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RG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642910" y="2857496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Pode possuir um chefe (chefe é funcionário </a:t>
            </a:r>
            <a:r>
              <a:rPr lang="pt-BR" dirty="0" err="1" smtClean="0"/>
              <a:t>tb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Funcionário coordena esporte </a:t>
            </a:r>
          </a:p>
          <a:p>
            <a:r>
              <a:rPr lang="pt-BR" dirty="0" smtClean="0"/>
              <a:t>  (período -&gt; </a:t>
            </a:r>
            <a:r>
              <a:rPr lang="pt-BR" dirty="0" err="1" smtClean="0"/>
              <a:t>data_ini</a:t>
            </a:r>
            <a:r>
              <a:rPr lang="pt-BR" dirty="0" smtClean="0"/>
              <a:t>    /    </a:t>
            </a:r>
            <a:r>
              <a:rPr lang="pt-BR" dirty="0" err="1" smtClean="0"/>
              <a:t>data_fim</a:t>
            </a:r>
            <a:r>
              <a:rPr lang="pt-B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1571636"/>
          </a:xfrm>
        </p:spPr>
        <p:txBody>
          <a:bodyPr/>
          <a:lstStyle/>
          <a:p>
            <a:r>
              <a:rPr lang="pt-BR" dirty="0" smtClean="0"/>
              <a:t>“</a:t>
            </a:r>
            <a:r>
              <a:rPr lang="pt-BR" sz="2000" i="1" dirty="0" smtClean="0"/>
              <a:t>Esta associação também possui várias dependências (Exemplo: Quadras de Tênis, Vôlei, Parque Aquático, etc.) que devem ser cadastradas no sistema. Desta maneira o sistema deve cadastrar quais dependências o sócio pode usufruir</a:t>
            </a:r>
            <a:r>
              <a:rPr lang="pt-BR" sz="2000" dirty="0" smtClean="0"/>
              <a:t>. </a:t>
            </a:r>
            <a:r>
              <a:rPr lang="pt-BR" sz="2000" i="1" dirty="0" smtClean="0"/>
              <a:t>A dependência possui um código, nome e capacidade</a:t>
            </a:r>
            <a:r>
              <a:rPr lang="pt-BR" sz="2000" dirty="0" smtClean="0"/>
              <a:t>”</a:t>
            </a: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1571604" y="3916924"/>
            <a:ext cx="292895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DEPENDÊNCIA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4500562" y="4131238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5572926" y="4559866"/>
            <a:ext cx="85646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6000760" y="455986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6000760" y="498690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500826" y="398836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código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6500826" y="434555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500826" y="477418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capacidade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1714512"/>
          </a:xfrm>
        </p:spPr>
        <p:txBody>
          <a:bodyPr/>
          <a:lstStyle/>
          <a:p>
            <a:r>
              <a:rPr lang="pt-BR" sz="2500" dirty="0" smtClean="0"/>
              <a:t>“</a:t>
            </a:r>
            <a:r>
              <a:rPr lang="pt-BR" sz="2500" i="1" dirty="0" smtClean="0"/>
              <a:t>Cada esporte tem código, nome e ainda possui um funcionário que o coordena por um determinado período. A modalidade esportiva tem descrição</a:t>
            </a:r>
            <a:r>
              <a:rPr lang="pt-BR" sz="2500" dirty="0" smtClean="0"/>
              <a:t>”</a:t>
            </a:r>
            <a:endParaRPr lang="pt-BR" sz="2500" i="1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 – Associação Esportiva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571472" y="3131106"/>
            <a:ext cx="292895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ESPORTE</a:t>
            </a:r>
            <a:endParaRPr lang="pt-BR" sz="28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3500430" y="3416858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4781037" y="3637243"/>
            <a:ext cx="43997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5000628" y="384548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5500694" y="327398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código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5500694" y="363117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28596" y="3988362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Cada um possui modalidades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2643174" y="4857760"/>
            <a:ext cx="292895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MODALIDADE</a:t>
            </a:r>
            <a:endParaRPr lang="pt-BR" sz="2800" dirty="0"/>
          </a:p>
        </p:txBody>
      </p:sp>
      <p:cxnSp>
        <p:nvCxnSpPr>
          <p:cNvPr id="15" name="Conector de seta reta 14"/>
          <p:cNvCxnSpPr/>
          <p:nvPr/>
        </p:nvCxnSpPr>
        <p:spPr>
          <a:xfrm>
            <a:off x="5572132" y="5143512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7572396" y="500063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descrição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472</TotalTime>
  <Words>609</Words>
  <Application>Microsoft Office PowerPoint</Application>
  <PresentationFormat>Apresentação na tela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Concourse</vt:lpstr>
      <vt:lpstr>Ferramenta CASE para o desenvolvimento do modelo E/R</vt:lpstr>
      <vt:lpstr>Exercício – Associação Esportiva</vt:lpstr>
      <vt:lpstr>Exercício – Associação Esportiva</vt:lpstr>
      <vt:lpstr>Exercício – Associação Esportiva</vt:lpstr>
      <vt:lpstr>Exercício – Associação Esportiva</vt:lpstr>
      <vt:lpstr>Exercício – Associação Esportiva</vt:lpstr>
      <vt:lpstr>Exercício – Associação Esportiva</vt:lpstr>
      <vt:lpstr>Exercício – Associação Esportiva</vt:lpstr>
      <vt:lpstr>Exercício – Associação Esportiva</vt:lpstr>
      <vt:lpstr>Exercício – Associação Esportiva</vt:lpstr>
      <vt:lpstr>Slide 11</vt:lpstr>
      <vt:lpstr>Exercício – Associação Esportiva</vt:lpstr>
      <vt:lpstr>Exercício – Associação Esportiva</vt:lpstr>
      <vt:lpstr>Exercício – Associação Esportiva</vt:lpstr>
      <vt:lpstr>Conclusão</vt:lpstr>
      <vt:lpstr>Dúvidas</vt:lpstr>
    </vt:vector>
  </TitlesOfParts>
  <Company>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BRModelo</dc:title>
  <dc:creator>pcp</dc:creator>
  <cp:lastModifiedBy>bmcr</cp:lastModifiedBy>
  <cp:revision>77</cp:revision>
  <dcterms:created xsi:type="dcterms:W3CDTF">2007-06-09T11:25:33Z</dcterms:created>
  <dcterms:modified xsi:type="dcterms:W3CDTF">2008-08-28T13:03:39Z</dcterms:modified>
</cp:coreProperties>
</file>