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50"/>
  </p:notesMasterIdLst>
  <p:sldIdLst>
    <p:sldId id="256" r:id="rId2"/>
    <p:sldId id="295" r:id="rId3"/>
    <p:sldId id="257" r:id="rId4"/>
    <p:sldId id="304" r:id="rId5"/>
    <p:sldId id="313" r:id="rId6"/>
    <p:sldId id="305" r:id="rId7"/>
    <p:sldId id="307" r:id="rId8"/>
    <p:sldId id="306" r:id="rId9"/>
    <p:sldId id="341" r:id="rId10"/>
    <p:sldId id="342" r:id="rId11"/>
    <p:sldId id="343" r:id="rId12"/>
    <p:sldId id="344" r:id="rId13"/>
    <p:sldId id="345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46" r:id="rId33"/>
    <p:sldId id="347" r:id="rId34"/>
    <p:sldId id="348" r:id="rId35"/>
    <p:sldId id="349" r:id="rId36"/>
    <p:sldId id="340" r:id="rId37"/>
    <p:sldId id="332" r:id="rId38"/>
    <p:sldId id="333" r:id="rId39"/>
    <p:sldId id="334" r:id="rId40"/>
    <p:sldId id="335" r:id="rId41"/>
    <p:sldId id="336" r:id="rId42"/>
    <p:sldId id="337" r:id="rId43"/>
    <p:sldId id="338" r:id="rId44"/>
    <p:sldId id="339" r:id="rId45"/>
    <p:sldId id="310" r:id="rId46"/>
    <p:sldId id="312" r:id="rId47"/>
    <p:sldId id="350" r:id="rId48"/>
    <p:sldId id="299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88471" autoAdjust="0"/>
  </p:normalViewPr>
  <p:slideViewPr>
    <p:cSldViewPr>
      <p:cViewPr varScale="1">
        <p:scale>
          <a:sx n="82" d="100"/>
          <a:sy n="82" d="100"/>
        </p:scale>
        <p:origin x="-117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E68F47D-71BE-4ACD-8F39-83CF0F74376B}" type="datetimeFigureOut">
              <a:rPr lang="pt-BR"/>
              <a:pPr>
                <a:defRPr/>
              </a:pPr>
              <a:t>11/05/2009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2A41DE8-CDC0-4549-9AB3-6BF4012D11D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A41DE8-CDC0-4549-9AB3-6BF4012D11DA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75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E2FBAB-FCF7-4CD4-BA9F-C8C7BD41E110}" type="slidenum">
              <a:rPr lang="pt-BR" smtClean="0"/>
              <a:pPr/>
              <a:t>34</a:t>
            </a:fld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86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640343-DB7A-4EA9-B17D-D04346DAC149}" type="slidenum">
              <a:rPr lang="pt-BR" smtClean="0"/>
              <a:pPr/>
              <a:t>35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smtClean="0"/>
              <a:t>Motor de física (ou physics engine) é um tipo de motor de jogo que simula a física de Newton em modelos 3D, usando variáveis como massa, velocidade, fricção, e resistência à ar, fazendo possível simular condições da vida real.</a:t>
            </a:r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EF2366-2C65-4486-8750-D39E3AE9E8FC}" type="slidenum">
              <a:rPr lang="pt-BR" smtClean="0"/>
              <a:pPr/>
              <a:t>26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smtClean="0"/>
              <a:t>Detecção de colisão: com suporte a IA (se o personagem estiver caminhando e no seu trajeto houver algum obstáculo o personagem é capaz de desviar), </a:t>
            </a:r>
          </a:p>
          <a:p>
            <a:r>
              <a:rPr lang="pt-BR" smtClean="0"/>
              <a:t>Dinâmica de corpos: parte da mecânica que estuda o movimento e equilíbrio de corpos rígidos (sólidos), ignorando suas deformações; área da física que simula objetos flexíveis, isto é, objetos deformáveis, que pode ter suas posições mudadas</a:t>
            </a:r>
          </a:p>
          <a:p>
            <a:r>
              <a:rPr lang="pt-BR" smtClean="0"/>
              <a:t>Ragdoll Physics: “boneco de pano” para as quedas e mortes dos personagens, melhorando o realismo das cenas.</a:t>
            </a:r>
          </a:p>
          <a:p>
            <a:r>
              <a:rPr lang="pt-BR" smtClean="0"/>
              <a:t>Controle do personagem: o personagem reage a qualquer golpe, batida ou empurrão sofrido e a inércia tem efeitos realistas dentro dos ambientes, prezando sempre por movimentos que imitem o máximo possível a realidade. Além disso, estão presentes recursos que auxiliam o desenvolvedor a fazê-lo subir escadas, pular sobre obstáculos, empurrar pedras e realizar todo tipo de tarefa referente à colisões e impactos.</a:t>
            </a:r>
          </a:p>
          <a:p>
            <a:r>
              <a:rPr lang="pt-BR" smtClean="0"/>
              <a:t>Manipulação da física no ambiente: ...</a:t>
            </a:r>
          </a:p>
        </p:txBody>
      </p:sp>
      <p:sp>
        <p:nvSpPr>
          <p:cNvPr id="604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12F7E6-2855-4F1A-A2A5-29D2422516F8}" type="slidenum">
              <a:rPr lang="pt-BR" smtClean="0"/>
              <a:pPr/>
              <a:t>27</a:t>
            </a:fld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smtClean="0"/>
              <a:t>Jogos: Age Of Empires III, os 2 MotorStorm, Assassin’s Creed, KillZone 2, SoulCalibur IV, etc</a:t>
            </a:r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76D29C-2CAA-486C-B1B7-4DD0E1AE6E9D}" type="slidenum">
              <a:rPr lang="pt-BR" smtClean="0"/>
              <a:pPr/>
              <a:t>28</a:t>
            </a:fld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smtClean="0"/>
              <a:t>Filmes: Matrix, Tróia, 10.000 A.C, Cruzada, Poseydonm, A Fantástica Fábrica de Chocolates</a:t>
            </a:r>
          </a:p>
        </p:txBody>
      </p:sp>
      <p:sp>
        <p:nvSpPr>
          <p:cNvPr id="624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585078-F875-4335-BB6F-1005CFAD19A0}" type="slidenum">
              <a:rPr lang="pt-BR" smtClean="0"/>
              <a:pPr/>
              <a:t>29</a:t>
            </a:fld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smtClean="0"/>
              <a:t>Inicialmente os cálculos de física eram feitos pelo processador.</a:t>
            </a:r>
          </a:p>
          <a:p>
            <a:r>
              <a:rPr lang="pt-BR" smtClean="0"/>
              <a:t>AGEIA PhysX era uma unidade de processamento de física que liberava o processador e a GPU dos cálculos com o objetivo de propor mais efeitos sem descuidar da parte gráfica.</a:t>
            </a:r>
          </a:p>
          <a:p>
            <a:r>
              <a:rPr lang="pt-BR" smtClean="0"/>
              <a:t>Havok FX uma solução menos dispendiosa que faz uso das GPUs da ATI e NVIDIA para simulações de física que nessa época já se mostravam potentes o suficiente para os cálculos.</a:t>
            </a:r>
          </a:p>
          <a:p>
            <a:r>
              <a:rPr lang="pt-BR" smtClean="0"/>
              <a:t>Ainda em 2006, a AMD compra a ATI e os avanços na aceleração pararam por algum tempo.</a:t>
            </a:r>
          </a:p>
          <a:p>
            <a:r>
              <a:rPr lang="pt-BR" smtClean="0"/>
              <a:t>Em 2007, a Intel compra a empresa com o objetivo de utilizar melhor as CPUs multicore. </a:t>
            </a:r>
          </a:p>
          <a:p>
            <a:r>
              <a:rPr lang="pt-BR" smtClean="0"/>
              <a:t>Em 2008, NVIDIA compra a AGEIA e passa a integrar o PhysX em suas placas a partir da Geforce serie 8</a:t>
            </a:r>
          </a:p>
          <a:p>
            <a:r>
              <a:rPr lang="pt-BR" smtClean="0"/>
              <a:t>Em março de 2009, foi lançada a versão 6.5 da Havok que faz utilização do OpenCL, um framework de programação que permite programação paralela/distribuída (video da dançarina). Tal tecnologia foi lançada para concorrer com o PhysX da NVIDIA que utiliza o CUDA. Outro destaque é que o OpenCL é igualmente suportado pela NVIDIA e esta tecnologia não deverá ser uma exclusividade reservada as Radeon.</a:t>
            </a:r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76DD08-60F3-4864-A1F0-594D372CA312}" type="slidenum">
              <a:rPr lang="pt-BR" smtClean="0"/>
              <a:pPr/>
              <a:t>30</a:t>
            </a:fld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smtClean="0"/>
              <a:t>Havok Animation: animação de personagens, se aproveitando do kit de desenvolvimento de software de física</a:t>
            </a:r>
          </a:p>
          <a:p>
            <a:r>
              <a:rPr lang="pt-BR" smtClean="0"/>
              <a:t>Havok Behavior: controle de comportamento de personagens guiados por eventos</a:t>
            </a:r>
          </a:p>
          <a:p>
            <a:r>
              <a:rPr lang="pt-BR" smtClean="0"/>
              <a:t>Havok Cloth: criação e manipulação de tecidos, cabelo, além de outros objetos deformáveis. </a:t>
            </a:r>
          </a:p>
          <a:p>
            <a:r>
              <a:rPr lang="pt-BR" smtClean="0"/>
              <a:t>Havok AI: usa IA para realizar interação avançada de personagens em ambientes altamente dinâmicos do jogo</a:t>
            </a:r>
          </a:p>
          <a:p>
            <a:r>
              <a:rPr lang="pt-BR" smtClean="0"/>
              <a:t>Havok Destruction: suporte para de destruição e deformação de corpos</a:t>
            </a:r>
          </a:p>
          <a:p>
            <a:r>
              <a:rPr lang="pt-BR" smtClean="0"/>
              <a:t>Havok Content Tools: oferece integração/importação com softwares de modelagem como: Autodesk, Maya, 3ds Max</a:t>
            </a:r>
          </a:p>
          <a:p>
            <a:endParaRPr lang="pt-BR" smtClean="0"/>
          </a:p>
          <a:p>
            <a:endParaRPr lang="pt-BR" smtClean="0"/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C2AB07-39C5-4672-AAAE-2699688057D9}" type="slidenum">
              <a:rPr lang="pt-BR" smtClean="0"/>
              <a:pPr/>
              <a:t>31</a:t>
            </a:fld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1186B4-097C-437A-9F6E-F306729D3850}" type="slidenum">
              <a:rPr lang="pt-BR" smtClean="0"/>
              <a:pPr/>
              <a:t>32</a:t>
            </a:fld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65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2DB568-3DD2-4AA4-9506-2BFF696FCBA2}" type="slidenum">
              <a:rPr lang="pt-BR" smtClean="0"/>
              <a:pPr/>
              <a:t>33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ângulo retângulo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upo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orma livre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screen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11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2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3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35848D1-C585-4AC4-A356-A9DD61014F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B5F00-074A-460D-A7F1-AA7E3D1310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B926-A2E9-4CD1-A94E-666BCFD1D03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61B17-A6B8-469C-9FFE-2C66BB87027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visa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Divisa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DDDF6A-36DD-477A-9859-29A625A59EC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38617F-59E9-4798-A34F-18B0BC4CCDC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33F209-11D3-401F-A637-2AF28B445D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A7CE94-A8FF-43BA-B682-E0F3F96C90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F16A4-6BB0-40B2-B19E-D1A88F69379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72C06D-6A2B-423E-B80F-1663070D36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rma livre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Triângulo retângulo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ivisa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Divisa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1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2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3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1B356D3-E5B2-42D2-98A7-72A69A71D1B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033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533018F-EBF3-43DA-AD52-D015B959DD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69" r:id="rId2"/>
    <p:sldLayoutId id="2147483874" r:id="rId3"/>
    <p:sldLayoutId id="2147483875" r:id="rId4"/>
    <p:sldLayoutId id="2147483876" r:id="rId5"/>
    <p:sldLayoutId id="2147483877" r:id="rId6"/>
    <p:sldLayoutId id="2147483870" r:id="rId7"/>
    <p:sldLayoutId id="2147483878" r:id="rId8"/>
    <p:sldLayoutId id="2147483879" r:id="rId9"/>
    <p:sldLayoutId id="2147483871" r:id="rId10"/>
    <p:sldLayoutId id="21474838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dirty="0" smtClean="0"/>
              <a:t>Engine Para Jogos</a:t>
            </a:r>
            <a:endParaRPr lang="pt-BR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4438" y="3714750"/>
            <a:ext cx="6848475" cy="1752600"/>
          </a:xfrm>
        </p:spPr>
        <p:txBody>
          <a:bodyPr/>
          <a:lstStyle/>
          <a:p>
            <a:pPr marR="0" algn="ctr" eaLnBrk="1" hangingPunct="1">
              <a:lnSpc>
                <a:spcPct val="90000"/>
              </a:lnSpc>
            </a:pPr>
            <a:r>
              <a:rPr lang="pt-BR" sz="1800" dirty="0" smtClean="0"/>
              <a:t>Bruno Monteiro, Estácio Ferraz, Hélio Brito, Igor Oliveira, Leandro do Carmo, Lucas Ventura, Luís Auto, Murilo </a:t>
            </a:r>
            <a:r>
              <a:rPr lang="pt-BR" sz="1800" dirty="0" err="1" smtClean="0"/>
              <a:t>Velozo</a:t>
            </a:r>
            <a:endParaRPr lang="pt-BR" sz="1800" dirty="0" smtClean="0"/>
          </a:p>
          <a:p>
            <a:pPr marR="0" algn="ctr" eaLnBrk="1" hangingPunct="1">
              <a:lnSpc>
                <a:spcPct val="90000"/>
              </a:lnSpc>
            </a:pPr>
            <a:endParaRPr lang="pt-BR" dirty="0" smtClean="0"/>
          </a:p>
          <a:p>
            <a:pPr marR="0" algn="ctr" eaLnBrk="1" hangingPunct="1">
              <a:lnSpc>
                <a:spcPct val="90000"/>
              </a:lnSpc>
            </a:pPr>
            <a:r>
              <a:rPr lang="pt-BR" sz="1800" dirty="0" smtClean="0"/>
              <a:t>11/05/2009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mtClean="0">
                <a:effectLst/>
              </a:rPr>
              <a:t>CryEngine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Características da CryEngine</a:t>
            </a:r>
          </a:p>
          <a:p>
            <a:pPr lvl="1"/>
            <a:r>
              <a:rPr lang="pt-BR" smtClean="0"/>
              <a:t>PolyBump</a:t>
            </a:r>
          </a:p>
          <a:p>
            <a:pPr lvl="1"/>
            <a:r>
              <a:rPr lang="pt-BR" smtClean="0"/>
              <a:t>Renderização HDR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00113" y="3716338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2133600"/>
            <a:ext cx="42862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mtClean="0">
                <a:effectLst/>
              </a:rPr>
              <a:t>CryEngine 2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457200" y="1481138"/>
            <a:ext cx="3394075" cy="4525962"/>
          </a:xfrm>
        </p:spPr>
        <p:txBody>
          <a:bodyPr/>
          <a:lstStyle/>
          <a:p>
            <a:r>
              <a:rPr lang="pt-BR" smtClean="0"/>
              <a:t>Versão extendida da CryEngine 2</a:t>
            </a:r>
          </a:p>
          <a:p>
            <a:r>
              <a:rPr lang="pt-BR" smtClean="0"/>
              <a:t>Utilizada no Crysis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08400" y="1196975"/>
            <a:ext cx="4929188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mtClean="0">
                <a:effectLst/>
              </a:rPr>
              <a:t>CryEngine 2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457200" y="1481138"/>
            <a:ext cx="8075613" cy="4525962"/>
          </a:xfrm>
        </p:spPr>
        <p:txBody>
          <a:bodyPr/>
          <a:lstStyle/>
          <a:p>
            <a:r>
              <a:rPr lang="pt-BR" smtClean="0"/>
              <a:t>Características</a:t>
            </a:r>
          </a:p>
          <a:p>
            <a:pPr lvl="1"/>
            <a:r>
              <a:rPr lang="pt-BR" smtClean="0"/>
              <a:t>Alta qualidade gráfica</a:t>
            </a:r>
          </a:p>
          <a:p>
            <a:pPr lvl="1"/>
            <a:r>
              <a:rPr lang="pt-BR" smtClean="0"/>
              <a:t>SandBox2</a:t>
            </a:r>
          </a:p>
          <a:p>
            <a:pPr lvl="2"/>
            <a:r>
              <a:rPr lang="pt-BR" smtClean="0"/>
              <a:t>Editor de cenários e fases de Crysis</a:t>
            </a:r>
          </a:p>
          <a:p>
            <a:pPr lvl="2"/>
            <a:r>
              <a:rPr lang="pt-BR" smtClean="0"/>
              <a:t>Edição 3D com efeitos, em tempo real</a:t>
            </a:r>
          </a:p>
          <a:p>
            <a:pPr lvl="1"/>
            <a:r>
              <a:rPr lang="pt-BR" smtClean="0"/>
              <a:t>Ambiente totalmente interativos</a:t>
            </a:r>
          </a:p>
          <a:p>
            <a:pPr lvl="1"/>
            <a:r>
              <a:rPr lang="pt-BR" smtClean="0"/>
              <a:t>16km de detalhes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mtClean="0">
                <a:effectLst/>
              </a:rPr>
              <a:t>CryEngine 2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457200" y="1481138"/>
            <a:ext cx="2962275" cy="4525962"/>
          </a:xfrm>
        </p:spPr>
        <p:txBody>
          <a:bodyPr/>
          <a:lstStyle/>
          <a:p>
            <a:r>
              <a:rPr lang="pt-BR" smtClean="0"/>
              <a:t>Crysis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8538" y="1484313"/>
            <a:ext cx="64801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dirty="0" err="1" smtClean="0">
                <a:effectLst/>
              </a:rPr>
              <a:t>Unreal</a:t>
            </a:r>
            <a:r>
              <a:rPr lang="pt-BR" dirty="0" smtClean="0">
                <a:effectLst/>
              </a:rPr>
              <a:t> Engine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Criada pela Epic Games em 1998</a:t>
            </a:r>
          </a:p>
          <a:p>
            <a:endParaRPr lang="pt-BR" smtClean="0"/>
          </a:p>
          <a:p>
            <a:r>
              <a:rPr lang="pt-BR" smtClean="0"/>
              <a:t>Desenvolvida para o game “Unreal”</a:t>
            </a:r>
          </a:p>
          <a:p>
            <a:endParaRPr lang="pt-BR" smtClean="0"/>
          </a:p>
          <a:p>
            <a:r>
              <a:rPr lang="pt-BR" smtClean="0"/>
              <a:t>Código em C++</a:t>
            </a:r>
          </a:p>
          <a:p>
            <a:endParaRPr lang="pt-BR" smtClean="0"/>
          </a:p>
          <a:p>
            <a:r>
              <a:rPr lang="pt-BR" smtClean="0"/>
              <a:t>Portabilidade </a:t>
            </a:r>
          </a:p>
          <a:p>
            <a:endParaRPr lang="pt-BR" smtClean="0"/>
          </a:p>
          <a:p>
            <a:r>
              <a:rPr lang="pt-BR" smtClean="0"/>
              <a:t>Amplamente aceita por desenvolvedores</a:t>
            </a:r>
          </a:p>
          <a:p>
            <a:endParaRPr lang="pt-BR" smtClean="0"/>
          </a:p>
          <a:p>
            <a:endParaRPr lang="pt-BR" smtClean="0"/>
          </a:p>
          <a:p>
            <a:endParaRPr lang="pt-BR" smtClean="0"/>
          </a:p>
          <a:p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dirty="0" err="1" smtClean="0">
                <a:effectLst/>
              </a:rPr>
              <a:t>Unreal</a:t>
            </a:r>
            <a:r>
              <a:rPr lang="pt-BR" dirty="0" smtClean="0">
                <a:effectLst/>
              </a:rPr>
              <a:t> Engine 1.0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Engine completa</a:t>
            </a:r>
          </a:p>
          <a:p>
            <a:pPr lvl="1"/>
            <a:r>
              <a:rPr lang="pt-BR" smtClean="0"/>
              <a:t>Renderização</a:t>
            </a:r>
          </a:p>
          <a:p>
            <a:pPr lvl="1"/>
            <a:r>
              <a:rPr lang="pt-BR" smtClean="0"/>
              <a:t>Inteligência artificial</a:t>
            </a:r>
          </a:p>
          <a:p>
            <a:pPr lvl="1"/>
            <a:r>
              <a:rPr lang="pt-BR" smtClean="0"/>
              <a:t>Colisão</a:t>
            </a:r>
          </a:p>
          <a:p>
            <a:endParaRPr lang="pt-BR" smtClean="0"/>
          </a:p>
          <a:p>
            <a:r>
              <a:rPr lang="pt-BR" smtClean="0"/>
              <a:t>Jogos famosos</a:t>
            </a:r>
          </a:p>
          <a:p>
            <a:pPr lvl="1"/>
            <a:r>
              <a:rPr lang="pt-BR" smtClean="0"/>
              <a:t>Unreal</a:t>
            </a:r>
          </a:p>
          <a:p>
            <a:pPr lvl="1"/>
            <a:r>
              <a:rPr lang="pt-BR" smtClean="0"/>
              <a:t>Unreal Tournament</a:t>
            </a:r>
          </a:p>
          <a:p>
            <a:pPr lvl="1"/>
            <a:r>
              <a:rPr lang="pt-BR" smtClean="0"/>
              <a:t>Deus Ex</a:t>
            </a:r>
          </a:p>
          <a:p>
            <a:endParaRPr lang="pt-BR" smtClean="0"/>
          </a:p>
          <a:p>
            <a:pPr lvl="1"/>
            <a:endParaRPr lang="pt-BR" smtClean="0"/>
          </a:p>
          <a:p>
            <a:pPr lvl="1">
              <a:buFont typeface="Verdana" pitchFamily="34" charset="0"/>
              <a:buNone/>
            </a:pPr>
            <a:endParaRPr lang="pt-BR" smtClean="0"/>
          </a:p>
          <a:p>
            <a:pPr lvl="1">
              <a:buFont typeface="Verdana" pitchFamily="34" charset="0"/>
              <a:buNone/>
            </a:pPr>
            <a:endParaRPr lang="pt-BR" smtClean="0"/>
          </a:p>
          <a:p>
            <a:pPr lvl="1"/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dirty="0" err="1" smtClean="0">
                <a:effectLst/>
              </a:rPr>
              <a:t>Unreal</a:t>
            </a:r>
            <a:r>
              <a:rPr lang="pt-BR" dirty="0" smtClean="0">
                <a:effectLst/>
              </a:rPr>
              <a:t> Engine 1.0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Unreal:</a:t>
            </a:r>
          </a:p>
        </p:txBody>
      </p:sp>
      <p:pic>
        <p:nvPicPr>
          <p:cNvPr id="24580" name="Picture 4" descr="Unrea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27313" y="1628775"/>
            <a:ext cx="6119812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dirty="0" err="1" smtClean="0">
                <a:effectLst/>
              </a:rPr>
              <a:t>Unreal</a:t>
            </a:r>
            <a:r>
              <a:rPr lang="pt-BR" dirty="0" smtClean="0">
                <a:effectLst/>
              </a:rPr>
              <a:t> Engine 1.0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Deus Ex:</a:t>
            </a:r>
          </a:p>
        </p:txBody>
      </p:sp>
      <p:pic>
        <p:nvPicPr>
          <p:cNvPr id="25604" name="Picture 4" descr="deus ex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00338" y="1557338"/>
            <a:ext cx="5976937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dirty="0" err="1" smtClean="0">
                <a:effectLst/>
              </a:rPr>
              <a:t>Unreal</a:t>
            </a:r>
            <a:r>
              <a:rPr lang="pt-BR" dirty="0" smtClean="0">
                <a:effectLst/>
              </a:rPr>
              <a:t> Engine 2.0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mtClean="0"/>
              <a:t>Aprimoração da Unreal Engine 1.0</a:t>
            </a:r>
          </a:p>
          <a:p>
            <a:pPr>
              <a:lnSpc>
                <a:spcPct val="90000"/>
              </a:lnSpc>
            </a:pPr>
            <a:endParaRPr lang="pt-BR" smtClean="0"/>
          </a:p>
          <a:p>
            <a:pPr>
              <a:lnSpc>
                <a:spcPct val="90000"/>
              </a:lnSpc>
            </a:pPr>
            <a:r>
              <a:rPr lang="pt-BR" smtClean="0"/>
              <a:t>Várias melhorias:</a:t>
            </a:r>
          </a:p>
          <a:p>
            <a:pPr lvl="1">
              <a:lnSpc>
                <a:spcPct val="90000"/>
              </a:lnSpc>
            </a:pPr>
            <a:r>
              <a:rPr lang="pt-BR" smtClean="0"/>
              <a:t>Superfícies fluidas</a:t>
            </a:r>
          </a:p>
          <a:p>
            <a:pPr lvl="1">
              <a:lnSpc>
                <a:spcPct val="90000"/>
              </a:lnSpc>
            </a:pPr>
            <a:r>
              <a:rPr lang="pt-BR" smtClean="0"/>
              <a:t>Materiais complexos</a:t>
            </a:r>
          </a:p>
          <a:p>
            <a:pPr lvl="1">
              <a:lnSpc>
                <a:spcPct val="90000"/>
              </a:lnSpc>
            </a:pPr>
            <a:r>
              <a:rPr lang="pt-BR" smtClean="0"/>
              <a:t>Física aprimorada</a:t>
            </a:r>
          </a:p>
          <a:p>
            <a:pPr lvl="1">
              <a:lnSpc>
                <a:spcPct val="90000"/>
              </a:lnSpc>
            </a:pPr>
            <a:r>
              <a:rPr lang="pt-BR" smtClean="0"/>
              <a:t>Melhorias gráficas</a:t>
            </a:r>
          </a:p>
          <a:p>
            <a:pPr>
              <a:lnSpc>
                <a:spcPct val="90000"/>
              </a:lnSpc>
            </a:pPr>
            <a:endParaRPr lang="pt-BR" smtClean="0"/>
          </a:p>
          <a:p>
            <a:pPr>
              <a:lnSpc>
                <a:spcPct val="90000"/>
              </a:lnSpc>
            </a:pPr>
            <a:r>
              <a:rPr lang="pt-BR" smtClean="0"/>
              <a:t>Jogos famosos:</a:t>
            </a:r>
          </a:p>
          <a:p>
            <a:pPr lvl="1">
              <a:lnSpc>
                <a:spcPct val="90000"/>
              </a:lnSpc>
            </a:pPr>
            <a:r>
              <a:rPr lang="pt-BR" smtClean="0"/>
              <a:t>Unreal 2</a:t>
            </a:r>
          </a:p>
          <a:p>
            <a:pPr lvl="1">
              <a:lnSpc>
                <a:spcPct val="90000"/>
              </a:lnSpc>
            </a:pPr>
            <a:r>
              <a:rPr lang="pt-BR" smtClean="0"/>
              <a:t>America’s Army</a:t>
            </a:r>
          </a:p>
          <a:p>
            <a:pPr lvl="1">
              <a:lnSpc>
                <a:spcPct val="90000"/>
              </a:lnSpc>
            </a:pPr>
            <a:endParaRPr lang="pt-BR" smtClean="0"/>
          </a:p>
          <a:p>
            <a:pPr lvl="1">
              <a:lnSpc>
                <a:spcPct val="90000"/>
              </a:lnSpc>
            </a:pPr>
            <a:endParaRPr lang="pt-BR" smtClean="0"/>
          </a:p>
          <a:p>
            <a:pPr lvl="1">
              <a:lnSpc>
                <a:spcPct val="90000"/>
              </a:lnSpc>
            </a:pPr>
            <a:endParaRPr lang="pt-BR" smtClean="0"/>
          </a:p>
          <a:p>
            <a:pPr lvl="1">
              <a:lnSpc>
                <a:spcPct val="90000"/>
              </a:lnSpc>
              <a:buFont typeface="Verdana" pitchFamily="34" charset="0"/>
              <a:buNone/>
            </a:pPr>
            <a:endParaRPr lang="pt-BR" smtClean="0"/>
          </a:p>
          <a:p>
            <a:pPr lvl="1">
              <a:lnSpc>
                <a:spcPct val="90000"/>
              </a:lnSpc>
            </a:pPr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dirty="0" err="1" smtClean="0">
                <a:effectLst/>
              </a:rPr>
              <a:t>Unreal</a:t>
            </a:r>
            <a:r>
              <a:rPr lang="pt-BR" dirty="0" smtClean="0">
                <a:effectLst/>
              </a:rPr>
              <a:t> Engine 2.0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Unreal 2:</a:t>
            </a:r>
          </a:p>
        </p:txBody>
      </p:sp>
      <p:pic>
        <p:nvPicPr>
          <p:cNvPr id="27652" name="Picture 4" descr="unreal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59113" y="1557338"/>
            <a:ext cx="54006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z="2400" dirty="0" smtClean="0"/>
              <a:t>Motivação</a:t>
            </a:r>
          </a:p>
          <a:p>
            <a:pPr eaLnBrk="1" hangingPunct="1"/>
            <a:r>
              <a:rPr lang="pt-BR" sz="2400" dirty="0" smtClean="0"/>
              <a:t>Conceito de </a:t>
            </a:r>
            <a:r>
              <a:rPr lang="pt-BR" sz="2400" dirty="0" err="1" smtClean="0"/>
              <a:t>Engine</a:t>
            </a:r>
            <a:endParaRPr lang="pt-BR" sz="2400" dirty="0" smtClean="0"/>
          </a:p>
          <a:p>
            <a:pPr eaLnBrk="1" hangingPunct="1"/>
            <a:r>
              <a:rPr lang="pt-BR" sz="2400" dirty="0" smtClean="0"/>
              <a:t>História</a:t>
            </a:r>
          </a:p>
          <a:p>
            <a:pPr eaLnBrk="1" hangingPunct="1"/>
            <a:r>
              <a:rPr lang="pt-BR" sz="2400" dirty="0" smtClean="0"/>
              <a:t>Estado da Arte</a:t>
            </a:r>
          </a:p>
          <a:p>
            <a:pPr eaLnBrk="1" hangingPunct="1"/>
            <a:r>
              <a:rPr lang="pt-BR" sz="2400" dirty="0" smtClean="0"/>
              <a:t>Funcionamento</a:t>
            </a:r>
          </a:p>
          <a:p>
            <a:pPr eaLnBrk="1" hangingPunct="1"/>
            <a:r>
              <a:rPr lang="pt-BR" sz="2400" dirty="0" smtClean="0"/>
              <a:t>Eventos</a:t>
            </a:r>
          </a:p>
          <a:p>
            <a:pPr eaLnBrk="1" hangingPunct="1"/>
            <a:r>
              <a:rPr lang="pt-BR" sz="2400" dirty="0" smtClean="0"/>
              <a:t>Futuro</a:t>
            </a:r>
          </a:p>
          <a:p>
            <a:pPr eaLnBrk="1" hangingPunct="1"/>
            <a:r>
              <a:rPr lang="pt-BR" sz="2400" dirty="0" smtClean="0"/>
              <a:t>Demonstração</a:t>
            </a:r>
          </a:p>
          <a:p>
            <a:pPr eaLnBrk="1" hangingPunct="1"/>
            <a:r>
              <a:rPr lang="pt-BR" sz="2400" dirty="0" smtClean="0"/>
              <a:t>Conclusão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mtClean="0"/>
              <a:t>Roteiro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dirty="0" err="1" smtClean="0">
                <a:effectLst/>
              </a:rPr>
              <a:t>Unreal</a:t>
            </a:r>
            <a:r>
              <a:rPr lang="pt-BR" dirty="0" smtClean="0">
                <a:effectLst/>
              </a:rPr>
              <a:t> Engine 2.0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America’s Army:</a:t>
            </a:r>
          </a:p>
        </p:txBody>
      </p:sp>
      <p:pic>
        <p:nvPicPr>
          <p:cNvPr id="28676" name="Picture 4" descr="america_army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03575" y="2060575"/>
            <a:ext cx="568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dirty="0" err="1" smtClean="0">
                <a:effectLst/>
              </a:rPr>
              <a:t>Unreal</a:t>
            </a:r>
            <a:r>
              <a:rPr lang="pt-BR" dirty="0" smtClean="0">
                <a:effectLst/>
              </a:rPr>
              <a:t> Engine 3.0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Desenvolvida para :</a:t>
            </a:r>
          </a:p>
          <a:p>
            <a:pPr lvl="1"/>
            <a:r>
              <a:rPr lang="pt-BR" smtClean="0"/>
              <a:t>Directx 9 e 10 nos PCs</a:t>
            </a:r>
          </a:p>
          <a:p>
            <a:pPr lvl="1"/>
            <a:r>
              <a:rPr lang="pt-BR" smtClean="0"/>
              <a:t>Xbox 360</a:t>
            </a:r>
          </a:p>
          <a:p>
            <a:pPr lvl="1"/>
            <a:r>
              <a:rPr lang="pt-BR" smtClean="0"/>
              <a:t>Playstation 3</a:t>
            </a:r>
          </a:p>
          <a:p>
            <a:r>
              <a:rPr lang="pt-BR" smtClean="0"/>
              <a:t>Várias melhorias:</a:t>
            </a:r>
          </a:p>
          <a:p>
            <a:pPr lvl="1"/>
            <a:r>
              <a:rPr lang="pt-BR" smtClean="0"/>
              <a:t>“High dynamic range rendering”</a:t>
            </a:r>
          </a:p>
          <a:p>
            <a:pPr lvl="1"/>
            <a:r>
              <a:rPr lang="pt-BR" smtClean="0"/>
              <a:t>“Dynamic shadows”</a:t>
            </a:r>
          </a:p>
          <a:p>
            <a:pPr lvl="1"/>
            <a:r>
              <a:rPr lang="pt-BR" smtClean="0"/>
              <a:t>“Per-pixel lighting”</a:t>
            </a:r>
          </a:p>
          <a:p>
            <a:pPr lvl="1"/>
            <a:r>
              <a:rPr lang="pt-BR" smtClean="0"/>
              <a:t>Melhoria na física</a:t>
            </a:r>
          </a:p>
          <a:p>
            <a:pPr lvl="1"/>
            <a:r>
              <a:rPr lang="pt-BR" smtClean="0"/>
              <a:t>IA aprimorada</a:t>
            </a:r>
          </a:p>
          <a:p>
            <a:endParaRPr lang="pt-BR" smtClean="0"/>
          </a:p>
          <a:p>
            <a:pPr lvl="1"/>
            <a:endParaRPr lang="pt-BR" smtClean="0"/>
          </a:p>
          <a:p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dirty="0" err="1" smtClean="0">
                <a:effectLst/>
              </a:rPr>
              <a:t>Unreal</a:t>
            </a:r>
            <a:r>
              <a:rPr lang="pt-BR" dirty="0" smtClean="0">
                <a:effectLst/>
              </a:rPr>
              <a:t> Engine 3.0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Jogos famosos:</a:t>
            </a:r>
          </a:p>
          <a:p>
            <a:pPr lvl="1"/>
            <a:r>
              <a:rPr lang="pt-BR" smtClean="0"/>
              <a:t>Unreal Tournament 3</a:t>
            </a:r>
          </a:p>
          <a:p>
            <a:pPr lvl="1"/>
            <a:r>
              <a:rPr lang="pt-BR" smtClean="0"/>
              <a:t>Gears of War</a:t>
            </a:r>
          </a:p>
          <a:p>
            <a:pPr lvl="1"/>
            <a:r>
              <a:rPr lang="pt-BR" smtClean="0"/>
              <a:t>Mass Effect</a:t>
            </a:r>
          </a:p>
          <a:p>
            <a:pPr lvl="1"/>
            <a:r>
              <a:rPr lang="pt-BR" smtClean="0"/>
              <a:t>Bioshock</a:t>
            </a:r>
          </a:p>
          <a:p>
            <a:pPr lvl="1"/>
            <a:r>
              <a:rPr lang="pt-BR" smtClean="0"/>
              <a:t>Mortal Kombat vs DC Universe</a:t>
            </a:r>
          </a:p>
          <a:p>
            <a:pPr lvl="1"/>
            <a:r>
              <a:rPr lang="pt-BR" smtClean="0"/>
              <a:t>Turok</a:t>
            </a:r>
          </a:p>
          <a:p>
            <a:pPr lvl="1"/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dirty="0" err="1" smtClean="0">
                <a:effectLst/>
              </a:rPr>
              <a:t>Unreal</a:t>
            </a:r>
            <a:r>
              <a:rPr lang="pt-BR" dirty="0" smtClean="0">
                <a:effectLst/>
              </a:rPr>
              <a:t> Engine 3.0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BioShock:</a:t>
            </a:r>
          </a:p>
        </p:txBody>
      </p:sp>
      <p:pic>
        <p:nvPicPr>
          <p:cNvPr id="31748" name="Picture 4" descr="bioshock1_larg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00113" y="1989138"/>
            <a:ext cx="7634287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dirty="0" err="1" smtClean="0">
                <a:effectLst/>
              </a:rPr>
              <a:t>Unreal</a:t>
            </a:r>
            <a:r>
              <a:rPr lang="pt-BR" dirty="0" smtClean="0">
                <a:effectLst/>
              </a:rPr>
              <a:t> Engine 3.0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Gears of War:</a:t>
            </a:r>
          </a:p>
          <a:p>
            <a:endParaRPr lang="pt-BR" smtClean="0"/>
          </a:p>
        </p:txBody>
      </p:sp>
      <p:pic>
        <p:nvPicPr>
          <p:cNvPr id="32772" name="Picture 4" descr="gears_of_war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088" y="1989138"/>
            <a:ext cx="7921625" cy="44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dirty="0" smtClean="0">
                <a:effectLst/>
              </a:rPr>
              <a:t>Evolução da </a:t>
            </a:r>
            <a:r>
              <a:rPr lang="pt-BR" dirty="0" err="1" smtClean="0">
                <a:effectLst/>
              </a:rPr>
              <a:t>Unreal</a:t>
            </a:r>
            <a:r>
              <a:rPr lang="pt-BR" dirty="0" smtClean="0">
                <a:effectLst/>
              </a:rPr>
              <a:t> Engine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33796" name="Picture 4" descr="Unreal_Engine_Comparis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450" y="1341438"/>
            <a:ext cx="7058025" cy="497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Engine para simulação de física</a:t>
            </a:r>
          </a:p>
          <a:p>
            <a:pPr eaLnBrk="1" hangingPunct="1"/>
            <a:r>
              <a:rPr lang="pt-BR" smtClean="0"/>
              <a:t>Escrita em C/C++</a:t>
            </a:r>
          </a:p>
          <a:p>
            <a:pPr eaLnBrk="1" hangingPunct="1"/>
            <a:r>
              <a:rPr lang="pt-BR" smtClean="0"/>
              <a:t>1º SDK lançado em 2000</a:t>
            </a:r>
          </a:p>
          <a:p>
            <a:pPr eaLnBrk="1" hangingPunct="1"/>
            <a:r>
              <a:rPr lang="pt-BR" smtClean="0"/>
              <a:t>Alta portabilidade</a:t>
            </a:r>
          </a:p>
          <a:p>
            <a:pPr eaLnBrk="1" hangingPunct="1"/>
            <a:endParaRPr lang="pt-BR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err="1" smtClean="0"/>
              <a:t>Havok</a:t>
            </a:r>
            <a:endParaRPr lang="pt-BR" dirty="0"/>
          </a:p>
        </p:txBody>
      </p:sp>
      <p:pic>
        <p:nvPicPr>
          <p:cNvPr id="34820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00750" y="142875"/>
            <a:ext cx="30003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Características:</a:t>
            </a:r>
          </a:p>
          <a:p>
            <a:pPr lvl="1" eaLnBrk="1" hangingPunct="1"/>
            <a:r>
              <a:rPr lang="pt-BR" dirty="0" smtClean="0"/>
              <a:t>Detecção de colisão</a:t>
            </a:r>
          </a:p>
          <a:p>
            <a:pPr lvl="1" eaLnBrk="1" hangingPunct="1"/>
            <a:r>
              <a:rPr lang="pt-BR" dirty="0" smtClean="0"/>
              <a:t>Dinâmica dos corpos (sólidos e deformáveis)</a:t>
            </a:r>
          </a:p>
          <a:p>
            <a:pPr lvl="1" eaLnBrk="1" hangingPunct="1"/>
            <a:r>
              <a:rPr lang="pt-BR" dirty="0" err="1" smtClean="0"/>
              <a:t>Ragdoll</a:t>
            </a:r>
            <a:r>
              <a:rPr lang="pt-BR" dirty="0" smtClean="0"/>
              <a:t> </a:t>
            </a:r>
            <a:r>
              <a:rPr lang="pt-BR" dirty="0" err="1" smtClean="0"/>
              <a:t>Physics</a:t>
            </a:r>
            <a:r>
              <a:rPr lang="pt-BR" dirty="0" smtClean="0"/>
              <a:t> </a:t>
            </a:r>
          </a:p>
          <a:p>
            <a:pPr lvl="1" eaLnBrk="1" hangingPunct="1"/>
            <a:r>
              <a:rPr lang="pt-BR" dirty="0" smtClean="0"/>
              <a:t>Controle do personagem</a:t>
            </a:r>
          </a:p>
          <a:p>
            <a:pPr lvl="1" eaLnBrk="1" hangingPunct="1"/>
            <a:r>
              <a:rPr lang="pt-BR" dirty="0" smtClean="0"/>
              <a:t>Manipulação da física no ambiente</a:t>
            </a:r>
          </a:p>
          <a:p>
            <a:pPr eaLnBrk="1" hangingPunct="1">
              <a:buFont typeface="Wingdings 3" pitchFamily="18" charset="2"/>
              <a:buNone/>
            </a:pPr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err="1" smtClean="0"/>
              <a:t>Havok</a:t>
            </a:r>
            <a:endParaRPr lang="pt-BR" dirty="0"/>
          </a:p>
        </p:txBody>
      </p:sp>
      <p:pic>
        <p:nvPicPr>
          <p:cNvPr id="35844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00750" y="142875"/>
            <a:ext cx="30003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Conteúdo 1"/>
          <p:cNvSpPr>
            <a:spLocks noGrp="1"/>
          </p:cNvSpPr>
          <p:nvPr>
            <p:ph idx="1"/>
          </p:nvPr>
        </p:nvSpPr>
        <p:spPr>
          <a:xfrm>
            <a:off x="428625" y="1500188"/>
            <a:ext cx="8229600" cy="4525962"/>
          </a:xfrm>
        </p:spPr>
        <p:txBody>
          <a:bodyPr/>
          <a:lstStyle/>
          <a:p>
            <a:pPr eaLnBrk="1" hangingPunct="1"/>
            <a:r>
              <a:rPr lang="pt-BR" smtClean="0"/>
              <a:t>Presente em mais de 200 jogos: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err="1" smtClean="0"/>
              <a:t>Havok</a:t>
            </a:r>
            <a:endParaRPr lang="pt-BR" dirty="0"/>
          </a:p>
        </p:txBody>
      </p:sp>
      <p:pic>
        <p:nvPicPr>
          <p:cNvPr id="36868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00750" y="142875"/>
            <a:ext cx="30003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3050" y="2071688"/>
            <a:ext cx="1357313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73238" y="2071688"/>
            <a:ext cx="162401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59175" y="2071688"/>
            <a:ext cx="18637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488238" y="2000250"/>
            <a:ext cx="1214437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599113" y="2000250"/>
            <a:ext cx="167481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8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14313" y="4000500"/>
            <a:ext cx="21304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9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571750" y="3929063"/>
            <a:ext cx="14763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Picture 10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14313" y="4786313"/>
            <a:ext cx="214788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7" name="Picture 11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214313" y="5786438"/>
            <a:ext cx="2130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8" name="Picture 13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4298950" y="3929063"/>
            <a:ext cx="18573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9" name="Picture 14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4298950" y="4429125"/>
            <a:ext cx="18573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0" name="Picture 17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2513013" y="5786438"/>
            <a:ext cx="171767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1" name="Picture 18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2643188" y="5057775"/>
            <a:ext cx="14287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2" name="Picture 19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6715125" y="6205538"/>
            <a:ext cx="21431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3" name="Picture 20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6786563" y="4929188"/>
            <a:ext cx="17145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4" name="Picture 21"/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6345238" y="3929063"/>
            <a:ext cx="244157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5" name="Picture 24"/>
          <p:cNvPicPr>
            <a:picLocks noChangeAspect="1" noChangeArrowheads="1"/>
          </p:cNvPicPr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4357688" y="5072063"/>
            <a:ext cx="19462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6" name="Picture 25"/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6286500" y="4429125"/>
            <a:ext cx="26701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7" name="Picture 26"/>
          <p:cNvPicPr>
            <a:picLocks noChangeAspect="1" noChangeArrowheads="1"/>
          </p:cNvPicPr>
          <p:nvPr/>
        </p:nvPicPr>
        <p:blipFill>
          <a:blip r:embed="rId22" cstate="screen"/>
          <a:srcRect/>
          <a:stretch>
            <a:fillRect/>
          </a:stretch>
        </p:blipFill>
        <p:spPr bwMode="auto">
          <a:xfrm>
            <a:off x="4357688" y="6215063"/>
            <a:ext cx="2214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Conteúdo 1"/>
          <p:cNvSpPr>
            <a:spLocks noGrp="1"/>
          </p:cNvSpPr>
          <p:nvPr>
            <p:ph idx="1"/>
          </p:nvPr>
        </p:nvSpPr>
        <p:spPr>
          <a:xfrm>
            <a:off x="428625" y="1500188"/>
            <a:ext cx="8229600" cy="4525962"/>
          </a:xfrm>
        </p:spPr>
        <p:txBody>
          <a:bodyPr/>
          <a:lstStyle/>
          <a:p>
            <a:pPr eaLnBrk="1" hangingPunct="1"/>
            <a:r>
              <a:rPr lang="pt-BR" smtClean="0"/>
              <a:t>Efeitos especiais em filmes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err="1" smtClean="0"/>
              <a:t>Havok</a:t>
            </a:r>
            <a:endParaRPr lang="pt-BR" dirty="0"/>
          </a:p>
        </p:txBody>
      </p:sp>
      <p:pic>
        <p:nvPicPr>
          <p:cNvPr id="37892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00750" y="142875"/>
            <a:ext cx="30003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71750" y="2786063"/>
            <a:ext cx="17272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5"/>
          <p:cNvPicPr>
            <a:picLocks noChangeAspect="1" noChangeArrowheads="1"/>
          </p:cNvPicPr>
          <p:nvPr/>
        </p:nvPicPr>
        <p:blipFill>
          <a:blip r:embed="rId5" cstate="screen"/>
          <a:srcRect t="8791"/>
          <a:stretch>
            <a:fillRect/>
          </a:stretch>
        </p:blipFill>
        <p:spPr bwMode="auto">
          <a:xfrm>
            <a:off x="4783138" y="2838450"/>
            <a:ext cx="1860550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072313" y="2786063"/>
            <a:ext cx="151606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9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00063" y="2786063"/>
            <a:ext cx="15557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1200"/>
            <a:ext cx="3900488" cy="3886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pt-BR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mtClean="0"/>
              <a:t>Motivação</a:t>
            </a: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1071563" y="3643313"/>
            <a:ext cx="2727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/>
              <a:t>US$ 57Bi </a:t>
            </a:r>
            <a:r>
              <a:rPr lang="pt-BR" sz="1400"/>
              <a:t>em 2009</a:t>
            </a:r>
            <a:endParaRPr lang="pt-BR" sz="2400"/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6092825" y="6286500"/>
            <a:ext cx="26225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/>
              <a:t>Pesquisa feita pela DFC Inteligence</a:t>
            </a:r>
          </a:p>
        </p:txBody>
      </p:sp>
      <p:pic>
        <p:nvPicPr>
          <p:cNvPr id="9" name="Picture 3" descr="\\ipojuca\lumnis\money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2571750"/>
            <a:ext cx="32861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Inicialmente não havia aceleração por hardware.</a:t>
            </a:r>
          </a:p>
          <a:p>
            <a:pPr eaLnBrk="1" hangingPunct="1"/>
            <a:r>
              <a:rPr lang="pt-BR" smtClean="0"/>
              <a:t>Em 2005, AGEIA PhysX</a:t>
            </a:r>
          </a:p>
          <a:p>
            <a:pPr eaLnBrk="1" hangingPunct="1"/>
            <a:r>
              <a:rPr lang="pt-BR" smtClean="0"/>
              <a:t>Em 2006, Havok FX.</a:t>
            </a:r>
          </a:p>
          <a:p>
            <a:pPr eaLnBrk="1" hangingPunct="1"/>
            <a:r>
              <a:rPr lang="pt-BR" smtClean="0"/>
              <a:t>Em 2007, aquisição pela Intel</a:t>
            </a:r>
          </a:p>
          <a:p>
            <a:pPr eaLnBrk="1" hangingPunct="1"/>
            <a:r>
              <a:rPr lang="pt-BR" smtClean="0"/>
              <a:t>Em 2008, NVIDIA compra a AGEIA</a:t>
            </a:r>
          </a:p>
          <a:p>
            <a:pPr eaLnBrk="1" hangingPunct="1"/>
            <a:r>
              <a:rPr lang="pt-BR" smtClean="0"/>
              <a:t>Em 2009, Havok 6.5 com suporte a OpenCL</a:t>
            </a:r>
          </a:p>
          <a:p>
            <a:pPr eaLnBrk="1" hangingPunct="1"/>
            <a:endParaRPr lang="pt-BR" smtClean="0"/>
          </a:p>
          <a:p>
            <a:pPr eaLnBrk="1" hangingPunct="1"/>
            <a:endParaRPr lang="pt-BR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err="1" smtClean="0"/>
              <a:t>Havok</a:t>
            </a:r>
            <a:endParaRPr lang="pt-BR" dirty="0"/>
          </a:p>
        </p:txBody>
      </p:sp>
      <p:pic>
        <p:nvPicPr>
          <p:cNvPr id="38916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00750" y="142875"/>
            <a:ext cx="30003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Componentes da </a:t>
            </a:r>
            <a:r>
              <a:rPr lang="pt-BR" dirty="0" err="1" smtClean="0"/>
              <a:t>versao</a:t>
            </a:r>
            <a:r>
              <a:rPr lang="pt-BR" dirty="0" smtClean="0"/>
              <a:t> 6.5:</a:t>
            </a:r>
          </a:p>
          <a:p>
            <a:pPr lvl="1" eaLnBrk="1" hangingPunct="1"/>
            <a:r>
              <a:rPr lang="pt-BR" dirty="0" err="1" smtClean="0"/>
              <a:t>Havok</a:t>
            </a:r>
            <a:r>
              <a:rPr lang="pt-BR" dirty="0" smtClean="0"/>
              <a:t> </a:t>
            </a:r>
            <a:r>
              <a:rPr lang="pt-BR" dirty="0" err="1" smtClean="0"/>
              <a:t>Physics</a:t>
            </a:r>
            <a:endParaRPr lang="pt-BR" dirty="0" smtClean="0"/>
          </a:p>
          <a:p>
            <a:pPr lvl="1" eaLnBrk="1" hangingPunct="1"/>
            <a:r>
              <a:rPr lang="pt-BR" dirty="0" err="1" smtClean="0"/>
              <a:t>Havok</a:t>
            </a:r>
            <a:r>
              <a:rPr lang="pt-BR" dirty="0" smtClean="0"/>
              <a:t> </a:t>
            </a:r>
            <a:r>
              <a:rPr lang="pt-BR" dirty="0" err="1" smtClean="0"/>
              <a:t>Behavior</a:t>
            </a:r>
            <a:endParaRPr lang="pt-BR" dirty="0" smtClean="0"/>
          </a:p>
          <a:p>
            <a:pPr lvl="1" eaLnBrk="1" hangingPunct="1"/>
            <a:r>
              <a:rPr lang="pt-BR" dirty="0" err="1" smtClean="0"/>
              <a:t>Havok</a:t>
            </a:r>
            <a:r>
              <a:rPr lang="pt-BR" dirty="0" smtClean="0"/>
              <a:t> </a:t>
            </a:r>
            <a:r>
              <a:rPr lang="pt-BR" dirty="0" err="1" smtClean="0"/>
              <a:t>Animation</a:t>
            </a:r>
            <a:endParaRPr lang="pt-BR" dirty="0" smtClean="0"/>
          </a:p>
          <a:p>
            <a:pPr lvl="1" eaLnBrk="1" hangingPunct="1"/>
            <a:r>
              <a:rPr lang="pt-BR" dirty="0" err="1" smtClean="0"/>
              <a:t>Havok</a:t>
            </a:r>
            <a:r>
              <a:rPr lang="pt-BR" dirty="0" smtClean="0"/>
              <a:t> </a:t>
            </a:r>
            <a:r>
              <a:rPr lang="pt-BR" dirty="0" err="1" smtClean="0"/>
              <a:t>Cloth</a:t>
            </a:r>
            <a:endParaRPr lang="pt-BR" dirty="0" smtClean="0"/>
          </a:p>
          <a:p>
            <a:pPr lvl="1" eaLnBrk="1" hangingPunct="1"/>
            <a:r>
              <a:rPr lang="pt-BR" dirty="0" err="1" smtClean="0"/>
              <a:t>Havok</a:t>
            </a:r>
            <a:r>
              <a:rPr lang="pt-BR" dirty="0" smtClean="0"/>
              <a:t> AI</a:t>
            </a:r>
          </a:p>
          <a:p>
            <a:pPr lvl="1" eaLnBrk="1" hangingPunct="1"/>
            <a:r>
              <a:rPr lang="pt-BR" dirty="0" err="1" smtClean="0"/>
              <a:t>Havok</a:t>
            </a:r>
            <a:r>
              <a:rPr lang="pt-BR" dirty="0" smtClean="0"/>
              <a:t> </a:t>
            </a:r>
            <a:r>
              <a:rPr lang="pt-BR" dirty="0" err="1" smtClean="0"/>
              <a:t>Destruction</a:t>
            </a:r>
            <a:endParaRPr lang="pt-BR" dirty="0" smtClean="0"/>
          </a:p>
          <a:p>
            <a:pPr lvl="1" eaLnBrk="1" hangingPunct="1"/>
            <a:r>
              <a:rPr lang="pt-BR" dirty="0" err="1" smtClean="0"/>
              <a:t>Havok</a:t>
            </a:r>
            <a:r>
              <a:rPr lang="pt-BR" dirty="0" smtClean="0"/>
              <a:t> </a:t>
            </a:r>
            <a:r>
              <a:rPr lang="pt-BR" dirty="0" err="1" smtClean="0"/>
              <a:t>Content</a:t>
            </a:r>
            <a:r>
              <a:rPr lang="pt-BR" dirty="0" smtClean="0"/>
              <a:t> </a:t>
            </a:r>
            <a:r>
              <a:rPr lang="pt-BR" dirty="0" err="1" smtClean="0"/>
              <a:t>Tools</a:t>
            </a:r>
            <a:endParaRPr lang="pt-BR" dirty="0" smtClean="0"/>
          </a:p>
          <a:p>
            <a:pPr eaLnBrk="1" hangingPunct="1">
              <a:buFont typeface="Wingdings 3" pitchFamily="18" charset="2"/>
              <a:buNone/>
            </a:pPr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err="1" smtClean="0"/>
              <a:t>Havok</a:t>
            </a:r>
            <a:endParaRPr lang="pt-BR" dirty="0"/>
          </a:p>
        </p:txBody>
      </p:sp>
      <p:pic>
        <p:nvPicPr>
          <p:cNvPr id="39940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00750" y="142875"/>
            <a:ext cx="30003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Código aberto</a:t>
            </a:r>
          </a:p>
          <a:p>
            <a:pPr lvl="1" eaLnBrk="1" hangingPunct="1"/>
            <a:r>
              <a:rPr lang="pt-BR" b="1" smtClean="0"/>
              <a:t>OGRE</a:t>
            </a:r>
          </a:p>
          <a:p>
            <a:pPr lvl="1" eaLnBrk="1" hangingPunct="1"/>
            <a:r>
              <a:rPr lang="pt-BR" smtClean="0"/>
              <a:t>RPG ToolKit</a:t>
            </a:r>
          </a:p>
          <a:p>
            <a:pPr lvl="1" eaLnBrk="1" hangingPunct="1"/>
            <a:r>
              <a:rPr lang="pt-BR" smtClean="0"/>
              <a:t>Enjine</a:t>
            </a:r>
          </a:p>
          <a:p>
            <a:pPr lvl="1" eaLnBrk="1" hangingPunct="1"/>
            <a:r>
              <a:rPr lang="pt-BR" smtClean="0"/>
              <a:t>Bullet</a:t>
            </a:r>
          </a:p>
          <a:p>
            <a:pPr lvl="1" eaLnBrk="1" hangingPunct="1"/>
            <a:r>
              <a:rPr lang="pt-BR" smtClean="0"/>
              <a:t>ODE</a:t>
            </a:r>
          </a:p>
          <a:p>
            <a:pPr lvl="1" eaLnBrk="1" hangingPunct="1"/>
            <a:r>
              <a:rPr lang="pt-BR" smtClean="0"/>
              <a:t>Crystal Space</a:t>
            </a:r>
          </a:p>
          <a:p>
            <a:pPr lvl="1" eaLnBrk="1" hangingPunct="1"/>
            <a:r>
              <a:rPr lang="pt-BR" smtClean="0"/>
              <a:t>Panda3D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Engines de código aberto</a:t>
            </a:r>
            <a:endParaRPr lang="pt-BR" dirty="0"/>
          </a:p>
        </p:txBody>
      </p:sp>
      <p:pic>
        <p:nvPicPr>
          <p:cNvPr id="10245" name="Picture 5" descr="http://www.ogre3d.org/wiki/images/6/60/Ogre-logo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29188" y="1500188"/>
            <a:ext cx="23812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4857750" y="2571750"/>
            <a:ext cx="4143375" cy="129222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indent="-228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dirty="0" err="1">
                <a:latin typeface="+mn-lt"/>
              </a:rPr>
              <a:t>Multiplataforma</a:t>
            </a:r>
            <a:endParaRPr lang="pt-BR" sz="2000" dirty="0">
              <a:latin typeface="+mn-lt"/>
            </a:endParaRPr>
          </a:p>
          <a:p>
            <a:pPr indent="-228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dirty="0">
                <a:latin typeface="+mn-lt"/>
              </a:rPr>
              <a:t>Escrita em C++</a:t>
            </a:r>
          </a:p>
          <a:p>
            <a:pPr indent="-228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dirty="0">
                <a:latin typeface="+mn-lt"/>
              </a:rPr>
              <a:t>Orientada a objetos</a:t>
            </a:r>
          </a:p>
          <a:p>
            <a:pPr indent="-22860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dirty="0">
                <a:latin typeface="+mn-lt"/>
              </a:rPr>
              <a:t>Suporte a Direct3D e </a:t>
            </a:r>
            <a:r>
              <a:rPr lang="pt-BR" sz="2000" dirty="0" err="1">
                <a:latin typeface="+mn-lt"/>
              </a:rPr>
              <a:t>OpenGL</a:t>
            </a:r>
            <a:r>
              <a:rPr lang="pt-BR" sz="2000" dirty="0">
                <a:latin typeface="+mn-lt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Código aberto</a:t>
            </a:r>
          </a:p>
          <a:p>
            <a:pPr lvl="1" eaLnBrk="1" hangingPunct="1"/>
            <a:r>
              <a:rPr lang="pt-BR" smtClean="0"/>
              <a:t>Vantagens</a:t>
            </a:r>
          </a:p>
          <a:p>
            <a:pPr lvl="2" eaLnBrk="1" hangingPunct="1"/>
            <a:r>
              <a:rPr lang="pt-BR" smtClean="0"/>
              <a:t>Fácil adaptação</a:t>
            </a:r>
          </a:p>
          <a:p>
            <a:pPr lvl="2" eaLnBrk="1" hangingPunct="1"/>
            <a:r>
              <a:rPr lang="pt-BR" smtClean="0"/>
              <a:t>Melhor escolha em projetos pequenos</a:t>
            </a:r>
          </a:p>
          <a:p>
            <a:pPr lvl="2" eaLnBrk="1" hangingPunct="1"/>
            <a:r>
              <a:rPr lang="pt-BR" smtClean="0"/>
              <a:t>Mais portável</a:t>
            </a:r>
          </a:p>
          <a:p>
            <a:pPr lvl="1" eaLnBrk="1" hangingPunct="1"/>
            <a:endParaRPr lang="pt-BR" smtClean="0"/>
          </a:p>
          <a:p>
            <a:pPr lvl="1" eaLnBrk="1" hangingPunct="1"/>
            <a:endParaRPr lang="pt-BR" smtClean="0"/>
          </a:p>
          <a:p>
            <a:pPr eaLnBrk="1" hangingPunct="1"/>
            <a:endParaRPr lang="pt-BR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Engines de código aberto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dirty="0" err="1" smtClean="0"/>
              <a:t>Enjine</a:t>
            </a:r>
            <a:endParaRPr lang="pt-BR" dirty="0" smtClean="0"/>
          </a:p>
          <a:p>
            <a:pPr lvl="1" eaLnBrk="1" hangingPunct="1"/>
            <a:r>
              <a:rPr lang="pt-BR" dirty="0" smtClean="0"/>
              <a:t>Brasileira</a:t>
            </a:r>
          </a:p>
          <a:p>
            <a:pPr lvl="1" eaLnBrk="1" hangingPunct="1"/>
            <a:r>
              <a:rPr lang="pt-BR" dirty="0" smtClean="0"/>
              <a:t>Código Aberto</a:t>
            </a:r>
          </a:p>
          <a:p>
            <a:pPr lvl="1" eaLnBrk="1" hangingPunct="1"/>
            <a:r>
              <a:rPr lang="pt-BR" dirty="0" smtClean="0"/>
              <a:t>INTERLAB – Universidade de São Paulo</a:t>
            </a:r>
          </a:p>
          <a:p>
            <a:pPr lvl="1" eaLnBrk="1" hangingPunct="1"/>
            <a:r>
              <a:rPr lang="pt-BR" dirty="0" smtClean="0"/>
              <a:t>Versão 3.0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Engines de código aberto</a:t>
            </a:r>
            <a:endParaRPr lang="pt-BR" dirty="0"/>
          </a:p>
        </p:txBody>
      </p:sp>
      <p:pic>
        <p:nvPicPr>
          <p:cNvPr id="43012" name="Picture 4" descr="C:\Users\BRITO\Desktop\enjine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05575" y="1428750"/>
            <a:ext cx="2066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Enjine</a:t>
            </a:r>
          </a:p>
          <a:p>
            <a:pPr lvl="1" eaLnBrk="1" hangingPunct="1"/>
            <a:r>
              <a:rPr lang="pt-BR" smtClean="0"/>
              <a:t>Simplicidade</a:t>
            </a:r>
          </a:p>
          <a:p>
            <a:pPr lvl="1" eaLnBrk="1" hangingPunct="1"/>
            <a:r>
              <a:rPr lang="pt-BR" smtClean="0"/>
              <a:t>Ensino de design de jogos</a:t>
            </a:r>
          </a:p>
          <a:p>
            <a:pPr lvl="1" eaLnBrk="1" hangingPunct="1"/>
            <a:r>
              <a:rPr lang="pt-BR" smtClean="0"/>
              <a:t>Jogos educacionais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Engines de código aberto</a:t>
            </a:r>
            <a:endParaRPr lang="pt-BR" dirty="0"/>
          </a:p>
        </p:txBody>
      </p:sp>
      <p:pic>
        <p:nvPicPr>
          <p:cNvPr id="44036" name="Picture 4" descr="C:\Users\BRITO\Desktop\enjine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05575" y="1428750"/>
            <a:ext cx="2066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88" y="3762375"/>
            <a:ext cx="26384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14688" y="3762375"/>
            <a:ext cx="26384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72188" y="3762375"/>
            <a:ext cx="271462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Funcionamento</a:t>
            </a:r>
            <a:endParaRPr lang="pt-BR" dirty="0"/>
          </a:p>
        </p:txBody>
      </p:sp>
      <p:cxnSp>
        <p:nvCxnSpPr>
          <p:cNvPr id="45059" name="AutoShape 34"/>
          <p:cNvCxnSpPr>
            <a:cxnSpLocks noChangeShapeType="1"/>
          </p:cNvCxnSpPr>
          <p:nvPr/>
        </p:nvCxnSpPr>
        <p:spPr bwMode="auto">
          <a:xfrm>
            <a:off x="457200" y="3744913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pic>
        <p:nvPicPr>
          <p:cNvPr id="45060" name="Picture 41" descr="Arquitetura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81063" y="1423988"/>
            <a:ext cx="721995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xboxcheaterwatch.files.wordpress.com/2008/07/e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96000" y="1143000"/>
            <a:ext cx="3048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E3 (Electronic Entertainment Expo)</a:t>
            </a:r>
          </a:p>
          <a:p>
            <a:pPr lvl="1"/>
            <a:r>
              <a:rPr lang="pt-BR" smtClean="0"/>
              <a:t>Evento de jogos</a:t>
            </a:r>
          </a:p>
          <a:p>
            <a:pPr lvl="1"/>
            <a:r>
              <a:rPr lang="pt-BR" smtClean="0"/>
              <a:t>Era aberto para o público</a:t>
            </a:r>
          </a:p>
          <a:p>
            <a:pPr lvl="1"/>
            <a:r>
              <a:rPr lang="pt-BR" smtClean="0"/>
              <a:t>Unreal Engine 3</a:t>
            </a:r>
          </a:p>
          <a:p>
            <a:pPr lvl="1"/>
            <a:r>
              <a:rPr lang="pt-BR" smtClean="0"/>
              <a:t>2007-2008</a:t>
            </a:r>
          </a:p>
          <a:p>
            <a:pPr lvl="1"/>
            <a:r>
              <a:rPr lang="pt-BR" smtClean="0"/>
              <a:t>E3 2009, de volta às origens?</a:t>
            </a:r>
          </a:p>
          <a:p>
            <a:pPr lvl="1"/>
            <a:endParaRPr lang="pt-BR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Eventos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TGS (Tokyo Game Show)</a:t>
            </a:r>
          </a:p>
          <a:p>
            <a:pPr lvl="1"/>
            <a:r>
              <a:rPr lang="pt-BR" smtClean="0"/>
              <a:t>Evento de jogos</a:t>
            </a:r>
          </a:p>
          <a:p>
            <a:pPr lvl="1"/>
            <a:r>
              <a:rPr lang="pt-BR" smtClean="0"/>
              <a:t>Aberto para o público</a:t>
            </a:r>
          </a:p>
          <a:p>
            <a:pPr lvl="1"/>
            <a:r>
              <a:rPr lang="pt-BR" smtClean="0"/>
              <a:t>Maior evento oriental</a:t>
            </a:r>
          </a:p>
          <a:p>
            <a:pPr lvl="1"/>
            <a:endParaRPr lang="pt-BR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Eventos</a:t>
            </a:r>
            <a:endParaRPr lang="pt-BR" dirty="0"/>
          </a:p>
        </p:txBody>
      </p:sp>
      <p:pic>
        <p:nvPicPr>
          <p:cNvPr id="47108" name="Picture 2" descr="http://www.plasticbamboo.com/wp/wp/wp-content/uploads/tokyogameshow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625" y="2214563"/>
            <a:ext cx="34194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Leipzig GC (Games Convention)</a:t>
            </a:r>
          </a:p>
          <a:p>
            <a:pPr lvl="1"/>
            <a:r>
              <a:rPr lang="pt-BR" smtClean="0"/>
              <a:t>Evento de jogos</a:t>
            </a:r>
          </a:p>
          <a:p>
            <a:pPr lvl="1"/>
            <a:r>
              <a:rPr lang="pt-BR" smtClean="0"/>
              <a:t>Aberto para o público</a:t>
            </a:r>
          </a:p>
          <a:p>
            <a:pPr lvl="1"/>
            <a:r>
              <a:rPr lang="pt-BR" smtClean="0"/>
              <a:t>Maior evento ocidental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Eventos</a:t>
            </a:r>
            <a:endParaRPr lang="pt-BR" dirty="0"/>
          </a:p>
        </p:txBody>
      </p:sp>
      <p:pic>
        <p:nvPicPr>
          <p:cNvPr id="48132" name="Picture 2" descr="http://www.bitfood.com/wp-content/uploads/2007/07/games-convention-logopropertybildwidth176height110gif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4875" y="2071688"/>
            <a:ext cx="37592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Espaço Reservado para Conteúdo 5" descr="jogando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5138" y="1981200"/>
            <a:ext cx="3886200" cy="3886200"/>
          </a:xfrm>
        </p:spPr>
      </p:pic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mtClean="0"/>
              <a:t>Motivação</a:t>
            </a: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6186488" y="6286500"/>
            <a:ext cx="24733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/>
              <a:t>Pesquisa feita pela Pew / Internet</a:t>
            </a: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4786313" y="3214688"/>
            <a:ext cx="3571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dirty="0"/>
              <a:t>53% dos adultos jogam vídeo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GDC (Game Developers Conference)</a:t>
            </a:r>
          </a:p>
          <a:p>
            <a:pPr lvl="1"/>
            <a:r>
              <a:rPr lang="pt-BR" smtClean="0"/>
              <a:t>Desenvolvedores de jogos</a:t>
            </a:r>
          </a:p>
          <a:p>
            <a:pPr lvl="1"/>
            <a:r>
              <a:rPr lang="pt-BR" smtClean="0"/>
              <a:t>Palestras, tutoriais e entrevistas</a:t>
            </a:r>
          </a:p>
          <a:p>
            <a:pPr lvl="1"/>
            <a:r>
              <a:rPr lang="pt-BR" smtClean="0"/>
              <a:t>Não é aberto para o público</a:t>
            </a:r>
          </a:p>
          <a:p>
            <a:pPr lvl="1"/>
            <a:r>
              <a:rPr lang="pt-BR" smtClean="0"/>
              <a:t>CryEngine 3</a:t>
            </a:r>
          </a:p>
          <a:p>
            <a:pPr lvl="1"/>
            <a:endParaRPr lang="pt-BR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Eventos</a:t>
            </a:r>
            <a:endParaRPr lang="pt-BR" dirty="0"/>
          </a:p>
        </p:txBody>
      </p:sp>
      <p:pic>
        <p:nvPicPr>
          <p:cNvPr id="49156" name="Picture 4" descr="http://venturebeat.com/wp-content/uploads/2009/02/gdc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57813" y="3214688"/>
            <a:ext cx="345598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pathosacoustics.com/img/CES_logo0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2000250"/>
            <a:ext cx="4116388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CES (Consumer Electronics Show)</a:t>
            </a:r>
          </a:p>
          <a:p>
            <a:pPr lvl="1"/>
            <a:r>
              <a:rPr lang="pt-BR" smtClean="0"/>
              <a:t>Evento de eletrônicos</a:t>
            </a:r>
          </a:p>
          <a:p>
            <a:pPr lvl="1"/>
            <a:r>
              <a:rPr lang="pt-BR" smtClean="0"/>
              <a:t>Não é aberto ao público</a:t>
            </a:r>
          </a:p>
          <a:p>
            <a:pPr lvl="1"/>
            <a:r>
              <a:rPr lang="pt-BR" smtClean="0"/>
              <a:t>Engine de jogos S-3D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Eventos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CryEngine 3</a:t>
            </a:r>
          </a:p>
          <a:p>
            <a:pPr lvl="1"/>
            <a:r>
              <a:rPr lang="pt-BR" smtClean="0"/>
              <a:t>PS3 e Xbox 360</a:t>
            </a:r>
          </a:p>
          <a:p>
            <a:pPr lvl="1"/>
            <a:r>
              <a:rPr lang="pt-BR" smtClean="0"/>
              <a:t>Mais flexibilidade</a:t>
            </a:r>
          </a:p>
          <a:p>
            <a:pPr lvl="1"/>
            <a:r>
              <a:rPr lang="pt-BR" smtClean="0"/>
              <a:t>MMO</a:t>
            </a:r>
          </a:p>
          <a:p>
            <a:pPr lvl="1"/>
            <a:r>
              <a:rPr lang="pt-BR" smtClean="0"/>
              <a:t>Maior paralelismo</a:t>
            </a:r>
          </a:p>
          <a:p>
            <a:pPr lvl="1"/>
            <a:endParaRPr lang="pt-BR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Futuro</a:t>
            </a:r>
            <a:endParaRPr lang="pt-BR" dirty="0"/>
          </a:p>
        </p:txBody>
      </p:sp>
      <p:pic>
        <p:nvPicPr>
          <p:cNvPr id="51204" name="Picture 2" descr="http://jovempan.uol.com.br/blogs/garagemdosgames/files/2009/03/cryengine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00563" y="785813"/>
            <a:ext cx="42386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Unreal Engine 4</a:t>
            </a:r>
          </a:p>
          <a:p>
            <a:pPr lvl="1"/>
            <a:r>
              <a:rPr lang="pt-BR" smtClean="0"/>
              <a:t>“PS4” e “Xbox 720”</a:t>
            </a:r>
          </a:p>
          <a:p>
            <a:pPr lvl="1"/>
            <a:r>
              <a:rPr lang="pt-BR" smtClean="0"/>
              <a:t>Ainda em fase inicial de desenvolvimento</a:t>
            </a:r>
          </a:p>
          <a:p>
            <a:pPr lvl="1"/>
            <a:r>
              <a:rPr lang="pt-BR" smtClean="0"/>
              <a:t>Especificações desconhecidas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Futuro</a:t>
            </a:r>
            <a:endParaRPr lang="pt-BR" dirty="0"/>
          </a:p>
        </p:txBody>
      </p:sp>
      <p:pic>
        <p:nvPicPr>
          <p:cNvPr id="52228" name="Picture 2" descr="http://news.filefront.com/wp-content/uploads/2008/03/unreal-engine-3-log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375" y="3214688"/>
            <a:ext cx="16573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i39.tinypic.com/2yuiyc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72132" y="785794"/>
            <a:ext cx="32146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Outras Engines</a:t>
            </a:r>
          </a:p>
          <a:p>
            <a:pPr lvl="1"/>
            <a:r>
              <a:rPr lang="pt-BR" smtClean="0"/>
              <a:t>Naughty Dog Engine 2.0</a:t>
            </a:r>
          </a:p>
          <a:p>
            <a:pPr lvl="1"/>
            <a:r>
              <a:rPr lang="pt-BR" smtClean="0"/>
              <a:t>Crystal Tools</a:t>
            </a:r>
          </a:p>
          <a:p>
            <a:pPr lvl="1"/>
            <a:r>
              <a:rPr lang="pt-BR" smtClean="0"/>
              <a:t>Engine da SCE Studios Santa Monica</a:t>
            </a:r>
          </a:p>
          <a:p>
            <a:pPr lvl="1"/>
            <a:r>
              <a:rPr lang="pt-BR" smtClean="0"/>
              <a:t>Engine da Quantic Dream</a:t>
            </a:r>
          </a:p>
          <a:p>
            <a:pPr lvl="1"/>
            <a:r>
              <a:rPr lang="pt-BR" smtClean="0"/>
              <a:t>RTE1080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Futuro</a:t>
            </a:r>
            <a:endParaRPr lang="pt-BR" dirty="0"/>
          </a:p>
        </p:txBody>
      </p:sp>
      <p:pic>
        <p:nvPicPr>
          <p:cNvPr id="53253" name="Picture 10" descr="http://i42.tinypic.com/jtowzm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43000" y="4214813"/>
            <a:ext cx="4111625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2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72125" y="3286125"/>
            <a:ext cx="330358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Demonstração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Vimos bastante conteúdo</a:t>
            </a:r>
          </a:p>
          <a:p>
            <a:pPr lvl="1" eaLnBrk="1" hangingPunct="1"/>
            <a:r>
              <a:rPr lang="pt-BR" smtClean="0"/>
              <a:t>Conceito</a:t>
            </a:r>
          </a:p>
          <a:p>
            <a:pPr lvl="1" eaLnBrk="1" hangingPunct="1"/>
            <a:r>
              <a:rPr lang="pt-BR" smtClean="0"/>
              <a:t>História</a:t>
            </a:r>
          </a:p>
          <a:p>
            <a:pPr lvl="1" eaLnBrk="1" hangingPunct="1"/>
            <a:r>
              <a:rPr lang="pt-BR" smtClean="0"/>
              <a:t>Funcionamento</a:t>
            </a:r>
          </a:p>
          <a:p>
            <a:pPr lvl="1" eaLnBrk="1" hangingPunct="1"/>
            <a:r>
              <a:rPr lang="pt-BR" smtClean="0"/>
              <a:t>Exemplos</a:t>
            </a:r>
          </a:p>
          <a:p>
            <a:pPr lvl="1" eaLnBrk="1" hangingPunct="1"/>
            <a:r>
              <a:rPr lang="pt-BR" smtClean="0"/>
              <a:t>Futuro...</a:t>
            </a:r>
          </a:p>
          <a:p>
            <a:pPr lvl="1" eaLnBrk="1" hangingPunct="1">
              <a:buFont typeface="Verdana" pitchFamily="34" charset="0"/>
              <a:buNone/>
            </a:pPr>
            <a:endParaRPr lang="pt-BR" smtClean="0"/>
          </a:p>
          <a:p>
            <a:pPr lvl="1" eaLnBrk="1" hangingPunct="1">
              <a:buFont typeface="Verdana" pitchFamily="34" charset="0"/>
              <a:buNone/>
            </a:pPr>
            <a:endParaRPr lang="pt-BR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Conclusão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O projeto de uma Game Engine é bastante complexo</a:t>
            </a:r>
          </a:p>
          <a:p>
            <a:pPr lvl="1"/>
            <a:r>
              <a:rPr lang="pt-BR" smtClean="0"/>
              <a:t>Envolve várias áreas da computação</a:t>
            </a:r>
          </a:p>
          <a:p>
            <a:pPr lvl="1"/>
            <a:r>
              <a:rPr lang="pt-BR" smtClean="0"/>
              <a:t>Precisa de profissionais qualificados</a:t>
            </a:r>
          </a:p>
          <a:p>
            <a:pPr lvl="1"/>
            <a:r>
              <a:rPr lang="pt-BR" smtClean="0"/>
              <a:t>Estimula o avanço da tecnologia</a:t>
            </a:r>
          </a:p>
          <a:p>
            <a:r>
              <a:rPr lang="pt-BR" smtClean="0"/>
              <a:t>Engines são a base para o desenvolvimento dos games dessa geração e das próximas</a:t>
            </a:r>
          </a:p>
          <a:p>
            <a:pPr>
              <a:buFont typeface="Wingdings 3" pitchFamily="18" charset="2"/>
              <a:buNone/>
            </a:pPr>
            <a:endParaRPr lang="pt-BR" smtClean="0"/>
          </a:p>
          <a:p>
            <a:pPr lvl="1">
              <a:buFont typeface="Verdana" pitchFamily="34" charset="0"/>
              <a:buNone/>
            </a:pPr>
            <a:endParaRPr lang="pt-BR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Conclusão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000" smtClean="0">
                <a:cs typeface="Times New Roman" pitchFamily="18" charset="0"/>
              </a:rPr>
              <a:t>Dúvidas?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71625" y="4572000"/>
            <a:ext cx="7348538" cy="1752600"/>
          </a:xfrm>
        </p:spPr>
        <p:txBody>
          <a:bodyPr/>
          <a:lstStyle/>
          <a:p>
            <a:pPr marR="0" algn="ctr" eaLnBrk="1" hangingPunct="1">
              <a:lnSpc>
                <a:spcPct val="90000"/>
              </a:lnSpc>
            </a:pPr>
            <a:r>
              <a:rPr lang="pt-BR" sz="1800" smtClean="0"/>
              <a:t>Bruno Monteiro, Estácio Ferraz, Hélio Brito, Igor Oliveira, Leandro do Carmo, Lucas Ventura, Luís Auto, Murilo Velozo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Espaço Reservado para Conteúdo 3" descr="TempoDinheiro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286380" y="1357298"/>
            <a:ext cx="2867025" cy="4525962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Motivação</a:t>
            </a:r>
            <a:endParaRPr lang="pt-BR" dirty="0"/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642910" y="3000372"/>
            <a:ext cx="35718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dirty="0" smtClean="0"/>
              <a:t>GTA IV US$ 100MI</a:t>
            </a:r>
          </a:p>
          <a:p>
            <a:pPr algn="ctr"/>
            <a:r>
              <a:rPr lang="pt-BR" sz="2400" dirty="0" smtClean="0"/>
              <a:t>3 Anos</a:t>
            </a:r>
          </a:p>
          <a:p>
            <a:pPr algn="ctr"/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Programa ou conjunto de bibliotecas</a:t>
            </a:r>
          </a:p>
          <a:p>
            <a:pPr eaLnBrk="1" hangingPunct="1"/>
            <a:r>
              <a:rPr lang="pt-BR" smtClean="0"/>
              <a:t>Abstrair Desenvolvimento</a:t>
            </a:r>
          </a:p>
          <a:p>
            <a:pPr lvl="1" eaLnBrk="1" hangingPunct="1"/>
            <a:r>
              <a:rPr lang="pt-BR" smtClean="0"/>
              <a:t>Gráficos</a:t>
            </a:r>
          </a:p>
          <a:p>
            <a:pPr lvl="1" eaLnBrk="1" hangingPunct="1"/>
            <a:r>
              <a:rPr lang="pt-BR" smtClean="0"/>
              <a:t>Sons</a:t>
            </a:r>
          </a:p>
          <a:p>
            <a:pPr lvl="1" eaLnBrk="1" hangingPunct="1"/>
            <a:r>
              <a:rPr lang="pt-BR" smtClean="0"/>
              <a:t>Conectividade</a:t>
            </a:r>
          </a:p>
          <a:p>
            <a:pPr lvl="1" eaLnBrk="1" hangingPunct="1"/>
            <a:r>
              <a:rPr lang="pt-BR" smtClean="0"/>
              <a:t>IA</a:t>
            </a:r>
          </a:p>
          <a:p>
            <a:pPr lvl="1" eaLnBrk="1" hangingPunct="1"/>
            <a:r>
              <a:rPr lang="pt-BR" smtClean="0"/>
              <a:t>Simulação da Física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Conceito de Engine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No início: Sem Portabilidade</a:t>
            </a:r>
          </a:p>
          <a:p>
            <a:pPr eaLnBrk="1" hangingPunct="1"/>
            <a:r>
              <a:rPr lang="pt-BR" dirty="0" smtClean="0"/>
              <a:t>Meados dos anos 1990: </a:t>
            </a:r>
            <a:r>
              <a:rPr lang="pt-BR" dirty="0" err="1" smtClean="0"/>
              <a:t>Doom</a:t>
            </a:r>
            <a:r>
              <a:rPr lang="pt-BR" dirty="0" smtClean="0"/>
              <a:t>, </a:t>
            </a:r>
            <a:r>
              <a:rPr lang="pt-BR" dirty="0" err="1" smtClean="0"/>
              <a:t>Quake</a:t>
            </a:r>
            <a:endParaRPr lang="pt-BR" dirty="0" smtClean="0"/>
          </a:p>
          <a:p>
            <a:pPr eaLnBrk="1" hangingPunct="1"/>
            <a:r>
              <a:rPr lang="pt-BR" dirty="0" smtClean="0"/>
              <a:t>1998: </a:t>
            </a:r>
            <a:r>
              <a:rPr lang="pt-BR" dirty="0" err="1" smtClean="0"/>
              <a:t>Quake</a:t>
            </a:r>
            <a:r>
              <a:rPr lang="pt-BR" dirty="0" smtClean="0"/>
              <a:t> III</a:t>
            </a:r>
          </a:p>
          <a:p>
            <a:pPr eaLnBrk="1" hangingPunct="1"/>
            <a:r>
              <a:rPr lang="pt-BR" dirty="0" smtClean="0"/>
              <a:t>US$ 10.000 até Milhões de US$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História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CryEngine</a:t>
            </a:r>
          </a:p>
          <a:p>
            <a:pPr eaLnBrk="1" hangingPunct="1"/>
            <a:endParaRPr lang="pt-BR" smtClean="0"/>
          </a:p>
          <a:p>
            <a:pPr eaLnBrk="1" hangingPunct="1">
              <a:buFont typeface="Wingdings 3" pitchFamily="18" charset="2"/>
              <a:buNone/>
            </a:pPr>
            <a:endParaRPr lang="pt-BR" smtClean="0"/>
          </a:p>
          <a:p>
            <a:pPr eaLnBrk="1" hangingPunct="1"/>
            <a:r>
              <a:rPr lang="pt-BR" smtClean="0"/>
              <a:t>Unreal Engine</a:t>
            </a:r>
          </a:p>
          <a:p>
            <a:pPr eaLnBrk="1" hangingPunct="1"/>
            <a:endParaRPr lang="pt-BR" smtClean="0"/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Havok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Estado da Arte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mtClean="0">
                <a:effectLst/>
              </a:rPr>
              <a:t>CryEngine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Utilizada inicialmente como demonstração de tecnologia</a:t>
            </a:r>
          </a:p>
          <a:p>
            <a:r>
              <a:rPr lang="pt-BR" smtClean="0"/>
              <a:t>FarCry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550" y="2924175"/>
            <a:ext cx="734536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urso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1054</TotalTime>
  <Words>1326</Words>
  <Application>Microsoft Office PowerPoint</Application>
  <PresentationFormat>Apresentação na tela (4:3)</PresentationFormat>
  <Paragraphs>295</Paragraphs>
  <Slides>48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49" baseType="lpstr">
      <vt:lpstr>Concurso</vt:lpstr>
      <vt:lpstr>Engine Para Jogos</vt:lpstr>
      <vt:lpstr>Roteiro</vt:lpstr>
      <vt:lpstr>Motivação</vt:lpstr>
      <vt:lpstr>Motivação</vt:lpstr>
      <vt:lpstr>Motivação</vt:lpstr>
      <vt:lpstr>Conceito de Engine</vt:lpstr>
      <vt:lpstr>História</vt:lpstr>
      <vt:lpstr>Estado da Arte</vt:lpstr>
      <vt:lpstr>CryEngine</vt:lpstr>
      <vt:lpstr>CryEngine</vt:lpstr>
      <vt:lpstr>CryEngine 2</vt:lpstr>
      <vt:lpstr>CryEngine 2</vt:lpstr>
      <vt:lpstr>CryEngine 2</vt:lpstr>
      <vt:lpstr>Unreal Engine</vt:lpstr>
      <vt:lpstr>Unreal Engine 1.0</vt:lpstr>
      <vt:lpstr>Unreal Engine 1.0</vt:lpstr>
      <vt:lpstr>Unreal Engine 1.0</vt:lpstr>
      <vt:lpstr>Unreal Engine 2.0</vt:lpstr>
      <vt:lpstr>Unreal Engine 2.0</vt:lpstr>
      <vt:lpstr>Unreal Engine 2.0</vt:lpstr>
      <vt:lpstr>Unreal Engine 3.0</vt:lpstr>
      <vt:lpstr>Unreal Engine 3.0</vt:lpstr>
      <vt:lpstr>Unreal Engine 3.0</vt:lpstr>
      <vt:lpstr>Unreal Engine 3.0</vt:lpstr>
      <vt:lpstr>Evolução da Unreal Engine</vt:lpstr>
      <vt:lpstr>Havok</vt:lpstr>
      <vt:lpstr>Havok</vt:lpstr>
      <vt:lpstr>Havok</vt:lpstr>
      <vt:lpstr>Havok</vt:lpstr>
      <vt:lpstr>Havok</vt:lpstr>
      <vt:lpstr>Havok</vt:lpstr>
      <vt:lpstr>Engines de código aberto</vt:lpstr>
      <vt:lpstr>Engines de código aberto</vt:lpstr>
      <vt:lpstr>Engines de código aberto</vt:lpstr>
      <vt:lpstr>Engines de código aberto</vt:lpstr>
      <vt:lpstr>Funcionamento</vt:lpstr>
      <vt:lpstr>Eventos</vt:lpstr>
      <vt:lpstr>Eventos</vt:lpstr>
      <vt:lpstr>Eventos</vt:lpstr>
      <vt:lpstr>Eventos</vt:lpstr>
      <vt:lpstr>Eventos</vt:lpstr>
      <vt:lpstr>Futuro</vt:lpstr>
      <vt:lpstr>Futuro</vt:lpstr>
      <vt:lpstr>Futuro</vt:lpstr>
      <vt:lpstr>Demonstração</vt:lpstr>
      <vt:lpstr>Conclusão</vt:lpstr>
      <vt:lpstr>Conclusão</vt:lpstr>
      <vt:lpstr>Dúvidas?</vt:lpstr>
    </vt:vector>
  </TitlesOfParts>
  <Company>Casa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BDSitter – Um framework de auxílio ao DBA</dc:title>
  <dc:creator>Thiago</dc:creator>
  <cp:lastModifiedBy>Lucas</cp:lastModifiedBy>
  <cp:revision>179</cp:revision>
  <cp:lastPrinted>1601-01-01T00:00:00Z</cp:lastPrinted>
  <dcterms:created xsi:type="dcterms:W3CDTF">2003-10-02T01:32:54Z</dcterms:created>
  <dcterms:modified xsi:type="dcterms:W3CDTF">2009-05-11T14:09:24Z</dcterms:modified>
</cp:coreProperties>
</file>