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20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43" autoAdjust="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9AFCC8-5440-4970-8CD5-59E3761D90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74655-7661-4723-A25D-43DE70681EA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smtClean="0"/>
              <a:t>Falar do capítulo de Estereoscopia, do PDF (experimento)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6774B-0A78-4B03-9CAA-1798B206CB1E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706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06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C008FE-BD51-4BDE-B7FB-05F80DDF62AE}" type="slidenum">
              <a:rPr lang="pt-BR" sz="1200">
                <a:latin typeface="Calibri" pitchFamily="34" charset="0"/>
              </a:rPr>
              <a:pPr algn="r"/>
              <a:t>21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66FBE-00F1-4EBB-8382-B4BB619ECCF8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716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6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574F91-34E6-4699-9D63-8B2BE40FF610}" type="slidenum">
              <a:rPr lang="pt-BR" sz="1200">
                <a:latin typeface="Calibri" pitchFamily="34" charset="0"/>
              </a:rPr>
              <a:pPr algn="r"/>
              <a:t>22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B533D-355E-49B2-A075-1609F57C18E4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727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27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7E0463-27A3-4C88-A154-327E02B89BB0}" type="slidenum">
              <a:rPr lang="pt-BR" sz="1200">
                <a:latin typeface="Calibri" pitchFamily="34" charset="0"/>
              </a:rPr>
              <a:pPr algn="r"/>
              <a:t>23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9CF1D-5352-46E3-AFCD-33A607E953E3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737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37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D8789A-6681-4D21-8D8F-175A5008911F}" type="slidenum">
              <a:rPr lang="pt-BR" sz="1200">
                <a:latin typeface="Calibri" pitchFamily="34" charset="0"/>
              </a:rPr>
              <a:pPr algn="r"/>
              <a:t>24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1A238-07F6-48B8-8F7C-8875A7B61BEB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747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47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578BFE-ED31-42F6-B8D0-0F48C546B12D}" type="slidenum">
              <a:rPr lang="pt-BR" sz="1200">
                <a:latin typeface="Calibri" pitchFamily="34" charset="0"/>
              </a:rPr>
              <a:pPr algn="r"/>
              <a:t>25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B0F0-7635-4310-B128-971BC9ED4E72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757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A853DF-3D49-40E9-A62E-3A80A19720E3}" type="slidenum">
              <a:rPr lang="pt-BR" sz="1200">
                <a:latin typeface="Calibri" pitchFamily="34" charset="0"/>
              </a:rPr>
              <a:pPr algn="r"/>
              <a:t>26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91DDA-9E08-4D9A-934D-716E42C3CBA0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624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Dispositivos estereoscópicos se baseiam basicamente em formas oferecer imagens distintas aos olhos esquerdo e direito, e desta forma oferecer ao visualizador uma sensação de profundidade</a:t>
            </a:r>
          </a:p>
        </p:txBody>
      </p:sp>
      <p:sp>
        <p:nvSpPr>
          <p:cNvPr id="624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A0CEA0-F85A-4920-ACB8-13FAEC9D780C}" type="slidenum">
              <a:rPr lang="pt-BR" sz="1200">
                <a:latin typeface="Calibri" pitchFamily="34" charset="0"/>
              </a:rPr>
              <a:pPr algn="r"/>
              <a:t>13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EC6C7-26AC-482E-8BD9-E918E5B3BA90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634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Posiciona as cameras alinhadas horizontal e verticalmente e a separação dos eixos deve ser de 65mm (distancia aproximada entre os olhos).</a:t>
            </a:r>
          </a:p>
        </p:txBody>
      </p:sp>
      <p:sp>
        <p:nvSpPr>
          <p:cNvPr id="634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FEB0D5-9FE8-46B7-A6C6-4CBC143C80F2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C3284-4D42-4B99-B27A-51CF63117799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645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Convergência das imagens: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deslocamento dos sensores de captura das cameras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por meio de uma tradução horizontal (deslocar horizontalmente as imagens para se alerar a distancia entre os pontos correspondentes das imagens do olho direito e do esquerdo) e corte </a:t>
            </a:r>
          </a:p>
        </p:txBody>
      </p:sp>
      <p:sp>
        <p:nvSpPr>
          <p:cNvPr id="645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0C6A19-317A-4AFC-AFBB-37AAC9D136A6}" type="slidenum">
              <a:rPr lang="pt-BR" sz="1200">
                <a:latin typeface="Calibri" pitchFamily="34" charset="0"/>
              </a:rPr>
              <a:pPr algn="r"/>
              <a:t>15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C72B1-A836-48A2-895E-3CBC6D1AD380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655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B61262-A56F-49AB-97F2-B3DEB2F5F55A}" type="slidenum">
              <a:rPr lang="pt-BR" sz="1200">
                <a:latin typeface="Calibri" pitchFamily="34" charset="0"/>
              </a:rPr>
              <a:pPr algn="r"/>
              <a:t>16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32988-4C52-429B-8B16-6018136FBF3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665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65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7E3A4E-435F-4EC1-8748-5B457F990486}" type="slidenum">
              <a:rPr lang="pt-BR" sz="1200">
                <a:latin typeface="Calibri" pitchFamily="34" charset="0"/>
              </a:rPr>
              <a:pPr algn="r"/>
              <a:t>17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627B5-5CCA-47B0-BC5C-A28922AFAB5F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675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758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CE6A6B-D72C-4C28-A64A-478AAEE483B4}" type="slidenum">
              <a:rPr lang="pt-BR" sz="1200">
                <a:latin typeface="Calibri" pitchFamily="34" charset="0"/>
              </a:rPr>
              <a:pPr algn="r"/>
              <a:t>18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F0D9B-0546-42FA-B27B-B825F61ABEA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686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6862E5-FE20-4AA9-82F4-B58CEF6084CA}" type="slidenum">
              <a:rPr lang="pt-BR" sz="1200">
                <a:latin typeface="Calibri" pitchFamily="34" charset="0"/>
              </a:rPr>
              <a:pPr algn="r"/>
              <a:t>19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BE9E-2234-4317-9067-88154A211946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696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96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540570-05E9-455A-B9D9-F35C13FB0A61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9B8E-B01C-4E11-80BF-0C945B368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BBCD-016A-4BF9-AA50-7F8DD02DB3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638C-EBA1-4AD5-832E-A353012BA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1E15-197D-47AC-91AE-8662DC40E7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9393-466A-424A-97E6-2C84071456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4B28-99D6-4D04-83D8-6A3D3F9D28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BB84-25E9-4805-8C7C-56EEDD75A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BDE0-3D3F-4976-A116-7A03F265D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9A4E-E84B-45F3-B538-BB2854422E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BAD0-76D7-455F-AA4A-77443D91A2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1BE5-0588-4D42-A171-B85F65A7A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1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1202A1-B6CC-4FA2-9136-7FD8282098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773238"/>
            <a:ext cx="5184775" cy="862012"/>
          </a:xfrm>
        </p:spPr>
        <p:txBody>
          <a:bodyPr/>
          <a:lstStyle/>
          <a:p>
            <a:pPr eaLnBrk="1" hangingPunct="1"/>
            <a:r>
              <a:rPr lang="pt-BR" sz="4800" smtClean="0"/>
              <a:t>Estereoscopia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357563"/>
            <a:ext cx="5689600" cy="3313112"/>
          </a:xfrm>
        </p:spPr>
        <p:txBody>
          <a:bodyPr/>
          <a:lstStyle/>
          <a:p>
            <a:pPr algn="l" eaLnBrk="1" hangingPunct="1"/>
            <a:r>
              <a:rPr lang="pt-BR" sz="2000" smtClean="0"/>
              <a:t>Grupo: 		Felipe José Arruda Neves</a:t>
            </a:r>
          </a:p>
          <a:p>
            <a:pPr algn="l" eaLnBrk="1" hangingPunct="1"/>
            <a:r>
              <a:rPr lang="pt-BR" sz="2000" smtClean="0"/>
              <a:t>		João Carlos Procópio Florêncio</a:t>
            </a:r>
          </a:p>
          <a:p>
            <a:pPr algn="l" eaLnBrk="1" hangingPunct="1"/>
            <a:r>
              <a:rPr lang="pt-BR" sz="2000" smtClean="0"/>
              <a:t>		Maria Carolina Martiniano</a:t>
            </a:r>
          </a:p>
          <a:p>
            <a:pPr algn="l" eaLnBrk="1" hangingPunct="1"/>
            <a:r>
              <a:rPr lang="pt-BR" sz="2000" smtClean="0"/>
              <a:t>		Hugo de Lima Santos</a:t>
            </a:r>
          </a:p>
          <a:p>
            <a:pPr algn="l" eaLnBrk="1" hangingPunct="1"/>
            <a:r>
              <a:rPr lang="pt-BR" sz="2000" smtClean="0"/>
              <a:t>		Sérgio René Vila Nova Filho</a:t>
            </a:r>
          </a:p>
          <a:p>
            <a:pPr algn="l" eaLnBrk="1" hangingPunct="1"/>
            <a:r>
              <a:rPr lang="pt-BR" sz="2000" smtClean="0"/>
              <a:t>		Rubem Moreira Bisneto</a:t>
            </a:r>
          </a:p>
          <a:p>
            <a:pPr algn="l" eaLnBrk="1" hangingPunct="1"/>
            <a:r>
              <a:rPr lang="pt-BR" sz="2000" smtClean="0"/>
              <a:t>		Igor Cézar Dourado</a:t>
            </a:r>
          </a:p>
          <a:p>
            <a:pPr algn="l" eaLnBrk="1" hangingPunct="1"/>
            <a:r>
              <a:rPr lang="pt-BR" sz="2800" smtClean="0"/>
              <a:t>		</a:t>
            </a:r>
          </a:p>
        </p:txBody>
      </p:sp>
      <p:pic>
        <p:nvPicPr>
          <p:cNvPr id="3076" name="Picture 5" descr="shrek-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39243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Gradiente da Textura – Noção de profundidade. 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36838"/>
            <a:ext cx="35290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9750" y="5157788"/>
            <a:ext cx="82296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t-BR" sz="3200"/>
              <a:t>Tamanho dos quadrados indicam decrescimento, dando a noção.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Estereoscopia visual = Efeito ativo (É interpretado pelo cérebro, e não diretamente na imagem)</a:t>
            </a:r>
          </a:p>
          <a:p>
            <a:pPr eaLnBrk="1" hangingPunct="1"/>
            <a:r>
              <a:rPr lang="pt-BR" smtClean="0"/>
              <a:t>“Um visor estereoscópico é um sistema óptico cujo componente final é o cérebro”</a:t>
            </a:r>
          </a:p>
        </p:txBody>
      </p:sp>
      <p:pic>
        <p:nvPicPr>
          <p:cNvPr id="13316" name="Picture 5" descr="jjl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321175"/>
            <a:ext cx="32400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Imagem diferente capturada pelos dois olhos</a:t>
            </a:r>
          </a:p>
          <a:p>
            <a:pPr eaLnBrk="1" hangingPunct="1"/>
            <a:r>
              <a:rPr lang="pt-BR" smtClean="0"/>
              <a:t>Conseqüência: Espaçamento do mesmo ponto projetado nas duas retinas (Disparidade da retina)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221163"/>
            <a:ext cx="59769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smtClean="0"/>
              <a:t>Dispositivos e Técnicas Estereoscópicas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Vídeo estereoscópico</a:t>
            </a:r>
          </a:p>
          <a:p>
            <a:pPr eaLnBrk="1" hangingPunct="1"/>
            <a:r>
              <a:rPr lang="pt-BR" sz="2400" smtClean="0"/>
              <a:t>Estereoscópio</a:t>
            </a:r>
          </a:p>
          <a:p>
            <a:pPr eaLnBrk="1" hangingPunct="1"/>
            <a:r>
              <a:rPr lang="pt-BR" sz="2400" smtClean="0"/>
              <a:t>Anáglifo</a:t>
            </a:r>
          </a:p>
          <a:p>
            <a:pPr eaLnBrk="1" hangingPunct="1"/>
            <a:r>
              <a:rPr lang="pt-BR" sz="2400" smtClean="0"/>
              <a:t>Projeção Polarizada da Luz</a:t>
            </a:r>
          </a:p>
          <a:p>
            <a:pPr eaLnBrk="1" hangingPunct="1"/>
            <a:r>
              <a:rPr lang="pt-BR" sz="2400" smtClean="0"/>
              <a:t>Óculos Obturadores sincronizados</a:t>
            </a:r>
          </a:p>
          <a:p>
            <a:pPr eaLnBrk="1" hangingPunct="1"/>
            <a:r>
              <a:rPr lang="pt-BR" sz="2400" smtClean="0"/>
              <a:t>Par Estéreo</a:t>
            </a:r>
          </a:p>
          <a:p>
            <a:pPr eaLnBrk="1" hangingPunct="1"/>
            <a:r>
              <a:rPr lang="pt-BR" sz="2400" smtClean="0"/>
              <a:t>Efeito Pulfrich</a:t>
            </a:r>
          </a:p>
          <a:p>
            <a:pPr eaLnBrk="1" hangingPunct="1"/>
            <a:r>
              <a:rPr lang="pt-BR" sz="2400" smtClean="0"/>
              <a:t>Estereogramas de Pontos Aleatórios</a:t>
            </a:r>
          </a:p>
          <a:p>
            <a:pPr eaLnBrk="1" hangingPunct="1"/>
            <a:r>
              <a:rPr lang="pt-BR" sz="2400" smtClean="0"/>
              <a:t>Estéreo por Disparidade Cromática</a:t>
            </a:r>
          </a:p>
          <a:p>
            <a:pPr eaLnBrk="1" hangingPunct="1"/>
            <a:r>
              <a:rPr lang="pt-BR" sz="2400" smtClean="0"/>
              <a:t>Display Autoestereoscópico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Vídeo estereoscópico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Busca simular a captura da imagem feita pela visão binocular do sistema visual humano</a:t>
            </a:r>
          </a:p>
          <a:p>
            <a:pPr eaLnBrk="1" hangingPunct="1"/>
            <a:r>
              <a:rPr lang="pt-BR" smtClean="0"/>
              <a:t>Existem duas formas de captura de vídeo estereoscópico:</a:t>
            </a:r>
          </a:p>
          <a:p>
            <a:pPr lvl="1" eaLnBrk="1" hangingPunct="1"/>
            <a:r>
              <a:rPr lang="pt-BR" smtClean="0"/>
              <a:t>Câmeras em eixo paralelo</a:t>
            </a:r>
          </a:p>
          <a:p>
            <a:pPr lvl="1" eaLnBrk="1" hangingPunct="1"/>
            <a:r>
              <a:rPr lang="pt-BR" smtClean="0"/>
              <a:t>Câmeras em eixo convergente (toed-in)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Câmeras em eixo paralelo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Duas câmeras são posicionadas em paralelo</a:t>
            </a:r>
          </a:p>
          <a:p>
            <a:pPr eaLnBrk="1" hangingPunct="1"/>
            <a:r>
              <a:rPr lang="pt-BR" smtClean="0"/>
              <a:t>Convergência das imagens é alcançada artificialmente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214688"/>
            <a:ext cx="138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Câmera em eixo paralelo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Vantagens:</a:t>
            </a:r>
          </a:p>
          <a:p>
            <a:pPr lvl="1" eaLnBrk="1" hangingPunct="1"/>
            <a:r>
              <a:rPr lang="pt-BR" smtClean="0"/>
              <a:t>Não ocorre paralaxe vertical</a:t>
            </a:r>
          </a:p>
          <a:p>
            <a:pPr eaLnBrk="1" hangingPunct="1"/>
            <a:r>
              <a:rPr lang="pt-BR" smtClean="0"/>
              <a:t>Desvantagens:</a:t>
            </a:r>
          </a:p>
          <a:p>
            <a:pPr lvl="1" eaLnBrk="1" hangingPunct="1"/>
            <a:r>
              <a:rPr lang="pt-BR" smtClean="0"/>
              <a:t>Necessidade de tradução horizontal das imagens resultantes</a:t>
            </a:r>
          </a:p>
          <a:p>
            <a:pPr lvl="1" eaLnBrk="1" hangingPunct="1"/>
            <a:r>
              <a:rPr lang="pt-BR" smtClean="0"/>
              <a:t>Imagens não são perfeitamente sobrepostas</a:t>
            </a:r>
          </a:p>
          <a:p>
            <a:pPr lvl="1" eaLnBrk="1" hangingPunct="1"/>
            <a:endParaRPr lang="pt-BR" smtClean="0"/>
          </a:p>
          <a:p>
            <a:pPr eaLnBrk="1" hangingPunct="1"/>
            <a:endParaRPr lang="pt-BR" smtClean="0"/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Câmeras com eixo convergente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Câmeras são rotacionadas de forma que seus eixos se cruzem sobre um ponto no plano de projeção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00375"/>
            <a:ext cx="1504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357563"/>
            <a:ext cx="7772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Câmeras com eixo convergente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Vantagens:</a:t>
            </a:r>
          </a:p>
          <a:p>
            <a:pPr lvl="1" eaLnBrk="1" hangingPunct="1"/>
            <a:r>
              <a:rPr lang="pt-BR" smtClean="0"/>
              <a:t>Não há necessidade de alinhamento horizontal das imagens resultantes</a:t>
            </a:r>
          </a:p>
          <a:p>
            <a:pPr eaLnBrk="1" hangingPunct="1"/>
            <a:r>
              <a:rPr lang="pt-BR" smtClean="0"/>
              <a:t>Desvantagens:</a:t>
            </a:r>
          </a:p>
          <a:p>
            <a:pPr lvl="1" eaLnBrk="1" hangingPunct="1"/>
            <a:r>
              <a:rPr lang="pt-BR" smtClean="0"/>
              <a:t>Efeito Keystone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Estereoscópio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68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000" smtClean="0"/>
              <a:t>Dispositivo de apresentação de imagens esteorocópicas que gera uma impressão tridimensional aos olhos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Direciona uma das imagens do par estereoscópico para o olho direito e a outra para o olho esquerdo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8" y="3714750"/>
            <a:ext cx="3630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Roteiro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Introdução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Definição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Noções Básicas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Dispositivos e Técnicas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Fundamentos Matemáticos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Problemas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Exemplos Práticos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Exemplos (Imagens, Aplicativos...)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Conclusão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Anáglifo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Figuras planas que quando visualizadas por óculos para anáglifo dão a impressão de revelo</a:t>
            </a:r>
          </a:p>
          <a:p>
            <a:pPr eaLnBrk="1" hangingPunct="1"/>
            <a:endParaRPr lang="pt-BR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572000"/>
            <a:ext cx="2374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500563"/>
            <a:ext cx="31527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14500"/>
            <a:ext cx="8101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Anáglifo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000500"/>
            <a:ext cx="8239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Anáglifo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25"/>
            <a:ext cx="7943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429125"/>
            <a:ext cx="8305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Anáglifo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Vantagens:</a:t>
            </a:r>
          </a:p>
          <a:p>
            <a:pPr lvl="1" eaLnBrk="1" hangingPunct="1"/>
            <a:r>
              <a:rPr lang="pt-BR" smtClean="0"/>
              <a:t>Pode ser impresso</a:t>
            </a:r>
          </a:p>
          <a:p>
            <a:pPr lvl="1" eaLnBrk="1" hangingPunct="1"/>
            <a:r>
              <a:rPr lang="pt-BR" smtClean="0"/>
              <a:t>Baixo custo</a:t>
            </a:r>
          </a:p>
          <a:p>
            <a:pPr eaLnBrk="1" hangingPunct="1"/>
            <a:r>
              <a:rPr lang="pt-BR" smtClean="0"/>
              <a:t>Desvantagens:</a:t>
            </a:r>
          </a:p>
          <a:p>
            <a:pPr lvl="1" eaLnBrk="1" hangingPunct="1"/>
            <a:r>
              <a:rPr lang="pt-BR" smtClean="0"/>
              <a:t>Perda da qualidade das 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Projeção polarizada da luz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luz não-polarizada, suas ondas vibram em todas a direções perpendiculares à sua direção de deslocamento</a:t>
            </a:r>
          </a:p>
          <a:p>
            <a:pPr eaLnBrk="1" hangingPunct="1"/>
            <a:r>
              <a:rPr lang="pt-BR" smtClean="0"/>
              <a:t>Na luz polarizada, sua onda vibra em somente uma direção perpendicular à sua direção deslocamento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133850"/>
            <a:ext cx="3524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Projeção polarizada da luz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Uma lente polarizada filtra todos os raios cuja vibração não ocorra em uma direção pré-determinada</a:t>
            </a:r>
          </a:p>
        </p:txBody>
      </p:sp>
      <p:pic>
        <p:nvPicPr>
          <p:cNvPr id="27652" name="Picture 2" descr="http://www.tritoneyewear.com.br/imagens/l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429000"/>
            <a:ext cx="33750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Projeção polarizada da luz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0" y="3457575"/>
            <a:ext cx="6769100" cy="266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smtClean="0"/>
              <a:t>Óculos Obturadores Sincronizados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Lentes de cristal líquido.</a:t>
            </a:r>
          </a:p>
          <a:p>
            <a:pPr eaLnBrk="1" hangingPunct="1"/>
            <a:r>
              <a:rPr lang="pt-BR" smtClean="0"/>
              <a:t>Ficam instantaneamente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	transparentes ou opacas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de acordo com um controle eletrônico.</a:t>
            </a:r>
          </a:p>
          <a:p>
            <a:pPr eaLnBrk="1" hangingPunct="1"/>
            <a:r>
              <a:rPr lang="pt-BR" smtClean="0"/>
              <a:t>Sincronizado com sinal de vídeo.</a:t>
            </a:r>
          </a:p>
          <a:p>
            <a:pPr eaLnBrk="1" hangingPunct="1"/>
            <a:r>
              <a:rPr lang="pt-BR" smtClean="0"/>
              <a:t>Apresenta as imagens em sincronismo.</a:t>
            </a:r>
          </a:p>
          <a:p>
            <a:pPr eaLnBrk="1" hangingPunct="1"/>
            <a:r>
              <a:rPr lang="pt-BR" smtClean="0"/>
              <a:t>Taxas de atualização rápidas, então cada olho enxerga uma imagem diferente.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714500"/>
            <a:ext cx="27860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Par Estéreo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sz="2900" smtClean="0"/>
              <a:t>Apresentam-se duas imagens.</a:t>
            </a:r>
          </a:p>
          <a:p>
            <a:pPr eaLnBrk="1" hangingPunct="1"/>
            <a:r>
              <a:rPr lang="pt-BR" smtClean="0"/>
              <a:t>Posicionadas de acordo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com a distância entre os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olhos do observador.</a:t>
            </a:r>
          </a:p>
          <a:p>
            <a:pPr eaLnBrk="1" hangingPunct="1"/>
            <a:r>
              <a:rPr lang="pt-BR" smtClean="0"/>
              <a:t>Para visualização, convergir os olhos até ver três imagens.</a:t>
            </a:r>
          </a:p>
          <a:p>
            <a:pPr eaLnBrk="1" hangingPunct="1"/>
            <a:r>
              <a:rPr lang="pt-BR" smtClean="0"/>
              <a:t>Imagem central com profundidade.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712913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Efeito Pulfrich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Uso de um filtro em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um dos olhos.</a:t>
            </a:r>
          </a:p>
          <a:p>
            <a:pPr eaLnBrk="1" hangingPunct="1"/>
            <a:r>
              <a:rPr lang="pt-BR" smtClean="0"/>
              <a:t>Animação convencional.</a:t>
            </a:r>
          </a:p>
          <a:p>
            <a:pPr eaLnBrk="1" hangingPunct="1"/>
            <a:r>
              <a:rPr lang="pt-BR" smtClean="0"/>
              <a:t>Usuário enxerga o mesmo objeto em posições diferentes com cada olho.</a:t>
            </a:r>
          </a:p>
          <a:p>
            <a:pPr eaLnBrk="1" hangingPunct="1"/>
            <a:r>
              <a:rPr lang="pt-BR" smtClean="0"/>
              <a:t>Sistema barato e simples.</a:t>
            </a:r>
          </a:p>
          <a:p>
            <a:pPr eaLnBrk="1" hangingPunct="1"/>
            <a:r>
              <a:rPr lang="pt-BR" smtClean="0"/>
              <a:t>Controle de profundidade incompleto.</a:t>
            </a:r>
          </a:p>
          <a:p>
            <a:pPr eaLnBrk="1" hangingPunct="1"/>
            <a:r>
              <a:rPr lang="pt-BR" smtClean="0"/>
              <a:t>Só funciona com objetos em movimento.</a:t>
            </a:r>
          </a:p>
          <a:p>
            <a:pPr eaLnBrk="1" hangingPunct="1"/>
            <a:endParaRPr lang="pt-BR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500188"/>
            <a:ext cx="3257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Introdução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Animais possuíam olhos laterais (visão 360°)</a:t>
            </a:r>
          </a:p>
          <a:p>
            <a:pPr eaLnBrk="1" hangingPunct="1"/>
            <a:r>
              <a:rPr lang="pt-BR" smtClean="0"/>
              <a:t>Com a evolução, seres adquiriram visão binocular (estereoscópica).</a:t>
            </a:r>
          </a:p>
          <a:p>
            <a:pPr eaLnBrk="1" hangingPunct="1"/>
            <a:r>
              <a:rPr lang="pt-BR" smtClean="0"/>
              <a:t>Importante para perceber profundidade e distância</a:t>
            </a:r>
          </a:p>
          <a:p>
            <a:pPr eaLnBrk="1" hangingPunct="1"/>
            <a:r>
              <a:rPr lang="pt-BR" smtClean="0"/>
              <a:t>Com visão monocular, percepção rudimentar e sem precisão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smtClean="0"/>
              <a:t>Estereogramas de Pontos Aleatórios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Mesma idéia dos pares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estereoscópicos.</a:t>
            </a:r>
          </a:p>
          <a:p>
            <a:pPr eaLnBrk="1" hangingPunct="1"/>
            <a:r>
              <a:rPr lang="pt-BR" smtClean="0"/>
              <a:t>Figuras construídas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sobre uma mesma imagem.</a:t>
            </a:r>
          </a:p>
          <a:p>
            <a:pPr eaLnBrk="1" hangingPunct="1"/>
            <a:r>
              <a:rPr lang="pt-BR" smtClean="0"/>
              <a:t>Com apenas uma parte alterada.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571625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Estéreo por Disparidade Cromática (</a:t>
            </a:r>
            <a:r>
              <a:rPr lang="pt-BR" sz="3400" b="1" i="1" smtClean="0"/>
              <a:t>ChromaDepth)</a:t>
            </a:r>
            <a:endParaRPr lang="pt-BR" sz="3400" smtClean="0"/>
          </a:p>
        </p:txBody>
      </p:sp>
      <p:sp>
        <p:nvSpPr>
          <p:cNvPr id="33795" name="Espaço Reservado para Conteú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Utiliza óculos com lentes especiais que desviam a direção da luz de acordo com a cor</a:t>
            </a:r>
          </a:p>
          <a:p>
            <a:pPr eaLnBrk="1" hangingPunct="1"/>
            <a:r>
              <a:rPr lang="pt-BR" sz="2800" smtClean="0"/>
              <a:t>Utiliza cores para definir a profundidade do objeto</a:t>
            </a:r>
          </a:p>
          <a:p>
            <a:pPr eaLnBrk="1" hangingPunct="1"/>
            <a:r>
              <a:rPr lang="pt-BR" sz="2800" smtClean="0"/>
              <a:t>Cores quentes (próximas ao vermelho) -&gt; objetos mais próximos do visualizador</a:t>
            </a:r>
          </a:p>
          <a:p>
            <a:pPr eaLnBrk="1" hangingPunct="1"/>
            <a:r>
              <a:rPr lang="pt-BR" sz="2800" smtClean="0"/>
              <a:t>Cores frias (próximas ao azul) -&gt; objetos mais afastados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Estéreo por Disparidade Cromática (</a:t>
            </a:r>
            <a:r>
              <a:rPr lang="pt-BR" sz="3400" b="1" i="1" smtClean="0"/>
              <a:t>ChromaDepth)</a:t>
            </a:r>
            <a:endParaRPr lang="pt-BR" sz="3400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928813"/>
            <a:ext cx="5072063" cy="369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Estéreo por Disparidade Cromática (</a:t>
            </a:r>
            <a:r>
              <a:rPr lang="pt-BR" sz="3400" b="1" i="1" smtClean="0"/>
              <a:t>ChromaDepth)</a:t>
            </a:r>
            <a:endParaRPr lang="pt-BR" sz="3400" smtClean="0"/>
          </a:p>
        </p:txBody>
      </p:sp>
      <p:sp>
        <p:nvSpPr>
          <p:cNvPr id="35843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Vantagens:</a:t>
            </a:r>
          </a:p>
          <a:p>
            <a:pPr lvl="1" eaLnBrk="1" hangingPunct="1"/>
            <a:r>
              <a:rPr lang="pt-BR" sz="2800" smtClean="0"/>
              <a:t>Método barato</a:t>
            </a:r>
          </a:p>
          <a:p>
            <a:pPr lvl="1" eaLnBrk="1" hangingPunct="1"/>
            <a:r>
              <a:rPr lang="pt-BR" sz="2800" smtClean="0"/>
              <a:t>Possibilidade de impressão</a:t>
            </a:r>
          </a:p>
          <a:p>
            <a:pPr lvl="1" eaLnBrk="1" hangingPunct="1"/>
            <a:endParaRPr lang="pt-BR" sz="2800" smtClean="0"/>
          </a:p>
          <a:p>
            <a:pPr eaLnBrk="1" hangingPunct="1"/>
            <a:r>
              <a:rPr lang="pt-BR" sz="2800" smtClean="0"/>
              <a:t>Desvantagens:</a:t>
            </a:r>
          </a:p>
          <a:p>
            <a:pPr lvl="1" eaLnBrk="1" hangingPunct="1"/>
            <a:r>
              <a:rPr lang="pt-BR" sz="2800" smtClean="0"/>
              <a:t>Cores não naturais na cena</a:t>
            </a:r>
          </a:p>
          <a:p>
            <a:pPr lvl="2" eaLnBrk="1" hangingPunct="1"/>
            <a:r>
              <a:rPr lang="pt-BR" sz="2800" smtClean="0"/>
              <a:t>Ex(Homem azul distante do visualizador).</a:t>
            </a:r>
          </a:p>
          <a:p>
            <a:pPr lvl="1" eaLnBrk="1" hangingPunct="1"/>
            <a:r>
              <a:rPr lang="pt-BR" sz="2800" smtClean="0"/>
              <a:t>Apenas imagens estáticas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Display Autoestereoscópico</a:t>
            </a:r>
            <a:endParaRPr lang="pt-BR" sz="3400" smtClean="0"/>
          </a:p>
        </p:txBody>
      </p:sp>
      <p:sp>
        <p:nvSpPr>
          <p:cNvPr id="36867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Utiliza película lenticular no monitor</a:t>
            </a:r>
          </a:p>
          <a:p>
            <a:pPr eaLnBrk="1" hangingPunct="1"/>
            <a:r>
              <a:rPr lang="pt-BR" sz="2800" smtClean="0"/>
              <a:t>Imagem é fatiada</a:t>
            </a:r>
          </a:p>
          <a:p>
            <a:pPr eaLnBrk="1" hangingPunct="1"/>
            <a:endParaRPr lang="pt-BR" sz="280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2928938"/>
            <a:ext cx="40100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37891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Disparidade</a:t>
            </a:r>
          </a:p>
          <a:p>
            <a:pPr lvl="1" eaLnBrk="1" hangingPunct="1"/>
            <a:r>
              <a:rPr lang="pt-BR" sz="2400" smtClean="0"/>
              <a:t>Diferença entre as imagens formadas na retina de cada olho</a:t>
            </a:r>
          </a:p>
          <a:p>
            <a:pPr lvl="1" eaLnBrk="1" hangingPunct="1"/>
            <a:endParaRPr lang="pt-BR" sz="2400" smtClean="0"/>
          </a:p>
          <a:p>
            <a:pPr eaLnBrk="1" hangingPunct="1"/>
            <a:r>
              <a:rPr lang="pt-BR" sz="2400" smtClean="0"/>
              <a:t>Paralaxe</a:t>
            </a:r>
          </a:p>
          <a:p>
            <a:pPr lvl="1" eaLnBrk="1" hangingPunct="1"/>
            <a:r>
              <a:rPr lang="pt-BR" sz="2400" smtClean="0"/>
              <a:t>Distância entre os pontos correspondentes das imagens do olho direito e do esquerdo na imagem projetada na tela</a:t>
            </a:r>
          </a:p>
          <a:p>
            <a:pPr lvl="1" eaLnBrk="1" hangingPunct="1"/>
            <a:endParaRPr lang="pt-BR" sz="2400" smtClean="0"/>
          </a:p>
          <a:p>
            <a:pPr eaLnBrk="1" hangingPunct="1"/>
            <a:r>
              <a:rPr lang="pt-BR" sz="2400" smtClean="0"/>
              <a:t>Paralaxe produz disparidade que produz o estéreo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38915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Paralaxe zero</a:t>
            </a:r>
          </a:p>
          <a:p>
            <a:pPr lvl="1" eaLnBrk="1" hangingPunct="1"/>
            <a:r>
              <a:rPr lang="pt-BR" sz="2400" smtClean="0"/>
              <a:t>Um</a:t>
            </a:r>
            <a:r>
              <a:rPr lang="pt-BR" sz="2400" i="1" smtClean="0"/>
              <a:t> </a:t>
            </a:r>
            <a:r>
              <a:rPr lang="pt-BR" sz="2400" smtClean="0"/>
              <a:t>ponto com paralaxe zero se encontra no plano de projeção, tendo a mesma projeção para os dois olhos</a:t>
            </a:r>
          </a:p>
          <a:p>
            <a:pPr lvl="1" eaLnBrk="1" hangingPunct="1"/>
            <a:endParaRPr lang="pt-BR" sz="180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 l="18898" t="52042" r="59941" b="16609"/>
          <a:stretch>
            <a:fillRect/>
          </a:stretch>
        </p:blipFill>
        <p:spPr bwMode="auto">
          <a:xfrm>
            <a:off x="3143250" y="3143250"/>
            <a:ext cx="25003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39939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Paralaxe negativa</a:t>
            </a:r>
          </a:p>
          <a:p>
            <a:pPr lvl="1" eaLnBrk="1" hangingPunct="1"/>
            <a:r>
              <a:rPr lang="pt-BR" sz="2400" smtClean="0"/>
              <a:t> O cruzamento dos raios de projeção para cada olho encontra-se entre os olhos e a tela de projeção, dando a sensação de o objeto estar saindo da tela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/>
          <a:srcRect l="39568" t="53613" r="38976" b="13689"/>
          <a:stretch>
            <a:fillRect/>
          </a:stretch>
        </p:blipFill>
        <p:spPr bwMode="auto">
          <a:xfrm>
            <a:off x="3143250" y="3429000"/>
            <a:ext cx="24288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40963" name="Espaço Reservado para Conteúdo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Paralaxe positiva</a:t>
            </a:r>
          </a:p>
          <a:p>
            <a:pPr lvl="1" eaLnBrk="1" hangingPunct="1"/>
            <a:r>
              <a:rPr lang="pt-BR" sz="2400" smtClean="0"/>
              <a:t> O cruzamento dos raios é atrás do plano de projeção, dando a sensação de que o objeto está atrás da tela de projeção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 l="62598" t="53613" r="17717" b="13689"/>
          <a:stretch>
            <a:fillRect/>
          </a:stretch>
        </p:blipFill>
        <p:spPr bwMode="auto">
          <a:xfrm>
            <a:off x="3214688" y="3214688"/>
            <a:ext cx="22860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3357563"/>
            <a:ext cx="91821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Problema básico da paralaxe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 A paralaxe (P) não pode ser muito grande, pois os olhos precisam convergir.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P &lt; t</a:t>
            </a:r>
            <a:r>
              <a:rPr lang="pt-BR" kern="0" dirty="0">
                <a:latin typeface="+mn-lt"/>
              </a:rPr>
              <a:t>c.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Introdução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Visão 3D é resultado das imagens capturadas de cada olho</a:t>
            </a:r>
          </a:p>
          <a:p>
            <a:pPr eaLnBrk="1" hangingPunct="1"/>
            <a:r>
              <a:rPr lang="pt-BR" sz="2800" smtClean="0"/>
              <a:t>Informações sobre convergência e divergência</a:t>
            </a:r>
          </a:p>
          <a:p>
            <a:pPr eaLnBrk="1" hangingPunct="1"/>
            <a:r>
              <a:rPr lang="pt-BR" sz="2800" smtClean="0"/>
              <a:t>Visualizar objetos próximos, cruzam seus eixos (estrábicos)</a:t>
            </a:r>
          </a:p>
          <a:p>
            <a:pPr eaLnBrk="1" hangingPunct="1"/>
            <a:r>
              <a:rPr lang="pt-BR" sz="2800" smtClean="0"/>
              <a:t>Visualizar objetos distantes, eixos paralelos</a:t>
            </a:r>
          </a:p>
          <a:p>
            <a:pPr eaLnBrk="1" hangingPunct="1"/>
            <a:r>
              <a:rPr lang="pt-BR" sz="2800" smtClean="0"/>
              <a:t>Para olhos laterais, eixos nunca se cruzam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789363"/>
            <a:ext cx="30241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Problemas da paralaxe positiva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 A distância do observador também é um fator crucial, pois deveria ser grande para grandes profundidades.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643313"/>
            <a:ext cx="8810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Problemas da paralaxe positiva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Logo, como aumentar a profundidade dadas as limitações físicas?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Desafio da Estereoscopia.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7743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Problemas da paralaxe positiva (exemplo)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Intervalo ideal para o ângulo: -1,5º &lt; 1,5º.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Assim, a paralaxe fica no tamanho ideal.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7743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Problemas da paralaxe positiva (exemplo)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Para d = 60cm a paralaxe máxima seria 1,57cm.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/>
              <a:t>Para d = 3m a paralaxe máxima seria 7,85cm.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7743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Porém, ainda falta a distância interaxial!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Adaptação dos </a:t>
            </a:r>
            <a:r>
              <a:rPr lang="pt-BR" sz="2400" i="1" kern="0" dirty="0">
                <a:latin typeface="+mn-lt"/>
              </a:rPr>
              <a:t>frustrums: </a:t>
            </a:r>
            <a:r>
              <a:rPr lang="pt-BR" sz="2400" kern="0" dirty="0">
                <a:latin typeface="+mn-lt"/>
              </a:rPr>
              <a:t>deformação horizontal pelo HIT(Horizontal Image Translation).</a:t>
            </a:r>
            <a:endParaRPr lang="pt-BR" sz="2400" i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/>
              <a:t>Perda de simetria.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286125"/>
            <a:ext cx="47990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Fundamentos Matemáticos</a:t>
            </a:r>
            <a:endParaRPr lang="pt-BR" sz="3400" smtClean="0"/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428625" y="16430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pt-BR" sz="2400" kern="0" dirty="0">
                <a:latin typeface="+mn-lt"/>
              </a:rPr>
              <a:t>Limitação da região de vizualização.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latin typeface="+mn-lt"/>
              </a:rPr>
              <a:t>Cálculos para a zona permitida em relação aos planos.</a:t>
            </a:r>
            <a:endParaRPr lang="pt-BR" sz="2400" i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solidFill>
                  <a:schemeClr val="bg1"/>
                </a:solidFill>
              </a:rPr>
              <a:t>Df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r>
              <a:rPr lang="pt-BR" sz="2400" kern="0" dirty="0">
                <a:solidFill>
                  <a:schemeClr val="bg1"/>
                </a:solidFill>
              </a:rPr>
              <a:t>F</a:t>
            </a:r>
            <a:r>
              <a:rPr lang="pt-BR" sz="2400" kern="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/>
            </a:pPr>
            <a:endParaRPr lang="pt-BR" sz="2400" kern="0" dirty="0">
              <a:latin typeface="+mn-lt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286125"/>
            <a:ext cx="53625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00625"/>
            <a:ext cx="23574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786063"/>
            <a:ext cx="3162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Problemas</a:t>
            </a:r>
            <a:br>
              <a:rPr lang="pt-BR" dirty="0"/>
            </a:br>
            <a:r>
              <a:rPr lang="pt-BR" dirty="0"/>
              <a:t>	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Problemas serão manifestados quando houver esforço visual </a:t>
            </a:r>
          </a:p>
          <a:p>
            <a:pPr lvl="1"/>
            <a:r>
              <a:rPr lang="pt-BR"/>
              <a:t>Causa desconfortos</a:t>
            </a:r>
          </a:p>
          <a:p>
            <a:r>
              <a:rPr lang="pt-BR"/>
              <a:t>Estão relacionados a:</a:t>
            </a:r>
          </a:p>
          <a:p>
            <a:pPr lvl="1"/>
            <a:r>
              <a:rPr lang="pt-BR"/>
              <a:t>Falha tecnológica</a:t>
            </a:r>
          </a:p>
          <a:p>
            <a:pPr lvl="1"/>
            <a:r>
              <a:rPr lang="pt-BR"/>
              <a:t>Posicionamento relativo dos aparelhos</a:t>
            </a:r>
          </a:p>
          <a:p>
            <a:pPr lvl="1"/>
            <a:r>
              <a:rPr lang="pt-BR"/>
              <a:t>Características do sistema visual humano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Problema de Convergência/Acomodação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Acomodação</a:t>
            </a:r>
          </a:p>
          <a:p>
            <a:pPr lvl="1"/>
            <a:r>
              <a:rPr lang="pt-BR"/>
              <a:t>Ato de se focalizar o objeto</a:t>
            </a:r>
          </a:p>
          <a:p>
            <a:pPr lvl="1"/>
            <a:r>
              <a:rPr lang="pt-BR"/>
              <a:t>Alteração da forma dos cristalinos do olho</a:t>
            </a:r>
          </a:p>
          <a:p>
            <a:r>
              <a:rPr lang="pt-BR"/>
              <a:t>Convergência</a:t>
            </a:r>
          </a:p>
          <a:p>
            <a:pPr lvl="1"/>
            <a:r>
              <a:rPr lang="pt-BR"/>
              <a:t>Giro de um olho em relação ao outro</a:t>
            </a:r>
          </a:p>
          <a:p>
            <a:pPr lvl="1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14375" y="2838450"/>
            <a:ext cx="80010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Processos neurológicos separados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O cérebro funde as 2 imagens em apenas 1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Possibilitando a visão estereoscópica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052 -0.1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Problema de Convergência/Acomodação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Quando se olha para um monitor os olhos:</a:t>
            </a:r>
          </a:p>
          <a:p>
            <a:pPr lvl="1"/>
            <a:r>
              <a:rPr lang="pt-BR"/>
              <a:t>Se acomodam sobre o plano da tela</a:t>
            </a:r>
          </a:p>
          <a:p>
            <a:pPr lvl="1"/>
            <a:r>
              <a:rPr lang="pt-BR"/>
              <a:t>Porém, são convergidos com base na paralaxe entre as imagens esquerda e direita.</a:t>
            </a:r>
          </a:p>
          <a:p>
            <a:r>
              <a:rPr lang="pt-BR"/>
              <a:t>Quebra a habitualidade das respostas dois dois mecanismos</a:t>
            </a:r>
          </a:p>
          <a:p>
            <a:pPr lvl="1"/>
            <a:r>
              <a:rPr lang="pt-BR"/>
              <a:t>Causando desconforto</a:t>
            </a:r>
          </a:p>
          <a:p>
            <a:pPr lvl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Problema de Convergência/Acomodação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Para minimizar os efeitos desse problema:</a:t>
            </a:r>
          </a:p>
          <a:p>
            <a:pPr lvl="1"/>
            <a:r>
              <a:rPr lang="pt-BR"/>
              <a:t>Basta posicionar o plano de convergência sobre o plano da tela</a:t>
            </a:r>
          </a:p>
          <a:p>
            <a:pPr lvl="2"/>
            <a:r>
              <a:rPr lang="pt-BR"/>
              <a:t>Através de uma tradução e</a:t>
            </a:r>
          </a:p>
          <a:p>
            <a:pPr lvl="2"/>
            <a:r>
              <a:rPr lang="pt-BR"/>
              <a:t>Um corte apropriado da imagem 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Definição</a:t>
            </a:r>
          </a:p>
        </p:txBody>
      </p:sp>
      <p:sp>
        <p:nvSpPr>
          <p:cNvPr id="7171" name="AutoShap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Estereoscopia = “Visão Sólida” (Grego)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“</a:t>
            </a:r>
            <a:r>
              <a:rPr lang="pt-BR" i="1" smtClean="0"/>
              <a:t>É um fenômeno natural quando observa-se uma cena. É a simulação de duas imagens projetadas nos olhos de pontos diferentes, o cérebro processa as duas imagens, obtendo informações quanto à profundidade, distância, posição e tamanho dos objetos, gerando uma sensação de visão de 3D</a:t>
            </a:r>
            <a:r>
              <a:rPr lang="pt-BR" smtClean="0"/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Conflitos entre a Interposição e Profundidade Paralaxe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Ocorre quando há:</a:t>
            </a:r>
          </a:p>
          <a:p>
            <a:pPr lvl="1"/>
            <a:r>
              <a:rPr lang="pt-BR"/>
              <a:t>Paralaxe Negativa</a:t>
            </a:r>
          </a:p>
          <a:p>
            <a:pPr lvl="1"/>
            <a:r>
              <a:rPr lang="pt-BR"/>
              <a:t>Obstrução pelas bordas da janela Tridimensional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786188"/>
            <a:ext cx="56435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428750" y="4071938"/>
            <a:ext cx="5000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Prejudicando a noção de profundidade estereoscópica!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dirty="0"/>
              <a:t>Efeito </a:t>
            </a:r>
            <a:r>
              <a:rPr lang="pt-BR" dirty="0" err="1"/>
              <a:t>Crosstalk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/>
              <a:t>Ocorre devido às limitações tecnológicas dos dispositivos atuais.</a:t>
            </a:r>
          </a:p>
          <a:p>
            <a:pPr lvl="1"/>
            <a:r>
              <a:rPr lang="pt-BR"/>
              <a:t>Em monitores os fósforos da tela não tem tempo para entrar em baixa energia</a:t>
            </a:r>
          </a:p>
          <a:p>
            <a:pPr lvl="1"/>
            <a:r>
              <a:rPr lang="pt-BR"/>
              <a:t>Os obturadores de cristal líquido dos óculos não conseguem bloquear a luz </a:t>
            </a:r>
          </a:p>
          <a:p>
            <a:pPr lvl="2"/>
            <a:r>
              <a:rPr lang="pt-BR"/>
              <a:t>Imagens fantasmas são então sobrepostas!</a:t>
            </a:r>
          </a:p>
          <a:p>
            <a:r>
              <a:rPr lang="pt-BR"/>
              <a:t>Não impede a visão estereoscópica, porém causa desconforto visual.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</a:t>
            </a:r>
            <a:endParaRPr lang="pt-BR" sz="3400" smtClean="0"/>
          </a:p>
        </p:txBody>
      </p:sp>
      <p:sp>
        <p:nvSpPr>
          <p:cNvPr id="50179" name="Espaço Reservado para Conteú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É um tocador de vídeo com estereoscopia visual.</a:t>
            </a:r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Todos os fundamentos anteriormente explicados já devem estar aplicados à imagem.</a:t>
            </a:r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Problema: Falta de padrão das imagens (conseqüentemente dos vídeos).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 – Formatos suportados </a:t>
            </a:r>
            <a:endParaRPr lang="pt-BR" sz="340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Lado a Lado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As imagens estereoscópicas neste formato são formadas por duas imagens colocadas lado a lado.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Convencionalmente, a imagem colocada à esquerda é destinada ao olho esquerdo e a da direita, para o olho direito.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868863"/>
            <a:ext cx="56213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 – Formatos suportados </a:t>
            </a:r>
            <a:endParaRPr lang="pt-BR" sz="3400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 </a:t>
            </a:r>
            <a:r>
              <a:rPr lang="pt-BR" sz="2800" smtClean="0"/>
              <a:t>Acima e abaixo: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Neste formato, as imagens estereoscópicas são formadas por duas imagens colocadas uma acima da outra.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Convencionalmente, a imagem colocada acima é destinada ao olho esquerdo, e a abaixo, ao direito.</a:t>
            </a:r>
          </a:p>
          <a:p>
            <a:pPr eaLnBrk="1" hangingPunct="1">
              <a:buFont typeface="Wingdings" pitchFamily="2" charset="2"/>
              <a:buNone/>
            </a:pPr>
            <a:endParaRPr lang="pt-BR" sz="2800" smtClean="0"/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Exemplo a seguir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 – Exemplo Acima-Abaixo</a:t>
            </a:r>
            <a:endParaRPr lang="pt-BR" sz="3400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571625"/>
            <a:ext cx="3465513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</a:t>
            </a:r>
            <a:endParaRPr lang="pt-BR" sz="3400" smtClean="0"/>
          </a:p>
        </p:txBody>
      </p:sp>
      <p:sp>
        <p:nvSpPr>
          <p:cNvPr id="54275" name="Espaço Reservado para Conteú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Para cada um desses formatos ainda pode existir uma faixa preta separando as duas imagens (imposição de alguns compressores de </a:t>
            </a:r>
            <a:r>
              <a:rPr lang="pt-BR" sz="2800" dirty="0" smtClean="0"/>
              <a:t>vídeo).</a:t>
            </a:r>
            <a:endParaRPr lang="pt-BR" sz="2800" dirty="0" smtClean="0"/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Ainda existem outros formatos que não são suportados pelo </a:t>
            </a:r>
            <a:r>
              <a:rPr lang="pt-BR" sz="2800" dirty="0" err="1" smtClean="0"/>
              <a:t>TecStereoPlayer</a:t>
            </a:r>
            <a:r>
              <a:rPr lang="pt-BR" sz="2800" dirty="0" smtClean="0"/>
              <a:t>, tais como entrelaçados por coluna e entrelaçados por linha.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 - Dispositivos</a:t>
            </a:r>
            <a:endParaRPr lang="pt-BR" sz="3400" smtClean="0"/>
          </a:p>
        </p:txBody>
      </p:sp>
      <p:sp>
        <p:nvSpPr>
          <p:cNvPr id="55299" name="Espaço Reservado para Conteú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smtClean="0"/>
              <a:t>	</a:t>
            </a:r>
            <a:r>
              <a:rPr lang="pt-BR" sz="2800" smtClean="0"/>
              <a:t>Dispositivos suportados:</a:t>
            </a:r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Placas gráficas com suporte ao OpenGL estéreo.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São utilizados 4 buffers (dois pra cada olho).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Os óculos são ligados diretamente a placa através de fios.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Um usuário por vez.</a:t>
            </a:r>
          </a:p>
          <a:p>
            <a:pPr eaLnBrk="1" hangingPunct="1"/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pt-BR" sz="3400" b="1" smtClean="0"/>
              <a:t>TecStereoPlayer - Dispositivos</a:t>
            </a:r>
            <a:endParaRPr lang="pt-BR" sz="3400" smtClean="0"/>
          </a:p>
        </p:txBody>
      </p:sp>
      <p:sp>
        <p:nvSpPr>
          <p:cNvPr id="56323" name="Espaço Reservado para Conteú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smtClean="0"/>
              <a:t>	</a:t>
            </a:r>
            <a:r>
              <a:rPr lang="pt-BR" sz="2800" smtClean="0"/>
              <a:t>Dispositivos suportados:</a:t>
            </a:r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Monitores autoestereoscópico: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Não é necessária a utilização de óculos.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smtClean="0"/>
              <a:t>	- Destina cada imagem de cada olho para um dos seus formatos internos e é passado ao monitor o formato utilizado.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algn="ctr" eaLnBrk="1" hangingPunct="1"/>
            <a:r>
              <a:rPr lang="pt-BR" sz="4800" smtClean="0"/>
              <a:t>Exemplos de Imagens...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Efeitos passivos: características de uma imagem que independem dos olhos. Fornecem idéias 3D em cenas 2D</a:t>
            </a:r>
          </a:p>
          <a:p>
            <a:pPr eaLnBrk="1" hangingPunct="1"/>
            <a:r>
              <a:rPr lang="pt-BR" sz="2800" smtClean="0"/>
              <a:t>Alguns efeitos passivos:</a:t>
            </a:r>
          </a:p>
          <a:p>
            <a:pPr eaLnBrk="1" hangingPunct="1"/>
            <a:r>
              <a:rPr lang="pt-BR" sz="2800" smtClean="0"/>
              <a:t>Perspectiva – Objetos mais longes da câmera são vistos menores que os mais próximos</a:t>
            </a:r>
          </a:p>
        </p:txBody>
      </p:sp>
      <p:pic>
        <p:nvPicPr>
          <p:cNvPr id="8196" name="Picture 5" descr="8_snct_perspective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495800"/>
            <a:ext cx="3743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algn="ctr" eaLnBrk="1" hangingPunct="1"/>
            <a:r>
              <a:rPr lang="pt-BR" sz="4800" smtClean="0"/>
              <a:t>Exemplos de Aplicativos...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Conclusão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Estereoscopia é uma característica do sistema visual humano</a:t>
            </a:r>
          </a:p>
          <a:p>
            <a:r>
              <a:rPr lang="pt-BR"/>
              <a:t>Possibilita a visualização tridimensional do ambiente a partir de imagens bidimensionais</a:t>
            </a:r>
          </a:p>
          <a:p>
            <a:r>
              <a:rPr lang="pt-BR"/>
              <a:t>Será tema fundamental até que dispositivos que gerem imagens 3D sejam viáveis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pt-BR" smtClean="0"/>
              <a:t>Iluminação – Aumenta grau de realismo, visualização melhor da cena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3419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4175"/>
            <a:ext cx="3248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Oclusão – Objetos mais atrás de outros são escondidos parcial ou totalmente. Noção de ordem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573463"/>
            <a:ext cx="46085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Noções Básicas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Sombra – Noção da distância do objeto ao plano de apoio. Se está “colado” ou não ao plano.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00438"/>
            <a:ext cx="39592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298</TotalTime>
  <Words>1585</Words>
  <Application>Microsoft Office PowerPoint</Application>
  <PresentationFormat>Apresentação na tela (4:3)</PresentationFormat>
  <Paragraphs>314</Paragraphs>
  <Slides>61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Arial</vt:lpstr>
      <vt:lpstr>Wingdings</vt:lpstr>
      <vt:lpstr>Times New Roman</vt:lpstr>
      <vt:lpstr>Calibri</vt:lpstr>
      <vt:lpstr>Marca d'água</vt:lpstr>
      <vt:lpstr>Estereoscopia</vt:lpstr>
      <vt:lpstr>Roteiro</vt:lpstr>
      <vt:lpstr>Introdução</vt:lpstr>
      <vt:lpstr>Introdução</vt:lpstr>
      <vt:lpstr>Definição</vt:lpstr>
      <vt:lpstr>Noções Básicas</vt:lpstr>
      <vt:lpstr>Noções Básicas</vt:lpstr>
      <vt:lpstr>Noções Básicas</vt:lpstr>
      <vt:lpstr>Noções Básicas</vt:lpstr>
      <vt:lpstr>Noções Básicas</vt:lpstr>
      <vt:lpstr>Noções Básicas</vt:lpstr>
      <vt:lpstr>Noções Básicas</vt:lpstr>
      <vt:lpstr>Dispositivos e Técnicas Estereoscópicas</vt:lpstr>
      <vt:lpstr>Vídeo estereoscópico</vt:lpstr>
      <vt:lpstr>Câmeras em eixo paralelo</vt:lpstr>
      <vt:lpstr>Câmera em eixo paralelo</vt:lpstr>
      <vt:lpstr>Câmeras com eixo convergente</vt:lpstr>
      <vt:lpstr>Câmeras com eixo convergente</vt:lpstr>
      <vt:lpstr>Estereoscópio</vt:lpstr>
      <vt:lpstr>Anáglifo</vt:lpstr>
      <vt:lpstr>Anáglifo</vt:lpstr>
      <vt:lpstr>Anáglifo</vt:lpstr>
      <vt:lpstr>Anáglifo</vt:lpstr>
      <vt:lpstr>Projeção polarizada da luz</vt:lpstr>
      <vt:lpstr>Projeção polarizada da luz</vt:lpstr>
      <vt:lpstr>Projeção polarizada da luz</vt:lpstr>
      <vt:lpstr>Óculos Obturadores Sincronizados</vt:lpstr>
      <vt:lpstr>Par Estéreo</vt:lpstr>
      <vt:lpstr>Efeito Pulfrich</vt:lpstr>
      <vt:lpstr>Estereogramas de Pontos Aleatórios </vt:lpstr>
      <vt:lpstr>Estéreo por Disparidade Cromática (ChromaDepth)</vt:lpstr>
      <vt:lpstr>Estéreo por Disparidade Cromática (ChromaDepth)</vt:lpstr>
      <vt:lpstr>Estéreo por Disparidade Cromática (ChromaDepth)</vt:lpstr>
      <vt:lpstr>Display Autoestereoscópico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Fundamentos Matemáticos</vt:lpstr>
      <vt:lpstr>Problemas   </vt:lpstr>
      <vt:lpstr>Problema de Convergência/Acomodação</vt:lpstr>
      <vt:lpstr>Problema de Convergência/Acomodação</vt:lpstr>
      <vt:lpstr>Problema de Convergência/Acomodação</vt:lpstr>
      <vt:lpstr>Conflitos entre a Interposição e Profundidade Paralaxe</vt:lpstr>
      <vt:lpstr>Efeito Crosstalk</vt:lpstr>
      <vt:lpstr>TecStereoPlayer</vt:lpstr>
      <vt:lpstr>TecStereoPlayer – Formatos suportados </vt:lpstr>
      <vt:lpstr>TecStereoPlayer – Formatos suportados </vt:lpstr>
      <vt:lpstr>TecStereoPlayer – Exemplo Acima-Abaixo</vt:lpstr>
      <vt:lpstr>TecStereoPlayer</vt:lpstr>
      <vt:lpstr>TecStereoPlayer - Dispositivos</vt:lpstr>
      <vt:lpstr>TecStereoPlayer - Dispositivos</vt:lpstr>
      <vt:lpstr>Exemplos de Imagens...</vt:lpstr>
      <vt:lpstr>Exemplos de Aplicativos...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Estereoscopia</dc:title>
  <dc:creator>Felipe José Arruda Neves</dc:creator>
  <cp:lastModifiedBy>fjan</cp:lastModifiedBy>
  <cp:revision>27</cp:revision>
  <dcterms:created xsi:type="dcterms:W3CDTF">2009-05-23T00:56:12Z</dcterms:created>
  <dcterms:modified xsi:type="dcterms:W3CDTF">2009-05-25T11:13:59Z</dcterms:modified>
</cp:coreProperties>
</file>