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342" r:id="rId3"/>
    <p:sldId id="343" r:id="rId4"/>
    <p:sldId id="382" r:id="rId5"/>
    <p:sldId id="383" r:id="rId6"/>
    <p:sldId id="384" r:id="rId7"/>
    <p:sldId id="385" r:id="rId8"/>
    <p:sldId id="407" r:id="rId9"/>
    <p:sldId id="381" r:id="rId10"/>
    <p:sldId id="380" r:id="rId11"/>
    <p:sldId id="387" r:id="rId12"/>
    <p:sldId id="389" r:id="rId13"/>
    <p:sldId id="388" r:id="rId14"/>
    <p:sldId id="390" r:id="rId15"/>
    <p:sldId id="391" r:id="rId16"/>
    <p:sldId id="392" r:id="rId17"/>
    <p:sldId id="393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08" r:id="rId29"/>
    <p:sldId id="409" r:id="rId30"/>
    <p:sldId id="410" r:id="rId31"/>
    <p:sldId id="412" r:id="rId32"/>
    <p:sldId id="411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396" r:id="rId47"/>
    <p:sldId id="446" r:id="rId48"/>
    <p:sldId id="447" r:id="rId49"/>
    <p:sldId id="448" r:id="rId50"/>
    <p:sldId id="450" r:id="rId51"/>
    <p:sldId id="449" r:id="rId52"/>
    <p:sldId id="451" r:id="rId53"/>
    <p:sldId id="452" r:id="rId54"/>
    <p:sldId id="453" r:id="rId55"/>
    <p:sldId id="454" r:id="rId56"/>
    <p:sldId id="455" r:id="rId57"/>
    <p:sldId id="456" r:id="rId58"/>
    <p:sldId id="457" r:id="rId59"/>
    <p:sldId id="458" r:id="rId60"/>
    <p:sldId id="459" r:id="rId61"/>
    <p:sldId id="460" r:id="rId62"/>
    <p:sldId id="397" r:id="rId63"/>
    <p:sldId id="426" r:id="rId64"/>
    <p:sldId id="427" r:id="rId65"/>
    <p:sldId id="429" r:id="rId66"/>
    <p:sldId id="430" r:id="rId67"/>
    <p:sldId id="428" r:id="rId68"/>
    <p:sldId id="431" r:id="rId69"/>
    <p:sldId id="433" r:id="rId70"/>
    <p:sldId id="432" r:id="rId71"/>
    <p:sldId id="434" r:id="rId72"/>
    <p:sldId id="398" r:id="rId73"/>
    <p:sldId id="403" r:id="rId74"/>
    <p:sldId id="404" r:id="rId75"/>
    <p:sldId id="405" r:id="rId76"/>
    <p:sldId id="406" r:id="rId77"/>
    <p:sldId id="399" r:id="rId78"/>
    <p:sldId id="400" r:id="rId79"/>
    <p:sldId id="289" r:id="rId80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208422"/>
    <a:srgbClr val="1989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3" autoAdjust="0"/>
    <p:restoredTop sz="86387" autoAdjust="0"/>
  </p:normalViewPr>
  <p:slideViewPr>
    <p:cSldViewPr>
      <p:cViewPr>
        <p:scale>
          <a:sx n="66" d="100"/>
          <a:sy n="66" d="100"/>
        </p:scale>
        <p:origin x="-135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E38B9-CBDB-45A3-B86D-C2F7D0F6168F}" type="doc">
      <dgm:prSet loTypeId="urn:microsoft.com/office/officeart/2005/8/layout/process5" loCatId="process" qsTypeId="urn:microsoft.com/office/officeart/2005/8/quickstyle/3d2" qsCatId="3D" csTypeId="urn:microsoft.com/office/officeart/2005/8/colors/accent6_2" csCatId="accent6" phldr="1"/>
      <dgm:spPr/>
    </dgm:pt>
    <dgm:pt modelId="{090B5D39-973D-4EE0-AB82-EBBA3B3E1361}">
      <dgm:prSet phldrT="[Texto]"/>
      <dgm:spPr/>
      <dgm:t>
        <a:bodyPr/>
        <a:lstStyle/>
        <a:p>
          <a:r>
            <a:rPr lang="en-US" dirty="0" err="1" smtClean="0"/>
            <a:t>Planejar</a:t>
          </a:r>
          <a:r>
            <a:rPr lang="en-US" dirty="0" smtClean="0"/>
            <a:t> o </a:t>
          </a:r>
          <a:r>
            <a:rPr lang="en-US" dirty="0" err="1" smtClean="0"/>
            <a:t>Gerenciamento</a:t>
          </a:r>
          <a:r>
            <a:rPr lang="en-US" dirty="0" smtClean="0"/>
            <a:t> de </a:t>
          </a:r>
          <a:r>
            <a:rPr lang="en-US" dirty="0" err="1" smtClean="0"/>
            <a:t>Riscos</a:t>
          </a:r>
          <a:endParaRPr lang="pt-BR" dirty="0"/>
        </a:p>
      </dgm:t>
    </dgm:pt>
    <dgm:pt modelId="{80346234-9087-4867-B30B-6E974DA2020A}" type="parTrans" cxnId="{84AFB664-D110-4EB7-B711-4C9330787AEE}">
      <dgm:prSet/>
      <dgm:spPr/>
      <dgm:t>
        <a:bodyPr/>
        <a:lstStyle/>
        <a:p>
          <a:endParaRPr lang="pt-BR"/>
        </a:p>
      </dgm:t>
    </dgm:pt>
    <dgm:pt modelId="{C054C0BE-5CC6-4DFC-B18A-2FD6031D6513}" type="sibTrans" cxnId="{84AFB664-D110-4EB7-B711-4C9330787AEE}">
      <dgm:prSet/>
      <dgm:spPr/>
      <dgm:t>
        <a:bodyPr/>
        <a:lstStyle/>
        <a:p>
          <a:endParaRPr lang="pt-BR"/>
        </a:p>
      </dgm:t>
    </dgm:pt>
    <dgm:pt modelId="{84791DA4-8D1D-4C49-B739-056615E483EC}">
      <dgm:prSet phldrT="[Texto]"/>
      <dgm:spPr/>
      <dgm:t>
        <a:bodyPr/>
        <a:lstStyle/>
        <a:p>
          <a:r>
            <a:rPr lang="en-US" dirty="0" err="1" smtClean="0"/>
            <a:t>Identificar</a:t>
          </a:r>
          <a:r>
            <a:rPr lang="en-US" dirty="0" smtClean="0"/>
            <a:t> </a:t>
          </a:r>
          <a:r>
            <a:rPr lang="en-US" dirty="0" err="1" smtClean="0"/>
            <a:t>Riscos</a:t>
          </a:r>
          <a:endParaRPr lang="pt-BR" dirty="0"/>
        </a:p>
      </dgm:t>
    </dgm:pt>
    <dgm:pt modelId="{52B0326A-5824-4B02-A79B-E55D5391BA1E}" type="parTrans" cxnId="{0F73FFEF-047D-4871-8ECB-AE19D8875825}">
      <dgm:prSet/>
      <dgm:spPr/>
      <dgm:t>
        <a:bodyPr/>
        <a:lstStyle/>
        <a:p>
          <a:endParaRPr lang="pt-BR"/>
        </a:p>
      </dgm:t>
    </dgm:pt>
    <dgm:pt modelId="{1A654DCF-FA47-4A60-8D59-7833D442F197}" type="sibTrans" cxnId="{0F73FFEF-047D-4871-8ECB-AE19D8875825}">
      <dgm:prSet/>
      <dgm:spPr/>
      <dgm:t>
        <a:bodyPr/>
        <a:lstStyle/>
        <a:p>
          <a:endParaRPr lang="pt-BR"/>
        </a:p>
      </dgm:t>
    </dgm:pt>
    <dgm:pt modelId="{E19A42F8-E6F3-4D3A-86BE-311AE66B45E8}">
      <dgm:prSet phldrT="[Texto]"/>
      <dgm:spPr/>
      <dgm:t>
        <a:bodyPr/>
        <a:lstStyle/>
        <a:p>
          <a:r>
            <a:rPr lang="en-US" dirty="0" err="1" smtClean="0"/>
            <a:t>Analisar</a:t>
          </a:r>
          <a:r>
            <a:rPr lang="en-US" dirty="0" smtClean="0"/>
            <a:t> </a:t>
          </a:r>
          <a:r>
            <a:rPr lang="en-US" dirty="0" err="1" smtClean="0"/>
            <a:t>Qualitativamente</a:t>
          </a:r>
          <a:r>
            <a:rPr lang="en-US" dirty="0" smtClean="0"/>
            <a:t> </a:t>
          </a:r>
          <a:r>
            <a:rPr lang="en-US" dirty="0" err="1" smtClean="0"/>
            <a:t>os</a:t>
          </a:r>
          <a:r>
            <a:rPr lang="en-US" dirty="0" smtClean="0"/>
            <a:t> </a:t>
          </a:r>
          <a:r>
            <a:rPr lang="en-US" dirty="0" err="1" smtClean="0"/>
            <a:t>Riscos</a:t>
          </a:r>
          <a:endParaRPr lang="pt-BR" dirty="0"/>
        </a:p>
      </dgm:t>
    </dgm:pt>
    <dgm:pt modelId="{1076B3DD-61ED-4F84-AA5A-503CC02A4F91}" type="parTrans" cxnId="{5F5DB3C0-393C-468C-98DC-63378B235EDB}">
      <dgm:prSet/>
      <dgm:spPr/>
      <dgm:t>
        <a:bodyPr/>
        <a:lstStyle/>
        <a:p>
          <a:endParaRPr lang="pt-BR"/>
        </a:p>
      </dgm:t>
    </dgm:pt>
    <dgm:pt modelId="{C2F7F5BF-DA48-43C8-9952-FA9ADB9758B6}" type="sibTrans" cxnId="{5F5DB3C0-393C-468C-98DC-63378B235EDB}">
      <dgm:prSet/>
      <dgm:spPr/>
      <dgm:t>
        <a:bodyPr/>
        <a:lstStyle/>
        <a:p>
          <a:endParaRPr lang="pt-BR"/>
        </a:p>
      </dgm:t>
    </dgm:pt>
    <dgm:pt modelId="{D66CFAE8-0861-4BC0-9913-ACA2746F5E78}">
      <dgm:prSet phldrT="[Texto]"/>
      <dgm:spPr/>
      <dgm:t>
        <a:bodyPr/>
        <a:lstStyle/>
        <a:p>
          <a:r>
            <a:rPr lang="en-US" dirty="0" err="1" smtClean="0"/>
            <a:t>Analisar</a:t>
          </a:r>
          <a:r>
            <a:rPr lang="en-US" dirty="0" smtClean="0"/>
            <a:t> </a:t>
          </a:r>
          <a:r>
            <a:rPr lang="en-US" dirty="0" err="1" smtClean="0"/>
            <a:t>Quantitativamente</a:t>
          </a:r>
          <a:r>
            <a:rPr lang="en-US" dirty="0" smtClean="0"/>
            <a:t> </a:t>
          </a:r>
          <a:r>
            <a:rPr lang="en-US" dirty="0" err="1" smtClean="0"/>
            <a:t>os</a:t>
          </a:r>
          <a:r>
            <a:rPr lang="en-US" dirty="0" smtClean="0"/>
            <a:t> </a:t>
          </a:r>
          <a:r>
            <a:rPr lang="en-US" dirty="0" err="1" smtClean="0"/>
            <a:t>Riscos</a:t>
          </a:r>
          <a:endParaRPr lang="pt-BR" dirty="0"/>
        </a:p>
      </dgm:t>
    </dgm:pt>
    <dgm:pt modelId="{BB630316-9DC9-4232-BA0A-946EA8BCA09F}" type="parTrans" cxnId="{57994A35-66EE-4A36-A70F-0E0EF5DD25A3}">
      <dgm:prSet/>
      <dgm:spPr/>
      <dgm:t>
        <a:bodyPr/>
        <a:lstStyle/>
        <a:p>
          <a:endParaRPr lang="pt-BR"/>
        </a:p>
      </dgm:t>
    </dgm:pt>
    <dgm:pt modelId="{ED058FF6-CAB2-4BAA-B8E1-95FD170094AF}" type="sibTrans" cxnId="{57994A35-66EE-4A36-A70F-0E0EF5DD25A3}">
      <dgm:prSet/>
      <dgm:spPr/>
      <dgm:t>
        <a:bodyPr/>
        <a:lstStyle/>
        <a:p>
          <a:endParaRPr lang="pt-BR"/>
        </a:p>
      </dgm:t>
    </dgm:pt>
    <dgm:pt modelId="{F6B6501B-A904-4FCD-84A6-A56335D30620}">
      <dgm:prSet phldrT="[Texto]"/>
      <dgm:spPr/>
      <dgm:t>
        <a:bodyPr/>
        <a:lstStyle/>
        <a:p>
          <a:r>
            <a:rPr lang="en-US" dirty="0" err="1" smtClean="0"/>
            <a:t>Planejar</a:t>
          </a:r>
          <a:r>
            <a:rPr lang="en-US" dirty="0" smtClean="0"/>
            <a:t> </a:t>
          </a:r>
          <a:r>
            <a:rPr lang="en-US" dirty="0" err="1" smtClean="0"/>
            <a:t>Respostas</a:t>
          </a:r>
          <a:r>
            <a:rPr lang="en-US" dirty="0" smtClean="0"/>
            <a:t> </a:t>
          </a:r>
          <a:r>
            <a:rPr lang="en-US" dirty="0" err="1" smtClean="0"/>
            <a:t>aos</a:t>
          </a:r>
          <a:r>
            <a:rPr lang="en-US" dirty="0" smtClean="0"/>
            <a:t> </a:t>
          </a:r>
          <a:r>
            <a:rPr lang="en-US" dirty="0" err="1" smtClean="0"/>
            <a:t>Riscos</a:t>
          </a:r>
          <a:endParaRPr lang="pt-BR" dirty="0"/>
        </a:p>
      </dgm:t>
    </dgm:pt>
    <dgm:pt modelId="{B9DCE7A0-373F-449A-99EE-6FC0AD49AEEE}" type="parTrans" cxnId="{713BB514-9BC0-41B2-85FD-448F33AFA80B}">
      <dgm:prSet/>
      <dgm:spPr/>
      <dgm:t>
        <a:bodyPr/>
        <a:lstStyle/>
        <a:p>
          <a:endParaRPr lang="pt-BR"/>
        </a:p>
      </dgm:t>
    </dgm:pt>
    <dgm:pt modelId="{94B36A0F-6470-401D-BBF4-AEE1701B4F6C}" type="sibTrans" cxnId="{713BB514-9BC0-41B2-85FD-448F33AFA80B}">
      <dgm:prSet/>
      <dgm:spPr/>
      <dgm:t>
        <a:bodyPr/>
        <a:lstStyle/>
        <a:p>
          <a:endParaRPr lang="pt-BR"/>
        </a:p>
      </dgm:t>
    </dgm:pt>
    <dgm:pt modelId="{A67A9FF4-65B8-4BDD-96B0-974AE221F8BD}">
      <dgm:prSet phldrT="[Texto]"/>
      <dgm:spPr/>
      <dgm:t>
        <a:bodyPr/>
        <a:lstStyle/>
        <a:p>
          <a:r>
            <a:rPr lang="en-US" dirty="0" err="1" smtClean="0"/>
            <a:t>Monitoramento</a:t>
          </a:r>
          <a:r>
            <a:rPr lang="en-US" dirty="0" smtClean="0"/>
            <a:t> e </a:t>
          </a:r>
          <a:r>
            <a:rPr lang="en-US" dirty="0" err="1" smtClean="0"/>
            <a:t>Controle</a:t>
          </a:r>
          <a:endParaRPr lang="pt-BR" dirty="0"/>
        </a:p>
      </dgm:t>
    </dgm:pt>
    <dgm:pt modelId="{02A4BA86-EBC6-41C8-A648-0DDDC68A123E}" type="parTrans" cxnId="{5E5A9DB0-06AA-4BD8-A6EC-224F82C8EF42}">
      <dgm:prSet/>
      <dgm:spPr/>
      <dgm:t>
        <a:bodyPr/>
        <a:lstStyle/>
        <a:p>
          <a:endParaRPr lang="pt-BR"/>
        </a:p>
      </dgm:t>
    </dgm:pt>
    <dgm:pt modelId="{F0D847C6-AE21-4725-B1B9-91A8768FFA04}" type="sibTrans" cxnId="{5E5A9DB0-06AA-4BD8-A6EC-224F82C8EF42}">
      <dgm:prSet/>
      <dgm:spPr/>
      <dgm:t>
        <a:bodyPr/>
        <a:lstStyle/>
        <a:p>
          <a:endParaRPr lang="pt-BR"/>
        </a:p>
      </dgm:t>
    </dgm:pt>
    <dgm:pt modelId="{6829FCB2-EDA6-4A7E-8370-F3746A2C48D1}" type="pres">
      <dgm:prSet presAssocID="{3EFE38B9-CBDB-45A3-B86D-C2F7D0F6168F}" presName="diagram" presStyleCnt="0">
        <dgm:presLayoutVars>
          <dgm:dir/>
          <dgm:resizeHandles val="exact"/>
        </dgm:presLayoutVars>
      </dgm:prSet>
      <dgm:spPr/>
    </dgm:pt>
    <dgm:pt modelId="{60C27766-B888-44FE-995A-E39ECE03237A}" type="pres">
      <dgm:prSet presAssocID="{090B5D39-973D-4EE0-AB82-EBBA3B3E136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567060-C7C2-4375-8ABF-643A3149AB21}" type="pres">
      <dgm:prSet presAssocID="{C054C0BE-5CC6-4DFC-B18A-2FD6031D6513}" presName="sibTrans" presStyleLbl="sibTrans2D1" presStyleIdx="0" presStyleCnt="5"/>
      <dgm:spPr/>
      <dgm:t>
        <a:bodyPr/>
        <a:lstStyle/>
        <a:p>
          <a:endParaRPr lang="pt-BR"/>
        </a:p>
      </dgm:t>
    </dgm:pt>
    <dgm:pt modelId="{81170C9E-AA6D-4834-840E-7CB30AC03C5B}" type="pres">
      <dgm:prSet presAssocID="{C054C0BE-5CC6-4DFC-B18A-2FD6031D6513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8B8BF9F1-4CC8-4942-9A31-C3801FB58F7E}" type="pres">
      <dgm:prSet presAssocID="{84791DA4-8D1D-4C49-B739-056615E483E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165449-559C-4B65-BA59-571CA5B91896}" type="pres">
      <dgm:prSet presAssocID="{1A654DCF-FA47-4A60-8D59-7833D442F197}" presName="sibTrans" presStyleLbl="sibTrans2D1" presStyleIdx="1" presStyleCnt="5"/>
      <dgm:spPr/>
      <dgm:t>
        <a:bodyPr/>
        <a:lstStyle/>
        <a:p>
          <a:endParaRPr lang="pt-BR"/>
        </a:p>
      </dgm:t>
    </dgm:pt>
    <dgm:pt modelId="{23F66AEF-EAEA-4B49-AC20-810769AF9E5F}" type="pres">
      <dgm:prSet presAssocID="{1A654DCF-FA47-4A60-8D59-7833D442F197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952741C4-43D3-44EE-B2F3-555227962F7B}" type="pres">
      <dgm:prSet presAssocID="{E19A42F8-E6F3-4D3A-86BE-311AE66B45E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1F4BB6-E9D9-463C-84A9-9F54B40D3181}" type="pres">
      <dgm:prSet presAssocID="{C2F7F5BF-DA48-43C8-9952-FA9ADB9758B6}" presName="sibTrans" presStyleLbl="sibTrans2D1" presStyleIdx="2" presStyleCnt="5"/>
      <dgm:spPr/>
      <dgm:t>
        <a:bodyPr/>
        <a:lstStyle/>
        <a:p>
          <a:endParaRPr lang="pt-BR"/>
        </a:p>
      </dgm:t>
    </dgm:pt>
    <dgm:pt modelId="{0CFF0829-1F9A-413C-9202-EC9D5C4ED6F1}" type="pres">
      <dgm:prSet presAssocID="{C2F7F5BF-DA48-43C8-9952-FA9ADB9758B6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3F5B6B21-81B2-4E39-AD3F-D9461F263F07}" type="pres">
      <dgm:prSet presAssocID="{D66CFAE8-0861-4BC0-9913-ACA2746F5E7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BD3395-C501-4C24-9C16-EDF1007B9525}" type="pres">
      <dgm:prSet presAssocID="{ED058FF6-CAB2-4BAA-B8E1-95FD170094AF}" presName="sibTrans" presStyleLbl="sibTrans2D1" presStyleIdx="3" presStyleCnt="5"/>
      <dgm:spPr/>
      <dgm:t>
        <a:bodyPr/>
        <a:lstStyle/>
        <a:p>
          <a:endParaRPr lang="pt-BR"/>
        </a:p>
      </dgm:t>
    </dgm:pt>
    <dgm:pt modelId="{2E87CC0F-B61F-42F9-92AF-4C2C812E2A5B}" type="pres">
      <dgm:prSet presAssocID="{ED058FF6-CAB2-4BAA-B8E1-95FD170094AF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1763D632-EEB0-4CD5-BF26-E25A45E0C1A1}" type="pres">
      <dgm:prSet presAssocID="{F6B6501B-A904-4FCD-84A6-A56335D306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B97F34-56CC-4DD6-BC57-E2FA29475387}" type="pres">
      <dgm:prSet presAssocID="{94B36A0F-6470-401D-BBF4-AEE1701B4F6C}" presName="sibTrans" presStyleLbl="sibTrans2D1" presStyleIdx="4" presStyleCnt="5"/>
      <dgm:spPr/>
      <dgm:t>
        <a:bodyPr/>
        <a:lstStyle/>
        <a:p>
          <a:endParaRPr lang="pt-BR"/>
        </a:p>
      </dgm:t>
    </dgm:pt>
    <dgm:pt modelId="{D976490B-2D9F-47C6-AF56-C924BF1B6A46}" type="pres">
      <dgm:prSet presAssocID="{94B36A0F-6470-401D-BBF4-AEE1701B4F6C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8B73B488-042B-4950-9826-03166613D908}" type="pres">
      <dgm:prSet presAssocID="{A67A9FF4-65B8-4BDD-96B0-974AE221F8B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3B56AB-AD52-4344-A808-4B6CEFA24F7D}" type="presOf" srcId="{C2F7F5BF-DA48-43C8-9952-FA9ADB9758B6}" destId="{1C1F4BB6-E9D9-463C-84A9-9F54B40D3181}" srcOrd="0" destOrd="0" presId="urn:microsoft.com/office/officeart/2005/8/layout/process5"/>
    <dgm:cxn modelId="{5AB4E4B1-F3D5-4520-99AA-C7EC498A096A}" type="presOf" srcId="{C054C0BE-5CC6-4DFC-B18A-2FD6031D6513}" destId="{DB567060-C7C2-4375-8ABF-643A3149AB21}" srcOrd="0" destOrd="0" presId="urn:microsoft.com/office/officeart/2005/8/layout/process5"/>
    <dgm:cxn modelId="{C7AB95CE-A002-4316-94C8-00D5EB9A2BDB}" type="presOf" srcId="{3EFE38B9-CBDB-45A3-B86D-C2F7D0F6168F}" destId="{6829FCB2-EDA6-4A7E-8370-F3746A2C48D1}" srcOrd="0" destOrd="0" presId="urn:microsoft.com/office/officeart/2005/8/layout/process5"/>
    <dgm:cxn modelId="{C2E7B26A-6529-4860-9C62-13C466D95EA4}" type="presOf" srcId="{E19A42F8-E6F3-4D3A-86BE-311AE66B45E8}" destId="{952741C4-43D3-44EE-B2F3-555227962F7B}" srcOrd="0" destOrd="0" presId="urn:microsoft.com/office/officeart/2005/8/layout/process5"/>
    <dgm:cxn modelId="{84AFB664-D110-4EB7-B711-4C9330787AEE}" srcId="{3EFE38B9-CBDB-45A3-B86D-C2F7D0F6168F}" destId="{090B5D39-973D-4EE0-AB82-EBBA3B3E1361}" srcOrd="0" destOrd="0" parTransId="{80346234-9087-4867-B30B-6E974DA2020A}" sibTransId="{C054C0BE-5CC6-4DFC-B18A-2FD6031D6513}"/>
    <dgm:cxn modelId="{ED097B49-822C-4CC1-8B56-B8E4713118DA}" type="presOf" srcId="{A67A9FF4-65B8-4BDD-96B0-974AE221F8BD}" destId="{8B73B488-042B-4950-9826-03166613D908}" srcOrd="0" destOrd="0" presId="urn:microsoft.com/office/officeart/2005/8/layout/process5"/>
    <dgm:cxn modelId="{5F5DB3C0-393C-468C-98DC-63378B235EDB}" srcId="{3EFE38B9-CBDB-45A3-B86D-C2F7D0F6168F}" destId="{E19A42F8-E6F3-4D3A-86BE-311AE66B45E8}" srcOrd="2" destOrd="0" parTransId="{1076B3DD-61ED-4F84-AA5A-503CC02A4F91}" sibTransId="{C2F7F5BF-DA48-43C8-9952-FA9ADB9758B6}"/>
    <dgm:cxn modelId="{0F73FFEF-047D-4871-8ECB-AE19D8875825}" srcId="{3EFE38B9-CBDB-45A3-B86D-C2F7D0F6168F}" destId="{84791DA4-8D1D-4C49-B739-056615E483EC}" srcOrd="1" destOrd="0" parTransId="{52B0326A-5824-4B02-A79B-E55D5391BA1E}" sibTransId="{1A654DCF-FA47-4A60-8D59-7833D442F197}"/>
    <dgm:cxn modelId="{E60020C5-BCC1-4343-8716-DD29A0F454D4}" type="presOf" srcId="{94B36A0F-6470-401D-BBF4-AEE1701B4F6C}" destId="{5DB97F34-56CC-4DD6-BC57-E2FA29475387}" srcOrd="0" destOrd="0" presId="urn:microsoft.com/office/officeart/2005/8/layout/process5"/>
    <dgm:cxn modelId="{57994A35-66EE-4A36-A70F-0E0EF5DD25A3}" srcId="{3EFE38B9-CBDB-45A3-B86D-C2F7D0F6168F}" destId="{D66CFAE8-0861-4BC0-9913-ACA2746F5E78}" srcOrd="3" destOrd="0" parTransId="{BB630316-9DC9-4232-BA0A-946EA8BCA09F}" sibTransId="{ED058FF6-CAB2-4BAA-B8E1-95FD170094AF}"/>
    <dgm:cxn modelId="{962D7A8C-327B-4067-B49E-FE00D3FC7C43}" type="presOf" srcId="{ED058FF6-CAB2-4BAA-B8E1-95FD170094AF}" destId="{2E87CC0F-B61F-42F9-92AF-4C2C812E2A5B}" srcOrd="1" destOrd="0" presId="urn:microsoft.com/office/officeart/2005/8/layout/process5"/>
    <dgm:cxn modelId="{7D5C3CE8-070D-4CAE-8771-3570E67D70D2}" type="presOf" srcId="{ED058FF6-CAB2-4BAA-B8E1-95FD170094AF}" destId="{B3BD3395-C501-4C24-9C16-EDF1007B9525}" srcOrd="0" destOrd="0" presId="urn:microsoft.com/office/officeart/2005/8/layout/process5"/>
    <dgm:cxn modelId="{8E2D5FFE-0CFA-4CFA-869C-301BF957F2F6}" type="presOf" srcId="{F6B6501B-A904-4FCD-84A6-A56335D30620}" destId="{1763D632-EEB0-4CD5-BF26-E25A45E0C1A1}" srcOrd="0" destOrd="0" presId="urn:microsoft.com/office/officeart/2005/8/layout/process5"/>
    <dgm:cxn modelId="{239B54B3-E182-4E91-B657-DECE09F3A59C}" type="presOf" srcId="{1A654DCF-FA47-4A60-8D59-7833D442F197}" destId="{87165449-559C-4B65-BA59-571CA5B91896}" srcOrd="0" destOrd="0" presId="urn:microsoft.com/office/officeart/2005/8/layout/process5"/>
    <dgm:cxn modelId="{E70040EE-9A6F-40D3-BA02-479C5A4B3487}" type="presOf" srcId="{D66CFAE8-0861-4BC0-9913-ACA2746F5E78}" destId="{3F5B6B21-81B2-4E39-AD3F-D9461F263F07}" srcOrd="0" destOrd="0" presId="urn:microsoft.com/office/officeart/2005/8/layout/process5"/>
    <dgm:cxn modelId="{713BB514-9BC0-41B2-85FD-448F33AFA80B}" srcId="{3EFE38B9-CBDB-45A3-B86D-C2F7D0F6168F}" destId="{F6B6501B-A904-4FCD-84A6-A56335D30620}" srcOrd="4" destOrd="0" parTransId="{B9DCE7A0-373F-449A-99EE-6FC0AD49AEEE}" sibTransId="{94B36A0F-6470-401D-BBF4-AEE1701B4F6C}"/>
    <dgm:cxn modelId="{8CD1C1B1-878C-405D-BF93-C90960327390}" type="presOf" srcId="{1A654DCF-FA47-4A60-8D59-7833D442F197}" destId="{23F66AEF-EAEA-4B49-AC20-810769AF9E5F}" srcOrd="1" destOrd="0" presId="urn:microsoft.com/office/officeart/2005/8/layout/process5"/>
    <dgm:cxn modelId="{5E5A9DB0-06AA-4BD8-A6EC-224F82C8EF42}" srcId="{3EFE38B9-CBDB-45A3-B86D-C2F7D0F6168F}" destId="{A67A9FF4-65B8-4BDD-96B0-974AE221F8BD}" srcOrd="5" destOrd="0" parTransId="{02A4BA86-EBC6-41C8-A648-0DDDC68A123E}" sibTransId="{F0D847C6-AE21-4725-B1B9-91A8768FFA04}"/>
    <dgm:cxn modelId="{9E0B3EAB-6186-4159-8DBE-5E9918A1C639}" type="presOf" srcId="{C054C0BE-5CC6-4DFC-B18A-2FD6031D6513}" destId="{81170C9E-AA6D-4834-840E-7CB30AC03C5B}" srcOrd="1" destOrd="0" presId="urn:microsoft.com/office/officeart/2005/8/layout/process5"/>
    <dgm:cxn modelId="{6C7B67BA-512E-4655-8D35-62EB528C3C65}" type="presOf" srcId="{C2F7F5BF-DA48-43C8-9952-FA9ADB9758B6}" destId="{0CFF0829-1F9A-413C-9202-EC9D5C4ED6F1}" srcOrd="1" destOrd="0" presId="urn:microsoft.com/office/officeart/2005/8/layout/process5"/>
    <dgm:cxn modelId="{A5753C8D-DBCF-4904-835E-35F70A73DE50}" type="presOf" srcId="{94B36A0F-6470-401D-BBF4-AEE1701B4F6C}" destId="{D976490B-2D9F-47C6-AF56-C924BF1B6A46}" srcOrd="1" destOrd="0" presId="urn:microsoft.com/office/officeart/2005/8/layout/process5"/>
    <dgm:cxn modelId="{F3066F8B-9731-4646-8F04-455D14C67837}" type="presOf" srcId="{090B5D39-973D-4EE0-AB82-EBBA3B3E1361}" destId="{60C27766-B888-44FE-995A-E39ECE03237A}" srcOrd="0" destOrd="0" presId="urn:microsoft.com/office/officeart/2005/8/layout/process5"/>
    <dgm:cxn modelId="{5254B697-3FB2-45BA-B884-F3B6C69A3FF9}" type="presOf" srcId="{84791DA4-8D1D-4C49-B739-056615E483EC}" destId="{8B8BF9F1-4CC8-4942-9A31-C3801FB58F7E}" srcOrd="0" destOrd="0" presId="urn:microsoft.com/office/officeart/2005/8/layout/process5"/>
    <dgm:cxn modelId="{94A3E726-EEC1-438C-99D1-202BBA0E9412}" type="presParOf" srcId="{6829FCB2-EDA6-4A7E-8370-F3746A2C48D1}" destId="{60C27766-B888-44FE-995A-E39ECE03237A}" srcOrd="0" destOrd="0" presId="urn:microsoft.com/office/officeart/2005/8/layout/process5"/>
    <dgm:cxn modelId="{19FA5654-B492-4293-B969-FC70350D1C3F}" type="presParOf" srcId="{6829FCB2-EDA6-4A7E-8370-F3746A2C48D1}" destId="{DB567060-C7C2-4375-8ABF-643A3149AB21}" srcOrd="1" destOrd="0" presId="urn:microsoft.com/office/officeart/2005/8/layout/process5"/>
    <dgm:cxn modelId="{16C39006-262C-4174-956D-CEAE01AD1112}" type="presParOf" srcId="{DB567060-C7C2-4375-8ABF-643A3149AB21}" destId="{81170C9E-AA6D-4834-840E-7CB30AC03C5B}" srcOrd="0" destOrd="0" presId="urn:microsoft.com/office/officeart/2005/8/layout/process5"/>
    <dgm:cxn modelId="{8EA548D0-8C50-4036-9431-A9774183A0F1}" type="presParOf" srcId="{6829FCB2-EDA6-4A7E-8370-F3746A2C48D1}" destId="{8B8BF9F1-4CC8-4942-9A31-C3801FB58F7E}" srcOrd="2" destOrd="0" presId="urn:microsoft.com/office/officeart/2005/8/layout/process5"/>
    <dgm:cxn modelId="{86415CA7-972E-4AF0-86D9-40A9AAC1B1D5}" type="presParOf" srcId="{6829FCB2-EDA6-4A7E-8370-F3746A2C48D1}" destId="{87165449-559C-4B65-BA59-571CA5B91896}" srcOrd="3" destOrd="0" presId="urn:microsoft.com/office/officeart/2005/8/layout/process5"/>
    <dgm:cxn modelId="{F0F0D75C-DC9C-48E2-B43B-50D75CED2942}" type="presParOf" srcId="{87165449-559C-4B65-BA59-571CA5B91896}" destId="{23F66AEF-EAEA-4B49-AC20-810769AF9E5F}" srcOrd="0" destOrd="0" presId="urn:microsoft.com/office/officeart/2005/8/layout/process5"/>
    <dgm:cxn modelId="{10125C53-B6E7-4346-A87E-FDEB55CF7F4E}" type="presParOf" srcId="{6829FCB2-EDA6-4A7E-8370-F3746A2C48D1}" destId="{952741C4-43D3-44EE-B2F3-555227962F7B}" srcOrd="4" destOrd="0" presId="urn:microsoft.com/office/officeart/2005/8/layout/process5"/>
    <dgm:cxn modelId="{8EB5C1F8-862B-4698-B13D-B1955AADA26B}" type="presParOf" srcId="{6829FCB2-EDA6-4A7E-8370-F3746A2C48D1}" destId="{1C1F4BB6-E9D9-463C-84A9-9F54B40D3181}" srcOrd="5" destOrd="0" presId="urn:microsoft.com/office/officeart/2005/8/layout/process5"/>
    <dgm:cxn modelId="{C57563D5-A4BA-4D0D-B200-0ECBBF17EC3E}" type="presParOf" srcId="{1C1F4BB6-E9D9-463C-84A9-9F54B40D3181}" destId="{0CFF0829-1F9A-413C-9202-EC9D5C4ED6F1}" srcOrd="0" destOrd="0" presId="urn:microsoft.com/office/officeart/2005/8/layout/process5"/>
    <dgm:cxn modelId="{B10B977F-E570-4C84-B97F-46611BDBF0D2}" type="presParOf" srcId="{6829FCB2-EDA6-4A7E-8370-F3746A2C48D1}" destId="{3F5B6B21-81B2-4E39-AD3F-D9461F263F07}" srcOrd="6" destOrd="0" presId="urn:microsoft.com/office/officeart/2005/8/layout/process5"/>
    <dgm:cxn modelId="{3D54F171-7596-43F6-8365-0692504F091E}" type="presParOf" srcId="{6829FCB2-EDA6-4A7E-8370-F3746A2C48D1}" destId="{B3BD3395-C501-4C24-9C16-EDF1007B9525}" srcOrd="7" destOrd="0" presId="urn:microsoft.com/office/officeart/2005/8/layout/process5"/>
    <dgm:cxn modelId="{5277E87D-3AE0-4F99-B82D-17EEAE32EFD7}" type="presParOf" srcId="{B3BD3395-C501-4C24-9C16-EDF1007B9525}" destId="{2E87CC0F-B61F-42F9-92AF-4C2C812E2A5B}" srcOrd="0" destOrd="0" presId="urn:microsoft.com/office/officeart/2005/8/layout/process5"/>
    <dgm:cxn modelId="{246BD82E-DC6D-4E81-91FE-528FDA15585A}" type="presParOf" srcId="{6829FCB2-EDA6-4A7E-8370-F3746A2C48D1}" destId="{1763D632-EEB0-4CD5-BF26-E25A45E0C1A1}" srcOrd="8" destOrd="0" presId="urn:microsoft.com/office/officeart/2005/8/layout/process5"/>
    <dgm:cxn modelId="{2B2FEEF1-4A8A-49D0-B9EA-4960AB485263}" type="presParOf" srcId="{6829FCB2-EDA6-4A7E-8370-F3746A2C48D1}" destId="{5DB97F34-56CC-4DD6-BC57-E2FA29475387}" srcOrd="9" destOrd="0" presId="urn:microsoft.com/office/officeart/2005/8/layout/process5"/>
    <dgm:cxn modelId="{984C96BC-4BEA-466D-A9BD-34B4B1D1278E}" type="presParOf" srcId="{5DB97F34-56CC-4DD6-BC57-E2FA29475387}" destId="{D976490B-2D9F-47C6-AF56-C924BF1B6A46}" srcOrd="0" destOrd="0" presId="urn:microsoft.com/office/officeart/2005/8/layout/process5"/>
    <dgm:cxn modelId="{4B591BBD-66F8-484A-8B69-0D92F7288D6F}" type="presParOf" srcId="{6829FCB2-EDA6-4A7E-8370-F3746A2C48D1}" destId="{8B73B488-042B-4950-9826-03166613D908}" srcOrd="10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C27766-B888-44FE-995A-E39ECE03237A}">
      <dsp:nvSpPr>
        <dsp:cNvPr id="0" name=""/>
        <dsp:cNvSpPr/>
      </dsp:nvSpPr>
      <dsp:spPr>
        <a:xfrm>
          <a:off x="6835" y="849919"/>
          <a:ext cx="2042945" cy="1225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Planejar</a:t>
          </a:r>
          <a:r>
            <a:rPr lang="en-US" sz="1700" kern="1200" dirty="0" smtClean="0"/>
            <a:t> o </a:t>
          </a:r>
          <a:r>
            <a:rPr lang="en-US" sz="1700" kern="1200" dirty="0" err="1" smtClean="0"/>
            <a:t>Gerenciamento</a:t>
          </a:r>
          <a:r>
            <a:rPr lang="en-US" sz="1700" kern="1200" dirty="0" smtClean="0"/>
            <a:t> de </a:t>
          </a:r>
          <a:r>
            <a:rPr lang="en-US" sz="1700" kern="1200" dirty="0" err="1" smtClean="0"/>
            <a:t>Riscos</a:t>
          </a:r>
          <a:endParaRPr lang="pt-BR" sz="1700" kern="1200" dirty="0"/>
        </a:p>
      </dsp:txBody>
      <dsp:txXfrm>
        <a:off x="6835" y="849919"/>
        <a:ext cx="2042945" cy="1225767"/>
      </dsp:txXfrm>
    </dsp:sp>
    <dsp:sp modelId="{DB567060-C7C2-4375-8ABF-643A3149AB21}">
      <dsp:nvSpPr>
        <dsp:cNvPr id="0" name=""/>
        <dsp:cNvSpPr/>
      </dsp:nvSpPr>
      <dsp:spPr>
        <a:xfrm>
          <a:off x="2229560" y="1209477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2229560" y="1209477"/>
        <a:ext cx="433104" cy="506650"/>
      </dsp:txXfrm>
    </dsp:sp>
    <dsp:sp modelId="{8B8BF9F1-4CC8-4942-9A31-C3801FB58F7E}">
      <dsp:nvSpPr>
        <dsp:cNvPr id="0" name=""/>
        <dsp:cNvSpPr/>
      </dsp:nvSpPr>
      <dsp:spPr>
        <a:xfrm>
          <a:off x="2866959" y="849919"/>
          <a:ext cx="2042945" cy="1225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Identificar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Riscos</a:t>
          </a:r>
          <a:endParaRPr lang="pt-BR" sz="1700" kern="1200" dirty="0"/>
        </a:p>
      </dsp:txBody>
      <dsp:txXfrm>
        <a:off x="2866959" y="849919"/>
        <a:ext cx="2042945" cy="1225767"/>
      </dsp:txXfrm>
    </dsp:sp>
    <dsp:sp modelId="{87165449-559C-4B65-BA59-571CA5B91896}">
      <dsp:nvSpPr>
        <dsp:cNvPr id="0" name=""/>
        <dsp:cNvSpPr/>
      </dsp:nvSpPr>
      <dsp:spPr>
        <a:xfrm>
          <a:off x="5089684" y="1209477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5089684" y="1209477"/>
        <a:ext cx="433104" cy="506650"/>
      </dsp:txXfrm>
    </dsp:sp>
    <dsp:sp modelId="{952741C4-43D3-44EE-B2F3-555227962F7B}">
      <dsp:nvSpPr>
        <dsp:cNvPr id="0" name=""/>
        <dsp:cNvSpPr/>
      </dsp:nvSpPr>
      <dsp:spPr>
        <a:xfrm>
          <a:off x="5727083" y="849919"/>
          <a:ext cx="2042945" cy="1225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Analisar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Qualitativamente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Riscos</a:t>
          </a:r>
          <a:endParaRPr lang="pt-BR" sz="1700" kern="1200" dirty="0"/>
        </a:p>
      </dsp:txBody>
      <dsp:txXfrm>
        <a:off x="5727083" y="849919"/>
        <a:ext cx="2042945" cy="1225767"/>
      </dsp:txXfrm>
    </dsp:sp>
    <dsp:sp modelId="{1C1F4BB6-E9D9-463C-84A9-9F54B40D3181}">
      <dsp:nvSpPr>
        <dsp:cNvPr id="0" name=""/>
        <dsp:cNvSpPr/>
      </dsp:nvSpPr>
      <dsp:spPr>
        <a:xfrm rot="5400000">
          <a:off x="6532003" y="2218693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5400000">
        <a:off x="6532003" y="2218693"/>
        <a:ext cx="433104" cy="506650"/>
      </dsp:txXfrm>
    </dsp:sp>
    <dsp:sp modelId="{3F5B6B21-81B2-4E39-AD3F-D9461F263F07}">
      <dsp:nvSpPr>
        <dsp:cNvPr id="0" name=""/>
        <dsp:cNvSpPr/>
      </dsp:nvSpPr>
      <dsp:spPr>
        <a:xfrm>
          <a:off x="5727083" y="2892865"/>
          <a:ext cx="2042945" cy="1225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Analisar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Quantitativamente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Riscos</a:t>
          </a:r>
          <a:endParaRPr lang="pt-BR" sz="1700" kern="1200" dirty="0"/>
        </a:p>
      </dsp:txBody>
      <dsp:txXfrm>
        <a:off x="5727083" y="2892865"/>
        <a:ext cx="2042945" cy="1225767"/>
      </dsp:txXfrm>
    </dsp:sp>
    <dsp:sp modelId="{B3BD3395-C501-4C24-9C16-EDF1007B9525}">
      <dsp:nvSpPr>
        <dsp:cNvPr id="0" name=""/>
        <dsp:cNvSpPr/>
      </dsp:nvSpPr>
      <dsp:spPr>
        <a:xfrm rot="10800000">
          <a:off x="5114199" y="3252423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0800000">
        <a:off x="5114199" y="3252423"/>
        <a:ext cx="433104" cy="506650"/>
      </dsp:txXfrm>
    </dsp:sp>
    <dsp:sp modelId="{1763D632-EEB0-4CD5-BF26-E25A45E0C1A1}">
      <dsp:nvSpPr>
        <dsp:cNvPr id="0" name=""/>
        <dsp:cNvSpPr/>
      </dsp:nvSpPr>
      <dsp:spPr>
        <a:xfrm>
          <a:off x="2866959" y="2892865"/>
          <a:ext cx="2042945" cy="1225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Planejar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Respostas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aos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Riscos</a:t>
          </a:r>
          <a:endParaRPr lang="pt-BR" sz="1700" kern="1200" dirty="0"/>
        </a:p>
      </dsp:txBody>
      <dsp:txXfrm>
        <a:off x="2866959" y="2892865"/>
        <a:ext cx="2042945" cy="1225767"/>
      </dsp:txXfrm>
    </dsp:sp>
    <dsp:sp modelId="{5DB97F34-56CC-4DD6-BC57-E2FA29475387}">
      <dsp:nvSpPr>
        <dsp:cNvPr id="0" name=""/>
        <dsp:cNvSpPr/>
      </dsp:nvSpPr>
      <dsp:spPr>
        <a:xfrm rot="10800000">
          <a:off x="2254075" y="3252423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0800000">
        <a:off x="2254075" y="3252423"/>
        <a:ext cx="433104" cy="506650"/>
      </dsp:txXfrm>
    </dsp:sp>
    <dsp:sp modelId="{8B73B488-042B-4950-9826-03166613D908}">
      <dsp:nvSpPr>
        <dsp:cNvPr id="0" name=""/>
        <dsp:cNvSpPr/>
      </dsp:nvSpPr>
      <dsp:spPr>
        <a:xfrm>
          <a:off x="6835" y="2892865"/>
          <a:ext cx="2042945" cy="1225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Monitoramento</a:t>
          </a:r>
          <a:r>
            <a:rPr lang="en-US" sz="1700" kern="1200" dirty="0" smtClean="0"/>
            <a:t> e </a:t>
          </a:r>
          <a:r>
            <a:rPr lang="en-US" sz="1700" kern="1200" dirty="0" err="1" smtClean="0"/>
            <a:t>Controle</a:t>
          </a:r>
          <a:endParaRPr lang="pt-BR" sz="1700" kern="1200" dirty="0"/>
        </a:p>
      </dsp:txBody>
      <dsp:txXfrm>
        <a:off x="6835" y="2892865"/>
        <a:ext cx="2042945" cy="1225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F374D1F9-93CD-44A3-9915-DE114332AE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75250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D2572E4D-205F-4828-A44D-9CF9049CD2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7349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4D0A87-59C8-4DB7-8253-B07474E7F7B0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85800" lvl="1" indent="-228600">
              <a:lnSpc>
                <a:spcPct val="13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500" dirty="0" smtClean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1BDC7-1663-41AF-8073-FFBE1B43037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1BDC7-1663-41AF-8073-FFBE1B43037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 organizações podem aumentar o desempenho do projeto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 concentrando nos riscos de alta prioridade. O processo de Realizar a análise qualitativa dos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riscos avalia a prioridade dos riscos identificados usando a sua relativa probabilidade ou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plausibilidade de ocorrência, o impacto correspondente nos objetivos do projeto se os riscos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ocorrerem, bem como outros fatores, como o intervalo de tempo para resposta e a tolerância a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riscos da organização associada com as restrições de custo, cronograma, escopo e qualidade do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projeto.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1BDC7-1663-41AF-8073-FFBE1B43037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realização da análise qualitativa de riscos normalmente é um meio rápido e econômico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 estabelecer as prioridades do processo de Planejar as respostas aos riscos e define a base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para a realização da análise quantitativa dos riscos, se necessária. O processo de Realizar a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análise qualitativa dos riscos deve ser revisto durante o ciclo de vida do projeto para ficar em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dia com as mudanças nos riscos do projeto.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1BDC7-1663-41AF-8073-FFBE1B43037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1BDC7-1663-41AF-8073-FFBE1B43037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11.2 – Registro</a:t>
            </a:r>
            <a:r>
              <a:rPr lang="pt-BR" baseline="0" dirty="0" smtClean="0"/>
              <a:t> dos riscos: </a:t>
            </a:r>
            <a:r>
              <a:rPr lang="pt-BR" b="1" baseline="0" dirty="0" smtClean="0"/>
              <a:t>Lista de riscos identificados: 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 EVENTO pode ocorrer, causando o IMPACTO, ou Se CAUSA, o EVENTO pode ocorrer, levando ao EFEITO</a:t>
            </a:r>
            <a:r>
              <a:rPr lang="pt-BR" baseline="0" dirty="0" smtClean="0"/>
              <a:t> . 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Lista de respostas potenciais: </a:t>
            </a:r>
            <a:r>
              <a:rPr lang="pt-BR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 respostas potenciais a um risco às vezes podem ser </a:t>
            </a:r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identificadas durante o processo de Identificar os riscos. Essas respostas, se identificadas neste processo, podem ser úteis como entradas para o processo de Planejar as respostas aos riscos</a:t>
            </a:r>
            <a:endParaRPr lang="pt-BR" baseline="0" dirty="0" smtClean="0"/>
          </a:p>
          <a:p>
            <a:r>
              <a:rPr lang="pt-BR" baseline="0" dirty="0" smtClean="0"/>
              <a:t>11.1 – Plano de Gerenciamento dos riscos: </a:t>
            </a:r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Planejar o gerenciamento dos riscos é o processo de definição de como conduzir as atividades de gerenciamento dos riscos de um projeto. Os principais elementos do plano de gerenciamento dos riscos para realizar a análise qualitativa de riscos incluem os papéis e responsabilidades do gerenciamento dos riscos, orçamentos, atividades do cronograma de gerenciamento dos riscos, categorias de riscos, definições de probabilidade e impacto, a matriz de probabilidade e impacto e a revisão das tolerâncias a riscos das partes interessadas.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5.2 – Declaração de escopo: Os projetos de um tipo comum ou recorrente tendem a ter riscos melhor entendidos. Os projetos que usam tecnologias de ponta ou pioneiras, ou que são altamente complexos, tendem a ter mais incertezas, o que pode ser avaliado através do exame da declaração do escopo do projeto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Ativos de Processos Organizacionais: Principais: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Informações sobre projetos semelhantes já concluídos;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Estudos de projetos semelhantes feitos por especialistas em riscos e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Bancos de dados de riscos disponibilizados pelo setor ou por fontes proprietárias.</a:t>
            </a:r>
          </a:p>
          <a:p>
            <a:endParaRPr lang="pt-BR" dirty="0" smtClean="0"/>
          </a:p>
          <a:p>
            <a:pPr marL="341313" indent="-341313">
              <a:lnSpc>
                <a:spcPct val="100000"/>
              </a:lnSpc>
              <a:spcBef>
                <a:spcPts val="7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900" dirty="0" err="1" smtClean="0">
                <a:solidFill>
                  <a:srgbClr val="000000"/>
                </a:solidFill>
              </a:rPr>
              <a:t>Entradas</a:t>
            </a:r>
            <a:endParaRPr lang="en-GB" sz="2900" dirty="0" smtClean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30000"/>
              </a:lnSpc>
              <a:spcBef>
                <a:spcPts val="62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 smtClean="0">
                <a:solidFill>
                  <a:srgbClr val="000000"/>
                </a:solidFill>
              </a:rPr>
              <a:t>Ativos</a:t>
            </a:r>
            <a:r>
              <a:rPr lang="en-GB" sz="2400" dirty="0" smtClean="0">
                <a:solidFill>
                  <a:srgbClr val="000000"/>
                </a:solidFill>
              </a:rPr>
              <a:t> e </a:t>
            </a:r>
            <a:r>
              <a:rPr lang="en-GB" sz="2400" dirty="0" err="1" smtClean="0">
                <a:solidFill>
                  <a:srgbClr val="000000"/>
                </a:solidFill>
              </a:rPr>
              <a:t>processos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organizacionais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1143000" lvl="2" indent="-228600">
              <a:lnSpc>
                <a:spcPct val="13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Dados </a:t>
            </a:r>
            <a:r>
              <a:rPr lang="en-GB" sz="2000" dirty="0" err="1" smtClean="0">
                <a:solidFill>
                  <a:srgbClr val="000000"/>
                </a:solidFill>
              </a:rPr>
              <a:t>sobre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projetos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passados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1143000" lvl="2" indent="-228600">
              <a:lnSpc>
                <a:spcPct val="13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Base de </a:t>
            </a:r>
            <a:r>
              <a:rPr lang="en-GB" sz="2000" dirty="0" err="1" smtClean="0">
                <a:solidFill>
                  <a:srgbClr val="000000"/>
                </a:solidFill>
              </a:rPr>
              <a:t>conhecimentos</a:t>
            </a:r>
            <a:r>
              <a:rPr lang="en-GB" sz="2000" dirty="0" smtClean="0">
                <a:solidFill>
                  <a:srgbClr val="000000"/>
                </a:solidFill>
              </a:rPr>
              <a:t> de </a:t>
            </a:r>
            <a:r>
              <a:rPr lang="en-GB" sz="2000" dirty="0" err="1" smtClean="0">
                <a:solidFill>
                  <a:srgbClr val="000000"/>
                </a:solidFill>
              </a:rPr>
              <a:t>lições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aprendidas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30000"/>
              </a:lnSpc>
              <a:spcBef>
                <a:spcPts val="62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 smtClean="0">
                <a:solidFill>
                  <a:srgbClr val="000000"/>
                </a:solidFill>
              </a:rPr>
              <a:t>Declaração</a:t>
            </a:r>
            <a:r>
              <a:rPr lang="en-GB" sz="2400" dirty="0" smtClean="0">
                <a:solidFill>
                  <a:srgbClr val="000000"/>
                </a:solidFill>
              </a:rPr>
              <a:t> de </a:t>
            </a:r>
            <a:r>
              <a:rPr lang="en-GB" sz="2400" dirty="0" err="1" smtClean="0">
                <a:solidFill>
                  <a:srgbClr val="000000"/>
                </a:solidFill>
              </a:rPr>
              <a:t>escopo</a:t>
            </a:r>
            <a:r>
              <a:rPr lang="en-GB" sz="2400" dirty="0" smtClean="0">
                <a:solidFill>
                  <a:srgbClr val="000000"/>
                </a:solidFill>
              </a:rPr>
              <a:t> do </a:t>
            </a:r>
            <a:r>
              <a:rPr lang="en-GB" sz="2400" dirty="0" err="1" smtClean="0">
                <a:solidFill>
                  <a:srgbClr val="000000"/>
                </a:solidFill>
              </a:rPr>
              <a:t>projeto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1143000" lvl="2" indent="-228600">
              <a:lnSpc>
                <a:spcPct val="13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 smtClean="0">
                <a:solidFill>
                  <a:srgbClr val="000000"/>
                </a:solidFill>
              </a:rPr>
              <a:t>Projetos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mais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comuns</a:t>
            </a:r>
            <a:r>
              <a:rPr lang="en-GB" sz="2000" dirty="0" smtClean="0">
                <a:solidFill>
                  <a:srgbClr val="000000"/>
                </a:solidFill>
              </a:rPr>
              <a:t> (</a:t>
            </a:r>
            <a:r>
              <a:rPr lang="en-GB" sz="2000" dirty="0" err="1" smtClean="0">
                <a:solidFill>
                  <a:srgbClr val="000000"/>
                </a:solidFill>
              </a:rPr>
              <a:t>corriqueiros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dirty="0" err="1" smtClean="0">
                <a:solidFill>
                  <a:srgbClr val="000000"/>
                </a:solidFill>
              </a:rPr>
              <a:t>tendem</a:t>
            </a:r>
            <a:r>
              <a:rPr lang="en-GB" sz="2000" dirty="0" smtClean="0">
                <a:solidFill>
                  <a:srgbClr val="000000"/>
                </a:solidFill>
              </a:rPr>
              <a:t> a ser </a:t>
            </a:r>
            <a:r>
              <a:rPr lang="en-GB" sz="2000" dirty="0" err="1" smtClean="0">
                <a:solidFill>
                  <a:srgbClr val="000000"/>
                </a:solidFill>
              </a:rPr>
              <a:t>mais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bem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conhecidos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1143000" lvl="2" indent="-228600">
              <a:lnSpc>
                <a:spcPct val="13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 smtClean="0">
                <a:solidFill>
                  <a:srgbClr val="000000"/>
                </a:solidFill>
              </a:rPr>
              <a:t>Projetos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inovadores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tendem</a:t>
            </a:r>
            <a:r>
              <a:rPr lang="en-GB" sz="2000" dirty="0" smtClean="0">
                <a:solidFill>
                  <a:srgbClr val="000000"/>
                </a:solidFill>
              </a:rPr>
              <a:t> a </a:t>
            </a:r>
            <a:r>
              <a:rPr lang="en-GB" sz="2000" dirty="0" err="1" smtClean="0">
                <a:solidFill>
                  <a:srgbClr val="000000"/>
                </a:solidFill>
              </a:rPr>
              <a:t>ter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mais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incertezas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00000"/>
              </a:lnSpc>
              <a:spcBef>
                <a:spcPts val="62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500" dirty="0" smtClean="0">
                <a:solidFill>
                  <a:srgbClr val="000000"/>
                </a:solidFill>
              </a:rPr>
              <a:t>Plano de </a:t>
            </a:r>
            <a:r>
              <a:rPr lang="en-GB" sz="2500" dirty="0" err="1" smtClean="0">
                <a:solidFill>
                  <a:srgbClr val="000000"/>
                </a:solidFill>
              </a:rPr>
              <a:t>gerenciamento</a:t>
            </a:r>
            <a:r>
              <a:rPr lang="en-GB" sz="2500" dirty="0" smtClean="0">
                <a:solidFill>
                  <a:srgbClr val="000000"/>
                </a:solidFill>
              </a:rPr>
              <a:t> de </a:t>
            </a:r>
            <a:r>
              <a:rPr lang="en-GB" sz="2500" dirty="0" err="1" smtClean="0">
                <a:solidFill>
                  <a:srgbClr val="000000"/>
                </a:solidFill>
              </a:rPr>
              <a:t>riscos</a:t>
            </a:r>
            <a:endParaRPr lang="en-GB" sz="2500" dirty="0" smtClean="0">
              <a:solidFill>
                <a:srgbClr val="000000"/>
              </a:solidFill>
            </a:endParaRPr>
          </a:p>
          <a:p>
            <a:pPr marL="1143000" lvl="2" indent="-228600">
              <a:lnSpc>
                <a:spcPct val="10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 err="1" smtClean="0">
                <a:solidFill>
                  <a:srgbClr val="000000"/>
                </a:solidFill>
              </a:rPr>
              <a:t>Contém</a:t>
            </a:r>
            <a:r>
              <a:rPr lang="en-GB" sz="2200" dirty="0" smtClean="0">
                <a:solidFill>
                  <a:srgbClr val="000000"/>
                </a:solidFill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</a:rPr>
              <a:t>informações</a:t>
            </a:r>
            <a:r>
              <a:rPr lang="en-GB" sz="2200" dirty="0" smtClean="0">
                <a:solidFill>
                  <a:srgbClr val="000000"/>
                </a:solidFill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</a:rPr>
              <a:t>importantes</a:t>
            </a:r>
            <a:endParaRPr lang="en-GB" sz="2200" dirty="0" smtClean="0">
              <a:solidFill>
                <a:srgbClr val="000000"/>
              </a:solidFill>
            </a:endParaRPr>
          </a:p>
          <a:p>
            <a:pPr marL="1600200" lvl="3" indent="-228600">
              <a:lnSpc>
                <a:spcPct val="100000"/>
              </a:lnSpc>
              <a:spcBef>
                <a:spcPts val="47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dirty="0" err="1" smtClean="0">
                <a:solidFill>
                  <a:srgbClr val="000000"/>
                </a:solidFill>
              </a:rPr>
              <a:t>Responsabilidades</a:t>
            </a:r>
            <a:r>
              <a:rPr lang="en-GB" sz="1900" dirty="0" smtClean="0">
                <a:solidFill>
                  <a:srgbClr val="000000"/>
                </a:solidFill>
              </a:rPr>
              <a:t> no </a:t>
            </a:r>
            <a:r>
              <a:rPr lang="en-GB" sz="1900" dirty="0" err="1" smtClean="0">
                <a:solidFill>
                  <a:srgbClr val="000000"/>
                </a:solidFill>
              </a:rPr>
              <a:t>gerenciamento</a:t>
            </a:r>
            <a:r>
              <a:rPr lang="en-GB" sz="1900" dirty="0" smtClean="0">
                <a:solidFill>
                  <a:srgbClr val="000000"/>
                </a:solidFill>
              </a:rPr>
              <a:t> de </a:t>
            </a:r>
            <a:r>
              <a:rPr lang="en-GB" sz="1900" dirty="0" err="1" smtClean="0">
                <a:solidFill>
                  <a:srgbClr val="000000"/>
                </a:solidFill>
              </a:rPr>
              <a:t>riscos</a:t>
            </a:r>
            <a:endParaRPr lang="en-GB" sz="1900" dirty="0" smtClean="0">
              <a:solidFill>
                <a:srgbClr val="000000"/>
              </a:solidFill>
            </a:endParaRPr>
          </a:p>
          <a:p>
            <a:pPr marL="1600200" lvl="3" indent="-228600">
              <a:lnSpc>
                <a:spcPct val="100000"/>
              </a:lnSpc>
              <a:spcBef>
                <a:spcPts val="47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dirty="0" err="1" smtClean="0">
                <a:solidFill>
                  <a:srgbClr val="000000"/>
                </a:solidFill>
              </a:rPr>
              <a:t>Orçamento</a:t>
            </a:r>
            <a:endParaRPr lang="en-GB" sz="1900" dirty="0" smtClean="0">
              <a:solidFill>
                <a:srgbClr val="000000"/>
              </a:solidFill>
            </a:endParaRPr>
          </a:p>
          <a:p>
            <a:pPr marL="1600200" lvl="3" indent="-228600">
              <a:lnSpc>
                <a:spcPct val="100000"/>
              </a:lnSpc>
              <a:spcBef>
                <a:spcPts val="47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dirty="0" err="1" smtClean="0">
                <a:solidFill>
                  <a:srgbClr val="000000"/>
                </a:solidFill>
              </a:rPr>
              <a:t>Cronograma</a:t>
            </a:r>
            <a:endParaRPr lang="en-GB" sz="1900" dirty="0" smtClean="0">
              <a:solidFill>
                <a:srgbClr val="000000"/>
              </a:solidFill>
            </a:endParaRPr>
          </a:p>
          <a:p>
            <a:pPr marL="1600200" lvl="3" indent="-228600">
              <a:lnSpc>
                <a:spcPct val="100000"/>
              </a:lnSpc>
              <a:spcBef>
                <a:spcPts val="47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dirty="0" err="1" smtClean="0">
                <a:solidFill>
                  <a:srgbClr val="000000"/>
                </a:solidFill>
              </a:rPr>
              <a:t>Categorias</a:t>
            </a:r>
            <a:r>
              <a:rPr lang="en-GB" sz="1900" dirty="0" smtClean="0">
                <a:solidFill>
                  <a:srgbClr val="000000"/>
                </a:solidFill>
              </a:rPr>
              <a:t> de </a:t>
            </a:r>
            <a:r>
              <a:rPr lang="en-GB" sz="1900" dirty="0" err="1" smtClean="0">
                <a:solidFill>
                  <a:srgbClr val="000000"/>
                </a:solidFill>
              </a:rPr>
              <a:t>risco</a:t>
            </a:r>
            <a:endParaRPr lang="en-GB" sz="1900" dirty="0" smtClean="0">
              <a:solidFill>
                <a:srgbClr val="000000"/>
              </a:solidFill>
            </a:endParaRPr>
          </a:p>
          <a:p>
            <a:pPr marL="1600200" lvl="3" indent="-228600">
              <a:lnSpc>
                <a:spcPct val="100000"/>
              </a:lnSpc>
              <a:spcBef>
                <a:spcPts val="47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dirty="0" err="1" smtClean="0">
                <a:solidFill>
                  <a:srgbClr val="000000"/>
                </a:solidFill>
              </a:rPr>
              <a:t>Matriz</a:t>
            </a:r>
            <a:r>
              <a:rPr lang="en-GB" sz="1900" dirty="0" smtClean="0">
                <a:solidFill>
                  <a:srgbClr val="000000"/>
                </a:solidFill>
              </a:rPr>
              <a:t> de </a:t>
            </a:r>
            <a:r>
              <a:rPr lang="en-GB" sz="1900" dirty="0" err="1" smtClean="0">
                <a:solidFill>
                  <a:srgbClr val="000000"/>
                </a:solidFill>
              </a:rPr>
              <a:t>probabilidade</a:t>
            </a:r>
            <a:r>
              <a:rPr lang="en-GB" sz="1900" dirty="0" smtClean="0">
                <a:solidFill>
                  <a:srgbClr val="000000"/>
                </a:solidFill>
              </a:rPr>
              <a:t> e </a:t>
            </a:r>
            <a:r>
              <a:rPr lang="en-GB" sz="1900" dirty="0" err="1" smtClean="0">
                <a:solidFill>
                  <a:srgbClr val="000000"/>
                </a:solidFill>
              </a:rPr>
              <a:t>impacto</a:t>
            </a:r>
            <a:endParaRPr lang="en-GB" sz="1900" dirty="0" smtClean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00000"/>
              </a:lnSpc>
              <a:spcBef>
                <a:spcPts val="62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500" smtClean="0">
                <a:solidFill>
                  <a:srgbClr val="000000"/>
                </a:solidFill>
              </a:rPr>
              <a:t>Registro de riscos</a:t>
            </a:r>
          </a:p>
          <a:p>
            <a:pPr marL="1143000" lvl="2" indent="-228600">
              <a:lnSpc>
                <a:spcPct val="10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smtClean="0">
                <a:solidFill>
                  <a:srgbClr val="000000"/>
                </a:solidFill>
              </a:rPr>
              <a:t>Lista dos riscos identificados</a:t>
            </a:r>
          </a:p>
          <a:p>
            <a:pPr marL="1143000" lvl="2" indent="-228600">
              <a:lnSpc>
                <a:spcPct val="10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smtClean="0">
                <a:solidFill>
                  <a:srgbClr val="000000"/>
                </a:solidFill>
              </a:rPr>
              <a:t>Categoria dos riscos</a:t>
            </a:r>
          </a:p>
          <a:p>
            <a:pPr marL="685800" lvl="1" indent="-228600">
              <a:lnSpc>
                <a:spcPct val="13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500" smtClean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1BDC7-1663-41AF-8073-FFBE1B43037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1BDC7-1663-41AF-8073-FFBE1B43037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077A3C-816B-437B-99C4-D4B8E10A257B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85800" lvl="1" indent="-228600">
              <a:lnSpc>
                <a:spcPct val="13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500" dirty="0" smtClean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1BDC7-1663-41AF-8073-FFBE1B43037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85800" lvl="1" indent="-228600">
              <a:lnSpc>
                <a:spcPct val="13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500" dirty="0" smtClean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1BDC7-1663-41AF-8073-FFBE1B43037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85800" lvl="1" indent="-228600">
              <a:lnSpc>
                <a:spcPct val="13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500" dirty="0" smtClean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1BDC7-1663-41AF-8073-FFBE1B43037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85800" lvl="1" indent="-228600">
              <a:lnSpc>
                <a:spcPct val="13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500" dirty="0" smtClean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1BDC7-1663-41AF-8073-FFBE1B43037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85800" lvl="1" indent="-228600">
              <a:lnSpc>
                <a:spcPct val="13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500" dirty="0" smtClean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1BDC7-1663-41AF-8073-FFBE1B43037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85800" lvl="1" indent="-228600">
              <a:lnSpc>
                <a:spcPct val="13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500" dirty="0" smtClean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1BDC7-1663-41AF-8073-FFBE1B43037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85800" lvl="1" indent="-228600">
              <a:lnSpc>
                <a:spcPct val="130000"/>
              </a:lnSpc>
              <a:spcBef>
                <a:spcPts val="550"/>
              </a:spcBef>
              <a:buClr>
                <a:srgbClr val="006666"/>
              </a:buClr>
              <a:buSzPct val="6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500" dirty="0" smtClean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1BDC7-1663-41AF-8073-FFBE1B43037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18/08/2011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080D9-D4D8-4DF4-8188-12E6071C70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18/08/2011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C4914-8EA0-4571-A978-233F34BEA3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689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689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18/08/2011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E55F-33E4-4692-82F3-C68A977A20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18/08/2011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F3EF-E151-4B47-9F9E-369F307091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18/08/2011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0D1F-7E38-4EF9-B061-DC564F7F58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18/08/2011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859D-04C5-4673-AF5D-582879E323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18/08/2011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F34B-0827-43A6-97D9-B5D737828C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18/08/2011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50BAC-779E-4A3B-9B5E-AEB80A653F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18/08/2011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9B2F8-FEDE-4F52-8C85-21DD778A31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18/08/2011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FADDE-6A16-4F81-B875-45BC6CACF6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18/08/2011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F6060-E0C3-4AE4-8BFF-95EF5241E3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5986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22500" y="6265863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18/08/2011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1150" y="6265863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251A2574-1BC3-4152-98AE-B94599FB08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F45F64-3C26-4A52-AA21-75123432A038}" type="slidenum">
              <a:rPr lang="pt-BR" smtClean="0">
                <a:latin typeface="Arial" pitchFamily="34" charset="0"/>
              </a:rPr>
              <a:pPr/>
              <a:t>1</a:t>
            </a:fld>
            <a:endParaRPr lang="pt-BR" smtClean="0">
              <a:latin typeface="Arial" pitchFamily="34" charset="0"/>
            </a:endParaRPr>
          </a:p>
        </p:txBody>
      </p:sp>
      <p:pic>
        <p:nvPicPr>
          <p:cNvPr id="2051" name="Picture 4" descr="power_poi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463800" y="2368550"/>
            <a:ext cx="441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763713" y="4648200"/>
            <a:ext cx="5708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Disciplina:  Planejamento e Gerenciamento de Projetos - PGP</a:t>
            </a:r>
          </a:p>
          <a:p>
            <a:pPr algn="ctr"/>
            <a:endParaRPr lang="pt-BR">
              <a:solidFill>
                <a:schemeClr val="bg1"/>
              </a:solidFill>
            </a:endParaRPr>
          </a:p>
          <a:p>
            <a:pPr algn="ctr"/>
            <a:endParaRPr lang="pt-BR">
              <a:solidFill>
                <a:schemeClr val="bg1"/>
              </a:solidFill>
            </a:endParaRPr>
          </a:p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0000"/>
                </a:solidFill>
              </a:rPr>
              <a:t>Visão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Geral</a:t>
            </a:r>
            <a:r>
              <a:rPr lang="en-US" b="1" dirty="0" smtClean="0">
                <a:solidFill>
                  <a:srgbClr val="800000"/>
                </a:solidFill>
              </a:rPr>
              <a:t> do GR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1126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2E23FC-9861-4ADE-979C-5389FE138FCF}" type="slidenum">
              <a:rPr lang="pt-BR" smtClean="0">
                <a:latin typeface="Arial" pitchFamily="34" charset="0"/>
              </a:rPr>
              <a:pPr/>
              <a:t>10</a:t>
            </a:fld>
            <a:endParaRPr lang="pt-BR" smtClean="0">
              <a:latin typeface="Arial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683568" y="1052736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b="1" dirty="0" smtClean="0">
                <a:solidFill>
                  <a:srgbClr val="800000"/>
                </a:solidFill>
              </a:rPr>
              <a:t>Planejar Gerenciamento dos Riscos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Processo 1</a:t>
            </a:r>
            <a:endParaRPr 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B49EDF-B38D-4D94-92DB-3177C88E262F}" type="slidenum">
              <a:rPr lang="pt-BR" smtClean="0">
                <a:latin typeface="Arial" pitchFamily="34" charset="0"/>
              </a:rPr>
              <a:pPr/>
              <a:t>11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0000"/>
                </a:solidFill>
              </a:rPr>
              <a:t>Planejamento</a:t>
            </a:r>
            <a:r>
              <a:rPr lang="en-US" b="1" dirty="0" smtClean="0">
                <a:solidFill>
                  <a:srgbClr val="800000"/>
                </a:solidFill>
              </a:rPr>
              <a:t> do GR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3316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3DEBF4-F2E3-4E10-8C7D-8D61A7F2AF30}" type="slidenum">
              <a:rPr lang="pt-BR" smtClean="0">
                <a:latin typeface="Arial" pitchFamily="34" charset="0"/>
              </a:rPr>
              <a:pPr/>
              <a:t>12</a:t>
            </a:fld>
            <a:endParaRPr lang="pt-BR" smtClean="0">
              <a:latin typeface="Arial" pitchFamily="34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14538"/>
            <a:ext cx="8207375" cy="293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6048375" cy="6477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800000"/>
                </a:solidFill>
              </a:rPr>
              <a:t>Planejamento</a:t>
            </a:r>
            <a:r>
              <a:rPr lang="en-US" b="1" dirty="0" smtClean="0">
                <a:solidFill>
                  <a:srgbClr val="800000"/>
                </a:solidFill>
              </a:rPr>
              <a:t> do GR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planejamento</a:t>
            </a:r>
            <a:r>
              <a:rPr lang="en-US" dirty="0" smtClean="0"/>
              <a:t> </a:t>
            </a:r>
            <a:r>
              <a:rPr lang="en-US" dirty="0" err="1" smtClean="0"/>
              <a:t>cuidadoso</a:t>
            </a:r>
            <a:r>
              <a:rPr lang="en-US" dirty="0" smtClean="0"/>
              <a:t> e </a:t>
            </a:r>
            <a:r>
              <a:rPr lang="en-US" dirty="0" err="1" smtClean="0"/>
              <a:t>explícito</a:t>
            </a:r>
            <a:r>
              <a:rPr lang="en-US" dirty="0" smtClean="0"/>
              <a:t> </a:t>
            </a:r>
            <a:r>
              <a:rPr lang="en-US" dirty="0" err="1" smtClean="0"/>
              <a:t>aumenta</a:t>
            </a:r>
            <a:r>
              <a:rPr lang="en-US" dirty="0" smtClean="0"/>
              <a:t> a </a:t>
            </a:r>
            <a:r>
              <a:rPr lang="en-US" dirty="0" err="1" smtClean="0"/>
              <a:t>probabilidade</a:t>
            </a:r>
            <a:r>
              <a:rPr lang="en-US" dirty="0" smtClean="0"/>
              <a:t> de </a:t>
            </a:r>
            <a:r>
              <a:rPr lang="en-US" dirty="0" err="1" smtClean="0"/>
              <a:t>sucesso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outros</a:t>
            </a:r>
            <a:r>
              <a:rPr lang="en-US" dirty="0" smtClean="0"/>
              <a:t> </a:t>
            </a:r>
            <a:r>
              <a:rPr lang="en-US" dirty="0" err="1" smtClean="0"/>
              <a:t>processos</a:t>
            </a:r>
            <a:r>
              <a:rPr lang="en-US" dirty="0" smtClean="0"/>
              <a:t> do GR</a:t>
            </a:r>
          </a:p>
          <a:p>
            <a:r>
              <a:rPr lang="en-US" dirty="0" err="1" smtClean="0"/>
              <a:t>Objetivo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Identificar</a:t>
            </a:r>
            <a:r>
              <a:rPr lang="en-US" dirty="0" smtClean="0"/>
              <a:t> e </a:t>
            </a:r>
            <a:r>
              <a:rPr lang="en-US" dirty="0" err="1" smtClean="0"/>
              <a:t>analisar</a:t>
            </a:r>
            <a:r>
              <a:rPr lang="en-US" dirty="0" smtClean="0"/>
              <a:t> as </a:t>
            </a:r>
            <a:r>
              <a:rPr lang="en-US" dirty="0" err="1" smtClean="0"/>
              <a:t>possíveis</a:t>
            </a:r>
            <a:r>
              <a:rPr lang="en-US" dirty="0" smtClean="0"/>
              <a:t> </a:t>
            </a:r>
            <a:r>
              <a:rPr lang="en-US" dirty="0" err="1" smtClean="0"/>
              <a:t>causas</a:t>
            </a:r>
            <a:r>
              <a:rPr lang="en-US" dirty="0" smtClean="0"/>
              <a:t> e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impactos</a:t>
            </a:r>
            <a:endParaRPr lang="en-US" dirty="0" smtClean="0"/>
          </a:p>
          <a:p>
            <a:pPr lvl="1"/>
            <a:r>
              <a:rPr lang="en-US" dirty="0" err="1" smtClean="0"/>
              <a:t>Auxiliar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elaboração</a:t>
            </a:r>
            <a:r>
              <a:rPr lang="en-US" dirty="0" smtClean="0"/>
              <a:t> do Plano de </a:t>
            </a:r>
            <a:r>
              <a:rPr lang="en-US" dirty="0" err="1" smtClean="0"/>
              <a:t>Contingência</a:t>
            </a:r>
            <a:endParaRPr lang="en-US" dirty="0" smtClean="0"/>
          </a:p>
          <a:p>
            <a:pPr lvl="1"/>
            <a:endParaRPr lang="pt-BR" dirty="0" smtClean="0"/>
          </a:p>
        </p:txBody>
      </p:sp>
      <p:sp>
        <p:nvSpPr>
          <p:cNvPr id="14340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1154F4-EF08-463E-89E3-C545DB82EE73}" type="slidenum">
              <a:rPr lang="pt-BR" smtClean="0">
                <a:latin typeface="Arial" pitchFamily="34" charset="0"/>
              </a:rPr>
              <a:pPr/>
              <a:t>13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6336704" cy="6477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800000"/>
                </a:solidFill>
              </a:rPr>
              <a:t>Plano de </a:t>
            </a:r>
            <a:r>
              <a:rPr lang="en-US" sz="2800" b="1" dirty="0" err="1" smtClean="0">
                <a:solidFill>
                  <a:srgbClr val="800000"/>
                </a:solidFill>
              </a:rPr>
              <a:t>Gerenciamento</a:t>
            </a:r>
            <a:r>
              <a:rPr lang="en-US" sz="2800" b="1" dirty="0" smtClean="0">
                <a:solidFill>
                  <a:srgbClr val="800000"/>
                </a:solidFill>
              </a:rPr>
              <a:t> de </a:t>
            </a:r>
            <a:r>
              <a:rPr lang="en-US" sz="2800" b="1" dirty="0" err="1" smtClean="0">
                <a:solidFill>
                  <a:srgbClr val="800000"/>
                </a:solidFill>
              </a:rPr>
              <a:t>Riscos</a:t>
            </a:r>
            <a:endParaRPr lang="pt-BR" sz="2800" b="1" dirty="0" smtClean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Metodologia, papéis e responsabilidades, orçamento, prazos</a:t>
            </a:r>
          </a:p>
          <a:p>
            <a:r>
              <a:rPr lang="en-US" smtClean="0"/>
              <a:t>Categoria de Riscos</a:t>
            </a:r>
          </a:p>
          <a:p>
            <a:pPr lvl="1"/>
            <a:r>
              <a:rPr lang="en-US" smtClean="0"/>
              <a:t>Identificação sistemática de riscos</a:t>
            </a:r>
          </a:p>
          <a:p>
            <a:pPr lvl="1"/>
            <a:r>
              <a:rPr lang="en-US" smtClean="0"/>
              <a:t>Estrutura Analítica dos Riscos (EAR)</a:t>
            </a:r>
          </a:p>
          <a:p>
            <a:r>
              <a:rPr lang="en-US" smtClean="0"/>
              <a:t>Definição de níveis de probabilidade e impacto</a:t>
            </a:r>
            <a:endParaRPr 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37BC92-FFBC-4F07-8506-70C92AA8C9AF}" type="slidenum">
              <a:rPr lang="pt-BR" smtClean="0">
                <a:latin typeface="Arial" pitchFamily="34" charset="0"/>
              </a:rPr>
              <a:pPr/>
              <a:t>14</a:t>
            </a:fld>
            <a:endParaRPr lang="pt-BR" smtClean="0">
              <a:latin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16113"/>
            <a:ext cx="7210425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AD96A8-2571-4B02-A9A8-E7003C6E81CE}" type="slidenum">
              <a:rPr lang="pt-BR" smtClean="0">
                <a:latin typeface="Arial" pitchFamily="34" charset="0"/>
              </a:rPr>
              <a:pPr/>
              <a:t>15</a:t>
            </a:fld>
            <a:endParaRPr lang="pt-BR" smtClean="0">
              <a:latin typeface="Arial" pitchFamily="34" charset="0"/>
            </a:endParaRP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84313"/>
            <a:ext cx="8229600" cy="3959225"/>
          </a:xfrm>
          <a:noFill/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323528" y="260350"/>
            <a:ext cx="633670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smtClean="0">
                <a:solidFill>
                  <a:srgbClr val="800000"/>
                </a:solidFill>
              </a:rPr>
              <a:t>Plano de Gerenciamento de Riscos</a:t>
            </a:r>
            <a:endParaRPr lang="pt-BR" sz="28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Matriz de probabilidade e impacto</a:t>
            </a:r>
          </a:p>
          <a:p>
            <a:r>
              <a:rPr lang="en-US" smtClean="0"/>
              <a:t>Tolerâncias revisadas das partes interessadas</a:t>
            </a:r>
          </a:p>
          <a:p>
            <a:r>
              <a:rPr lang="en-US" smtClean="0"/>
              <a:t>Formatos dos relatórios</a:t>
            </a:r>
          </a:p>
          <a:p>
            <a:r>
              <a:rPr lang="en-US" smtClean="0"/>
              <a:t>Acompanhamento</a:t>
            </a:r>
            <a:endParaRPr lang="pt-BR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8BC384-058B-40B2-A282-28C7A6BCB7B8}" type="slidenum">
              <a:rPr lang="pt-BR" smtClean="0">
                <a:latin typeface="Arial" pitchFamily="34" charset="0"/>
              </a:rPr>
              <a:pPr/>
              <a:t>16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6336704" cy="6477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800000"/>
                </a:solidFill>
              </a:rPr>
              <a:t>Plano de </a:t>
            </a:r>
            <a:r>
              <a:rPr lang="en-US" sz="2800" b="1" dirty="0" err="1" smtClean="0">
                <a:solidFill>
                  <a:srgbClr val="800000"/>
                </a:solidFill>
              </a:rPr>
              <a:t>Gerenciamento</a:t>
            </a:r>
            <a:r>
              <a:rPr lang="en-US" sz="2800" b="1" dirty="0" smtClean="0">
                <a:solidFill>
                  <a:srgbClr val="800000"/>
                </a:solidFill>
              </a:rPr>
              <a:t> de </a:t>
            </a:r>
            <a:r>
              <a:rPr lang="en-US" sz="2800" b="1" dirty="0" err="1" smtClean="0">
                <a:solidFill>
                  <a:srgbClr val="800000"/>
                </a:solidFill>
              </a:rPr>
              <a:t>Riscos</a:t>
            </a:r>
            <a:endParaRPr lang="pt-BR" sz="28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800000"/>
                </a:solidFill>
              </a:rPr>
              <a:t>Identificar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os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Riscos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18435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Processo 2</a:t>
            </a:r>
            <a:endParaRPr 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C6360D-91F6-45E4-860F-EA6838EC6493}" type="slidenum">
              <a:rPr lang="pt-BR" smtClean="0">
                <a:latin typeface="Arial" pitchFamily="34" charset="0"/>
              </a:rPr>
              <a:pPr/>
              <a:t>17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800000"/>
                </a:solidFill>
              </a:rPr>
              <a:t>Identificação de Riscos</a:t>
            </a:r>
            <a:endParaRPr lang="pt-BR" b="1" dirty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Fontes de Identificação</a:t>
            </a:r>
          </a:p>
          <a:p>
            <a:pPr lvl="1"/>
            <a:r>
              <a:rPr lang="pt-BR" sz="2800" dirty="0" smtClean="0"/>
              <a:t>Gerente de projeto</a:t>
            </a:r>
          </a:p>
          <a:p>
            <a:pPr lvl="1"/>
            <a:r>
              <a:rPr lang="pt-BR" sz="2800" dirty="0" smtClean="0"/>
              <a:t>Equipe de identificação de riscos</a:t>
            </a:r>
          </a:p>
          <a:p>
            <a:pPr lvl="1"/>
            <a:r>
              <a:rPr lang="pt-BR" sz="2800" dirty="0" smtClean="0"/>
              <a:t>Equipe do projeto</a:t>
            </a:r>
          </a:p>
          <a:p>
            <a:pPr lvl="2"/>
            <a:r>
              <a:rPr lang="pt-BR" sz="2400" dirty="0" smtClean="0"/>
              <a:t>Promover responsabilidade e propriedade</a:t>
            </a:r>
          </a:p>
          <a:p>
            <a:pPr lvl="1"/>
            <a:r>
              <a:rPr lang="pt-BR" sz="2800" dirty="0" smtClean="0"/>
              <a:t>Clientes</a:t>
            </a:r>
          </a:p>
          <a:p>
            <a:pPr lvl="1"/>
            <a:r>
              <a:rPr lang="pt-BR" sz="2800" dirty="0" smtClean="0"/>
              <a:t>Usuários</a:t>
            </a:r>
          </a:p>
          <a:p>
            <a:pPr lvl="1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800000"/>
                </a:solidFill>
              </a:rPr>
              <a:t>Identificação de Riscos</a:t>
            </a:r>
            <a:endParaRPr lang="pt-BR" b="1" dirty="0">
              <a:solidFill>
                <a:srgbClr val="8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766657" y="5229200"/>
            <a:ext cx="5397631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200" b="0" dirty="0" smtClean="0"/>
              <a:t>Entradas, ferramentas e técnicas, saídas’</a:t>
            </a:r>
            <a:endParaRPr lang="pt-BR" sz="22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800000"/>
                </a:solidFill>
              </a:rPr>
              <a:t>Gerenciamento</a:t>
            </a:r>
            <a:r>
              <a:rPr lang="en-US" b="1" dirty="0" smtClean="0">
                <a:solidFill>
                  <a:srgbClr val="800000"/>
                </a:solidFill>
              </a:rPr>
              <a:t> de </a:t>
            </a:r>
            <a:r>
              <a:rPr lang="en-US" b="1" dirty="0" err="1" smtClean="0">
                <a:solidFill>
                  <a:srgbClr val="800000"/>
                </a:solidFill>
              </a:rPr>
              <a:t>Riscos</a:t>
            </a:r>
            <a:r>
              <a:rPr lang="en-US" b="1" dirty="0" smtClean="0">
                <a:solidFill>
                  <a:srgbClr val="800000"/>
                </a:solidFill>
              </a:rPr>
              <a:t> do </a:t>
            </a:r>
            <a:r>
              <a:rPr lang="en-US" b="1" dirty="0" err="1" smtClean="0">
                <a:solidFill>
                  <a:srgbClr val="800000"/>
                </a:solidFill>
              </a:rPr>
              <a:t>Projeto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860800"/>
            <a:ext cx="7058025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dirty="0" smtClean="0">
                <a:solidFill>
                  <a:srgbClr val="898989"/>
                </a:solidFill>
              </a:rPr>
              <a:t>Arthur Lima, Dennis Silveira, Eduardo Pires, Murilo Raphael, Victor Ara</a:t>
            </a:r>
            <a:r>
              <a:rPr lang="en-US" sz="2000" dirty="0" err="1" smtClean="0">
                <a:solidFill>
                  <a:srgbClr val="898989"/>
                </a:solidFill>
              </a:rPr>
              <a:t>újo</a:t>
            </a:r>
            <a:endParaRPr lang="pt-BR" sz="20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BR" sz="2000" dirty="0" smtClean="0">
                <a:solidFill>
                  <a:srgbClr val="898989"/>
                </a:solidFill>
              </a:rPr>
              <a:t>{alc6, </a:t>
            </a:r>
            <a:r>
              <a:rPr lang="pt-BR" sz="2000" dirty="0" err="1" smtClean="0">
                <a:solidFill>
                  <a:srgbClr val="898989"/>
                </a:solidFill>
              </a:rPr>
              <a:t>dwas</a:t>
            </a:r>
            <a:r>
              <a:rPr lang="pt-BR" sz="2000" dirty="0" smtClean="0">
                <a:solidFill>
                  <a:srgbClr val="898989"/>
                </a:solidFill>
              </a:rPr>
              <a:t>, </a:t>
            </a:r>
            <a:r>
              <a:rPr lang="pt-BR" sz="2000" dirty="0" err="1" smtClean="0">
                <a:solidFill>
                  <a:srgbClr val="898989"/>
                </a:solidFill>
              </a:rPr>
              <a:t>emp</a:t>
            </a:r>
            <a:r>
              <a:rPr lang="pt-BR" sz="2000" dirty="0" smtClean="0">
                <a:solidFill>
                  <a:srgbClr val="898989"/>
                </a:solidFill>
              </a:rPr>
              <a:t>, </a:t>
            </a:r>
            <a:r>
              <a:rPr lang="pt-BR" sz="2000" dirty="0" err="1" smtClean="0">
                <a:solidFill>
                  <a:srgbClr val="898989"/>
                </a:solidFill>
              </a:rPr>
              <a:t>mrsl</a:t>
            </a:r>
            <a:r>
              <a:rPr lang="pt-BR" sz="2000" dirty="0" smtClean="0">
                <a:solidFill>
                  <a:srgbClr val="898989"/>
                </a:solidFill>
              </a:rPr>
              <a:t> , </a:t>
            </a:r>
            <a:r>
              <a:rPr lang="pt-BR" sz="2000" dirty="0" err="1" smtClean="0">
                <a:solidFill>
                  <a:srgbClr val="898989"/>
                </a:solidFill>
              </a:rPr>
              <a:t>jvma</a:t>
            </a:r>
            <a:r>
              <a:rPr lang="pt-BR" sz="2000" dirty="0" smtClean="0">
                <a:solidFill>
                  <a:srgbClr val="898989"/>
                </a:solidFill>
              </a:rPr>
              <a:t>}@cin.ufpe.br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Centro de </a:t>
            </a:r>
            <a:r>
              <a:rPr lang="en-US" sz="2000" dirty="0" err="1" smtClean="0"/>
              <a:t>Informática</a:t>
            </a:r>
            <a:r>
              <a:rPr lang="en-US" sz="2000" dirty="0" smtClean="0"/>
              <a:t> | UFPE | 2011.2</a:t>
            </a:r>
            <a:endParaRPr lang="pt-BR" sz="2000" dirty="0" smtClean="0"/>
          </a:p>
        </p:txBody>
      </p:sp>
      <p:sp>
        <p:nvSpPr>
          <p:cNvPr id="3076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588593-CA22-40F6-812A-27FCCF0017B8}" type="slidenum">
              <a:rPr lang="pt-BR" smtClean="0">
                <a:latin typeface="Arial" pitchFamily="34" charset="0"/>
              </a:rPr>
              <a:pPr/>
              <a:t>2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1EC9-DFA3-4BD5-87D4-92339E6667CE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5496" y="332656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</a:t>
            </a:r>
            <a:r>
              <a:rPr lang="pt-BR" sz="3600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o de Riscos</a:t>
            </a:r>
            <a:endParaRPr kumimoji="0" lang="pt-BR" sz="360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412776"/>
            <a:ext cx="8352928" cy="3616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>
                <a:solidFill>
                  <a:srgbClr val="000000"/>
                </a:solidFill>
              </a:rPr>
              <a:t>Entradas</a:t>
            </a:r>
            <a:endParaRPr lang="en-GB" sz="360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smtClean="0">
                <a:solidFill>
                  <a:srgbClr val="000000"/>
                </a:solidFill>
              </a:rPr>
              <a:t>Plano de </a:t>
            </a:r>
            <a:r>
              <a:rPr lang="en-GB" sz="2800" b="0" dirty="0" err="1" smtClean="0">
                <a:solidFill>
                  <a:srgbClr val="000000"/>
                </a:solidFill>
              </a:rPr>
              <a:t>Gerenciamento</a:t>
            </a:r>
            <a:r>
              <a:rPr lang="en-GB" sz="2800" b="0" dirty="0" smtClean="0">
                <a:solidFill>
                  <a:srgbClr val="000000"/>
                </a:solidFill>
              </a:rPr>
              <a:t> de </a:t>
            </a:r>
            <a:r>
              <a:rPr lang="en-GB" sz="2800" b="0" dirty="0" err="1" smtClean="0">
                <a:solidFill>
                  <a:srgbClr val="000000"/>
                </a:solidFill>
              </a:rPr>
              <a:t>Riscos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Estimativas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sobre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Atividades</a:t>
            </a:r>
            <a:r>
              <a:rPr lang="en-GB" sz="2800" b="0" dirty="0" smtClean="0">
                <a:solidFill>
                  <a:srgbClr val="000000"/>
                </a:solidFill>
              </a:rPr>
              <a:t>:</a:t>
            </a: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Custo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Duração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Linha</a:t>
            </a:r>
            <a:r>
              <a:rPr lang="en-GB" sz="2800" b="0" dirty="0" smtClean="0">
                <a:solidFill>
                  <a:srgbClr val="000000"/>
                </a:solidFill>
              </a:rPr>
              <a:t> de Base do </a:t>
            </a:r>
            <a:r>
              <a:rPr lang="en-GB" sz="2800" b="0" dirty="0" err="1" smtClean="0">
                <a:solidFill>
                  <a:srgbClr val="000000"/>
                </a:solidFill>
              </a:rPr>
              <a:t>Escopo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Registo</a:t>
            </a:r>
            <a:r>
              <a:rPr lang="en-GB" sz="2800" b="0" dirty="0" smtClean="0">
                <a:solidFill>
                  <a:srgbClr val="000000"/>
                </a:solidFill>
              </a:rPr>
              <a:t> de </a:t>
            </a:r>
            <a:r>
              <a:rPr lang="en-GB" sz="2800" b="0" dirty="0" err="1" smtClean="0">
                <a:solidFill>
                  <a:srgbClr val="000000"/>
                </a:solidFill>
              </a:rPr>
              <a:t>Partes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Interessadas</a:t>
            </a:r>
            <a:endParaRPr lang="en-GB" sz="28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1EC9-DFA3-4BD5-87D4-92339E6667CE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5496" y="332656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</a:t>
            </a:r>
            <a:r>
              <a:rPr lang="pt-BR" sz="3600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o de Riscos</a:t>
            </a:r>
            <a:endParaRPr kumimoji="0" lang="pt-BR" sz="360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412776"/>
            <a:ext cx="8352928" cy="41113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>
                <a:solidFill>
                  <a:srgbClr val="000000"/>
                </a:solidFill>
              </a:rPr>
              <a:t>Entradas</a:t>
            </a:r>
            <a:endParaRPr lang="en-GB" sz="360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Planos</a:t>
            </a:r>
            <a:r>
              <a:rPr lang="en-GB" sz="2800" b="0" dirty="0" smtClean="0">
                <a:solidFill>
                  <a:srgbClr val="000000"/>
                </a:solidFill>
              </a:rPr>
              <a:t> de </a:t>
            </a:r>
            <a:r>
              <a:rPr lang="en-GB" sz="2800" b="0" dirty="0" err="1" smtClean="0">
                <a:solidFill>
                  <a:srgbClr val="000000"/>
                </a:solidFill>
              </a:rPr>
              <a:t>gerencimanto</a:t>
            </a:r>
            <a:r>
              <a:rPr lang="en-GB" sz="2800" b="0" dirty="0" smtClean="0">
                <a:solidFill>
                  <a:srgbClr val="000000"/>
                </a:solidFill>
              </a:rPr>
              <a:t>:</a:t>
            </a: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smtClean="0">
                <a:solidFill>
                  <a:srgbClr val="000000"/>
                </a:solidFill>
              </a:rPr>
              <a:t>de </a:t>
            </a:r>
            <a:r>
              <a:rPr lang="en-GB" sz="2800" b="0" dirty="0" err="1" smtClean="0">
                <a:solidFill>
                  <a:srgbClr val="000000"/>
                </a:solidFill>
              </a:rPr>
              <a:t>custos</a:t>
            </a:r>
            <a:r>
              <a:rPr lang="en-GB" sz="2800" b="0" dirty="0" smtClean="0">
                <a:solidFill>
                  <a:srgbClr val="000000"/>
                </a:solidFill>
              </a:rPr>
              <a:t>;</a:t>
            </a: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smtClean="0">
                <a:solidFill>
                  <a:srgbClr val="000000"/>
                </a:solidFill>
              </a:rPr>
              <a:t>de </a:t>
            </a:r>
            <a:r>
              <a:rPr lang="en-GB" sz="2800" b="0" dirty="0" err="1" smtClean="0">
                <a:solidFill>
                  <a:srgbClr val="000000"/>
                </a:solidFill>
              </a:rPr>
              <a:t>cronograma</a:t>
            </a:r>
            <a:r>
              <a:rPr lang="en-GB" sz="2800" b="0" dirty="0" smtClean="0">
                <a:solidFill>
                  <a:srgbClr val="000000"/>
                </a:solidFill>
              </a:rPr>
              <a:t>;</a:t>
            </a: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smtClean="0">
                <a:solidFill>
                  <a:srgbClr val="000000"/>
                </a:solidFill>
              </a:rPr>
              <a:t>de </a:t>
            </a:r>
            <a:r>
              <a:rPr lang="en-GB" sz="2800" b="0" dirty="0" err="1" smtClean="0">
                <a:solidFill>
                  <a:srgbClr val="000000"/>
                </a:solidFill>
              </a:rPr>
              <a:t>qualidade</a:t>
            </a:r>
            <a:r>
              <a:rPr lang="en-GB" sz="2800" b="0" dirty="0" smtClean="0">
                <a:solidFill>
                  <a:srgbClr val="000000"/>
                </a:solidFill>
              </a:rPr>
              <a:t>;</a:t>
            </a: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Documentos</a:t>
            </a:r>
            <a:r>
              <a:rPr lang="en-GB" sz="2800" b="0" dirty="0" smtClean="0">
                <a:solidFill>
                  <a:srgbClr val="000000"/>
                </a:solidFill>
              </a:rPr>
              <a:t> do </a:t>
            </a:r>
            <a:r>
              <a:rPr lang="en-GB" sz="2800" b="0" dirty="0" err="1" smtClean="0">
                <a:solidFill>
                  <a:srgbClr val="000000"/>
                </a:solidFill>
              </a:rPr>
              <a:t>projeto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Fatores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ambientais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da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empresa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Ativos</a:t>
            </a:r>
            <a:r>
              <a:rPr lang="en-GB" sz="2800" b="0" dirty="0" smtClean="0">
                <a:solidFill>
                  <a:srgbClr val="000000"/>
                </a:solidFill>
              </a:rPr>
              <a:t> de </a:t>
            </a:r>
            <a:r>
              <a:rPr lang="en-GB" sz="2800" b="0" dirty="0" err="1" smtClean="0">
                <a:solidFill>
                  <a:srgbClr val="000000"/>
                </a:solidFill>
              </a:rPr>
              <a:t>processos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organizacionais</a:t>
            </a:r>
            <a:endParaRPr lang="en-GB" sz="28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1EC9-DFA3-4BD5-87D4-92339E6667CE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5496" y="332656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</a:t>
            </a:r>
            <a:r>
              <a:rPr lang="pt-BR" sz="3600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o de Riscos</a:t>
            </a:r>
            <a:endParaRPr kumimoji="0" lang="pt-BR" sz="360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8596" y="1285860"/>
            <a:ext cx="8352928" cy="57195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>
                <a:solidFill>
                  <a:srgbClr val="000000"/>
                </a:solidFill>
              </a:rPr>
              <a:t>Ferramentas</a:t>
            </a:r>
            <a:r>
              <a:rPr lang="en-GB" sz="2800" dirty="0" smtClean="0">
                <a:solidFill>
                  <a:srgbClr val="000000"/>
                </a:solidFill>
              </a:rPr>
              <a:t> e </a:t>
            </a:r>
            <a:r>
              <a:rPr lang="en-GB" sz="2800" dirty="0" err="1" smtClean="0">
                <a:solidFill>
                  <a:srgbClr val="000000"/>
                </a:solidFill>
              </a:rPr>
              <a:t>técnicas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err="1" smtClean="0">
                <a:solidFill>
                  <a:srgbClr val="000000"/>
                </a:solidFill>
              </a:rPr>
              <a:t>Técnicas</a:t>
            </a:r>
            <a:r>
              <a:rPr lang="en-GB" sz="2400" b="0" dirty="0" smtClean="0">
                <a:solidFill>
                  <a:srgbClr val="000000"/>
                </a:solidFill>
              </a:rPr>
              <a:t> de </a:t>
            </a:r>
            <a:r>
              <a:rPr lang="en-GB" sz="2400" b="0" dirty="0" err="1" smtClean="0">
                <a:solidFill>
                  <a:srgbClr val="000000"/>
                </a:solidFill>
              </a:rPr>
              <a:t>coleta</a:t>
            </a:r>
            <a:r>
              <a:rPr lang="en-GB" sz="2400" b="0" dirty="0" smtClean="0">
                <a:solidFill>
                  <a:srgbClr val="000000"/>
                </a:solidFill>
              </a:rPr>
              <a:t> de </a:t>
            </a:r>
            <a:r>
              <a:rPr lang="en-GB" sz="2400" b="0" dirty="0" err="1" smtClean="0">
                <a:solidFill>
                  <a:srgbClr val="000000"/>
                </a:solidFill>
              </a:rPr>
              <a:t>informação</a:t>
            </a:r>
            <a:endParaRPr lang="en-GB" sz="2400" b="0" dirty="0" smtClean="0">
              <a:solidFill>
                <a:srgbClr val="000000"/>
              </a:solidFill>
            </a:endParaRP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</a:rPr>
              <a:t>Brainstorming</a:t>
            </a:r>
          </a:p>
          <a:p>
            <a:pPr marL="1712913" lvl="3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err="1" smtClean="0">
                <a:solidFill>
                  <a:srgbClr val="000000"/>
                </a:solidFill>
              </a:rPr>
              <a:t>Livre</a:t>
            </a:r>
            <a:r>
              <a:rPr lang="en-GB" sz="2400" b="0" dirty="0" smtClean="0">
                <a:solidFill>
                  <a:srgbClr val="000000"/>
                </a:solidFill>
              </a:rPr>
              <a:t> </a:t>
            </a:r>
            <a:r>
              <a:rPr lang="en-GB" sz="2400" b="0" dirty="0" err="1" smtClean="0">
                <a:solidFill>
                  <a:srgbClr val="000000"/>
                </a:solidFill>
              </a:rPr>
              <a:t>ou</a:t>
            </a:r>
            <a:r>
              <a:rPr lang="en-GB" sz="2400" b="0" dirty="0" smtClean="0">
                <a:solidFill>
                  <a:srgbClr val="000000"/>
                </a:solidFill>
              </a:rPr>
              <a:t> </a:t>
            </a:r>
            <a:r>
              <a:rPr lang="en-GB" sz="2400" b="0" dirty="0" err="1" smtClean="0">
                <a:solidFill>
                  <a:srgbClr val="000000"/>
                </a:solidFill>
              </a:rPr>
              <a:t>estruturado</a:t>
            </a:r>
            <a:r>
              <a:rPr lang="en-GB" sz="2400" b="0" dirty="0" smtClean="0">
                <a:solidFill>
                  <a:srgbClr val="000000"/>
                </a:solidFill>
              </a:rPr>
              <a:t>, </a:t>
            </a:r>
            <a:r>
              <a:rPr lang="en-GB" sz="2400" b="0" dirty="0" err="1" smtClean="0">
                <a:solidFill>
                  <a:srgbClr val="000000"/>
                </a:solidFill>
              </a:rPr>
              <a:t>categorização</a:t>
            </a:r>
            <a:endParaRPr lang="en-GB" sz="2400" b="0" dirty="0" smtClean="0">
              <a:solidFill>
                <a:srgbClr val="000000"/>
              </a:solidFill>
            </a:endParaRP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err="1" smtClean="0">
                <a:solidFill>
                  <a:srgbClr val="000000"/>
                </a:solidFill>
              </a:rPr>
              <a:t>Técnica</a:t>
            </a:r>
            <a:r>
              <a:rPr lang="en-GB" sz="2400" b="0" dirty="0" smtClean="0">
                <a:solidFill>
                  <a:srgbClr val="000000"/>
                </a:solidFill>
              </a:rPr>
              <a:t> Delphi</a:t>
            </a:r>
          </a:p>
          <a:p>
            <a:pPr marL="1712913" lvl="3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err="1" smtClean="0">
                <a:solidFill>
                  <a:srgbClr val="000000"/>
                </a:solidFill>
              </a:rPr>
              <a:t>Questionário</a:t>
            </a:r>
            <a:r>
              <a:rPr lang="en-GB" sz="2400" b="0" dirty="0" smtClean="0">
                <a:solidFill>
                  <a:srgbClr val="000000"/>
                </a:solidFill>
              </a:rPr>
              <a:t> individual, </a:t>
            </a:r>
            <a:r>
              <a:rPr lang="en-GB" sz="2400" b="0" dirty="0" err="1" smtClean="0">
                <a:solidFill>
                  <a:srgbClr val="000000"/>
                </a:solidFill>
              </a:rPr>
              <a:t>análise</a:t>
            </a:r>
            <a:r>
              <a:rPr lang="en-GB" sz="2400" b="0" dirty="0" smtClean="0">
                <a:solidFill>
                  <a:srgbClr val="000000"/>
                </a:solidFill>
              </a:rPr>
              <a:t> de </a:t>
            </a:r>
            <a:r>
              <a:rPr lang="en-GB" sz="2400" b="0" dirty="0" err="1" smtClean="0">
                <a:solidFill>
                  <a:srgbClr val="000000"/>
                </a:solidFill>
              </a:rPr>
              <a:t>especialistas</a:t>
            </a:r>
            <a:r>
              <a:rPr lang="en-GB" sz="2400" b="0" dirty="0" smtClean="0">
                <a:solidFill>
                  <a:srgbClr val="000000"/>
                </a:solidFill>
              </a:rPr>
              <a:t>, </a:t>
            </a:r>
            <a:r>
              <a:rPr lang="en-GB" sz="2400" b="0" dirty="0" err="1" smtClean="0">
                <a:solidFill>
                  <a:srgbClr val="000000"/>
                </a:solidFill>
              </a:rPr>
              <a:t>maior</a:t>
            </a:r>
            <a:r>
              <a:rPr lang="en-GB" sz="2400" b="0" dirty="0" smtClean="0">
                <a:solidFill>
                  <a:srgbClr val="000000"/>
                </a:solidFill>
              </a:rPr>
              <a:t> </a:t>
            </a:r>
            <a:r>
              <a:rPr lang="en-GB" sz="2400" b="0" dirty="0" err="1" smtClean="0">
                <a:solidFill>
                  <a:srgbClr val="000000"/>
                </a:solidFill>
              </a:rPr>
              <a:t>imparcialidade</a:t>
            </a:r>
            <a:endParaRPr lang="en-GB" sz="2400" b="0" dirty="0" smtClean="0">
              <a:solidFill>
                <a:srgbClr val="000000"/>
              </a:solidFill>
            </a:endParaRP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err="1" smtClean="0">
                <a:solidFill>
                  <a:srgbClr val="000000"/>
                </a:solidFill>
              </a:rPr>
              <a:t>Entrevistas</a:t>
            </a:r>
            <a:endParaRPr lang="en-GB" sz="2400" b="0" dirty="0" smtClean="0">
              <a:solidFill>
                <a:srgbClr val="000000"/>
              </a:solidFill>
            </a:endParaRP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err="1" smtClean="0">
                <a:solidFill>
                  <a:srgbClr val="000000"/>
                </a:solidFill>
              </a:rPr>
              <a:t>Análise</a:t>
            </a:r>
            <a:r>
              <a:rPr lang="en-GB" sz="2400" b="0" dirty="0" smtClean="0">
                <a:solidFill>
                  <a:srgbClr val="000000"/>
                </a:solidFill>
              </a:rPr>
              <a:t> </a:t>
            </a:r>
            <a:r>
              <a:rPr lang="en-GB" sz="2400" b="0" dirty="0" err="1" smtClean="0">
                <a:solidFill>
                  <a:srgbClr val="000000"/>
                </a:solidFill>
              </a:rPr>
              <a:t>da</a:t>
            </a:r>
            <a:r>
              <a:rPr lang="en-GB" sz="2400" b="0" dirty="0" smtClean="0">
                <a:solidFill>
                  <a:srgbClr val="000000"/>
                </a:solidFill>
              </a:rPr>
              <a:t> </a:t>
            </a:r>
            <a:r>
              <a:rPr lang="en-GB" sz="2400" b="0" dirty="0" err="1" smtClean="0">
                <a:solidFill>
                  <a:srgbClr val="000000"/>
                </a:solidFill>
              </a:rPr>
              <a:t>causa</a:t>
            </a:r>
            <a:r>
              <a:rPr lang="en-GB" sz="2400" b="0" dirty="0" smtClean="0">
                <a:solidFill>
                  <a:srgbClr val="000000"/>
                </a:solidFill>
              </a:rPr>
              <a:t> </a:t>
            </a:r>
            <a:r>
              <a:rPr lang="en-GB" sz="2400" b="0" dirty="0" err="1" smtClean="0">
                <a:solidFill>
                  <a:srgbClr val="000000"/>
                </a:solidFill>
              </a:rPr>
              <a:t>raiz</a:t>
            </a:r>
            <a:endParaRPr lang="en-GB" sz="2400" b="0" dirty="0" smtClean="0">
              <a:solidFill>
                <a:srgbClr val="000000"/>
              </a:solidFill>
            </a:endParaRPr>
          </a:p>
          <a:p>
            <a:pPr marL="1712913" lvl="3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err="1" smtClean="0">
                <a:solidFill>
                  <a:srgbClr val="000000"/>
                </a:solidFill>
              </a:rPr>
              <a:t>Descobrir</a:t>
            </a:r>
            <a:r>
              <a:rPr lang="en-GB" sz="2400" b="0" dirty="0" smtClean="0">
                <a:solidFill>
                  <a:srgbClr val="000000"/>
                </a:solidFill>
              </a:rPr>
              <a:t> </a:t>
            </a:r>
            <a:r>
              <a:rPr lang="en-GB" sz="2400" b="0" dirty="0" err="1" smtClean="0">
                <a:solidFill>
                  <a:srgbClr val="000000"/>
                </a:solidFill>
              </a:rPr>
              <a:t>causas</a:t>
            </a:r>
            <a:r>
              <a:rPr lang="en-GB" sz="2400" b="0" dirty="0" smtClean="0">
                <a:solidFill>
                  <a:srgbClr val="000000"/>
                </a:solidFill>
              </a:rPr>
              <a:t> </a:t>
            </a:r>
            <a:r>
              <a:rPr lang="en-GB" sz="2400" b="0" dirty="0" err="1" smtClean="0">
                <a:solidFill>
                  <a:srgbClr val="000000"/>
                </a:solidFill>
              </a:rPr>
              <a:t>subjacentes</a:t>
            </a:r>
            <a:r>
              <a:rPr lang="en-GB" sz="2400" b="0" dirty="0" smtClean="0">
                <a:solidFill>
                  <a:srgbClr val="000000"/>
                </a:solidFill>
              </a:rPr>
              <a:t>, </a:t>
            </a:r>
            <a:r>
              <a:rPr lang="en-GB" sz="2400" b="0" dirty="0" err="1" smtClean="0">
                <a:solidFill>
                  <a:srgbClr val="000000"/>
                </a:solidFill>
              </a:rPr>
              <a:t>desenvolver</a:t>
            </a:r>
            <a:r>
              <a:rPr lang="en-GB" sz="2400" b="0" dirty="0" smtClean="0">
                <a:solidFill>
                  <a:srgbClr val="000000"/>
                </a:solidFill>
              </a:rPr>
              <a:t> </a:t>
            </a:r>
            <a:r>
              <a:rPr lang="en-GB" sz="2400" b="0" dirty="0" err="1" smtClean="0">
                <a:solidFill>
                  <a:srgbClr val="000000"/>
                </a:solidFill>
              </a:rPr>
              <a:t>ações</a:t>
            </a:r>
            <a:r>
              <a:rPr lang="en-GB" sz="2400" b="0" dirty="0" smtClean="0">
                <a:solidFill>
                  <a:srgbClr val="000000"/>
                </a:solidFill>
              </a:rPr>
              <a:t> </a:t>
            </a:r>
            <a:r>
              <a:rPr lang="en-GB" sz="2400" b="0" dirty="0" err="1" smtClean="0">
                <a:solidFill>
                  <a:srgbClr val="000000"/>
                </a:solidFill>
              </a:rPr>
              <a:t>preventivas</a:t>
            </a:r>
            <a:endParaRPr lang="en-GB" sz="2400" b="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1EC9-DFA3-4BD5-87D4-92339E6667CE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5496" y="332656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</a:t>
            </a:r>
            <a:r>
              <a:rPr lang="pt-BR" sz="3600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o de Riscos</a:t>
            </a:r>
            <a:endParaRPr kumimoji="0" lang="pt-BR" sz="360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412776"/>
            <a:ext cx="8352928" cy="10182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>
                <a:solidFill>
                  <a:srgbClr val="000000"/>
                </a:solidFill>
              </a:rPr>
              <a:t>Ferramentas</a:t>
            </a:r>
            <a:r>
              <a:rPr lang="en-GB" sz="2800" dirty="0" smtClean="0">
                <a:solidFill>
                  <a:srgbClr val="000000"/>
                </a:solidFill>
              </a:rPr>
              <a:t> e </a:t>
            </a:r>
            <a:r>
              <a:rPr lang="en-GB" sz="2800" dirty="0" err="1" smtClean="0">
                <a:solidFill>
                  <a:srgbClr val="000000"/>
                </a:solidFill>
              </a:rPr>
              <a:t>técnicas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Diagrama</a:t>
            </a:r>
            <a:r>
              <a:rPr lang="en-GB" sz="2800" b="0" dirty="0" smtClean="0">
                <a:solidFill>
                  <a:srgbClr val="000000"/>
                </a:solidFill>
              </a:rPr>
              <a:t> de </a:t>
            </a:r>
            <a:r>
              <a:rPr lang="en-GB" sz="2800" b="0" dirty="0" err="1" smtClean="0">
                <a:solidFill>
                  <a:srgbClr val="000000"/>
                </a:solidFill>
              </a:rPr>
              <a:t>causa</a:t>
            </a:r>
            <a:r>
              <a:rPr lang="en-GB" sz="2800" b="0" dirty="0" smtClean="0">
                <a:solidFill>
                  <a:srgbClr val="000000"/>
                </a:solidFill>
              </a:rPr>
              <a:t> e </a:t>
            </a:r>
            <a:r>
              <a:rPr lang="en-GB" sz="2800" b="0" dirty="0" err="1" smtClean="0">
                <a:solidFill>
                  <a:srgbClr val="000000"/>
                </a:solidFill>
              </a:rPr>
              <a:t>efeito</a:t>
            </a:r>
            <a:endParaRPr lang="en-GB" sz="2800" b="0" dirty="0" smtClean="0">
              <a:solidFill>
                <a:srgbClr val="000000"/>
              </a:solidFill>
            </a:endParaRPr>
          </a:p>
        </p:txBody>
      </p:sp>
      <p:pic>
        <p:nvPicPr>
          <p:cNvPr id="4100" name="Picture 4" descr="http://3.bp.blogspot.com/_HiGRY4apfy4/TMjZv5QE2oI/AAAAAAAAAA0/Z8LdnT44ojI/s1600/causaeefeito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77472"/>
            <a:ext cx="5653085" cy="318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1EC9-DFA3-4BD5-87D4-92339E6667CE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5496" y="332656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</a:t>
            </a:r>
            <a:r>
              <a:rPr lang="pt-BR" sz="3600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o de Riscos</a:t>
            </a:r>
            <a:endParaRPr kumimoji="0" lang="pt-BR" sz="360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412776"/>
            <a:ext cx="8352928" cy="10182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>
                <a:solidFill>
                  <a:srgbClr val="000000"/>
                </a:solidFill>
              </a:rPr>
              <a:t>Ferramentas</a:t>
            </a:r>
            <a:r>
              <a:rPr lang="en-GB" sz="2800" dirty="0" smtClean="0">
                <a:solidFill>
                  <a:srgbClr val="000000"/>
                </a:solidFill>
              </a:rPr>
              <a:t> e </a:t>
            </a:r>
            <a:r>
              <a:rPr lang="en-GB" sz="2800" dirty="0" err="1" smtClean="0">
                <a:solidFill>
                  <a:srgbClr val="000000"/>
                </a:solidFill>
              </a:rPr>
              <a:t>técnicas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Fluxograma</a:t>
            </a:r>
            <a:endParaRPr lang="en-GB" sz="2800" b="0" dirty="0" smtClean="0">
              <a:solidFill>
                <a:srgbClr val="000000"/>
              </a:solidFill>
            </a:endParaRPr>
          </a:p>
        </p:txBody>
      </p:sp>
      <p:pic>
        <p:nvPicPr>
          <p:cNvPr id="86018" name="Picture 2" descr="http://upload.wikimedia.org/wikipedia/commons/thumb/4/46/LampFlowchart_pt.svg/250px-LampFlowchart_p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285992"/>
            <a:ext cx="2381250" cy="324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1EC9-DFA3-4BD5-87D4-92339E6667CE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5496" y="332656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</a:t>
            </a:r>
            <a:r>
              <a:rPr lang="pt-BR" sz="3600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o de Riscos</a:t>
            </a:r>
            <a:endParaRPr kumimoji="0" lang="pt-BR" sz="360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412776"/>
            <a:ext cx="8352928" cy="10182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>
                <a:solidFill>
                  <a:srgbClr val="000000"/>
                </a:solidFill>
              </a:rPr>
              <a:t>Ferramentas</a:t>
            </a:r>
            <a:r>
              <a:rPr lang="en-GB" sz="2800" dirty="0" smtClean="0">
                <a:solidFill>
                  <a:srgbClr val="000000"/>
                </a:solidFill>
              </a:rPr>
              <a:t> e </a:t>
            </a:r>
            <a:r>
              <a:rPr lang="en-GB" sz="2800" dirty="0" err="1" smtClean="0">
                <a:solidFill>
                  <a:srgbClr val="000000"/>
                </a:solidFill>
              </a:rPr>
              <a:t>técnicas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Diagrama</a:t>
            </a:r>
            <a:r>
              <a:rPr lang="en-GB" sz="2800" b="0" dirty="0" smtClean="0">
                <a:solidFill>
                  <a:srgbClr val="000000"/>
                </a:solidFill>
              </a:rPr>
              <a:t> de </a:t>
            </a:r>
            <a:r>
              <a:rPr lang="en-GB" sz="2800" b="0" dirty="0" err="1" smtClean="0">
                <a:solidFill>
                  <a:srgbClr val="000000"/>
                </a:solidFill>
              </a:rPr>
              <a:t>influência</a:t>
            </a:r>
            <a:endParaRPr lang="en-GB" sz="2800" b="0" dirty="0" smtClean="0">
              <a:solidFill>
                <a:srgbClr val="000000"/>
              </a:solidFill>
            </a:endParaRPr>
          </a:p>
        </p:txBody>
      </p:sp>
      <p:pic>
        <p:nvPicPr>
          <p:cNvPr id="88066" name="Picture 2" descr="http://upload.wikimedia.org/wikipedia/en/thumb/c/c2/Figure22.png/220px-Figure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000372"/>
            <a:ext cx="3389691" cy="265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1EC9-DFA3-4BD5-87D4-92339E6667CE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5496" y="332656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</a:t>
            </a:r>
            <a:r>
              <a:rPr lang="pt-BR" sz="3600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o de Riscos</a:t>
            </a:r>
            <a:endParaRPr kumimoji="0" lang="pt-BR" sz="360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412776"/>
            <a:ext cx="8352928" cy="49141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>
                <a:solidFill>
                  <a:srgbClr val="000000"/>
                </a:solidFill>
              </a:rPr>
              <a:t>Ferramentas</a:t>
            </a:r>
            <a:r>
              <a:rPr lang="en-GB" sz="2800" dirty="0" smtClean="0">
                <a:solidFill>
                  <a:srgbClr val="000000"/>
                </a:solidFill>
              </a:rPr>
              <a:t> e </a:t>
            </a:r>
            <a:r>
              <a:rPr lang="en-GB" sz="2800" dirty="0" err="1" smtClean="0">
                <a:solidFill>
                  <a:srgbClr val="000000"/>
                </a:solidFill>
              </a:rPr>
              <a:t>técnicas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Revisões</a:t>
            </a:r>
            <a:r>
              <a:rPr lang="en-GB" sz="2800" b="0" dirty="0" smtClean="0">
                <a:solidFill>
                  <a:srgbClr val="000000"/>
                </a:solidFill>
              </a:rPr>
              <a:t> de </a:t>
            </a:r>
            <a:r>
              <a:rPr lang="en-GB" sz="2800" b="0" dirty="0" err="1" smtClean="0">
                <a:solidFill>
                  <a:srgbClr val="000000"/>
                </a:solidFill>
              </a:rPr>
              <a:t>documentos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Análise</a:t>
            </a:r>
            <a:r>
              <a:rPr lang="en-GB" sz="2800" b="0" dirty="0" smtClean="0">
                <a:solidFill>
                  <a:srgbClr val="000000"/>
                </a:solidFill>
              </a:rPr>
              <a:t> de </a:t>
            </a:r>
            <a:r>
              <a:rPr lang="en-GB" sz="2800" b="0" dirty="0" err="1" smtClean="0">
                <a:solidFill>
                  <a:srgbClr val="000000"/>
                </a:solidFill>
              </a:rPr>
              <a:t>listas</a:t>
            </a:r>
            <a:r>
              <a:rPr lang="en-GB" sz="2800" b="0" dirty="0" smtClean="0">
                <a:solidFill>
                  <a:srgbClr val="000000"/>
                </a:solidFill>
              </a:rPr>
              <a:t> de </a:t>
            </a:r>
            <a:r>
              <a:rPr lang="en-GB" sz="2800" b="0" dirty="0" err="1" smtClean="0">
                <a:solidFill>
                  <a:srgbClr val="000000"/>
                </a:solidFill>
              </a:rPr>
              <a:t>verificação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Análise</a:t>
            </a:r>
            <a:r>
              <a:rPr lang="en-GB" sz="2800" b="0" dirty="0" smtClean="0">
                <a:solidFill>
                  <a:srgbClr val="000000"/>
                </a:solidFill>
              </a:rPr>
              <a:t> das </a:t>
            </a:r>
            <a:r>
              <a:rPr lang="en-GB" sz="2800" b="0" dirty="0" err="1" smtClean="0">
                <a:solidFill>
                  <a:srgbClr val="000000"/>
                </a:solidFill>
              </a:rPr>
              <a:t>premissas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 smtClean="0">
                <a:solidFill>
                  <a:srgbClr val="000000"/>
                </a:solidFill>
              </a:rPr>
              <a:t>Análise das forças, fraquezas, oportunidades e ameaças (SWOT)</a:t>
            </a: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b="0" dirty="0" smtClean="0">
                <a:solidFill>
                  <a:srgbClr val="000000"/>
                </a:solidFill>
              </a:rPr>
              <a:t>Aumentar abrangência dos riscos.</a:t>
            </a: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 smtClean="0">
                <a:solidFill>
                  <a:srgbClr val="000000"/>
                </a:solidFill>
              </a:rPr>
              <a:t>Opinião especializada</a:t>
            </a: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1EC9-DFA3-4BD5-87D4-92339E6667CE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5496" y="332656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</a:t>
            </a:r>
            <a:r>
              <a:rPr lang="pt-BR" sz="3600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o de Riscos</a:t>
            </a:r>
            <a:endParaRPr kumimoji="0" lang="pt-BR" sz="360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412776"/>
            <a:ext cx="8352928" cy="40395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>
                <a:solidFill>
                  <a:srgbClr val="000000"/>
                </a:solidFill>
              </a:rPr>
              <a:t>Saídas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Registro</a:t>
            </a:r>
            <a:r>
              <a:rPr lang="en-GB" sz="2800" b="0" dirty="0" smtClean="0">
                <a:solidFill>
                  <a:srgbClr val="000000"/>
                </a:solidFill>
              </a:rPr>
              <a:t> dos </a:t>
            </a:r>
            <a:r>
              <a:rPr lang="en-GB" sz="2800" b="0" dirty="0" err="1" smtClean="0">
                <a:solidFill>
                  <a:srgbClr val="000000"/>
                </a:solidFill>
              </a:rPr>
              <a:t>riscos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smtClean="0">
                <a:solidFill>
                  <a:srgbClr val="000000"/>
                </a:solidFill>
              </a:rPr>
              <a:t>- </a:t>
            </a:r>
            <a:r>
              <a:rPr lang="en-GB" sz="2800" b="0" dirty="0" err="1" smtClean="0">
                <a:solidFill>
                  <a:srgbClr val="000000"/>
                </a:solidFill>
              </a:rPr>
              <a:t>Lista</a:t>
            </a:r>
            <a:r>
              <a:rPr lang="en-GB" sz="2800" b="0" dirty="0" smtClean="0">
                <a:solidFill>
                  <a:srgbClr val="000000"/>
                </a:solidFill>
              </a:rPr>
              <a:t> dos </a:t>
            </a:r>
            <a:r>
              <a:rPr lang="en-GB" sz="2800" b="0" dirty="0" err="1" smtClean="0">
                <a:solidFill>
                  <a:srgbClr val="000000"/>
                </a:solidFill>
              </a:rPr>
              <a:t>riscos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identificados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200" b="0" dirty="0" smtClean="0">
              <a:solidFill>
                <a:srgbClr val="000000"/>
              </a:solidFill>
            </a:endParaRPr>
          </a:p>
          <a:p>
            <a:pPr algn="ctr"/>
            <a:r>
              <a:rPr lang="pt-BR" i="1" dirty="0" smtClean="0"/>
              <a:t>“</a:t>
            </a:r>
            <a:r>
              <a:rPr lang="pt-BR" sz="2400" b="0" i="1" dirty="0" smtClean="0"/>
              <a:t>O </a:t>
            </a:r>
            <a:r>
              <a:rPr lang="pt-BR" sz="2400" i="1" dirty="0" smtClean="0"/>
              <a:t>EVENTO</a:t>
            </a:r>
            <a:r>
              <a:rPr lang="pt-BR" sz="2400" b="0" i="1" dirty="0" smtClean="0"/>
              <a:t> pode ocorrer, causando o </a:t>
            </a:r>
            <a:r>
              <a:rPr lang="pt-BR" sz="2400" i="1" dirty="0" smtClean="0"/>
              <a:t>IMPACTO</a:t>
            </a:r>
            <a:r>
              <a:rPr lang="pt-BR" sz="2400" b="0" i="1" dirty="0" smtClean="0"/>
              <a:t>.”</a:t>
            </a:r>
          </a:p>
          <a:p>
            <a:pPr algn="ctr"/>
            <a:r>
              <a:rPr lang="pt-BR" sz="2400" b="0" i="1" dirty="0" smtClean="0"/>
              <a:t>“Se </a:t>
            </a:r>
            <a:r>
              <a:rPr lang="pt-BR" sz="2400" i="1" dirty="0" smtClean="0"/>
              <a:t>CAUSA</a:t>
            </a:r>
            <a:r>
              <a:rPr lang="pt-BR" sz="2400" b="0" i="1" dirty="0" smtClean="0"/>
              <a:t>, o </a:t>
            </a:r>
            <a:r>
              <a:rPr lang="pt-BR" sz="2400" i="1" dirty="0" smtClean="0"/>
              <a:t>EVENTO</a:t>
            </a:r>
            <a:r>
              <a:rPr lang="pt-BR" sz="2400" b="0" i="1" dirty="0" smtClean="0"/>
              <a:t> pode ocorrer, levando ao </a:t>
            </a:r>
            <a:r>
              <a:rPr lang="pt-BR" sz="2400" i="1" dirty="0" smtClean="0"/>
              <a:t>EFEITO</a:t>
            </a:r>
            <a:r>
              <a:rPr lang="pt-BR" sz="2400" b="0" i="1" dirty="0" smtClean="0"/>
              <a:t>.”</a:t>
            </a:r>
          </a:p>
          <a:p>
            <a:pPr algn="ctr"/>
            <a:endParaRPr lang="pt-BR" sz="2400" i="1" dirty="0" smtClean="0"/>
          </a:p>
          <a:p>
            <a:r>
              <a:rPr lang="pt-BR" sz="2400" i="1" dirty="0" smtClean="0"/>
              <a:t>	</a:t>
            </a:r>
            <a:r>
              <a:rPr lang="pt-BR" sz="2800" b="0" dirty="0" smtClean="0">
                <a:solidFill>
                  <a:srgbClr val="000000"/>
                </a:solidFill>
              </a:rPr>
              <a:t>-  Lista de resposta aos riscos</a:t>
            </a:r>
          </a:p>
          <a:p>
            <a:pPr algn="ctr"/>
            <a:endParaRPr lang="en-GB" sz="48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Realizar a Análise de Riscos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18435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Processos</a:t>
            </a:r>
            <a:r>
              <a:rPr lang="en-US" dirty="0" smtClean="0"/>
              <a:t> 3 e 4</a:t>
            </a:r>
            <a:endParaRPr lang="pt-BR" dirty="0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B17E71-AB16-48B8-9D20-2C34EB3E1190}" type="slidenum">
              <a:rPr lang="pt-BR" smtClean="0"/>
              <a:pPr/>
              <a:t>28</a:t>
            </a:fld>
            <a:endParaRPr lang="pt-BR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1EC9-DFA3-4BD5-87D4-92339E6667CE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772816"/>
            <a:ext cx="8352928" cy="364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Objetivos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00000"/>
              </a:lnSpc>
              <a:spcBef>
                <a:spcPts val="47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Aumentar</a:t>
            </a:r>
            <a:r>
              <a:rPr lang="en-GB" sz="2800" b="0" dirty="0" smtClean="0">
                <a:solidFill>
                  <a:srgbClr val="000000"/>
                </a:solidFill>
              </a:rPr>
              <a:t> o </a:t>
            </a:r>
            <a:r>
              <a:rPr lang="en-GB" sz="2800" b="0" dirty="0" err="1" smtClean="0">
                <a:solidFill>
                  <a:srgbClr val="00B0F0"/>
                </a:solidFill>
              </a:rPr>
              <a:t>conhecimento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sobre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os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riscos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identificados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00000"/>
              </a:lnSpc>
              <a:spcBef>
                <a:spcPts val="47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Aumentar</a:t>
            </a:r>
            <a:r>
              <a:rPr lang="en-GB" sz="2800" b="0" dirty="0" smtClean="0">
                <a:solidFill>
                  <a:srgbClr val="000000"/>
                </a:solidFill>
              </a:rPr>
              <a:t> a </a:t>
            </a:r>
            <a:r>
              <a:rPr lang="en-GB" sz="2800" b="0" dirty="0" err="1" smtClean="0">
                <a:solidFill>
                  <a:srgbClr val="92D050"/>
                </a:solidFill>
              </a:rPr>
              <a:t>eficácia</a:t>
            </a:r>
            <a:r>
              <a:rPr lang="en-GB" sz="2800" b="0" dirty="0" smtClean="0">
                <a:solidFill>
                  <a:srgbClr val="000000"/>
                </a:solidFill>
              </a:rPr>
              <a:t> no </a:t>
            </a:r>
            <a:r>
              <a:rPr lang="en-GB" sz="2800" b="0" dirty="0" err="1" smtClean="0">
                <a:solidFill>
                  <a:srgbClr val="000000"/>
                </a:solidFill>
              </a:rPr>
              <a:t>gerenciamento</a:t>
            </a:r>
            <a:r>
              <a:rPr lang="en-GB" sz="2800" b="0" dirty="0" smtClean="0">
                <a:solidFill>
                  <a:srgbClr val="000000"/>
                </a:solidFill>
              </a:rPr>
              <a:t> dos </a:t>
            </a:r>
            <a:r>
              <a:rPr lang="en-GB" sz="2800" b="0" dirty="0" err="1" smtClean="0">
                <a:solidFill>
                  <a:srgbClr val="000000"/>
                </a:solidFill>
              </a:rPr>
              <a:t>riscos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00000"/>
              </a:lnSpc>
              <a:spcBef>
                <a:spcPts val="47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Estudar</a:t>
            </a:r>
            <a:r>
              <a:rPr lang="en-GB" sz="2800" b="0" dirty="0" smtClean="0">
                <a:solidFill>
                  <a:srgbClr val="000000"/>
                </a:solidFill>
              </a:rPr>
              <a:t> o </a:t>
            </a:r>
            <a:r>
              <a:rPr lang="en-GB" sz="2800" b="0" dirty="0" err="1" smtClean="0">
                <a:solidFill>
                  <a:srgbClr val="FF0000"/>
                </a:solidFill>
              </a:rPr>
              <a:t>impacto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em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outras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partes</a:t>
            </a:r>
            <a:r>
              <a:rPr lang="en-GB" sz="2800" b="0" dirty="0" smtClean="0">
                <a:solidFill>
                  <a:srgbClr val="000000"/>
                </a:solidFill>
              </a:rPr>
              <a:t> do </a:t>
            </a:r>
            <a:r>
              <a:rPr lang="en-GB" sz="2800" b="0" dirty="0" err="1" smtClean="0">
                <a:solidFill>
                  <a:srgbClr val="000000"/>
                </a:solidFill>
              </a:rPr>
              <a:t>projeto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00000"/>
              </a:lnSpc>
              <a:spcBef>
                <a:spcPts val="47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Estudar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FFC000"/>
                </a:solidFill>
              </a:rPr>
              <a:t>alternativas</a:t>
            </a:r>
            <a:endParaRPr lang="en-GB" sz="2800" b="0" dirty="0" smtClean="0">
              <a:solidFill>
                <a:srgbClr val="FFC000"/>
              </a:solidFill>
            </a:endParaRPr>
          </a:p>
          <a:p>
            <a:endParaRPr lang="pt-BR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5496" y="330225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de Riscos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800000"/>
                </a:solidFill>
              </a:rPr>
              <a:t>Definições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 que é risco?</a:t>
            </a:r>
            <a:endParaRPr lang="pt-BR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3D59EE-EE5F-410E-936B-D851456E4E23}" type="slidenum">
              <a:rPr lang="pt-BR" smtClean="0">
                <a:latin typeface="Arial" pitchFamily="34" charset="0"/>
              </a:rPr>
              <a:pPr/>
              <a:t>3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1EC9-DFA3-4BD5-87D4-92339E6667CE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95536" y="1484784"/>
            <a:ext cx="799288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Tipos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200" b="0" dirty="0" smtClean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00000"/>
              </a:lnSpc>
              <a:spcBef>
                <a:spcPts val="47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FFC000"/>
                </a:solidFill>
              </a:rPr>
              <a:t>Qualitativa</a:t>
            </a:r>
            <a:endParaRPr lang="en-GB" sz="2800" b="0" dirty="0" smtClean="0">
              <a:solidFill>
                <a:srgbClr val="FFC000"/>
              </a:solidFill>
            </a:endParaRPr>
          </a:p>
          <a:p>
            <a:pPr marL="1143000" lvl="2" indent="-228600">
              <a:lnSpc>
                <a:spcPct val="100000"/>
              </a:lnSpc>
              <a:spcBef>
                <a:spcPts val="4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Inicial</a:t>
            </a:r>
            <a:r>
              <a:rPr lang="en-GB" sz="2800" b="0" dirty="0" smtClean="0">
                <a:solidFill>
                  <a:srgbClr val="000000"/>
                </a:solidFill>
              </a:rPr>
              <a:t>, </a:t>
            </a:r>
            <a:r>
              <a:rPr lang="en-GB" sz="2800" b="0" dirty="0" err="1" smtClean="0">
                <a:solidFill>
                  <a:srgbClr val="000000"/>
                </a:solidFill>
              </a:rPr>
              <a:t>mais</a:t>
            </a:r>
            <a:r>
              <a:rPr lang="en-GB" sz="2800" b="0" dirty="0" smtClean="0">
                <a:solidFill>
                  <a:srgbClr val="000000"/>
                </a:solidFill>
              </a:rPr>
              <a:t> superficial e </a:t>
            </a:r>
            <a:r>
              <a:rPr lang="en-GB" sz="2800" b="0" dirty="0" err="1" smtClean="0">
                <a:solidFill>
                  <a:srgbClr val="000000"/>
                </a:solidFill>
              </a:rPr>
              <a:t>subjetiva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levando</a:t>
            </a:r>
            <a:r>
              <a:rPr lang="en-GB" sz="2800" b="0" dirty="0" smtClean="0">
                <a:solidFill>
                  <a:srgbClr val="000000"/>
                </a:solidFill>
              </a:rPr>
              <a:t> a </a:t>
            </a:r>
            <a:r>
              <a:rPr lang="en-GB" sz="2800" b="0" dirty="0" err="1" smtClean="0">
                <a:solidFill>
                  <a:srgbClr val="000000"/>
                </a:solidFill>
              </a:rPr>
              <a:t>priorização</a:t>
            </a:r>
            <a:r>
              <a:rPr lang="en-GB" sz="2800" b="0" dirty="0" smtClean="0">
                <a:solidFill>
                  <a:srgbClr val="000000"/>
                </a:solidFill>
              </a:rPr>
              <a:t> dos </a:t>
            </a:r>
            <a:r>
              <a:rPr lang="en-GB" sz="2800" b="0" dirty="0" err="1" smtClean="0">
                <a:solidFill>
                  <a:srgbClr val="000000"/>
                </a:solidFill>
              </a:rPr>
              <a:t>riscos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1143000" lvl="2" indent="-228600">
              <a:lnSpc>
                <a:spcPct val="100000"/>
              </a:lnSpc>
              <a:spcBef>
                <a:spcPts val="4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200" b="0" dirty="0" smtClean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00000"/>
              </a:lnSpc>
              <a:spcBef>
                <a:spcPts val="475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FFC000"/>
                </a:solidFill>
              </a:rPr>
              <a:t>Quantitativa</a:t>
            </a:r>
            <a:endParaRPr lang="en-GB" sz="2800" b="0" dirty="0" smtClean="0">
              <a:solidFill>
                <a:srgbClr val="FFC000"/>
              </a:solidFill>
            </a:endParaRPr>
          </a:p>
          <a:p>
            <a:pPr marL="1143000" lvl="2" indent="-228600">
              <a:lnSpc>
                <a:spcPct val="100000"/>
              </a:lnSpc>
              <a:spcBef>
                <a:spcPts val="4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Análise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mais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detalhada</a:t>
            </a:r>
            <a:endParaRPr lang="en-GB" sz="2800" b="0" dirty="0" smtClean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5496" y="330225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de Riscos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18/08/2011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1D913-0E65-4265-814D-F74330792CE5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5496" y="330225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Qualitativa de Riscos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560" y="213808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0" dirty="0" smtClean="0"/>
              <a:t>“Processo </a:t>
            </a:r>
            <a:r>
              <a:rPr lang="pt-BR" sz="3000" b="0" dirty="0"/>
              <a:t>de priorização de riscos para análise </a:t>
            </a:r>
            <a:r>
              <a:rPr lang="pt-BR" sz="3000" b="0" dirty="0" smtClean="0"/>
              <a:t>ou ação </a:t>
            </a:r>
            <a:r>
              <a:rPr lang="pt-BR" sz="3000" b="0" dirty="0"/>
              <a:t>adicional através da </a:t>
            </a:r>
            <a:r>
              <a:rPr lang="pt-BR" sz="3000" b="0" dirty="0">
                <a:solidFill>
                  <a:srgbClr val="00B050"/>
                </a:solidFill>
              </a:rPr>
              <a:t>avaliação</a:t>
            </a:r>
            <a:r>
              <a:rPr lang="pt-BR" sz="3000" b="0" dirty="0"/>
              <a:t> e </a:t>
            </a:r>
            <a:r>
              <a:rPr lang="pt-BR" sz="3000" b="0" dirty="0">
                <a:solidFill>
                  <a:srgbClr val="00B050"/>
                </a:solidFill>
              </a:rPr>
              <a:t>combinação</a:t>
            </a:r>
            <a:r>
              <a:rPr lang="pt-BR" sz="3000" b="0" dirty="0"/>
              <a:t> de sua </a:t>
            </a:r>
            <a:r>
              <a:rPr lang="pt-BR" sz="3000" dirty="0">
                <a:solidFill>
                  <a:srgbClr val="00B0F0"/>
                </a:solidFill>
              </a:rPr>
              <a:t>probabilidade</a:t>
            </a:r>
            <a:r>
              <a:rPr lang="pt-BR" sz="3000" b="0" dirty="0"/>
              <a:t> de ocorrência e </a:t>
            </a:r>
            <a:r>
              <a:rPr lang="pt-BR" sz="3000" b="0" dirty="0" smtClean="0">
                <a:solidFill>
                  <a:srgbClr val="FF0000"/>
                </a:solidFill>
              </a:rPr>
              <a:t>impacto</a:t>
            </a:r>
            <a:r>
              <a:rPr lang="pt-BR" sz="3000" b="0" dirty="0" smtClean="0"/>
              <a:t>”</a:t>
            </a:r>
            <a:endParaRPr lang="pt-BR" sz="30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Realizar a Análise </a:t>
            </a:r>
            <a:r>
              <a:rPr lang="en-US" b="1" dirty="0" err="1" smtClean="0">
                <a:solidFill>
                  <a:srgbClr val="800000"/>
                </a:solidFill>
              </a:rPr>
              <a:t>Qualitativa</a:t>
            </a:r>
            <a:r>
              <a:rPr lang="en-US" b="1" dirty="0" smtClean="0">
                <a:solidFill>
                  <a:srgbClr val="800000"/>
                </a:solidFill>
              </a:rPr>
              <a:t> de Riscos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18435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Processo 3</a:t>
            </a:r>
            <a:endParaRPr lang="pt-BR" dirty="0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B17E71-AB16-48B8-9D20-2C34EB3E1190}" type="slidenum">
              <a:rPr lang="pt-BR" smtClean="0"/>
              <a:pPr/>
              <a:t>32</a:t>
            </a:fld>
            <a:endParaRPr lang="pt-BR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18/08/2011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1D913-0E65-4265-814D-F74330792CE5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5496" y="330225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Qualitativa de Riscos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8661141" cy="262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66657" y="5374377"/>
            <a:ext cx="5397631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200" b="0" dirty="0" smtClean="0"/>
              <a:t>Entradas, ferramentas e técnicas, saídas</a:t>
            </a:r>
            <a:endParaRPr lang="pt-BR" sz="22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1EC9-DFA3-4BD5-87D4-92339E6667CE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  <p:grpSp>
        <p:nvGrpSpPr>
          <p:cNvPr id="3" name="Grupo 4"/>
          <p:cNvGrpSpPr/>
          <p:nvPr/>
        </p:nvGrpSpPr>
        <p:grpSpPr>
          <a:xfrm>
            <a:off x="452438" y="1412776"/>
            <a:ext cx="8239125" cy="3867150"/>
            <a:chOff x="452438" y="1711449"/>
            <a:chExt cx="8239125" cy="3867150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438" y="1711449"/>
              <a:ext cx="8239125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438" y="3645024"/>
              <a:ext cx="8239125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5496" y="330225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Qualitativa de Riscos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726524" y="5373216"/>
            <a:ext cx="3717684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200" b="0" dirty="0" smtClean="0"/>
              <a:t>Diagrama de fluxo de dados</a:t>
            </a:r>
            <a:endParaRPr lang="pt-BR" sz="22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1EC9-DFA3-4BD5-87D4-92339E6667CE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5496" y="332656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Qualitativa de Riscos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1412776"/>
            <a:ext cx="8352928" cy="3616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b="0" dirty="0" err="1" smtClean="0">
                <a:solidFill>
                  <a:srgbClr val="000000"/>
                </a:solidFill>
              </a:rPr>
              <a:t>Entradas</a:t>
            </a:r>
            <a:endParaRPr lang="en-GB" sz="3600" b="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Registro</a:t>
            </a:r>
            <a:r>
              <a:rPr lang="en-GB" sz="2800" b="0" dirty="0" smtClean="0">
                <a:solidFill>
                  <a:srgbClr val="000000"/>
                </a:solidFill>
              </a:rPr>
              <a:t> dos </a:t>
            </a:r>
            <a:r>
              <a:rPr lang="en-GB" sz="2800" b="0" dirty="0" err="1" smtClean="0">
                <a:solidFill>
                  <a:srgbClr val="000000"/>
                </a:solidFill>
              </a:rPr>
              <a:t>riscos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1143000" lvl="2" indent="-228600">
              <a:lnSpc>
                <a:spcPct val="100000"/>
              </a:lnSpc>
              <a:spcBef>
                <a:spcPts val="4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Lista</a:t>
            </a:r>
            <a:r>
              <a:rPr lang="en-GB" sz="2800" b="0" dirty="0" smtClean="0">
                <a:solidFill>
                  <a:srgbClr val="000000"/>
                </a:solidFill>
              </a:rPr>
              <a:t> dos </a:t>
            </a:r>
            <a:r>
              <a:rPr lang="en-GB" sz="2800" b="0" dirty="0" err="1" smtClean="0">
                <a:solidFill>
                  <a:srgbClr val="000000"/>
                </a:solidFill>
              </a:rPr>
              <a:t>riscos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identificados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1143000" lvl="2" indent="-228600">
              <a:lnSpc>
                <a:spcPct val="100000"/>
              </a:lnSpc>
              <a:spcBef>
                <a:spcPts val="4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Lista</a:t>
            </a:r>
            <a:r>
              <a:rPr lang="en-GB" sz="2800" b="0" dirty="0" smtClean="0">
                <a:solidFill>
                  <a:srgbClr val="000000"/>
                </a:solidFill>
              </a:rPr>
              <a:t> de </a:t>
            </a:r>
            <a:r>
              <a:rPr lang="en-GB" sz="2800" b="0" dirty="0" err="1" smtClean="0">
                <a:solidFill>
                  <a:srgbClr val="000000"/>
                </a:solidFill>
              </a:rPr>
              <a:t>respostas</a:t>
            </a:r>
            <a:r>
              <a:rPr lang="en-GB" sz="2800" b="0" dirty="0" smtClean="0">
                <a:solidFill>
                  <a:srgbClr val="000000"/>
                </a:solidFill>
              </a:rPr>
              <a:t> </a:t>
            </a:r>
            <a:r>
              <a:rPr lang="en-GB" sz="2800" b="0" dirty="0" err="1" smtClean="0">
                <a:solidFill>
                  <a:srgbClr val="000000"/>
                </a:solidFill>
              </a:rPr>
              <a:t>potenciais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685800" lvl="1" indent="-228600">
              <a:spcBef>
                <a:spcPts val="4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smtClean="0">
                <a:solidFill>
                  <a:srgbClr val="000000"/>
                </a:solidFill>
              </a:rPr>
              <a:t>Plano de </a:t>
            </a:r>
            <a:r>
              <a:rPr lang="en-GB" sz="2800" b="0" dirty="0" err="1" smtClean="0">
                <a:solidFill>
                  <a:srgbClr val="000000"/>
                </a:solidFill>
              </a:rPr>
              <a:t>gerenciamento</a:t>
            </a:r>
            <a:r>
              <a:rPr lang="en-GB" sz="2800" b="0" dirty="0" smtClean="0">
                <a:solidFill>
                  <a:srgbClr val="000000"/>
                </a:solidFill>
              </a:rPr>
              <a:t> dos </a:t>
            </a:r>
            <a:r>
              <a:rPr lang="en-GB" sz="2800" b="0" dirty="0" err="1" smtClean="0">
                <a:solidFill>
                  <a:srgbClr val="000000"/>
                </a:solidFill>
              </a:rPr>
              <a:t>riscos</a:t>
            </a:r>
            <a:endParaRPr lang="en-GB" sz="2800" b="0" dirty="0" smtClean="0">
              <a:solidFill>
                <a:srgbClr val="000000"/>
              </a:solidFill>
            </a:endParaRPr>
          </a:p>
          <a:p>
            <a:pPr marL="685800" lvl="1" indent="-228600">
              <a:spcBef>
                <a:spcPts val="4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0" dirty="0" err="1" smtClean="0">
                <a:solidFill>
                  <a:srgbClr val="000000"/>
                </a:solidFill>
              </a:rPr>
              <a:t>Declaração</a:t>
            </a:r>
            <a:r>
              <a:rPr lang="en-GB" sz="2800" b="0" dirty="0" smtClean="0">
                <a:solidFill>
                  <a:srgbClr val="000000"/>
                </a:solidFill>
              </a:rPr>
              <a:t> do </a:t>
            </a:r>
            <a:r>
              <a:rPr lang="en-GB" sz="2800" b="0" dirty="0" err="1" smtClean="0">
                <a:solidFill>
                  <a:srgbClr val="000000"/>
                </a:solidFill>
              </a:rPr>
              <a:t>escopo</a:t>
            </a:r>
            <a:r>
              <a:rPr lang="en-GB" sz="2800" b="0" dirty="0" smtClean="0">
                <a:solidFill>
                  <a:srgbClr val="000000"/>
                </a:solidFill>
              </a:rPr>
              <a:t> do </a:t>
            </a:r>
            <a:r>
              <a:rPr lang="pt-BR" sz="2800" b="0" dirty="0" smtClean="0">
                <a:solidFill>
                  <a:srgbClr val="000000"/>
                </a:solidFill>
              </a:rPr>
              <a:t>projeto</a:t>
            </a:r>
          </a:p>
          <a:p>
            <a:pPr marL="685800" lvl="1" indent="-228600">
              <a:spcBef>
                <a:spcPts val="450"/>
              </a:spcBef>
              <a:buClr>
                <a:srgbClr val="006666"/>
              </a:buClr>
              <a:buSzPct val="65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 smtClean="0">
                <a:solidFill>
                  <a:srgbClr val="000000"/>
                </a:solidFill>
              </a:rPr>
              <a:t>Ativos de processos organizacionais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5496" y="330225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Qualitativa de Riscos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1412776"/>
            <a:ext cx="8352928" cy="43550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 smtClean="0">
                <a:solidFill>
                  <a:srgbClr val="000000"/>
                </a:solidFill>
              </a:rPr>
              <a:t>Ferramentas e técnicas</a:t>
            </a:r>
          </a:p>
          <a:p>
            <a:pPr marL="971550" lvl="1" indent="-514350">
              <a:spcBef>
                <a:spcPts val="525"/>
              </a:spcBef>
              <a:buClr>
                <a:srgbClr val="006666"/>
              </a:buClr>
              <a:buSzPct val="70000"/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/>
              <a:t>Avaliação de probabilidade e impacto dos </a:t>
            </a:r>
            <a:r>
              <a:rPr lang="pt-BR" sz="2800" b="0" dirty="0" smtClean="0"/>
              <a:t>riscos</a:t>
            </a:r>
          </a:p>
          <a:p>
            <a:pPr marL="971550" lvl="1" indent="-514350">
              <a:spcBef>
                <a:spcPts val="525"/>
              </a:spcBef>
              <a:buClr>
                <a:srgbClr val="006666"/>
              </a:buClr>
              <a:buSzPct val="70000"/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 smtClean="0">
                <a:solidFill>
                  <a:srgbClr val="000000"/>
                </a:solidFill>
              </a:rPr>
              <a:t>Matriz de probabilidade e impacto</a:t>
            </a:r>
          </a:p>
          <a:p>
            <a:pPr marL="971550" lvl="1" indent="-514350">
              <a:spcBef>
                <a:spcPts val="525"/>
              </a:spcBef>
              <a:buClr>
                <a:srgbClr val="006666"/>
              </a:buClr>
              <a:buSzPct val="70000"/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 smtClean="0"/>
              <a:t>Avaliação </a:t>
            </a:r>
            <a:r>
              <a:rPr lang="pt-BR" sz="2800" b="0" dirty="0"/>
              <a:t>da qualidade dos dados sobre </a:t>
            </a:r>
            <a:r>
              <a:rPr lang="pt-BR" sz="2800" b="0" dirty="0" smtClean="0"/>
              <a:t>riscos</a:t>
            </a:r>
          </a:p>
          <a:p>
            <a:pPr marL="971550" lvl="1" indent="-514350">
              <a:spcBef>
                <a:spcPts val="525"/>
              </a:spcBef>
              <a:buClr>
                <a:srgbClr val="006666"/>
              </a:buClr>
              <a:buSzPct val="70000"/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 smtClean="0">
                <a:solidFill>
                  <a:srgbClr val="000000"/>
                </a:solidFill>
              </a:rPr>
              <a:t>Categorização de riscos</a:t>
            </a:r>
          </a:p>
          <a:p>
            <a:pPr marL="971550" lvl="1" indent="-514350">
              <a:spcBef>
                <a:spcPts val="525"/>
              </a:spcBef>
              <a:buClr>
                <a:srgbClr val="006666"/>
              </a:buClr>
              <a:buSzPct val="70000"/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 smtClean="0">
                <a:solidFill>
                  <a:srgbClr val="000000"/>
                </a:solidFill>
              </a:rPr>
              <a:t>Avaliação da urgência de riscos</a:t>
            </a:r>
          </a:p>
          <a:p>
            <a:pPr marL="971550" lvl="1" indent="-514350">
              <a:spcBef>
                <a:spcPts val="525"/>
              </a:spcBef>
              <a:buClr>
                <a:srgbClr val="006666"/>
              </a:buClr>
              <a:buSzPct val="70000"/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 smtClean="0">
                <a:solidFill>
                  <a:srgbClr val="000000"/>
                </a:solidFill>
              </a:rPr>
              <a:t>Opinião especializada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6D51EBF-6B26-4E9A-AD6B-A30D3C9A3A68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36</a:t>
            </a:fld>
            <a:endParaRPr lang="en-GB" sz="1200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33" y="1772816"/>
            <a:ext cx="8167451" cy="5146601"/>
            <a:chOff x="453" y="1525"/>
            <a:chExt cx="4002" cy="256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453" y="1525"/>
              <a:ext cx="4002" cy="2561"/>
              <a:chOff x="453" y="1525"/>
              <a:chExt cx="4002" cy="2561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494" y="3445"/>
                <a:ext cx="960" cy="6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/>
              <a:lstStyle/>
              <a:p>
                <a:pPr algn="ctr">
                  <a:lnSpc>
                    <a:spcPct val="100000"/>
                  </a:lnSpc>
                  <a:spcBef>
                    <a:spcPts val="350"/>
                  </a:spcBef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solidFill>
                      <a:srgbClr val="000000"/>
                    </a:solidFill>
                    <a:latin typeface="Arial" charset="0"/>
                  </a:rPr>
                  <a:t>Muito Provável</a:t>
                </a: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2534" y="3445"/>
                <a:ext cx="960" cy="6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/>
              <a:lstStyle/>
              <a:p>
                <a:pPr algn="ctr">
                  <a:lnSpc>
                    <a:spcPct val="100000"/>
                  </a:lnSpc>
                  <a:spcBef>
                    <a:spcPts val="350"/>
                  </a:spcBef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solidFill>
                      <a:srgbClr val="000000"/>
                    </a:solidFill>
                    <a:latin typeface="Arial" charset="0"/>
                  </a:rPr>
                  <a:t>Provável</a:t>
                </a: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1574" y="3445"/>
                <a:ext cx="960" cy="6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/>
              <a:lstStyle/>
              <a:p>
                <a:pPr algn="ctr">
                  <a:lnSpc>
                    <a:spcPct val="100000"/>
                  </a:lnSpc>
                  <a:spcBef>
                    <a:spcPts val="350"/>
                  </a:spcBef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solidFill>
                      <a:srgbClr val="000000"/>
                    </a:solidFill>
                    <a:latin typeface="Arial" charset="0"/>
                  </a:rPr>
                  <a:t>Pouco Provável</a:t>
                </a: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453" y="3445"/>
                <a:ext cx="1121" cy="6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3494" y="2805"/>
                <a:ext cx="960" cy="64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 anchor="ctr" anchorCtr="1"/>
              <a:lstStyle/>
              <a:p>
                <a:pPr>
                  <a:lnSpc>
                    <a:spcPct val="100000"/>
                  </a:lnSpc>
                  <a:spcBef>
                    <a:spcPts val="400"/>
                  </a:spcBef>
                  <a:buClr>
                    <a:srgbClr val="006666"/>
                  </a:buClr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>
                    <a:solidFill>
                      <a:srgbClr val="006666"/>
                    </a:solidFill>
                    <a:latin typeface="Arial" charset="0"/>
                  </a:rPr>
                  <a:t>Médio</a:t>
                </a: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2534" y="2805"/>
                <a:ext cx="960" cy="640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 anchor="ctr" anchorCtr="1"/>
              <a:lstStyle/>
              <a:p>
                <a:pPr>
                  <a:lnSpc>
                    <a:spcPct val="100000"/>
                  </a:lnSpc>
                  <a:spcBef>
                    <a:spcPts val="400"/>
                  </a:spcBef>
                  <a:buClr>
                    <a:srgbClr val="006666"/>
                  </a:buClr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>
                    <a:solidFill>
                      <a:srgbClr val="006666"/>
                    </a:solidFill>
                    <a:latin typeface="Arial" charset="0"/>
                  </a:rPr>
                  <a:t>Baixo</a:t>
                </a: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1574" y="2805"/>
                <a:ext cx="960" cy="640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 anchor="ctr" anchorCtr="1"/>
              <a:lstStyle/>
              <a:p>
                <a:pPr>
                  <a:lnSpc>
                    <a:spcPct val="100000"/>
                  </a:lnSpc>
                  <a:spcBef>
                    <a:spcPts val="400"/>
                  </a:spcBef>
                  <a:buClr>
                    <a:srgbClr val="006666"/>
                  </a:buClr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 err="1">
                    <a:solidFill>
                      <a:srgbClr val="006666"/>
                    </a:solidFill>
                    <a:latin typeface="Arial" charset="0"/>
                  </a:rPr>
                  <a:t>Baixo</a:t>
                </a:r>
                <a:endParaRPr lang="en-GB" sz="1600" dirty="0">
                  <a:solidFill>
                    <a:srgbClr val="006666"/>
                  </a:solidFill>
                  <a:latin typeface="Arial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453" y="2805"/>
                <a:ext cx="1121" cy="6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 anchor="ctr"/>
              <a:lstStyle/>
              <a:p>
                <a:pPr algn="r">
                  <a:lnSpc>
                    <a:spcPct val="100000"/>
                  </a:lnSpc>
                  <a:spcBef>
                    <a:spcPts val="350"/>
                  </a:spcBef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 err="1" smtClean="0">
                    <a:solidFill>
                      <a:srgbClr val="000000"/>
                    </a:solidFill>
                    <a:latin typeface="Arial" charset="0"/>
                  </a:rPr>
                  <a:t>Baixa</a:t>
                </a:r>
                <a:endParaRPr lang="en-GB" sz="14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3494" y="2165"/>
                <a:ext cx="960" cy="640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 anchor="ctr" anchorCtr="1"/>
              <a:lstStyle/>
              <a:p>
                <a:pPr>
                  <a:lnSpc>
                    <a:spcPct val="100000"/>
                  </a:lnSpc>
                  <a:spcBef>
                    <a:spcPts val="400"/>
                  </a:spcBef>
                  <a:buClr>
                    <a:srgbClr val="006666"/>
                  </a:buClr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>
                    <a:solidFill>
                      <a:srgbClr val="006666"/>
                    </a:solidFill>
                    <a:latin typeface="Arial" charset="0"/>
                  </a:rPr>
                  <a:t>Alto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2534" y="2165"/>
                <a:ext cx="960" cy="64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 anchor="ctr" anchorCtr="1"/>
              <a:lstStyle/>
              <a:p>
                <a:pPr>
                  <a:lnSpc>
                    <a:spcPct val="100000"/>
                  </a:lnSpc>
                  <a:spcBef>
                    <a:spcPts val="400"/>
                  </a:spcBef>
                  <a:buClr>
                    <a:srgbClr val="006666"/>
                  </a:buClr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 err="1">
                    <a:solidFill>
                      <a:srgbClr val="006666"/>
                    </a:solidFill>
                    <a:latin typeface="Arial" charset="0"/>
                  </a:rPr>
                  <a:t>Médio</a:t>
                </a:r>
                <a:endParaRPr lang="en-GB" sz="1600" dirty="0">
                  <a:solidFill>
                    <a:srgbClr val="006666"/>
                  </a:solidFill>
                  <a:latin typeface="Arial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574" y="2165"/>
                <a:ext cx="960" cy="640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 anchor="ctr" anchorCtr="1"/>
              <a:lstStyle/>
              <a:p>
                <a:pPr>
                  <a:lnSpc>
                    <a:spcPct val="100000"/>
                  </a:lnSpc>
                  <a:spcBef>
                    <a:spcPts val="400"/>
                  </a:spcBef>
                  <a:buClr>
                    <a:srgbClr val="006666"/>
                  </a:buClr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>
                    <a:solidFill>
                      <a:srgbClr val="006666"/>
                    </a:solidFill>
                    <a:latin typeface="Arial" charset="0"/>
                  </a:rPr>
                  <a:t>Baixo</a:t>
                </a: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453" y="2165"/>
                <a:ext cx="1121" cy="6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 anchor="ctr"/>
              <a:lstStyle/>
              <a:p>
                <a:pPr algn="r">
                  <a:lnSpc>
                    <a:spcPct val="100000"/>
                  </a:lnSpc>
                  <a:spcBef>
                    <a:spcPts val="350"/>
                  </a:spcBef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solidFill>
                      <a:srgbClr val="000000"/>
                    </a:solidFill>
                    <a:latin typeface="Arial" charset="0"/>
                  </a:rPr>
                  <a:t>Média</a:t>
                </a: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3494" y="1525"/>
                <a:ext cx="960" cy="640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 anchor="ctr" anchorCtr="1"/>
              <a:lstStyle/>
              <a:p>
                <a:pPr>
                  <a:lnSpc>
                    <a:spcPct val="100000"/>
                  </a:lnSpc>
                  <a:spcBef>
                    <a:spcPts val="400"/>
                  </a:spcBef>
                  <a:buClr>
                    <a:srgbClr val="006666"/>
                  </a:buClr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>
                    <a:solidFill>
                      <a:srgbClr val="006666"/>
                    </a:solidFill>
                    <a:latin typeface="Arial" charset="0"/>
                  </a:rPr>
                  <a:t>Alto</a:t>
                </a: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2534" y="1525"/>
                <a:ext cx="960" cy="640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 anchor="ctr" anchorCtr="1"/>
              <a:lstStyle/>
              <a:p>
                <a:pPr>
                  <a:lnSpc>
                    <a:spcPct val="100000"/>
                  </a:lnSpc>
                  <a:spcBef>
                    <a:spcPts val="400"/>
                  </a:spcBef>
                  <a:buClr>
                    <a:srgbClr val="006666"/>
                  </a:buClr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>
                    <a:solidFill>
                      <a:srgbClr val="006666"/>
                    </a:solidFill>
                    <a:latin typeface="Arial" charset="0"/>
                  </a:rPr>
                  <a:t>Alto</a:t>
                </a: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574" y="1525"/>
                <a:ext cx="960" cy="64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 anchor="ctr" anchorCtr="1"/>
              <a:lstStyle/>
              <a:p>
                <a:pPr>
                  <a:lnSpc>
                    <a:spcPct val="100000"/>
                  </a:lnSpc>
                  <a:spcBef>
                    <a:spcPts val="400"/>
                  </a:spcBef>
                  <a:buClr>
                    <a:srgbClr val="006666"/>
                  </a:buClr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>
                    <a:solidFill>
                      <a:srgbClr val="006666"/>
                    </a:solidFill>
                    <a:latin typeface="Arial" charset="0"/>
                  </a:rPr>
                  <a:t>Médio</a:t>
                </a: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453" y="1525"/>
                <a:ext cx="1121" cy="6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2160" tIns="46080" rIns="92160" bIns="46080" anchor="ctr"/>
              <a:lstStyle/>
              <a:p>
                <a:pPr algn="r">
                  <a:lnSpc>
                    <a:spcPct val="100000"/>
                  </a:lnSpc>
                  <a:spcBef>
                    <a:spcPts val="350"/>
                  </a:spcBef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solidFill>
                      <a:srgbClr val="000000"/>
                    </a:solidFill>
                    <a:latin typeface="Arial" charset="0"/>
                  </a:rPr>
                  <a:t>Alta</a:t>
                </a:r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453" y="1525"/>
                <a:ext cx="112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453" y="4085"/>
                <a:ext cx="1121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453" y="1525"/>
                <a:ext cx="1" cy="6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2534" y="1525"/>
                <a:ext cx="1" cy="192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3494" y="1525"/>
                <a:ext cx="1" cy="192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4454" y="1525"/>
                <a:ext cx="1" cy="192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453" y="2165"/>
                <a:ext cx="1" cy="6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1574" y="2165"/>
                <a:ext cx="288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>
                <a:off x="453" y="2805"/>
                <a:ext cx="1" cy="6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>
                <a:off x="1574" y="2805"/>
                <a:ext cx="288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>
                <a:off x="453" y="3445"/>
                <a:ext cx="1" cy="6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>
                <a:off x="1574" y="4085"/>
                <a:ext cx="960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>
                <a:off x="2534" y="4085"/>
                <a:ext cx="960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3494" y="4085"/>
                <a:ext cx="960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Line 37"/>
              <p:cNvSpPr>
                <a:spLocks noChangeShapeType="1"/>
              </p:cNvSpPr>
              <p:nvPr/>
            </p:nvSpPr>
            <p:spPr bwMode="auto">
              <a:xfrm>
                <a:off x="4454" y="3445"/>
                <a:ext cx="1" cy="6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Line 38"/>
              <p:cNvSpPr>
                <a:spLocks noChangeShapeType="1"/>
              </p:cNvSpPr>
              <p:nvPr/>
            </p:nvSpPr>
            <p:spPr bwMode="auto">
              <a:xfrm>
                <a:off x="1574" y="1525"/>
                <a:ext cx="2880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>
                <a:off x="1574" y="1525"/>
                <a:ext cx="1" cy="192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>
                <a:off x="1574" y="3445"/>
                <a:ext cx="2880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" name="Rectangle 41"/>
            <p:cNvSpPr>
              <a:spLocks noChangeArrowheads="1"/>
            </p:cNvSpPr>
            <p:nvPr/>
          </p:nvSpPr>
          <p:spPr bwMode="auto">
            <a:xfrm>
              <a:off x="531" y="2157"/>
              <a:ext cx="958" cy="3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algn="ctr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600" b="1" dirty="0" err="1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Impacto</a:t>
              </a:r>
              <a:endParaRPr lang="en-GB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10" name="Rectangle 42"/>
            <p:cNvSpPr>
              <a:spLocks noChangeArrowheads="1"/>
            </p:cNvSpPr>
            <p:nvPr/>
          </p:nvSpPr>
          <p:spPr bwMode="auto">
            <a:xfrm>
              <a:off x="2319" y="3714"/>
              <a:ext cx="1255" cy="2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algn="ctr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1" dirty="0" err="1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Probabilidade</a:t>
              </a:r>
              <a:endParaRPr lang="en-GB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1EC9-DFA3-4BD5-87D4-92339E6667CE}" type="slidenum">
              <a:rPr lang="pt-BR" smtClean="0"/>
              <a:pPr>
                <a:defRPr/>
              </a:pPr>
              <a:t>37</a:t>
            </a:fld>
            <a:endParaRPr lang="pt-BR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5496" y="332656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Qualitativa de Riscos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1412776"/>
            <a:ext cx="8352928" cy="48500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 smtClean="0">
                <a:solidFill>
                  <a:srgbClr val="000000"/>
                </a:solidFill>
              </a:rPr>
              <a:t>Saídas (atualizações do registro dos riscos)</a:t>
            </a: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/>
              <a:t>Classificação relativa ou lista de prioridades dos riscos do </a:t>
            </a:r>
            <a:r>
              <a:rPr lang="pt-BR" sz="2800" b="0" dirty="0" smtClean="0"/>
              <a:t>projeto</a:t>
            </a: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0" dirty="0" smtClean="0"/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 smtClean="0">
                <a:solidFill>
                  <a:srgbClr val="000000"/>
                </a:solidFill>
              </a:rPr>
              <a:t>Riscos agrupados por categoria</a:t>
            </a: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0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/>
              <a:t>Causas de riscos ou áreas do projeto que requerem atenção </a:t>
            </a:r>
            <a:r>
              <a:rPr lang="pt-BR" sz="2800" b="0" dirty="0" smtClean="0"/>
              <a:t>especial</a:t>
            </a:r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0" dirty="0" smtClean="0">
              <a:solidFill>
                <a:srgbClr val="000000"/>
              </a:solidFill>
            </a:endParaRPr>
          </a:p>
          <a:p>
            <a:pPr marL="971550" lvl="1" indent="-514350">
              <a:spcBef>
                <a:spcPts val="525"/>
              </a:spcBef>
              <a:buClr>
                <a:srgbClr val="006666"/>
              </a:buClr>
              <a:buSzPct val="70000"/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1EC9-DFA3-4BD5-87D4-92339E6667CE}" type="slidenum">
              <a:rPr lang="pt-BR" smtClean="0"/>
              <a:pPr>
                <a:defRPr/>
              </a:pPr>
              <a:t>38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95536" y="1412776"/>
            <a:ext cx="8352928" cy="57118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>
                <a:solidFill>
                  <a:srgbClr val="000000"/>
                </a:solidFill>
              </a:rPr>
              <a:t>Saídas (atualizações do registro dos riscos)</a:t>
            </a: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 smtClean="0"/>
              <a:t>Lista de riscos que requerem resposta a curto prazo</a:t>
            </a: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/>
              <a:t>Lista de riscos para análise e resposta </a:t>
            </a:r>
            <a:r>
              <a:rPr lang="pt-BR" sz="2800" b="0" dirty="0" smtClean="0"/>
              <a:t>adicional</a:t>
            </a: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/>
              <a:t>Listas de observação de riscos de baixa </a:t>
            </a:r>
            <a:r>
              <a:rPr lang="pt-BR" sz="2800" b="0" dirty="0" smtClean="0"/>
              <a:t>prioridade</a:t>
            </a:r>
          </a:p>
          <a:p>
            <a:pPr marL="798513" lvl="1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0" dirty="0"/>
              <a:t>Tendências nos resultados da análise qualitativa de riscos</a:t>
            </a:r>
            <a:endParaRPr lang="pt-BR" sz="2800" b="0" dirty="0" smtClean="0"/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0" dirty="0" smtClean="0"/>
          </a:p>
          <a:p>
            <a:pPr marL="1255713" lvl="2" indent="-341313">
              <a:spcBef>
                <a:spcPts val="525"/>
              </a:spcBef>
              <a:buClr>
                <a:srgbClr val="006666"/>
              </a:buClr>
              <a:buSzPct val="70000"/>
              <a:buFont typeface="Wingdings" pitchFamily="2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0" dirty="0" smtClean="0">
              <a:solidFill>
                <a:srgbClr val="000000"/>
              </a:solidFill>
            </a:endParaRPr>
          </a:p>
          <a:p>
            <a:pPr marL="971550" lvl="1" indent="-514350">
              <a:spcBef>
                <a:spcPts val="525"/>
              </a:spcBef>
              <a:buClr>
                <a:srgbClr val="006666"/>
              </a:buClr>
              <a:buSzPct val="70000"/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0" dirty="0" smtClean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5496" y="330225"/>
            <a:ext cx="6840760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Qualitativa de Riscos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Realizar a Análise Quantitativa de Riscos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19459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Processo 4</a:t>
            </a:r>
            <a:endParaRPr lang="pt-BR" dirty="0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D99BCA-3A56-429D-850A-3EF6A3BE48B8}" type="slidenum">
              <a:rPr lang="pt-BR" smtClean="0"/>
              <a:pPr/>
              <a:t>39</a:t>
            </a:fld>
            <a:endParaRPr lang="pt-BR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0000"/>
                </a:solidFill>
              </a:rPr>
              <a:t>Definições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3213100"/>
            <a:ext cx="8229600" cy="2736850"/>
          </a:xfrm>
        </p:spPr>
        <p:txBody>
          <a:bodyPr/>
          <a:lstStyle/>
          <a:p>
            <a:r>
              <a:rPr lang="en-US" sz="2400" dirty="0" err="1" smtClean="0"/>
              <a:t>Causas</a:t>
            </a:r>
            <a:endParaRPr lang="en-US" sz="2400" dirty="0" smtClean="0"/>
          </a:p>
          <a:p>
            <a:pPr lvl="1"/>
            <a:r>
              <a:rPr lang="en-US" sz="2000" dirty="0" err="1" smtClean="0"/>
              <a:t>Requisito</a:t>
            </a:r>
            <a:r>
              <a:rPr lang="en-US" sz="2000" dirty="0" smtClean="0"/>
              <a:t>, </a:t>
            </a:r>
            <a:r>
              <a:rPr lang="en-US" sz="2000" dirty="0" err="1" smtClean="0"/>
              <a:t>premissa</a:t>
            </a:r>
            <a:r>
              <a:rPr lang="en-US" sz="2000" dirty="0" smtClean="0"/>
              <a:t>, </a:t>
            </a:r>
            <a:r>
              <a:rPr lang="en-US" sz="2000" dirty="0" err="1" smtClean="0"/>
              <a:t>restrição</a:t>
            </a:r>
            <a:r>
              <a:rPr lang="en-US" sz="2000" dirty="0" smtClean="0"/>
              <a:t>, </a:t>
            </a:r>
            <a:r>
              <a:rPr lang="en-US" sz="2000" dirty="0" err="1" smtClean="0"/>
              <a:t>condição</a:t>
            </a:r>
            <a:r>
              <a:rPr lang="en-US" sz="2000" dirty="0" smtClean="0"/>
              <a:t>…</a:t>
            </a:r>
          </a:p>
          <a:p>
            <a:r>
              <a:rPr lang="en-US" sz="2400" dirty="0" err="1" smtClean="0"/>
              <a:t>Impactos</a:t>
            </a:r>
            <a:endParaRPr lang="en-US" sz="2400" dirty="0" smtClean="0"/>
          </a:p>
          <a:p>
            <a:pPr lvl="1"/>
            <a:r>
              <a:rPr lang="en-US" sz="2000" dirty="0" err="1" smtClean="0"/>
              <a:t>Custo</a:t>
            </a:r>
            <a:r>
              <a:rPr lang="en-US" sz="2000" dirty="0" smtClean="0"/>
              <a:t>, </a:t>
            </a:r>
            <a:r>
              <a:rPr lang="en-US" sz="2000" dirty="0" err="1" smtClean="0"/>
              <a:t>cronograma</a:t>
            </a:r>
            <a:r>
              <a:rPr lang="en-US" sz="2000" dirty="0" smtClean="0"/>
              <a:t>, </a:t>
            </a:r>
            <a:r>
              <a:rPr lang="en-US" sz="2000" dirty="0" err="1" smtClean="0"/>
              <a:t>desempenho</a:t>
            </a:r>
            <a:r>
              <a:rPr lang="en-US" sz="2000" dirty="0" smtClean="0"/>
              <a:t>, </a:t>
            </a:r>
            <a:r>
              <a:rPr lang="en-US" sz="2000" dirty="0" err="1" smtClean="0"/>
              <a:t>qualidade</a:t>
            </a:r>
            <a:r>
              <a:rPr lang="en-US" sz="2000" dirty="0" smtClean="0"/>
              <a:t>…</a:t>
            </a:r>
            <a:endParaRPr lang="pt-BR" sz="2000" dirty="0" smtClean="0"/>
          </a:p>
        </p:txBody>
      </p:sp>
      <p:sp>
        <p:nvSpPr>
          <p:cNvPr id="5124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9FB583-A974-4B4E-A046-98812DA3AFC4}" type="slidenum">
              <a:rPr lang="pt-BR" smtClean="0">
                <a:latin typeface="Arial" pitchFamily="34" charset="0"/>
              </a:rPr>
              <a:pPr/>
              <a:t>4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750" y="1557338"/>
            <a:ext cx="8135938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0" dirty="0"/>
              <a:t>“O </a:t>
            </a:r>
            <a:r>
              <a:rPr lang="en-US" sz="2400" b="0" dirty="0" err="1"/>
              <a:t>risco</a:t>
            </a:r>
            <a:r>
              <a:rPr lang="en-US" sz="2400" b="0" dirty="0"/>
              <a:t> é um </a:t>
            </a:r>
            <a:r>
              <a:rPr lang="en-US" sz="2400" b="0" dirty="0" err="1"/>
              <a:t>evento</a:t>
            </a:r>
            <a:r>
              <a:rPr lang="en-US" sz="2400" b="0" dirty="0"/>
              <a:t> </a:t>
            </a:r>
            <a:r>
              <a:rPr lang="en-US" sz="2400" b="0" dirty="0" err="1"/>
              <a:t>ou</a:t>
            </a:r>
            <a:r>
              <a:rPr lang="en-US" sz="2400" b="0" dirty="0"/>
              <a:t> </a:t>
            </a:r>
            <a:r>
              <a:rPr lang="en-US" sz="2400" b="0" dirty="0" err="1"/>
              <a:t>condição</a:t>
            </a:r>
            <a:r>
              <a:rPr lang="en-US" sz="2400" b="0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incerta</a:t>
            </a:r>
            <a:r>
              <a:rPr lang="en-US" sz="2400" b="0" dirty="0"/>
              <a:t> </a:t>
            </a:r>
            <a:r>
              <a:rPr lang="en-US" sz="2400" b="0" dirty="0" err="1"/>
              <a:t>que</a:t>
            </a:r>
            <a:r>
              <a:rPr lang="en-US" sz="2400" b="0" dirty="0"/>
              <a:t>, se </a:t>
            </a:r>
            <a:r>
              <a:rPr lang="en-US" sz="2400" b="0" dirty="0" err="1"/>
              <a:t>ocorrer</a:t>
            </a:r>
            <a:r>
              <a:rPr lang="en-US" sz="2400" b="0" dirty="0"/>
              <a:t>, tem um </a:t>
            </a:r>
            <a:r>
              <a:rPr lang="en-US" sz="2400" dirty="0" err="1">
                <a:solidFill>
                  <a:srgbClr val="C00000"/>
                </a:solidFill>
              </a:rPr>
              <a:t>efeito</a:t>
            </a:r>
            <a:r>
              <a:rPr lang="en-US" sz="2400" b="0" dirty="0"/>
              <a:t> </a:t>
            </a:r>
            <a:r>
              <a:rPr lang="en-US" sz="2400" b="0" dirty="0" err="1"/>
              <a:t>em</a:t>
            </a:r>
            <a:r>
              <a:rPr lang="en-US" sz="2400" b="0" dirty="0"/>
              <a:t> </a:t>
            </a:r>
            <a:r>
              <a:rPr lang="en-US" sz="2400" b="0" dirty="0" err="1"/>
              <a:t>pelo</a:t>
            </a:r>
            <a:r>
              <a:rPr lang="en-US" sz="2400" b="0" dirty="0"/>
              <a:t> </a:t>
            </a:r>
            <a:r>
              <a:rPr lang="en-US" sz="2400" b="0" dirty="0" err="1"/>
              <a:t>menos</a:t>
            </a:r>
            <a:r>
              <a:rPr lang="en-US" sz="2400" b="0" dirty="0"/>
              <a:t> um </a:t>
            </a:r>
            <a:r>
              <a:rPr lang="en-US" sz="2400" b="0" dirty="0" err="1"/>
              <a:t>objetivo</a:t>
            </a:r>
            <a:r>
              <a:rPr lang="en-US" sz="2400" b="0" dirty="0"/>
              <a:t> do </a:t>
            </a:r>
            <a:r>
              <a:rPr lang="en-US" sz="2400" b="0" dirty="0" err="1"/>
              <a:t>projeto</a:t>
            </a:r>
            <a:r>
              <a:rPr lang="en-US" sz="2400" b="0" dirty="0"/>
              <a:t>.”</a:t>
            </a:r>
          </a:p>
          <a:p>
            <a:pPr algn="ctr">
              <a:defRPr/>
            </a:pPr>
            <a:r>
              <a:rPr lang="en-US" sz="2400" b="0" dirty="0" err="1">
                <a:solidFill>
                  <a:schemeClr val="bg1">
                    <a:lumMod val="50000"/>
                  </a:schemeClr>
                </a:solidFill>
              </a:rPr>
              <a:t>PMBoK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</a:rPr>
              <a:t> GUIDE 4</a:t>
            </a:r>
            <a:r>
              <a:rPr lang="en-US" sz="2400" b="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</a:rPr>
              <a:t> Edition</a:t>
            </a:r>
            <a:endParaRPr lang="pt-BR" sz="24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EECB66-AD98-4BAB-92BB-8DF44FE1949C}" type="slidenum">
              <a:rPr lang="pt-BR" smtClean="0"/>
              <a:pPr>
                <a:defRPr/>
              </a:pPr>
              <a:t>40</a:t>
            </a:fld>
            <a:endParaRPr lang="pt-BR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-108520" y="330225"/>
            <a:ext cx="6984776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Quantitativa de Riscos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2815768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0" dirty="0" smtClean="0"/>
              <a:t>“Processo </a:t>
            </a:r>
            <a:r>
              <a:rPr lang="pt-BR" sz="3000" b="0" dirty="0"/>
              <a:t>de </a:t>
            </a:r>
            <a:r>
              <a:rPr lang="pt-BR" sz="3000" dirty="0" smtClean="0">
                <a:solidFill>
                  <a:srgbClr val="FFC000"/>
                </a:solidFill>
              </a:rPr>
              <a:t>analisar numericamente</a:t>
            </a:r>
            <a:r>
              <a:rPr lang="pt-BR" sz="3000" b="0" dirty="0" smtClean="0"/>
              <a:t> o </a:t>
            </a:r>
            <a:r>
              <a:rPr lang="pt-BR" sz="3000" b="0" dirty="0" smtClean="0">
                <a:solidFill>
                  <a:srgbClr val="00CC00"/>
                </a:solidFill>
              </a:rPr>
              <a:t>efeito</a:t>
            </a:r>
            <a:r>
              <a:rPr lang="pt-BR" sz="3000" b="0" dirty="0" smtClean="0"/>
              <a:t> dos riscos identificados nos </a:t>
            </a:r>
            <a:r>
              <a:rPr lang="pt-BR" sz="3000" b="0" dirty="0" smtClean="0">
                <a:solidFill>
                  <a:srgbClr val="00B0F0"/>
                </a:solidFill>
              </a:rPr>
              <a:t>objetivos gerais</a:t>
            </a:r>
            <a:r>
              <a:rPr lang="pt-BR" sz="3000" b="0" dirty="0" smtClean="0"/>
              <a:t> do projeto”</a:t>
            </a:r>
            <a:endParaRPr lang="pt-BR" sz="30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EECB66-AD98-4BAB-92BB-8DF44FE1949C}" type="slidenum">
              <a:rPr lang="pt-BR" smtClean="0"/>
              <a:pPr>
                <a:defRPr/>
              </a:pPr>
              <a:t>41</a:t>
            </a:fld>
            <a:endParaRPr lang="pt-B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640960" cy="218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66657" y="5374377"/>
            <a:ext cx="5397631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200" b="0" dirty="0" smtClean="0"/>
              <a:t>Entradas, ferramentas e técnicas, saídas</a:t>
            </a:r>
            <a:endParaRPr lang="pt-BR" sz="2200" b="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-108520" y="330225"/>
            <a:ext cx="6984776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Quantitativa de Riscos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EECB66-AD98-4BAB-92BB-8DF44FE1949C}" type="slidenum">
              <a:rPr lang="pt-BR" smtClean="0"/>
              <a:pPr>
                <a:defRPr/>
              </a:pPr>
              <a:t>42</a:t>
            </a:fld>
            <a:endParaRPr lang="pt-BR" dirty="0"/>
          </a:p>
        </p:txBody>
      </p:sp>
      <p:grpSp>
        <p:nvGrpSpPr>
          <p:cNvPr id="2" name="Grupo 6"/>
          <p:cNvGrpSpPr/>
          <p:nvPr/>
        </p:nvGrpSpPr>
        <p:grpSpPr>
          <a:xfrm>
            <a:off x="452438" y="1268760"/>
            <a:ext cx="8239125" cy="3887316"/>
            <a:chOff x="452438" y="1556792"/>
            <a:chExt cx="8239125" cy="38873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438" y="1556792"/>
              <a:ext cx="8239125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438" y="3501008"/>
              <a:ext cx="8239125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CaixaDeTexto 7"/>
          <p:cNvSpPr txBox="1"/>
          <p:nvPr/>
        </p:nvSpPr>
        <p:spPr>
          <a:xfrm>
            <a:off x="2726524" y="5373216"/>
            <a:ext cx="3717684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200" b="0" dirty="0" smtClean="0"/>
              <a:t>Diagrama de fluxo de dados</a:t>
            </a:r>
            <a:endParaRPr lang="pt-BR" sz="2200" b="0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-108520" y="330225"/>
            <a:ext cx="6984776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Quantitativa de Riscos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Entradas</a:t>
            </a:r>
          </a:p>
          <a:p>
            <a:pPr lvl="1"/>
            <a:r>
              <a:rPr lang="pt-BR" sz="2800" dirty="0" smtClean="0"/>
              <a:t>Registro dos riscos</a:t>
            </a:r>
          </a:p>
          <a:p>
            <a:pPr lvl="1"/>
            <a:r>
              <a:rPr lang="pt-BR" sz="2800" dirty="0" smtClean="0"/>
              <a:t>Plano de gerenciamento dos riscos</a:t>
            </a:r>
          </a:p>
          <a:p>
            <a:pPr lvl="1"/>
            <a:r>
              <a:rPr lang="pt-BR" sz="2800" dirty="0" smtClean="0"/>
              <a:t>Plano de gerenciamento dos custos</a:t>
            </a:r>
          </a:p>
          <a:p>
            <a:pPr lvl="1"/>
            <a:r>
              <a:rPr lang="pt-BR" sz="2800" dirty="0" smtClean="0"/>
              <a:t>Plano de gerenciamento do cronograma</a:t>
            </a:r>
          </a:p>
          <a:p>
            <a:pPr lvl="1"/>
            <a:r>
              <a:rPr lang="pt-BR" sz="2800" dirty="0" smtClean="0"/>
              <a:t>Ativos de processos organizacionais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EECB66-AD98-4BAB-92BB-8DF44FE1949C}" type="slidenum">
              <a:rPr lang="pt-BR" smtClean="0"/>
              <a:pPr>
                <a:defRPr/>
              </a:pPr>
              <a:t>43</a:t>
            </a:fld>
            <a:endParaRPr lang="pt-BR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-108520" y="330225"/>
            <a:ext cx="6984776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Quantitativa de Riscos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Ferramentas e técnicas</a:t>
            </a:r>
          </a:p>
          <a:p>
            <a:pPr lvl="1"/>
            <a:r>
              <a:rPr lang="pt-BR" dirty="0" smtClean="0"/>
              <a:t>Técnicas de coleta e apresentação de dados</a:t>
            </a:r>
          </a:p>
          <a:p>
            <a:pPr lvl="2"/>
            <a:r>
              <a:rPr lang="pt-BR" sz="2400" dirty="0" smtClean="0"/>
              <a:t>Entrevistas</a:t>
            </a:r>
          </a:p>
          <a:p>
            <a:pPr lvl="2"/>
            <a:r>
              <a:rPr lang="pt-BR" sz="2400" dirty="0" smtClean="0"/>
              <a:t>Distribuições de probabilidades</a:t>
            </a:r>
          </a:p>
          <a:p>
            <a:pPr lvl="1"/>
            <a:r>
              <a:rPr lang="pt-BR" dirty="0" smtClean="0"/>
              <a:t>Técnicas de modelagem e análise quantitativa de riscos</a:t>
            </a:r>
          </a:p>
          <a:p>
            <a:pPr lvl="2"/>
            <a:r>
              <a:rPr lang="pt-BR" sz="2400" dirty="0" smtClean="0"/>
              <a:t>Análise de sensibilidade</a:t>
            </a:r>
          </a:p>
          <a:p>
            <a:pPr lvl="2"/>
            <a:r>
              <a:rPr lang="pt-BR" sz="2400" dirty="0" smtClean="0"/>
              <a:t>Análise do valor monetário esperado</a:t>
            </a:r>
          </a:p>
          <a:p>
            <a:pPr lvl="2"/>
            <a:r>
              <a:rPr lang="pt-BR" sz="2400" dirty="0" smtClean="0"/>
              <a:t>Modelagem e simulação</a:t>
            </a:r>
          </a:p>
          <a:p>
            <a:pPr lvl="1"/>
            <a:r>
              <a:rPr lang="pt-BR" dirty="0" smtClean="0"/>
              <a:t>Opinião especializada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EECB66-AD98-4BAB-92BB-8DF44FE1949C}" type="slidenum">
              <a:rPr lang="pt-BR" smtClean="0"/>
              <a:pPr>
                <a:defRPr/>
              </a:pPr>
              <a:t>44</a:t>
            </a:fld>
            <a:endParaRPr lang="pt-BR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-108520" y="330225"/>
            <a:ext cx="6984776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Quantitativa de Riscos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Saídas</a:t>
            </a:r>
          </a:p>
          <a:p>
            <a:pPr lvl="1"/>
            <a:r>
              <a:rPr lang="pt-BR" sz="2800" dirty="0" smtClean="0"/>
              <a:t>Atualizações do registro dos riscos</a:t>
            </a:r>
          </a:p>
          <a:p>
            <a:pPr lvl="2"/>
            <a:r>
              <a:rPr lang="pt-BR" sz="2800" dirty="0" smtClean="0"/>
              <a:t>Análise probabilística do projeto</a:t>
            </a:r>
          </a:p>
          <a:p>
            <a:pPr lvl="2"/>
            <a:r>
              <a:rPr lang="pt-BR" sz="2800" dirty="0" smtClean="0"/>
              <a:t>Probabilidade de atingir os objetivos de custo e tempo</a:t>
            </a:r>
          </a:p>
          <a:p>
            <a:pPr lvl="2"/>
            <a:r>
              <a:rPr lang="pt-BR" sz="2800" dirty="0" smtClean="0"/>
              <a:t>Lista priorizada de riscos quantificados</a:t>
            </a:r>
          </a:p>
          <a:p>
            <a:pPr lvl="2"/>
            <a:r>
              <a:rPr lang="pt-BR" sz="2800" dirty="0" smtClean="0"/>
              <a:t>Tendências nos resultados da análise quantitativa de riscos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EECB66-AD98-4BAB-92BB-8DF44FE1949C}" type="slidenum">
              <a:rPr lang="pt-BR" smtClean="0"/>
              <a:pPr>
                <a:defRPr/>
              </a:pPr>
              <a:t>45</a:t>
            </a:fld>
            <a:endParaRPr lang="pt-BR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-108520" y="330225"/>
            <a:ext cx="6984776" cy="578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Análise Quantitativa de Riscos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800000"/>
                </a:solidFill>
              </a:rPr>
              <a:t>Planejar</a:t>
            </a:r>
            <a:r>
              <a:rPr lang="en-US" b="1" dirty="0" smtClean="0">
                <a:solidFill>
                  <a:srgbClr val="800000"/>
                </a:solidFill>
              </a:rPr>
              <a:t> as </a:t>
            </a:r>
            <a:r>
              <a:rPr lang="en-US" b="1" dirty="0" err="1" smtClean="0">
                <a:solidFill>
                  <a:srgbClr val="800000"/>
                </a:solidFill>
              </a:rPr>
              <a:t>Respostas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aos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Riscos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21507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Processo 5</a:t>
            </a:r>
            <a:endParaRPr 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0D6888-A60D-4BB2-A19C-B581EE4E59C8}" type="slidenum">
              <a:rPr lang="pt-BR" smtClean="0">
                <a:latin typeface="Arial" pitchFamily="34" charset="0"/>
              </a:rPr>
              <a:pPr/>
              <a:t>46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6804248" cy="647700"/>
          </a:xfrm>
        </p:spPr>
        <p:txBody>
          <a:bodyPr/>
          <a:lstStyle/>
          <a:p>
            <a:pPr algn="l"/>
            <a:r>
              <a:rPr lang="en-US" sz="3200" b="1" dirty="0" err="1" smtClean="0">
                <a:solidFill>
                  <a:srgbClr val="800000"/>
                </a:solidFill>
              </a:rPr>
              <a:t>Planejar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>
                <a:solidFill>
                  <a:srgbClr val="800000"/>
                </a:solidFill>
              </a:rPr>
              <a:t>as </a:t>
            </a:r>
            <a:r>
              <a:rPr lang="en-US" sz="3200" b="1" dirty="0" err="1">
                <a:solidFill>
                  <a:srgbClr val="800000"/>
                </a:solidFill>
              </a:rPr>
              <a:t>Respostas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aos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o processo de desenvolver opções e determinar ações para aumentar as oportunidades e reduzir as ameaças aos objetivos do projeto.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0263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Proprietários das respostas a riscos;</a:t>
            </a:r>
          </a:p>
          <a:p>
            <a:r>
              <a:rPr lang="pt-BR" dirty="0" smtClean="0"/>
              <a:t>Riscos de acordo com a prioridade;</a:t>
            </a:r>
          </a:p>
          <a:p>
            <a:r>
              <a:rPr lang="pt-BR" dirty="0" smtClean="0"/>
              <a:t>Respostas adequadas à importância do risco.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260648"/>
            <a:ext cx="680424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smtClean="0">
                <a:solidFill>
                  <a:srgbClr val="800000"/>
                </a:solidFill>
              </a:rPr>
              <a:t>Planejar as Respostas aos 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509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66657" y="5374377"/>
            <a:ext cx="5397631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200" b="0" dirty="0" smtClean="0"/>
              <a:t>Entradas, ferramentas e técnicas, saídas</a:t>
            </a:r>
            <a:endParaRPr lang="pt-BR" sz="2200" b="0" dirty="0"/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0" y="260648"/>
            <a:ext cx="680424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smtClean="0">
                <a:solidFill>
                  <a:srgbClr val="800000"/>
                </a:solidFill>
              </a:rPr>
              <a:t>Planejar as Respostas aos 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75" y="2204864"/>
            <a:ext cx="849930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358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0000"/>
                </a:solidFill>
              </a:rPr>
              <a:t>Definições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6148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8BD965-4391-4B47-9016-071A8DA74CA8}" type="slidenum">
              <a:rPr lang="pt-BR" smtClean="0">
                <a:latin typeface="Arial" pitchFamily="34" charset="0"/>
              </a:rPr>
              <a:pPr/>
              <a:t>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" name="Seta para cima 5"/>
          <p:cNvSpPr/>
          <p:nvPr/>
        </p:nvSpPr>
        <p:spPr bwMode="auto">
          <a:xfrm>
            <a:off x="2195513" y="3860800"/>
            <a:ext cx="784225" cy="1296988"/>
          </a:xfrm>
          <a:prstGeom prst="upArrow">
            <a:avLst/>
          </a:prstGeom>
          <a:solidFill>
            <a:srgbClr val="19891E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para cima 6"/>
          <p:cNvSpPr/>
          <p:nvPr/>
        </p:nvSpPr>
        <p:spPr bwMode="auto">
          <a:xfrm rot="10800000">
            <a:off x="2195513" y="1917700"/>
            <a:ext cx="784225" cy="1295400"/>
          </a:xfrm>
          <a:prstGeom prst="up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47864" y="2060848"/>
            <a:ext cx="37496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NEGATIVO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63888" y="4149080"/>
            <a:ext cx="34547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0842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POSITIVO</a:t>
            </a:r>
            <a:endParaRPr lang="pt-BR" sz="5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0842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Entradas:</a:t>
            </a:r>
          </a:p>
          <a:p>
            <a:pPr lvl="1"/>
            <a:r>
              <a:rPr lang="pt-BR" dirty="0"/>
              <a:t>Plano de gerenciamento de riscos;</a:t>
            </a:r>
          </a:p>
          <a:p>
            <a:pPr lvl="1"/>
            <a:r>
              <a:rPr lang="pt-BR" dirty="0"/>
              <a:t>Registros de riscos</a:t>
            </a:r>
            <a:r>
              <a:rPr lang="pt-BR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260648"/>
            <a:ext cx="680424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smtClean="0">
                <a:solidFill>
                  <a:srgbClr val="800000"/>
                </a:solidFill>
              </a:rPr>
              <a:t>Planejar as Respostas aos 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188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Entradas:</a:t>
            </a:r>
          </a:p>
          <a:p>
            <a:pPr lvl="1"/>
            <a:r>
              <a:rPr lang="pt-BR" dirty="0" smtClean="0"/>
              <a:t>Plano de gerenciamento de riscos:</a:t>
            </a:r>
          </a:p>
          <a:p>
            <a:pPr lvl="2"/>
            <a:r>
              <a:rPr lang="pt-BR" dirty="0" smtClean="0"/>
              <a:t>Funções e responsabilidades;</a:t>
            </a:r>
          </a:p>
          <a:p>
            <a:pPr lvl="2"/>
            <a:r>
              <a:rPr lang="pt-BR" dirty="0" smtClean="0"/>
              <a:t>Definições de análise de risco;</a:t>
            </a:r>
          </a:p>
          <a:p>
            <a:pPr lvl="2"/>
            <a:r>
              <a:rPr lang="pt-BR" dirty="0" smtClean="0"/>
              <a:t>Limites de risco para riscos baixos, moderados e altos;</a:t>
            </a:r>
          </a:p>
          <a:p>
            <a:pPr lvl="2"/>
            <a:r>
              <a:rPr lang="pt-BR" dirty="0" smtClean="0"/>
              <a:t>Tempo e orçamento necessário.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260648"/>
            <a:ext cx="680424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smtClean="0">
                <a:solidFill>
                  <a:srgbClr val="800000"/>
                </a:solidFill>
              </a:rPr>
              <a:t>Planejar as Respostas aos 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848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Entradas:</a:t>
            </a:r>
          </a:p>
          <a:p>
            <a:pPr lvl="1"/>
            <a:r>
              <a:rPr lang="pt-BR" dirty="0" smtClean="0"/>
              <a:t>  Registro de riscos:</a:t>
            </a:r>
          </a:p>
          <a:p>
            <a:pPr lvl="2"/>
            <a:r>
              <a:rPr lang="pt-BR" dirty="0" smtClean="0"/>
              <a:t>Riscos identificados;</a:t>
            </a:r>
          </a:p>
          <a:p>
            <a:pPr lvl="2"/>
            <a:r>
              <a:rPr lang="pt-BR" dirty="0" smtClean="0"/>
              <a:t>Causas-raiz;</a:t>
            </a:r>
          </a:p>
          <a:p>
            <a:pPr lvl="2"/>
            <a:r>
              <a:rPr lang="pt-BR" dirty="0" smtClean="0"/>
              <a:t>Listas de respostas possíveis;</a:t>
            </a:r>
          </a:p>
          <a:p>
            <a:pPr lvl="2"/>
            <a:r>
              <a:rPr lang="pt-BR" dirty="0" smtClean="0"/>
              <a:t>Proprietários;</a:t>
            </a:r>
          </a:p>
          <a:p>
            <a:pPr lvl="2"/>
            <a:r>
              <a:rPr lang="pt-BR" dirty="0" smtClean="0"/>
              <a:t>Sintomas e sinais de alerta.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260648"/>
            <a:ext cx="680424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smtClean="0">
                <a:solidFill>
                  <a:srgbClr val="800000"/>
                </a:solidFill>
              </a:rPr>
              <a:t>Planejar as Respostas aos 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787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Ferramentas e técnicas:</a:t>
            </a:r>
          </a:p>
          <a:p>
            <a:pPr lvl="1"/>
            <a:r>
              <a:rPr lang="pt-BR" dirty="0" smtClean="0"/>
              <a:t>Estratégia </a:t>
            </a:r>
            <a:r>
              <a:rPr lang="pt-BR" dirty="0"/>
              <a:t>para riscos negativos ou ameaças;</a:t>
            </a:r>
          </a:p>
          <a:p>
            <a:pPr lvl="1"/>
            <a:r>
              <a:rPr lang="pt-BR" dirty="0"/>
              <a:t>Estratégias para riscos positivos ou </a:t>
            </a:r>
            <a:r>
              <a:rPr lang="pt-BR" dirty="0" smtClean="0"/>
              <a:t>oportunidades;</a:t>
            </a:r>
          </a:p>
          <a:p>
            <a:pPr lvl="1"/>
            <a:r>
              <a:rPr lang="pt-BR" dirty="0"/>
              <a:t>Estratégias para ameaças e oportunidades</a:t>
            </a:r>
            <a:r>
              <a:rPr lang="pt-BR" dirty="0" smtClean="0"/>
              <a:t>;</a:t>
            </a:r>
          </a:p>
          <a:p>
            <a:pPr lvl="1"/>
            <a:r>
              <a:rPr lang="pt-BR" dirty="0"/>
              <a:t>Estratégias para respostas </a:t>
            </a:r>
            <a:r>
              <a:rPr lang="pt-BR" dirty="0" smtClean="0"/>
              <a:t>contingenciadas.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260648"/>
            <a:ext cx="680424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smtClean="0">
                <a:solidFill>
                  <a:srgbClr val="800000"/>
                </a:solidFill>
              </a:rPr>
              <a:t>Planejar as Respostas aos 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8991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Ferramentas e técnicas 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 </a:t>
            </a:r>
            <a:r>
              <a:rPr lang="pt-BR" dirty="0"/>
              <a:t>Estratégia para riscos negativos ou ameaças </a:t>
            </a:r>
            <a:r>
              <a:rPr lang="pt-BR" dirty="0" smtClean="0"/>
              <a:t>:</a:t>
            </a:r>
          </a:p>
          <a:p>
            <a:pPr lvl="2"/>
            <a:r>
              <a:rPr lang="pt-BR" dirty="0" smtClean="0"/>
              <a:t>Prevenir;</a:t>
            </a:r>
          </a:p>
          <a:p>
            <a:pPr lvl="2"/>
            <a:r>
              <a:rPr lang="pt-BR" dirty="0" smtClean="0"/>
              <a:t>Transferir;</a:t>
            </a:r>
          </a:p>
          <a:p>
            <a:pPr lvl="2"/>
            <a:r>
              <a:rPr lang="pt-BR" dirty="0" smtClean="0"/>
              <a:t>Mitigar.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260648"/>
            <a:ext cx="680424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smtClean="0">
                <a:solidFill>
                  <a:srgbClr val="800000"/>
                </a:solidFill>
              </a:rPr>
              <a:t>Planejar as Respostas aos 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099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Ferramentas e técnicas 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 </a:t>
            </a:r>
            <a:r>
              <a:rPr lang="pt-BR" dirty="0"/>
              <a:t>Estratégias para riscos positivos ou </a:t>
            </a:r>
            <a:r>
              <a:rPr lang="pt-BR" dirty="0" smtClean="0"/>
              <a:t>oportunidades :</a:t>
            </a:r>
          </a:p>
          <a:p>
            <a:pPr lvl="2"/>
            <a:r>
              <a:rPr lang="pt-BR" dirty="0"/>
              <a:t>Explorar;</a:t>
            </a:r>
            <a:endParaRPr lang="pt-BR" dirty="0" smtClean="0"/>
          </a:p>
          <a:p>
            <a:pPr lvl="2"/>
            <a:r>
              <a:rPr lang="pt-BR" dirty="0"/>
              <a:t>Compartilhar;</a:t>
            </a:r>
            <a:endParaRPr lang="pt-BR" dirty="0" smtClean="0"/>
          </a:p>
          <a:p>
            <a:pPr lvl="2"/>
            <a:r>
              <a:rPr lang="pt-BR" dirty="0"/>
              <a:t>Melhorar.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260648"/>
            <a:ext cx="680424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smtClean="0">
                <a:solidFill>
                  <a:srgbClr val="800000"/>
                </a:solidFill>
              </a:rPr>
              <a:t>Planejar as Respostas aos 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258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Ferramentas e técnicas 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 </a:t>
            </a:r>
            <a:r>
              <a:rPr lang="pt-BR" dirty="0"/>
              <a:t>Estratégias para ameaças e oportunidades </a:t>
            </a:r>
            <a:r>
              <a:rPr lang="pt-BR" dirty="0" smtClean="0"/>
              <a:t>:</a:t>
            </a:r>
          </a:p>
          <a:p>
            <a:pPr lvl="2"/>
            <a:r>
              <a:rPr lang="pt-BR" dirty="0" smtClean="0"/>
              <a:t>Aceitação.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260648"/>
            <a:ext cx="680424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dirty="0" err="1" smtClean="0">
                <a:solidFill>
                  <a:srgbClr val="800000"/>
                </a:solidFill>
              </a:rPr>
              <a:t>Planejar</a:t>
            </a:r>
            <a:r>
              <a:rPr lang="en-US" sz="3200" b="1" dirty="0" smtClean="0">
                <a:solidFill>
                  <a:srgbClr val="800000"/>
                </a:solidFill>
              </a:rPr>
              <a:t> as </a:t>
            </a:r>
            <a:r>
              <a:rPr lang="en-US" sz="3200" b="1" dirty="0" err="1" smtClean="0">
                <a:solidFill>
                  <a:srgbClr val="800000"/>
                </a:solidFill>
              </a:rPr>
              <a:t>Respostas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</a:rPr>
              <a:t>aos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</a:rPr>
              <a:t>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160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Ferramentas e técnicas 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 </a:t>
            </a:r>
            <a:r>
              <a:rPr lang="pt-BR" dirty="0"/>
              <a:t>Estratégias para respostas </a:t>
            </a:r>
            <a:r>
              <a:rPr lang="pt-BR" dirty="0" smtClean="0"/>
              <a:t>contingenciadas.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260648"/>
            <a:ext cx="680424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smtClean="0">
                <a:solidFill>
                  <a:srgbClr val="800000"/>
                </a:solidFill>
              </a:rPr>
              <a:t>Planejar as Respostas aos 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646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Saídas :</a:t>
            </a:r>
          </a:p>
          <a:p>
            <a:pPr lvl="1"/>
            <a:r>
              <a:rPr lang="pt-BR" dirty="0"/>
              <a:t>Registro de riscos (atualizações);</a:t>
            </a:r>
          </a:p>
          <a:p>
            <a:pPr lvl="1"/>
            <a:r>
              <a:rPr lang="pt-BR" dirty="0"/>
              <a:t>Plano de gerenciamento do projeto (atualizações);</a:t>
            </a:r>
            <a:endParaRPr lang="pt-BR" dirty="0" smtClean="0"/>
          </a:p>
          <a:p>
            <a:pPr lvl="1"/>
            <a:r>
              <a:rPr lang="pt-BR" dirty="0" smtClean="0"/>
              <a:t>Acordos </a:t>
            </a:r>
            <a:r>
              <a:rPr lang="pt-BR" dirty="0"/>
              <a:t>contratuais relacionados a riscos.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260648"/>
            <a:ext cx="680424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smtClean="0">
                <a:solidFill>
                  <a:srgbClr val="800000"/>
                </a:solidFill>
              </a:rPr>
              <a:t>Planejar as Respostas aos 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976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Saídas:</a:t>
            </a:r>
          </a:p>
          <a:p>
            <a:pPr lvl="1"/>
            <a:r>
              <a:rPr lang="pt-BR" dirty="0" smtClean="0"/>
              <a:t>Registro </a:t>
            </a:r>
            <a:r>
              <a:rPr lang="pt-BR" dirty="0"/>
              <a:t>de riscos (</a:t>
            </a:r>
            <a:r>
              <a:rPr lang="pt-BR" dirty="0" smtClean="0"/>
              <a:t>atualizações):</a:t>
            </a:r>
          </a:p>
          <a:p>
            <a:pPr marL="1314450" lvl="2" indent="-457200"/>
            <a:r>
              <a:rPr lang="pt-BR" dirty="0"/>
              <a:t>Riscos identificados, suas descrições, área afetadas, </a:t>
            </a:r>
            <a:r>
              <a:rPr lang="pt-BR" dirty="0" smtClean="0"/>
              <a:t>causas;</a:t>
            </a:r>
          </a:p>
          <a:p>
            <a:pPr marL="1314450" lvl="2" indent="-457200"/>
            <a:r>
              <a:rPr lang="pt-BR" dirty="0"/>
              <a:t>Proprietários e responsabilidades </a:t>
            </a:r>
            <a:r>
              <a:rPr lang="pt-BR" dirty="0" smtClean="0"/>
              <a:t>designadas;</a:t>
            </a:r>
          </a:p>
          <a:p>
            <a:pPr marL="1314450" lvl="2" indent="-457200"/>
            <a:r>
              <a:rPr lang="pt-BR" dirty="0"/>
              <a:t>Estratégias de respostas </a:t>
            </a:r>
            <a:r>
              <a:rPr lang="pt-BR" dirty="0" smtClean="0"/>
              <a:t>acordadas</a:t>
            </a:r>
            <a:r>
              <a:rPr lang="pt-BR" dirty="0"/>
              <a:t>;</a:t>
            </a:r>
            <a:endParaRPr lang="pt-BR" dirty="0" smtClean="0"/>
          </a:p>
          <a:p>
            <a:pPr marL="1314450" lvl="2" indent="-457200"/>
            <a:r>
              <a:rPr lang="pt-BR" dirty="0"/>
              <a:t>Planos de </a:t>
            </a:r>
            <a:r>
              <a:rPr lang="pt-BR" dirty="0" smtClean="0"/>
              <a:t>contingência </a:t>
            </a:r>
            <a:r>
              <a:rPr lang="pt-BR" dirty="0"/>
              <a:t>e gatilho que acionam sua execução.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260648"/>
            <a:ext cx="680424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smtClean="0">
                <a:solidFill>
                  <a:srgbClr val="800000"/>
                </a:solidFill>
              </a:rPr>
              <a:t>Planejar as Respostas aos 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546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0000"/>
                </a:solidFill>
              </a:rPr>
              <a:t>Definições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Negativo</a:t>
            </a:r>
            <a:endParaRPr lang="en-US" dirty="0" smtClean="0"/>
          </a:p>
          <a:p>
            <a:pPr lvl="1"/>
            <a:r>
              <a:rPr lang="en-US" dirty="0" err="1" smtClean="0"/>
              <a:t>Ameaças</a:t>
            </a:r>
            <a:endParaRPr lang="en-US" dirty="0" smtClean="0"/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autorização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endParaRPr lang="en-US" dirty="0" smtClean="0"/>
          </a:p>
          <a:p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Positivo</a:t>
            </a:r>
            <a:endParaRPr lang="en-US" dirty="0" smtClean="0"/>
          </a:p>
          <a:p>
            <a:pPr lvl="1"/>
            <a:r>
              <a:rPr lang="en-US" dirty="0" err="1" smtClean="0"/>
              <a:t>Oportunidades</a:t>
            </a:r>
            <a:endParaRPr lang="en-US" dirty="0" smtClean="0"/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cumprimento</a:t>
            </a:r>
            <a:r>
              <a:rPr lang="en-US" dirty="0" smtClean="0"/>
              <a:t> das </a:t>
            </a:r>
            <a:r>
              <a:rPr lang="en-US" dirty="0" err="1" smtClean="0"/>
              <a:t>atividades</a:t>
            </a:r>
            <a:r>
              <a:rPr lang="en-US" dirty="0" smtClean="0"/>
              <a:t> antes do </a:t>
            </a:r>
            <a:r>
              <a:rPr lang="en-US" dirty="0" err="1" smtClean="0"/>
              <a:t>prazo</a:t>
            </a:r>
            <a:endParaRPr lang="pt-BR" dirty="0" smtClean="0"/>
          </a:p>
        </p:txBody>
      </p:sp>
      <p:sp>
        <p:nvSpPr>
          <p:cNvPr id="717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36B71E-CA5E-424C-BCD0-4979427F8D67}" type="slidenum">
              <a:rPr lang="pt-BR" smtClean="0">
                <a:latin typeface="Arial" pitchFamily="34" charset="0"/>
              </a:rPr>
              <a:pPr/>
              <a:t>6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Saídas :</a:t>
            </a:r>
          </a:p>
          <a:p>
            <a:pPr lvl="1"/>
            <a:r>
              <a:rPr lang="pt-BR" dirty="0" smtClean="0"/>
              <a:t>Plano </a:t>
            </a:r>
            <a:r>
              <a:rPr lang="pt-BR" dirty="0"/>
              <a:t>de gerenciamento do projeto (atualizações</a:t>
            </a:r>
            <a:r>
              <a:rPr lang="pt-BR" dirty="0" smtClean="0"/>
              <a:t>)</a:t>
            </a:r>
          </a:p>
          <a:p>
            <a:pPr marL="457200" lvl="1" indent="0">
              <a:buNone/>
            </a:pPr>
            <a:r>
              <a:rPr lang="pt-BR" dirty="0"/>
              <a:t>	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60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260648"/>
            <a:ext cx="680424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smtClean="0">
                <a:solidFill>
                  <a:srgbClr val="800000"/>
                </a:solidFill>
              </a:rPr>
              <a:t>Planejar as Respostas aos 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358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Saídas :</a:t>
            </a:r>
          </a:p>
          <a:p>
            <a:pPr lvl="1"/>
            <a:r>
              <a:rPr lang="pt-BR" dirty="0" smtClean="0"/>
              <a:t>Acordos </a:t>
            </a:r>
            <a:r>
              <a:rPr lang="pt-BR" dirty="0"/>
              <a:t>contratuais relacionados a </a:t>
            </a:r>
            <a:r>
              <a:rPr lang="pt-BR" dirty="0" smtClean="0"/>
              <a:t>riscos.</a:t>
            </a:r>
            <a:r>
              <a:rPr lang="pt-BR" dirty="0"/>
              <a:t>	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61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260648"/>
            <a:ext cx="680424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smtClean="0">
                <a:solidFill>
                  <a:srgbClr val="800000"/>
                </a:solidFill>
              </a:rPr>
              <a:t>Planejar as Respostas aos 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564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800000"/>
                </a:solidFill>
              </a:rPr>
              <a:t>Monitorar</a:t>
            </a:r>
            <a:r>
              <a:rPr lang="en-US" b="1" dirty="0" smtClean="0">
                <a:solidFill>
                  <a:srgbClr val="800000"/>
                </a:solidFill>
              </a:rPr>
              <a:t> e </a:t>
            </a:r>
            <a:r>
              <a:rPr lang="en-US" b="1" dirty="0" err="1" smtClean="0">
                <a:solidFill>
                  <a:srgbClr val="800000"/>
                </a:solidFill>
              </a:rPr>
              <a:t>Controlar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os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Riscos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22531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Processo 6</a:t>
            </a:r>
            <a:endParaRPr 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B3A07B-C3C9-436C-A53D-B43F9464ADF5}" type="slidenum">
              <a:rPr lang="pt-BR" smtClean="0">
                <a:latin typeface="Arial" pitchFamily="34" charset="0"/>
              </a:rPr>
              <a:pPr/>
              <a:t>62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350"/>
            <a:ext cx="6526213" cy="6477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800000"/>
                </a:solidFill>
              </a:rPr>
              <a:t>Monitorar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>
                <a:solidFill>
                  <a:srgbClr val="800000"/>
                </a:solidFill>
              </a:rPr>
              <a:t>e </a:t>
            </a:r>
            <a:r>
              <a:rPr lang="en-US" sz="3200" b="1" dirty="0" err="1" smtClean="0">
                <a:solidFill>
                  <a:srgbClr val="800000"/>
                </a:solidFill>
              </a:rPr>
              <a:t>Controlar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</a:rPr>
              <a:t>os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“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Implementação</a:t>
            </a:r>
            <a:r>
              <a:rPr lang="en-US" dirty="0" smtClean="0"/>
              <a:t> dos </a:t>
            </a:r>
            <a:r>
              <a:rPr lang="en-US" dirty="0" err="1" smtClean="0"/>
              <a:t>planos</a:t>
            </a:r>
            <a:r>
              <a:rPr lang="en-US" dirty="0" smtClean="0"/>
              <a:t> de </a:t>
            </a:r>
            <a:r>
              <a:rPr lang="en-US" dirty="0" err="1" smtClean="0"/>
              <a:t>respostas</a:t>
            </a:r>
            <a:r>
              <a:rPr lang="en-US" dirty="0" smtClean="0"/>
              <a:t> a </a:t>
            </a:r>
            <a:r>
              <a:rPr lang="en-US" dirty="0" err="1" smtClean="0"/>
              <a:t>riscos</a:t>
            </a:r>
            <a:r>
              <a:rPr lang="en-US" dirty="0" smtClean="0"/>
              <a:t>, </a:t>
            </a:r>
            <a:r>
              <a:rPr lang="en-US" dirty="0" err="1" smtClean="0"/>
              <a:t>acompanhamento</a:t>
            </a:r>
            <a:r>
              <a:rPr lang="en-US" dirty="0" smtClean="0"/>
              <a:t> dos </a:t>
            </a:r>
            <a:r>
              <a:rPr lang="en-US" dirty="0" err="1" smtClean="0"/>
              <a:t>riscos</a:t>
            </a:r>
            <a:r>
              <a:rPr lang="en-US" dirty="0" smtClean="0"/>
              <a:t>, </a:t>
            </a:r>
            <a:r>
              <a:rPr lang="en-US" dirty="0" err="1" smtClean="0"/>
              <a:t>identificação</a:t>
            </a:r>
            <a:r>
              <a:rPr lang="en-US" dirty="0" smtClean="0"/>
              <a:t> de </a:t>
            </a:r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riscos</a:t>
            </a:r>
            <a:r>
              <a:rPr lang="en-US" dirty="0" smtClean="0"/>
              <a:t> e </a:t>
            </a:r>
            <a:r>
              <a:rPr lang="en-US" dirty="0" err="1" smtClean="0"/>
              <a:t>avaliação</a:t>
            </a:r>
            <a:r>
              <a:rPr lang="en-US" dirty="0" smtClean="0"/>
              <a:t> da </a:t>
            </a:r>
            <a:r>
              <a:rPr lang="en-US" dirty="0" err="1" smtClean="0"/>
              <a:t>eficácia</a:t>
            </a:r>
            <a:r>
              <a:rPr lang="en-US" dirty="0" smtClean="0"/>
              <a:t> do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riscos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o </a:t>
            </a:r>
            <a:r>
              <a:rPr lang="en-US" dirty="0" err="1" smtClean="0"/>
              <a:t>projeto</a:t>
            </a:r>
            <a:r>
              <a:rPr lang="en-US" dirty="0" smtClean="0"/>
              <a:t>.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63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03285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350"/>
            <a:ext cx="6526213" cy="647700"/>
          </a:xfrm>
        </p:spPr>
        <p:txBody>
          <a:bodyPr/>
          <a:lstStyle/>
          <a:p>
            <a:r>
              <a:rPr lang="en-US" sz="3200" b="1" dirty="0" err="1">
                <a:solidFill>
                  <a:srgbClr val="800000"/>
                </a:solidFill>
              </a:rPr>
              <a:t>Monitorar</a:t>
            </a:r>
            <a:r>
              <a:rPr lang="en-US" sz="3200" b="1" dirty="0">
                <a:solidFill>
                  <a:srgbClr val="800000"/>
                </a:solidFill>
              </a:rPr>
              <a:t> e </a:t>
            </a:r>
            <a:r>
              <a:rPr lang="en-US" sz="3200" b="1" dirty="0" err="1">
                <a:solidFill>
                  <a:srgbClr val="800000"/>
                </a:solidFill>
              </a:rPr>
              <a:t>Controlar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os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Finalidades:</a:t>
            </a:r>
          </a:p>
          <a:p>
            <a:pPr lvl="1"/>
            <a:r>
              <a:rPr lang="pt-BR" dirty="0" smtClean="0"/>
              <a:t>Verificar se as premissas de um projeto ainda são válidas</a:t>
            </a:r>
          </a:p>
          <a:p>
            <a:pPr lvl="1"/>
            <a:r>
              <a:rPr lang="pt-BR" dirty="0" smtClean="0"/>
              <a:t>Verificar se a análise mostra um risco avaliado que foi modificado ou que pode ser desativado</a:t>
            </a:r>
          </a:p>
          <a:p>
            <a:pPr lvl="1"/>
            <a:r>
              <a:rPr lang="pt-BR" dirty="0" smtClean="0"/>
              <a:t>Verificar se as políticas de gerenciamento de riscos estão seguidas</a:t>
            </a:r>
          </a:p>
          <a:p>
            <a:pPr lvl="1"/>
            <a:r>
              <a:rPr lang="pt-BR" dirty="0" smtClean="0"/>
              <a:t>Verificar se as reservas </a:t>
            </a:r>
            <a:r>
              <a:rPr lang="pt-BR" dirty="0"/>
              <a:t>para </a:t>
            </a:r>
            <a:r>
              <a:rPr lang="pt-BR" dirty="0" smtClean="0"/>
              <a:t>contingência de custo ou cronograma devem ser reavaliadas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64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9294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350"/>
            <a:ext cx="6526213" cy="647700"/>
          </a:xfrm>
        </p:spPr>
        <p:txBody>
          <a:bodyPr/>
          <a:lstStyle/>
          <a:p>
            <a:r>
              <a:rPr lang="en-US" sz="3200" b="1" dirty="0" err="1">
                <a:solidFill>
                  <a:srgbClr val="800000"/>
                </a:solidFill>
              </a:rPr>
              <a:t>Monitorar</a:t>
            </a:r>
            <a:r>
              <a:rPr lang="en-US" sz="3200" b="1" dirty="0">
                <a:solidFill>
                  <a:srgbClr val="800000"/>
                </a:solidFill>
              </a:rPr>
              <a:t> e </a:t>
            </a:r>
            <a:r>
              <a:rPr lang="en-US" sz="3200" b="1" dirty="0" err="1">
                <a:solidFill>
                  <a:srgbClr val="800000"/>
                </a:solidFill>
              </a:rPr>
              <a:t>Controlar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os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16229"/>
            <a:ext cx="6638131" cy="352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726524" y="5374377"/>
            <a:ext cx="3717684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200" b="0" dirty="0" smtClean="0"/>
              <a:t>Diagrama de fluxo de dados</a:t>
            </a:r>
            <a:endParaRPr lang="pt-BR" sz="2200" b="0" dirty="0"/>
          </a:p>
        </p:txBody>
      </p:sp>
    </p:spTree>
    <p:extLst>
      <p:ext uri="{BB962C8B-B14F-4D97-AF65-F5344CB8AC3E}">
        <p14:creationId xmlns="" xmlns:p14="http://schemas.microsoft.com/office/powerpoint/2010/main" val="3562411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350"/>
            <a:ext cx="6526213" cy="6477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800000"/>
                </a:solidFill>
              </a:rPr>
              <a:t>Monitorar</a:t>
            </a:r>
            <a:r>
              <a:rPr lang="en-US" sz="3200" b="1" dirty="0" smtClean="0">
                <a:solidFill>
                  <a:srgbClr val="800000"/>
                </a:solidFill>
              </a:rPr>
              <a:t> e </a:t>
            </a:r>
            <a:r>
              <a:rPr lang="en-US" sz="3200" b="1" dirty="0" err="1" smtClean="0">
                <a:solidFill>
                  <a:srgbClr val="800000"/>
                </a:solidFill>
              </a:rPr>
              <a:t>Controlar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</a:rPr>
              <a:t>os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</a:rPr>
              <a:t>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66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585714"/>
            <a:ext cx="76771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66657" y="5374377"/>
            <a:ext cx="5397631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200" b="0" dirty="0" smtClean="0"/>
              <a:t>Entradas, ferramentas e técnicas, saídas</a:t>
            </a:r>
            <a:endParaRPr lang="pt-BR" sz="2200" b="0" dirty="0"/>
          </a:p>
        </p:txBody>
      </p:sp>
    </p:spTree>
    <p:extLst>
      <p:ext uri="{BB962C8B-B14F-4D97-AF65-F5344CB8AC3E}">
        <p14:creationId xmlns="" xmlns:p14="http://schemas.microsoft.com/office/powerpoint/2010/main" val="2364018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350"/>
            <a:ext cx="6526213" cy="647700"/>
          </a:xfrm>
        </p:spPr>
        <p:txBody>
          <a:bodyPr/>
          <a:lstStyle/>
          <a:p>
            <a:r>
              <a:rPr lang="en-US" sz="3200" b="1" dirty="0" err="1">
                <a:solidFill>
                  <a:srgbClr val="800000"/>
                </a:solidFill>
              </a:rPr>
              <a:t>Monitorar</a:t>
            </a:r>
            <a:r>
              <a:rPr lang="en-US" sz="3200" b="1" dirty="0">
                <a:solidFill>
                  <a:srgbClr val="800000"/>
                </a:solidFill>
              </a:rPr>
              <a:t> e </a:t>
            </a:r>
            <a:r>
              <a:rPr lang="en-US" sz="3200" b="1" dirty="0" err="1">
                <a:solidFill>
                  <a:srgbClr val="800000"/>
                </a:solidFill>
              </a:rPr>
              <a:t>Controlar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os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Entradas:</a:t>
            </a:r>
          </a:p>
          <a:p>
            <a:pPr lvl="1"/>
            <a:r>
              <a:rPr lang="pt-BR" dirty="0" smtClean="0"/>
              <a:t>Registro dos riscos</a:t>
            </a:r>
          </a:p>
          <a:p>
            <a:pPr lvl="2"/>
            <a:r>
              <a:rPr lang="pt-BR" dirty="0" smtClean="0"/>
              <a:t>Informações sobre os riscos identificados e seus donos</a:t>
            </a:r>
          </a:p>
          <a:p>
            <a:pPr lvl="2"/>
            <a:r>
              <a:rPr lang="pt-BR" dirty="0" smtClean="0"/>
              <a:t>Reservas de </a:t>
            </a:r>
            <a:r>
              <a:rPr lang="pt-BR" dirty="0" err="1" smtClean="0"/>
              <a:t>contigência</a:t>
            </a:r>
            <a:r>
              <a:rPr lang="pt-BR" dirty="0" smtClean="0"/>
              <a:t> de tempo e custo</a:t>
            </a:r>
          </a:p>
          <a:p>
            <a:pPr lvl="1"/>
            <a:r>
              <a:rPr lang="pt-BR" dirty="0" smtClean="0"/>
              <a:t>Plano de gerenciamento do projeto</a:t>
            </a:r>
          </a:p>
          <a:p>
            <a:pPr lvl="1"/>
            <a:r>
              <a:rPr lang="pt-BR" dirty="0" smtClean="0"/>
              <a:t>Desempenho do trabalho</a:t>
            </a:r>
          </a:p>
          <a:p>
            <a:pPr lvl="2"/>
            <a:r>
              <a:rPr lang="pt-BR" dirty="0" smtClean="0"/>
              <a:t>Andamento das entregas</a:t>
            </a:r>
          </a:p>
          <a:p>
            <a:pPr lvl="2"/>
            <a:r>
              <a:rPr lang="pt-BR" dirty="0" smtClean="0"/>
              <a:t>Progresso do cronograma e custos</a:t>
            </a:r>
          </a:p>
          <a:p>
            <a:pPr lvl="1"/>
            <a:r>
              <a:rPr lang="pt-BR" dirty="0" smtClean="0"/>
              <a:t>Relatórios de desempenho</a:t>
            </a:r>
          </a:p>
          <a:p>
            <a:pPr lvl="2"/>
            <a:r>
              <a:rPr lang="pt-BR" dirty="0" smtClean="0"/>
              <a:t>Medições de Desempenho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67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71031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350"/>
            <a:ext cx="6526213" cy="647700"/>
          </a:xfrm>
        </p:spPr>
        <p:txBody>
          <a:bodyPr/>
          <a:lstStyle/>
          <a:p>
            <a:r>
              <a:rPr lang="en-US" sz="3200" b="1" dirty="0" err="1">
                <a:solidFill>
                  <a:srgbClr val="800000"/>
                </a:solidFill>
              </a:rPr>
              <a:t>Monitorar</a:t>
            </a:r>
            <a:r>
              <a:rPr lang="en-US" sz="3200" b="1" dirty="0">
                <a:solidFill>
                  <a:srgbClr val="800000"/>
                </a:solidFill>
              </a:rPr>
              <a:t> e </a:t>
            </a:r>
            <a:r>
              <a:rPr lang="en-US" sz="3200" b="1" dirty="0" err="1">
                <a:solidFill>
                  <a:srgbClr val="800000"/>
                </a:solidFill>
              </a:rPr>
              <a:t>Controlar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os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Ferramentas e Técnicas:</a:t>
            </a:r>
          </a:p>
          <a:p>
            <a:pPr lvl="1"/>
            <a:r>
              <a:rPr lang="pt-BR" dirty="0" smtClean="0"/>
              <a:t>Reavaliação de riscos</a:t>
            </a:r>
          </a:p>
          <a:p>
            <a:pPr lvl="1"/>
            <a:r>
              <a:rPr lang="pt-BR" dirty="0" smtClean="0"/>
              <a:t>Auditorias de riscos</a:t>
            </a:r>
          </a:p>
          <a:p>
            <a:pPr lvl="2"/>
            <a:r>
              <a:rPr lang="pt-BR" dirty="0" smtClean="0"/>
              <a:t>Documentação da eficácia das respostas aos riscos</a:t>
            </a:r>
          </a:p>
          <a:p>
            <a:pPr lvl="1"/>
            <a:r>
              <a:rPr lang="pt-BR" dirty="0" smtClean="0"/>
              <a:t>Análises de variação e tendências</a:t>
            </a:r>
          </a:p>
          <a:p>
            <a:pPr lvl="2"/>
            <a:r>
              <a:rPr lang="pt-BR" dirty="0" smtClean="0"/>
              <a:t>Comparação de resultados</a:t>
            </a:r>
          </a:p>
          <a:p>
            <a:pPr lvl="2"/>
            <a:r>
              <a:rPr lang="pt-BR" dirty="0" smtClean="0"/>
              <a:t>Análise do Valor Agregado</a:t>
            </a:r>
          </a:p>
          <a:p>
            <a:pPr lvl="1"/>
            <a:r>
              <a:rPr lang="pt-BR" dirty="0" smtClean="0"/>
              <a:t>Medição do desempenho técnico</a:t>
            </a:r>
          </a:p>
          <a:p>
            <a:pPr lvl="2"/>
            <a:r>
              <a:rPr lang="pt-BR" dirty="0"/>
              <a:t>Comparação de realizações </a:t>
            </a:r>
            <a:r>
              <a:rPr lang="pt-BR" dirty="0" smtClean="0"/>
              <a:t>técnicas</a:t>
            </a:r>
          </a:p>
          <a:p>
            <a:pPr lvl="2"/>
            <a:r>
              <a:rPr lang="pt-BR" dirty="0" smtClean="0"/>
              <a:t>Medidas: ponderação, prazos de transações, número de entregas, etc.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68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01445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350"/>
            <a:ext cx="6526213" cy="647700"/>
          </a:xfrm>
        </p:spPr>
        <p:txBody>
          <a:bodyPr/>
          <a:lstStyle/>
          <a:p>
            <a:r>
              <a:rPr lang="en-US" sz="3200" b="1" dirty="0" err="1">
                <a:solidFill>
                  <a:srgbClr val="800000"/>
                </a:solidFill>
              </a:rPr>
              <a:t>Monitorar</a:t>
            </a:r>
            <a:r>
              <a:rPr lang="en-US" sz="3200" b="1" dirty="0">
                <a:solidFill>
                  <a:srgbClr val="800000"/>
                </a:solidFill>
              </a:rPr>
              <a:t> e </a:t>
            </a:r>
            <a:r>
              <a:rPr lang="en-US" sz="3200" b="1" dirty="0" err="1">
                <a:solidFill>
                  <a:srgbClr val="800000"/>
                </a:solidFill>
              </a:rPr>
              <a:t>Controlar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os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Ferramentas e Técnicas:</a:t>
            </a:r>
          </a:p>
          <a:p>
            <a:pPr lvl="1"/>
            <a:r>
              <a:rPr lang="pt-BR" dirty="0" smtClean="0"/>
              <a:t>Análise de reservas</a:t>
            </a:r>
          </a:p>
          <a:p>
            <a:pPr lvl="1"/>
            <a:r>
              <a:rPr lang="pt-BR" dirty="0" smtClean="0"/>
              <a:t>Reuniões de adiantamento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69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62887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0000"/>
                </a:solidFill>
              </a:rPr>
              <a:t>Definições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8196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034FAA-1AD6-467F-86AF-396A3D2721A0}" type="slidenum">
              <a:rPr lang="pt-BR" smtClean="0">
                <a:latin typeface="Arial" pitchFamily="34" charset="0"/>
              </a:rPr>
              <a:pPr/>
              <a:t>7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750" y="2492375"/>
            <a:ext cx="8135938" cy="1939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0" dirty="0"/>
              <a:t>“</a:t>
            </a:r>
            <a:r>
              <a:rPr lang="en-US" sz="2400" b="0" dirty="0" err="1"/>
              <a:t>Avançar</a:t>
            </a:r>
            <a:r>
              <a:rPr lang="en-US" sz="2400" b="0" dirty="0"/>
              <a:t> no </a:t>
            </a:r>
            <a:r>
              <a:rPr lang="en-US" sz="2400" b="0" dirty="0" err="1"/>
              <a:t>projeto</a:t>
            </a:r>
            <a:r>
              <a:rPr lang="en-US" sz="2400" b="0" dirty="0"/>
              <a:t> </a:t>
            </a:r>
            <a:r>
              <a:rPr lang="en-US" sz="2400" b="0" dirty="0" err="1"/>
              <a:t>sem</a:t>
            </a:r>
            <a:r>
              <a:rPr lang="en-US" sz="2400" b="0" dirty="0"/>
              <a:t> um </a:t>
            </a:r>
            <a:r>
              <a:rPr lang="en-US" sz="2400" dirty="0" err="1">
                <a:solidFill>
                  <a:srgbClr val="C00000"/>
                </a:solidFill>
              </a:rPr>
              <a:t>foco</a:t>
            </a:r>
            <a:r>
              <a:rPr lang="en-US" sz="2400" b="0" dirty="0"/>
              <a:t> </a:t>
            </a:r>
            <a:r>
              <a:rPr lang="en-US" sz="2400" b="0" dirty="0" err="1"/>
              <a:t>proativo</a:t>
            </a:r>
            <a:r>
              <a:rPr lang="en-US" sz="2400" b="0" dirty="0"/>
              <a:t> no </a:t>
            </a:r>
            <a:r>
              <a:rPr lang="en-US" sz="2400" dirty="0" err="1">
                <a:solidFill>
                  <a:srgbClr val="C00000"/>
                </a:solidFill>
              </a:rPr>
              <a:t>gerenciamento</a:t>
            </a:r>
            <a:r>
              <a:rPr lang="en-US" sz="2400" b="0" dirty="0"/>
              <a:t> de </a:t>
            </a:r>
            <a:r>
              <a:rPr lang="en-US" sz="2400" b="0" dirty="0" err="1"/>
              <a:t>riscos</a:t>
            </a:r>
            <a:r>
              <a:rPr lang="en-US" sz="2400" b="0" dirty="0"/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aumenta</a:t>
            </a:r>
            <a:r>
              <a:rPr lang="en-US" sz="2400" b="0" dirty="0"/>
              <a:t> o </a:t>
            </a:r>
            <a:r>
              <a:rPr lang="en-US" sz="2400" dirty="0" err="1">
                <a:solidFill>
                  <a:srgbClr val="C00000"/>
                </a:solidFill>
              </a:rPr>
              <a:t>impacto</a:t>
            </a:r>
            <a:r>
              <a:rPr lang="en-US" sz="2400" b="0" dirty="0"/>
              <a:t> </a:t>
            </a:r>
            <a:r>
              <a:rPr lang="en-US" sz="2400" b="0" dirty="0" err="1"/>
              <a:t>que</a:t>
            </a:r>
            <a:r>
              <a:rPr lang="en-US" sz="2400" b="0" dirty="0"/>
              <a:t> um </a:t>
            </a:r>
            <a:r>
              <a:rPr lang="en-US" sz="2400" b="0" dirty="0" err="1"/>
              <a:t>risco</a:t>
            </a:r>
            <a:r>
              <a:rPr lang="en-US" sz="2400" b="0" dirty="0"/>
              <a:t> </a:t>
            </a:r>
            <a:r>
              <a:rPr lang="en-US" sz="2400" b="0" dirty="0" err="1"/>
              <a:t>realizado</a:t>
            </a:r>
            <a:r>
              <a:rPr lang="en-US" sz="2400" b="0" dirty="0"/>
              <a:t> </a:t>
            </a:r>
            <a:r>
              <a:rPr lang="en-US" sz="2400" b="0" dirty="0" err="1"/>
              <a:t>pode</a:t>
            </a:r>
            <a:r>
              <a:rPr lang="en-US" sz="2400" b="0" dirty="0"/>
              <a:t> </a:t>
            </a:r>
            <a:r>
              <a:rPr lang="en-US" sz="2400" b="0" dirty="0" err="1"/>
              <a:t>ter</a:t>
            </a:r>
            <a:r>
              <a:rPr lang="en-US" sz="2400" b="0" dirty="0"/>
              <a:t> </a:t>
            </a:r>
            <a:r>
              <a:rPr lang="en-US" sz="2400" b="0" dirty="0" err="1"/>
              <a:t>sobre</a:t>
            </a:r>
            <a:r>
              <a:rPr lang="en-US" sz="2400" b="0" dirty="0"/>
              <a:t> o </a:t>
            </a:r>
            <a:r>
              <a:rPr lang="en-US" sz="2400" b="0" dirty="0" err="1"/>
              <a:t>projeto</a:t>
            </a:r>
            <a:r>
              <a:rPr lang="en-US" sz="2400" b="0" dirty="0"/>
              <a:t> e </a:t>
            </a:r>
            <a:r>
              <a:rPr lang="en-US" sz="2400" b="0" dirty="0" err="1"/>
              <a:t>pode</a:t>
            </a:r>
            <a:r>
              <a:rPr lang="en-US" sz="2400" b="0" dirty="0"/>
              <a:t> </a:t>
            </a:r>
            <a:r>
              <a:rPr lang="en-US" sz="2400" b="0" dirty="0" err="1"/>
              <a:t>levar</a:t>
            </a:r>
            <a:r>
              <a:rPr lang="en-US" sz="2400" b="0" dirty="0"/>
              <a:t> </a:t>
            </a:r>
            <a:r>
              <a:rPr lang="en-US" sz="2400" b="0" dirty="0" err="1"/>
              <a:t>ao</a:t>
            </a:r>
            <a:r>
              <a:rPr lang="en-US" sz="2400" b="0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fracasso</a:t>
            </a:r>
            <a:r>
              <a:rPr lang="en-US" sz="2400" b="0" dirty="0"/>
              <a:t> do </a:t>
            </a:r>
            <a:r>
              <a:rPr lang="en-US" sz="2400" b="0" dirty="0" err="1"/>
              <a:t>projeto</a:t>
            </a:r>
            <a:r>
              <a:rPr lang="en-US" sz="2400" b="0" dirty="0"/>
              <a:t>”</a:t>
            </a:r>
          </a:p>
          <a:p>
            <a:pPr algn="ctr">
              <a:defRPr/>
            </a:pPr>
            <a:r>
              <a:rPr lang="en-US" sz="2400" b="0" dirty="0" err="1">
                <a:solidFill>
                  <a:schemeClr val="bg1">
                    <a:lumMod val="50000"/>
                  </a:schemeClr>
                </a:solidFill>
              </a:rPr>
              <a:t>PMBoK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</a:rPr>
              <a:t> GUIDE 4</a:t>
            </a:r>
            <a:r>
              <a:rPr lang="en-US" sz="2400" b="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</a:rPr>
              <a:t> Edition</a:t>
            </a:r>
            <a:endParaRPr lang="pt-BR" sz="24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350"/>
            <a:ext cx="6526213" cy="647700"/>
          </a:xfrm>
        </p:spPr>
        <p:txBody>
          <a:bodyPr/>
          <a:lstStyle/>
          <a:p>
            <a:r>
              <a:rPr lang="en-US" sz="3200" b="1" dirty="0" err="1">
                <a:solidFill>
                  <a:srgbClr val="800000"/>
                </a:solidFill>
              </a:rPr>
              <a:t>Monitorar</a:t>
            </a:r>
            <a:r>
              <a:rPr lang="en-US" sz="3200" b="1" dirty="0">
                <a:solidFill>
                  <a:srgbClr val="800000"/>
                </a:solidFill>
              </a:rPr>
              <a:t> e </a:t>
            </a:r>
            <a:r>
              <a:rPr lang="en-US" sz="3200" b="1" dirty="0" err="1">
                <a:solidFill>
                  <a:srgbClr val="800000"/>
                </a:solidFill>
              </a:rPr>
              <a:t>Controlar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os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Saídas:</a:t>
            </a:r>
          </a:p>
          <a:p>
            <a:pPr lvl="1"/>
            <a:r>
              <a:rPr lang="pt-BR" dirty="0" smtClean="0"/>
              <a:t>Atualização do registro dos riscos</a:t>
            </a:r>
          </a:p>
          <a:p>
            <a:pPr lvl="2"/>
            <a:r>
              <a:rPr lang="pt-BR" dirty="0" smtClean="0"/>
              <a:t>Resultados das reavaliações, das auditorias e das revisões de riscos</a:t>
            </a:r>
          </a:p>
          <a:p>
            <a:pPr lvl="2"/>
            <a:r>
              <a:rPr lang="pt-BR" dirty="0" smtClean="0"/>
              <a:t>Resultados das respostas aos riscos</a:t>
            </a:r>
          </a:p>
          <a:p>
            <a:pPr lvl="1"/>
            <a:r>
              <a:rPr lang="pt-BR" dirty="0" smtClean="0"/>
              <a:t>Atualizações dos ativos de processos organizacionais</a:t>
            </a:r>
          </a:p>
          <a:p>
            <a:pPr lvl="2"/>
            <a:r>
              <a:rPr lang="pt-BR" dirty="0" smtClean="0"/>
              <a:t>Modelos do plano de gerenciamento de riscos</a:t>
            </a:r>
          </a:p>
          <a:p>
            <a:pPr lvl="2"/>
            <a:r>
              <a:rPr lang="pt-BR" dirty="0" smtClean="0"/>
              <a:t>Estrutura analítica dos riscos</a:t>
            </a:r>
          </a:p>
          <a:p>
            <a:pPr lvl="2"/>
            <a:r>
              <a:rPr lang="pt-BR" dirty="0" smtClean="0"/>
              <a:t>Lições aprendidas das atividades de gerenciamento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70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48428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350"/>
            <a:ext cx="6526213" cy="647700"/>
          </a:xfrm>
        </p:spPr>
        <p:txBody>
          <a:bodyPr/>
          <a:lstStyle/>
          <a:p>
            <a:r>
              <a:rPr lang="en-US" sz="3200" b="1" dirty="0" err="1">
                <a:solidFill>
                  <a:srgbClr val="800000"/>
                </a:solidFill>
              </a:rPr>
              <a:t>Monitorar</a:t>
            </a:r>
            <a:r>
              <a:rPr lang="en-US" sz="3200" b="1" dirty="0">
                <a:solidFill>
                  <a:srgbClr val="800000"/>
                </a:solidFill>
              </a:rPr>
              <a:t> e </a:t>
            </a:r>
            <a:r>
              <a:rPr lang="en-US" sz="3200" b="1" dirty="0" err="1">
                <a:solidFill>
                  <a:srgbClr val="800000"/>
                </a:solidFill>
              </a:rPr>
              <a:t>Controlar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os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err="1">
                <a:solidFill>
                  <a:srgbClr val="800000"/>
                </a:solidFill>
              </a:rPr>
              <a:t>Riscos</a:t>
            </a:r>
            <a:endParaRPr lang="pt-BR" sz="3200" b="1" dirty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Saídas:</a:t>
            </a:r>
          </a:p>
          <a:p>
            <a:pPr lvl="1"/>
            <a:r>
              <a:rPr lang="pt-BR" dirty="0" smtClean="0"/>
              <a:t>Solicitações de mudanças</a:t>
            </a:r>
          </a:p>
          <a:p>
            <a:pPr lvl="2"/>
            <a:r>
              <a:rPr lang="pt-BR" dirty="0" smtClean="0"/>
              <a:t>Encaminhadas para o processo Realizar o controle integrado de mudanças</a:t>
            </a:r>
          </a:p>
          <a:p>
            <a:pPr lvl="2"/>
            <a:r>
              <a:rPr lang="pt-BR" dirty="0" smtClean="0"/>
              <a:t>Ações preventivas e corretivas</a:t>
            </a:r>
          </a:p>
          <a:p>
            <a:pPr lvl="1"/>
            <a:r>
              <a:rPr lang="pt-BR" dirty="0" smtClean="0"/>
              <a:t>Atualizações do plano de gerenciamento do projeto</a:t>
            </a:r>
          </a:p>
          <a:p>
            <a:pPr lvl="1"/>
            <a:r>
              <a:rPr lang="pt-BR" dirty="0" smtClean="0"/>
              <a:t>Atualizações dos documentos do projeto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8F3EF-E151-4B47-9F9E-369F307091B2}" type="slidenum">
              <a:rPr lang="pt-BR" smtClean="0"/>
              <a:pPr>
                <a:defRPr/>
              </a:pPr>
              <a:t>71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55526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800000"/>
                </a:solidFill>
              </a:rPr>
              <a:t>Questões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Preparatórias</a:t>
            </a:r>
            <a:r>
              <a:rPr lang="en-US" b="1" dirty="0" smtClean="0">
                <a:solidFill>
                  <a:srgbClr val="800000"/>
                </a:solidFill>
              </a:rPr>
              <a:t> PMP</a:t>
            </a:r>
            <a:endParaRPr lang="pt-BR" b="1" dirty="0" smtClean="0">
              <a:solidFill>
                <a:srgbClr val="800000"/>
              </a:solidFill>
            </a:endParaRPr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7CB4D6-0C12-40F4-9802-5EA2A4BB67E6}" type="slidenum">
              <a:rPr lang="pt-BR" smtClean="0">
                <a:latin typeface="Arial" pitchFamily="34" charset="0"/>
              </a:rPr>
              <a:pPr/>
              <a:t>72</a:t>
            </a:fld>
            <a:endParaRPr lang="pt-BR" smtClean="0">
              <a:latin typeface="Arial" pitchFamily="34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716338"/>
            <a:ext cx="3048000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</a:rPr>
              <a:t>Questões Preparatórias PMP</a:t>
            </a:r>
            <a:endParaRPr lang="pt-BR" sz="3200" b="1" smtClean="0">
              <a:solidFill>
                <a:srgbClr val="800000"/>
              </a:solidFill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392612"/>
          </a:xfrm>
        </p:spPr>
        <p:txBody>
          <a:bodyPr/>
          <a:lstStyle/>
          <a:p>
            <a:pPr>
              <a:buFontTx/>
              <a:buNone/>
            </a:pPr>
            <a:r>
              <a:rPr lang="pt-BR" smtClean="0"/>
              <a:t>O bom gerenciamento de riscos em projetos implica diminuir: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AutoNum type="alphaLcParenR"/>
            </a:pPr>
            <a:r>
              <a:rPr lang="pt-BR" sz="2000" smtClean="0"/>
              <a:t>Custos</a:t>
            </a:r>
          </a:p>
          <a:p>
            <a:pPr>
              <a:buFontTx/>
              <a:buAutoNum type="alphaLcParenR"/>
            </a:pPr>
            <a:r>
              <a:rPr lang="pt-BR" sz="2000" smtClean="0"/>
              <a:t>Prazos</a:t>
            </a:r>
          </a:p>
          <a:p>
            <a:pPr>
              <a:buFontTx/>
              <a:buAutoNum type="alphaLcParenR"/>
            </a:pPr>
            <a:r>
              <a:rPr lang="pt-BR" sz="2000" smtClean="0"/>
              <a:t>Incertezas</a:t>
            </a:r>
          </a:p>
          <a:p>
            <a:pPr>
              <a:buFontTx/>
              <a:buAutoNum type="alphaLcParenR"/>
            </a:pPr>
            <a:r>
              <a:rPr lang="pt-BR" sz="2000" smtClean="0"/>
              <a:t>Respostas a e b</a:t>
            </a: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34368F-52C2-4635-A8A2-66D3E01363DD}" type="slidenum">
              <a:rPr lang="pt-BR" smtClean="0">
                <a:latin typeface="Arial" pitchFamily="34" charset="0"/>
              </a:rPr>
              <a:pPr/>
              <a:t>73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800000"/>
                </a:solidFill>
              </a:rPr>
              <a:t>Questões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</a:rPr>
              <a:t>Preparatórias</a:t>
            </a:r>
            <a:r>
              <a:rPr lang="en-US" sz="3200" b="1" dirty="0" smtClean="0">
                <a:solidFill>
                  <a:srgbClr val="800000"/>
                </a:solidFill>
              </a:rPr>
              <a:t> PMP</a:t>
            </a:r>
            <a:endParaRPr lang="pt-BR" sz="3200" b="1" dirty="0" smtClean="0">
              <a:solidFill>
                <a:srgbClr val="800000"/>
              </a:solidFill>
            </a:endParaRP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392612"/>
          </a:xfrm>
        </p:spPr>
        <p:txBody>
          <a:bodyPr/>
          <a:lstStyle/>
          <a:p>
            <a:pPr>
              <a:buFontTx/>
              <a:buNone/>
            </a:pPr>
            <a:r>
              <a:rPr lang="pt-BR" smtClean="0"/>
              <a:t>O bom gerenciamento de riscos em projetos implica diminuir: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AutoNum type="alphaLcParenR"/>
            </a:pPr>
            <a:r>
              <a:rPr lang="pt-BR" sz="2000" smtClean="0"/>
              <a:t>Custos</a:t>
            </a:r>
          </a:p>
          <a:p>
            <a:pPr>
              <a:buFontTx/>
              <a:buAutoNum type="alphaLcParenR"/>
            </a:pPr>
            <a:r>
              <a:rPr lang="pt-BR" sz="2000" smtClean="0"/>
              <a:t>Prazos</a:t>
            </a:r>
          </a:p>
          <a:p>
            <a:pPr>
              <a:buFontTx/>
              <a:buAutoNum type="alphaLcParenR"/>
            </a:pPr>
            <a:r>
              <a:rPr lang="pt-BR" sz="2000" smtClean="0">
                <a:solidFill>
                  <a:srgbClr val="FF0000"/>
                </a:solidFill>
              </a:rPr>
              <a:t>Incertezas</a:t>
            </a:r>
          </a:p>
          <a:p>
            <a:pPr>
              <a:buFontTx/>
              <a:buAutoNum type="alphaLcParenR"/>
            </a:pPr>
            <a:r>
              <a:rPr lang="pt-BR" sz="2000" smtClean="0"/>
              <a:t>Respostas a e b</a:t>
            </a: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522E4A-2A07-4DCE-A60E-98908DEBCE37}" type="slidenum">
              <a:rPr lang="pt-BR" smtClean="0">
                <a:latin typeface="Arial" pitchFamily="34" charset="0"/>
              </a:rPr>
              <a:pPr/>
              <a:t>74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800000"/>
                </a:solidFill>
              </a:rPr>
              <a:t>Questões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</a:rPr>
              <a:t>Preparatórias</a:t>
            </a:r>
            <a:r>
              <a:rPr lang="en-US" sz="3200" b="1" dirty="0" smtClean="0">
                <a:solidFill>
                  <a:srgbClr val="800000"/>
                </a:solidFill>
              </a:rPr>
              <a:t> PMP</a:t>
            </a:r>
            <a:endParaRPr lang="pt-BR" sz="3200" b="1" dirty="0" smtClean="0">
              <a:solidFill>
                <a:srgbClr val="800000"/>
              </a:solidFill>
            </a:endParaRP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392612"/>
          </a:xfrm>
        </p:spPr>
        <p:txBody>
          <a:bodyPr/>
          <a:lstStyle/>
          <a:p>
            <a:pPr>
              <a:buFontTx/>
              <a:buNone/>
            </a:pPr>
            <a:r>
              <a:rPr lang="pt-BR" smtClean="0"/>
              <a:t>Você procurou fazer o seguro do seu veículo, isto é um exemplo de:</a:t>
            </a:r>
          </a:p>
          <a:p>
            <a:pPr>
              <a:buFontTx/>
              <a:buNone/>
            </a:pPr>
            <a:endParaRPr lang="en-US" sz="2000" b="1" smtClean="0"/>
          </a:p>
          <a:p>
            <a:pPr>
              <a:buFontTx/>
              <a:buAutoNum type="alphaLcParenR"/>
            </a:pPr>
            <a:r>
              <a:rPr lang="pt-BR" sz="2000" smtClean="0"/>
              <a:t>Transferir</a:t>
            </a:r>
          </a:p>
          <a:p>
            <a:pPr>
              <a:buFontTx/>
              <a:buAutoNum type="alphaLcParenR"/>
            </a:pPr>
            <a:r>
              <a:rPr lang="pt-BR" sz="2000" smtClean="0"/>
              <a:t>Explorar</a:t>
            </a:r>
          </a:p>
          <a:p>
            <a:pPr>
              <a:buFontTx/>
              <a:buAutoNum type="alphaLcParenR"/>
            </a:pPr>
            <a:r>
              <a:rPr lang="pt-BR" sz="2000" smtClean="0"/>
              <a:t>Melhorar</a:t>
            </a:r>
          </a:p>
          <a:p>
            <a:pPr>
              <a:buFontTx/>
              <a:buAutoNum type="alphaLcParenR"/>
            </a:pPr>
            <a:r>
              <a:rPr lang="pt-BR" sz="2000" smtClean="0"/>
              <a:t>Nenhuma das respostas anteriores.</a:t>
            </a:r>
            <a:endParaRPr lang="pt-BR" sz="2000" b="1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AE2A33-A1C5-42F4-94B9-55114456AE76}" type="slidenum">
              <a:rPr lang="pt-BR" smtClean="0">
                <a:latin typeface="Arial" pitchFamily="34" charset="0"/>
              </a:rPr>
              <a:pPr/>
              <a:t>75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800000"/>
                </a:solidFill>
              </a:rPr>
              <a:t>Questões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</a:rPr>
              <a:t>Preparatórias</a:t>
            </a:r>
            <a:r>
              <a:rPr lang="en-US" sz="3200" b="1" dirty="0" smtClean="0">
                <a:solidFill>
                  <a:srgbClr val="800000"/>
                </a:solidFill>
              </a:rPr>
              <a:t> PMP</a:t>
            </a:r>
            <a:endParaRPr lang="pt-BR" sz="3200" b="1" dirty="0" smtClean="0">
              <a:solidFill>
                <a:srgbClr val="800000"/>
              </a:solidFill>
            </a:endParaRP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392612"/>
          </a:xfrm>
        </p:spPr>
        <p:txBody>
          <a:bodyPr/>
          <a:lstStyle/>
          <a:p>
            <a:pPr>
              <a:buFontTx/>
              <a:buNone/>
            </a:pPr>
            <a:r>
              <a:rPr lang="pt-BR" smtClean="0"/>
              <a:t>Você procurou fazer o seguro do seu veículo, isto é um exemplo de:</a:t>
            </a:r>
          </a:p>
          <a:p>
            <a:pPr>
              <a:buFontTx/>
              <a:buNone/>
            </a:pPr>
            <a:endParaRPr lang="en-US" sz="2000" b="1" smtClean="0"/>
          </a:p>
          <a:p>
            <a:pPr>
              <a:buFontTx/>
              <a:buAutoNum type="alphaLcParenR"/>
            </a:pPr>
            <a:r>
              <a:rPr lang="pt-BR" sz="2000" smtClean="0">
                <a:solidFill>
                  <a:srgbClr val="FF0000"/>
                </a:solidFill>
              </a:rPr>
              <a:t>Transferir</a:t>
            </a:r>
          </a:p>
          <a:p>
            <a:pPr>
              <a:buFontTx/>
              <a:buAutoNum type="alphaLcParenR"/>
            </a:pPr>
            <a:r>
              <a:rPr lang="pt-BR" sz="2000" smtClean="0"/>
              <a:t>Explorar</a:t>
            </a:r>
          </a:p>
          <a:p>
            <a:pPr>
              <a:buFontTx/>
              <a:buAutoNum type="alphaLcParenR"/>
            </a:pPr>
            <a:r>
              <a:rPr lang="pt-BR" sz="2000" smtClean="0"/>
              <a:t>Melhorar</a:t>
            </a:r>
          </a:p>
          <a:p>
            <a:pPr>
              <a:buFontTx/>
              <a:buAutoNum type="alphaLcParenR"/>
            </a:pPr>
            <a:r>
              <a:rPr lang="pt-BR" sz="2000" smtClean="0"/>
              <a:t>Nenhuma das respostas anteriores.</a:t>
            </a:r>
            <a:endParaRPr lang="pt-BR" sz="2000" b="1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8C9E9F-B654-4664-B46E-4DC83EC13EBB}" type="slidenum">
              <a:rPr lang="pt-BR" smtClean="0">
                <a:latin typeface="Arial" pitchFamily="34" charset="0"/>
              </a:rPr>
              <a:pPr/>
              <a:t>76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800000"/>
                </a:solidFill>
              </a:rPr>
              <a:t>Questões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</a:rPr>
              <a:t>Preparatórias</a:t>
            </a:r>
            <a:r>
              <a:rPr lang="en-US" sz="3200" b="1" dirty="0" smtClean="0">
                <a:solidFill>
                  <a:srgbClr val="800000"/>
                </a:solidFill>
              </a:rPr>
              <a:t> PMP</a:t>
            </a:r>
            <a:endParaRPr lang="pt-BR" sz="3200" b="1" dirty="0" smtClean="0">
              <a:solidFill>
                <a:srgbClr val="800000"/>
              </a:solidFill>
            </a:endParaRP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392612"/>
          </a:xfrm>
        </p:spPr>
        <p:txBody>
          <a:bodyPr/>
          <a:lstStyle/>
          <a:p>
            <a:pPr>
              <a:buFontTx/>
              <a:buNone/>
            </a:pPr>
            <a:r>
              <a:rPr lang="pt-BR" smtClean="0"/>
              <a:t>Um benefício da EAR no processo de identificação de riscos é:</a:t>
            </a:r>
          </a:p>
          <a:p>
            <a:endParaRPr lang="en-US" smtClean="0"/>
          </a:p>
          <a:p>
            <a:pPr>
              <a:buFontTx/>
              <a:buAutoNum type="alphaLcParenR"/>
            </a:pPr>
            <a:r>
              <a:rPr lang="pt-BR" sz="2000" smtClean="0"/>
              <a:t>Identifica todo trabalho que deve ser feito e, portanto, ajuda a identificar áreas do projeto onde riscos podem ocorrer.</a:t>
            </a:r>
          </a:p>
          <a:p>
            <a:pPr>
              <a:buFontTx/>
              <a:buAutoNum type="alphaLcParenR"/>
            </a:pPr>
            <a:r>
              <a:rPr lang="pt-BR" sz="2000" smtClean="0"/>
              <a:t>Identifica todo trabalho que deve ser feito e, portanto, inclui todos os riscos do projeto.</a:t>
            </a:r>
          </a:p>
          <a:p>
            <a:pPr>
              <a:buFontTx/>
              <a:buAutoNum type="alphaLcParenR"/>
            </a:pPr>
            <a:r>
              <a:rPr lang="pt-BR" sz="2000" smtClean="0"/>
              <a:t>Fornece uma base para identificação de riscos.</a:t>
            </a:r>
          </a:p>
          <a:p>
            <a:pPr>
              <a:buFontTx/>
              <a:buAutoNum type="alphaLcParenR"/>
            </a:pPr>
            <a:r>
              <a:rPr lang="pt-BR" sz="2000" smtClean="0"/>
              <a:t>Lembra aos participantes do processo de identificação de riscos das muitas fontes das quais riscos podem surgir.</a:t>
            </a: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FCAB50-E894-440A-8A9A-FDF40D5D660D}" type="slidenum">
              <a:rPr lang="pt-BR" smtClean="0">
                <a:latin typeface="Arial" pitchFamily="34" charset="0"/>
              </a:rPr>
              <a:pPr/>
              <a:t>77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800000"/>
                </a:solidFill>
              </a:rPr>
              <a:t>Questões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</a:rPr>
              <a:t>Preparatórias</a:t>
            </a:r>
            <a:r>
              <a:rPr lang="en-US" sz="3200" b="1" dirty="0" smtClean="0">
                <a:solidFill>
                  <a:srgbClr val="800000"/>
                </a:solidFill>
              </a:rPr>
              <a:t> PMP</a:t>
            </a:r>
            <a:endParaRPr lang="pt-BR" sz="3200" b="1" dirty="0" smtClean="0">
              <a:solidFill>
                <a:srgbClr val="800000"/>
              </a:solidFill>
            </a:endParaRP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392612"/>
          </a:xfrm>
        </p:spPr>
        <p:txBody>
          <a:bodyPr/>
          <a:lstStyle/>
          <a:p>
            <a:pPr>
              <a:buFontTx/>
              <a:buNone/>
            </a:pPr>
            <a:r>
              <a:rPr lang="pt-BR" smtClean="0"/>
              <a:t>Um benefício da EAR no processo de identificação de riscos é:</a:t>
            </a:r>
          </a:p>
          <a:p>
            <a:endParaRPr lang="en-US" smtClean="0"/>
          </a:p>
          <a:p>
            <a:pPr>
              <a:buFontTx/>
              <a:buAutoNum type="alphaLcParenR"/>
            </a:pPr>
            <a:r>
              <a:rPr lang="pt-BR" sz="2000" smtClean="0"/>
              <a:t>Identifica todo trabalho que deve ser feito e, portanto, ajuda a identificar áreas do projeto onde riscos podem ocorrer.</a:t>
            </a:r>
          </a:p>
          <a:p>
            <a:pPr>
              <a:buFontTx/>
              <a:buAutoNum type="alphaLcParenR"/>
            </a:pPr>
            <a:r>
              <a:rPr lang="pt-BR" sz="2000" smtClean="0"/>
              <a:t>Identifica todo trabalho que deve ser feito e, portanto, inclui todos os riscos do projeto.</a:t>
            </a:r>
          </a:p>
          <a:p>
            <a:pPr>
              <a:buFontTx/>
              <a:buAutoNum type="alphaLcParenR"/>
            </a:pPr>
            <a:r>
              <a:rPr lang="pt-BR" sz="2000" smtClean="0"/>
              <a:t>Fornece uma base para identificação de riscos.</a:t>
            </a:r>
          </a:p>
          <a:p>
            <a:pPr>
              <a:buFontTx/>
              <a:buAutoNum type="alphaLcParenR"/>
            </a:pPr>
            <a:r>
              <a:rPr lang="pt-BR" sz="2000" smtClean="0">
                <a:solidFill>
                  <a:srgbClr val="FF0000"/>
                </a:solidFill>
              </a:rPr>
              <a:t>Lembra aos participantes do processo de identificação de riscos das muitas fontes das quais riscos podem surgir.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773892-E837-43EE-9999-F27AABC9E29D}" type="slidenum">
              <a:rPr lang="pt-BR" smtClean="0">
                <a:latin typeface="Arial" pitchFamily="34" charset="0"/>
              </a:rPr>
              <a:pPr/>
              <a:t>78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775E2F-8B73-4404-86B4-73515F17E811}" type="slidenum">
              <a:rPr lang="pt-BR" smtClean="0">
                <a:latin typeface="Arial" pitchFamily="34" charset="0"/>
              </a:rPr>
              <a:pPr/>
              <a:t>79</a:t>
            </a:fld>
            <a:endParaRPr lang="pt-BR" smtClean="0">
              <a:latin typeface="Arial" pitchFamily="34" charset="0"/>
            </a:endParaRPr>
          </a:p>
        </p:txBody>
      </p:sp>
      <p:pic>
        <p:nvPicPr>
          <p:cNvPr id="31747" name="Picture 1026" descr="power_poin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1027"/>
          <p:cNvSpPr txBox="1">
            <a:spLocks noChangeArrowheads="1"/>
          </p:cNvSpPr>
          <p:nvPr/>
        </p:nvSpPr>
        <p:spPr bwMode="auto">
          <a:xfrm>
            <a:off x="2463800" y="2368550"/>
            <a:ext cx="441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49" name="Text Box 1028"/>
          <p:cNvSpPr txBox="1">
            <a:spLocks noChangeArrowheads="1"/>
          </p:cNvSpPr>
          <p:nvPr/>
        </p:nvSpPr>
        <p:spPr bwMode="auto">
          <a:xfrm>
            <a:off x="1763713" y="4648200"/>
            <a:ext cx="5708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Disciplina:  Planejamento e Gerenciamento de Projetos - PGP</a:t>
            </a:r>
          </a:p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AA4601-3AE2-4008-BC7F-A435EF483D4E}" type="slidenum">
              <a:rPr lang="pt-BR" smtClean="0">
                <a:latin typeface="Arial" pitchFamily="34" charset="0"/>
              </a:rPr>
              <a:pPr/>
              <a:t>8</a:t>
            </a:fld>
            <a:endParaRPr lang="pt-BR" smtClean="0">
              <a:latin typeface="Arial" pitchFamily="34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4663" y="0"/>
            <a:ext cx="9618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b="1" dirty="0" smtClean="0">
                <a:solidFill>
                  <a:srgbClr val="800000"/>
                </a:solidFill>
              </a:rPr>
              <a:t>Visão Geral do Gerenciamento de Riscos do Projeto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3842CF-7D33-4637-BB5F-DCA3859B2590}" type="slidenum">
              <a:rPr lang="pt-BR" smtClean="0">
                <a:latin typeface="Arial" pitchFamily="34" charset="0"/>
              </a:rPr>
              <a:pPr/>
              <a:t>9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2520</Words>
  <Application>Microsoft Office PowerPoint</Application>
  <PresentationFormat>Apresentação na tela (4:3)</PresentationFormat>
  <Paragraphs>532</Paragraphs>
  <Slides>79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80" baseType="lpstr">
      <vt:lpstr>Design padrão</vt:lpstr>
      <vt:lpstr>Slide 1</vt:lpstr>
      <vt:lpstr>Gerenciamento de Riscos do Projeto</vt:lpstr>
      <vt:lpstr>Definições</vt:lpstr>
      <vt:lpstr>Definições</vt:lpstr>
      <vt:lpstr>Definições</vt:lpstr>
      <vt:lpstr>Definições</vt:lpstr>
      <vt:lpstr>Definições</vt:lpstr>
      <vt:lpstr>Slide 8</vt:lpstr>
      <vt:lpstr>Visão Geral do Gerenciamento de Riscos do Projeto</vt:lpstr>
      <vt:lpstr>Visão Geral do GR</vt:lpstr>
      <vt:lpstr>Planejar Gerenciamento dos Riscos</vt:lpstr>
      <vt:lpstr>Planejamento do GR</vt:lpstr>
      <vt:lpstr>Planejamento do GR</vt:lpstr>
      <vt:lpstr>Plano de Gerenciamento de Riscos</vt:lpstr>
      <vt:lpstr>Slide 15</vt:lpstr>
      <vt:lpstr>Plano de Gerenciamento de Riscos</vt:lpstr>
      <vt:lpstr>Identificar os Riscos</vt:lpstr>
      <vt:lpstr>Identificação de Riscos</vt:lpstr>
      <vt:lpstr>Identificação de Riscos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Realizar a Análise de Riscos</vt:lpstr>
      <vt:lpstr>Slide 29</vt:lpstr>
      <vt:lpstr>Slide 30</vt:lpstr>
      <vt:lpstr>Slide 31</vt:lpstr>
      <vt:lpstr>Realizar a Análise Qualitativa de Riscos</vt:lpstr>
      <vt:lpstr>Slide 33</vt:lpstr>
      <vt:lpstr>Slide 34</vt:lpstr>
      <vt:lpstr>Slide 35</vt:lpstr>
      <vt:lpstr>Slide 36</vt:lpstr>
      <vt:lpstr>Slide 37</vt:lpstr>
      <vt:lpstr>Slide 38</vt:lpstr>
      <vt:lpstr>Realizar a Análise Quantitativa de Riscos</vt:lpstr>
      <vt:lpstr>Slide 40</vt:lpstr>
      <vt:lpstr>Slide 41</vt:lpstr>
      <vt:lpstr>Slide 42</vt:lpstr>
      <vt:lpstr>Slide 43</vt:lpstr>
      <vt:lpstr>Slide 44</vt:lpstr>
      <vt:lpstr>Slide 45</vt:lpstr>
      <vt:lpstr>Planejar as Respostas aos Riscos</vt:lpstr>
      <vt:lpstr>Planejar as Respostas aos Riscos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Monitorar e Controlar os Riscos</vt:lpstr>
      <vt:lpstr>Monitorar e Controlar os Riscos</vt:lpstr>
      <vt:lpstr>Monitorar e Controlar os Riscos</vt:lpstr>
      <vt:lpstr>Monitorar e Controlar os Riscos</vt:lpstr>
      <vt:lpstr>Monitorar e Controlar os Riscos</vt:lpstr>
      <vt:lpstr>Monitorar e Controlar os Riscos</vt:lpstr>
      <vt:lpstr>Monitorar e Controlar os Riscos</vt:lpstr>
      <vt:lpstr>Monitorar e Controlar os Riscos</vt:lpstr>
      <vt:lpstr>Monitorar e Controlar os Riscos</vt:lpstr>
      <vt:lpstr>Monitorar e Controlar os Riscos</vt:lpstr>
      <vt:lpstr>Questões Preparatórias PMP</vt:lpstr>
      <vt:lpstr>Questões Preparatórias PMP</vt:lpstr>
      <vt:lpstr>Questões Preparatórias PMP</vt:lpstr>
      <vt:lpstr>Questões Preparatórias PMP</vt:lpstr>
      <vt:lpstr>Questões Preparatórias PMP</vt:lpstr>
      <vt:lpstr>Questões Preparatórias PMP</vt:lpstr>
      <vt:lpstr>Questões Preparatórias PMP</vt:lpstr>
      <vt:lpstr>Slide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Arthur</cp:lastModifiedBy>
  <cp:revision>202</cp:revision>
  <dcterms:created xsi:type="dcterms:W3CDTF">2006-08-18T12:55:46Z</dcterms:created>
  <dcterms:modified xsi:type="dcterms:W3CDTF">2011-09-27T02:18:41Z</dcterms:modified>
</cp:coreProperties>
</file>