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6"/>
  </p:notesMasterIdLst>
  <p:handoutMasterIdLst>
    <p:handoutMasterId r:id="rId77"/>
  </p:handoutMasterIdLst>
  <p:sldIdLst>
    <p:sldId id="256" r:id="rId2"/>
    <p:sldId id="730" r:id="rId3"/>
    <p:sldId id="826" r:id="rId4"/>
    <p:sldId id="742" r:id="rId5"/>
    <p:sldId id="731" r:id="rId6"/>
    <p:sldId id="732" r:id="rId7"/>
    <p:sldId id="828" r:id="rId8"/>
    <p:sldId id="831" r:id="rId9"/>
    <p:sldId id="812" r:id="rId10"/>
    <p:sldId id="832" r:id="rId11"/>
    <p:sldId id="733" r:id="rId12"/>
    <p:sldId id="734" r:id="rId13"/>
    <p:sldId id="743" r:id="rId14"/>
    <p:sldId id="744" r:id="rId15"/>
    <p:sldId id="745" r:id="rId16"/>
    <p:sldId id="750" r:id="rId17"/>
    <p:sldId id="747" r:id="rId18"/>
    <p:sldId id="751" r:id="rId19"/>
    <p:sldId id="752" r:id="rId20"/>
    <p:sldId id="753" r:id="rId21"/>
    <p:sldId id="754" r:id="rId22"/>
    <p:sldId id="813" r:id="rId23"/>
    <p:sldId id="814" r:id="rId24"/>
    <p:sldId id="818" r:id="rId25"/>
    <p:sldId id="820" r:id="rId26"/>
    <p:sldId id="829" r:id="rId27"/>
    <p:sldId id="823" r:id="rId28"/>
    <p:sldId id="825" r:id="rId29"/>
    <p:sldId id="755" r:id="rId30"/>
    <p:sldId id="833" r:id="rId31"/>
    <p:sldId id="776" r:id="rId32"/>
    <p:sldId id="777" r:id="rId33"/>
    <p:sldId id="756" r:id="rId34"/>
    <p:sldId id="783" r:id="rId35"/>
    <p:sldId id="785" r:id="rId36"/>
    <p:sldId id="786" r:id="rId37"/>
    <p:sldId id="787" r:id="rId38"/>
    <p:sldId id="788" r:id="rId39"/>
    <p:sldId id="789" r:id="rId40"/>
    <p:sldId id="790" r:id="rId41"/>
    <p:sldId id="791" r:id="rId42"/>
    <p:sldId id="792" r:id="rId43"/>
    <p:sldId id="793" r:id="rId44"/>
    <p:sldId id="795" r:id="rId45"/>
    <p:sldId id="796" r:id="rId46"/>
    <p:sldId id="797" r:id="rId47"/>
    <p:sldId id="765" r:id="rId48"/>
    <p:sldId id="835" r:id="rId49"/>
    <p:sldId id="834" r:id="rId50"/>
    <p:sldId id="836" r:id="rId51"/>
    <p:sldId id="855" r:id="rId52"/>
    <p:sldId id="853" r:id="rId53"/>
    <p:sldId id="854" r:id="rId54"/>
    <p:sldId id="867" r:id="rId55"/>
    <p:sldId id="839" r:id="rId56"/>
    <p:sldId id="840" r:id="rId57"/>
    <p:sldId id="844" r:id="rId58"/>
    <p:sldId id="845" r:id="rId59"/>
    <p:sldId id="846" r:id="rId60"/>
    <p:sldId id="851" r:id="rId61"/>
    <p:sldId id="849" r:id="rId62"/>
    <p:sldId id="850" r:id="rId63"/>
    <p:sldId id="868" r:id="rId64"/>
    <p:sldId id="859" r:id="rId65"/>
    <p:sldId id="860" r:id="rId66"/>
    <p:sldId id="861" r:id="rId67"/>
    <p:sldId id="862" r:id="rId68"/>
    <p:sldId id="863" r:id="rId69"/>
    <p:sldId id="864" r:id="rId70"/>
    <p:sldId id="865" r:id="rId71"/>
    <p:sldId id="866" r:id="rId72"/>
    <p:sldId id="856" r:id="rId73"/>
    <p:sldId id="858" r:id="rId74"/>
    <p:sldId id="841" r:id="rId7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0099"/>
    <a:srgbClr val="808080"/>
    <a:srgbClr val="CC0000"/>
    <a:srgbClr val="CCCC00"/>
    <a:srgbClr val="0000FF"/>
    <a:srgbClr val="0066FF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4" autoAdjust="0"/>
    <p:restoredTop sz="99336" autoAdjust="0"/>
  </p:normalViewPr>
  <p:slideViewPr>
    <p:cSldViewPr>
      <p:cViewPr>
        <p:scale>
          <a:sx n="100" d="100"/>
          <a:sy n="100" d="100"/>
        </p:scale>
        <p:origin x="-324" y="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474"/>
    </p:cViewPr>
  </p:sorterViewPr>
  <p:notesViewPr>
    <p:cSldViewPr>
      <p:cViewPr varScale="1">
        <p:scale>
          <a:sx n="57" d="100"/>
          <a:sy n="57" d="100"/>
        </p:scale>
        <p:origin x="-260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66CBD1-4CDE-44E0-903F-EA55096E3C15}" type="doc">
      <dgm:prSet loTypeId="urn:microsoft.com/office/officeart/2005/8/layout/hProcess9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FAE2F3F2-543D-4E20-AA52-1031603C008E}">
      <dgm:prSet phldrT="[Texto]" custT="1"/>
      <dgm:spPr/>
      <dgm:t>
        <a:bodyPr/>
        <a:lstStyle/>
        <a:p>
          <a:r>
            <a:rPr lang="pt-BR" sz="1800" dirty="0" smtClean="0">
              <a:latin typeface="Calibri" pitchFamily="34" charset="0"/>
            </a:rPr>
            <a:t>CONTROLAR O ESCOPO</a:t>
          </a:r>
        </a:p>
        <a:p>
          <a:r>
            <a:rPr lang="pt-BR" sz="1800" dirty="0" smtClean="0">
              <a:latin typeface="Calibri" pitchFamily="34" charset="0"/>
            </a:rPr>
            <a:t>(ESCOPO)</a:t>
          </a:r>
          <a:endParaRPr lang="pt-BR" sz="1800" dirty="0">
            <a:latin typeface="Calibri" pitchFamily="34" charset="0"/>
          </a:endParaRPr>
        </a:p>
      </dgm:t>
    </dgm:pt>
    <dgm:pt modelId="{36C276B6-9DED-4AE0-8FD0-1567B625EFA3}" type="parTrans" cxnId="{0508AFAC-E3B5-4980-88CD-D9B8A6FC1F93}">
      <dgm:prSet/>
      <dgm:spPr/>
      <dgm:t>
        <a:bodyPr/>
        <a:lstStyle/>
        <a:p>
          <a:endParaRPr lang="pt-BR"/>
        </a:p>
      </dgm:t>
    </dgm:pt>
    <dgm:pt modelId="{103FB5B4-E0A2-4BC9-8937-FFF9BD68B38A}" type="sibTrans" cxnId="{0508AFAC-E3B5-4980-88CD-D9B8A6FC1F93}">
      <dgm:prSet/>
      <dgm:spPr/>
      <dgm:t>
        <a:bodyPr/>
        <a:lstStyle/>
        <a:p>
          <a:endParaRPr lang="pt-BR"/>
        </a:p>
      </dgm:t>
    </dgm:pt>
    <dgm:pt modelId="{BFF02BC2-E53F-4818-A3A6-3816C236899B}">
      <dgm:prSet phldrT="[Texto]" custT="1"/>
      <dgm:spPr/>
      <dgm:t>
        <a:bodyPr/>
        <a:lstStyle/>
        <a:p>
          <a:r>
            <a:rPr lang="pt-BR" sz="1800" dirty="0" smtClean="0">
              <a:latin typeface="Calibri" pitchFamily="34" charset="0"/>
            </a:rPr>
            <a:t>REALIZAR O CONTROLE INTEGRADO DE MUDANÇAS</a:t>
          </a:r>
        </a:p>
        <a:p>
          <a:r>
            <a:rPr lang="pt-BR" sz="1800" dirty="0" smtClean="0">
              <a:latin typeface="Calibri" pitchFamily="34" charset="0"/>
            </a:rPr>
            <a:t>(INTEGRAÇÃO)</a:t>
          </a:r>
          <a:endParaRPr lang="pt-BR" sz="1800" dirty="0">
            <a:latin typeface="Calibri" pitchFamily="34" charset="0"/>
          </a:endParaRPr>
        </a:p>
      </dgm:t>
    </dgm:pt>
    <dgm:pt modelId="{C841CA33-6317-403F-B484-DA1BB338496A}" type="parTrans" cxnId="{6C7F8556-AEE3-4606-BEF3-377EAE71EBFA}">
      <dgm:prSet/>
      <dgm:spPr/>
      <dgm:t>
        <a:bodyPr/>
        <a:lstStyle/>
        <a:p>
          <a:endParaRPr lang="pt-BR"/>
        </a:p>
      </dgm:t>
    </dgm:pt>
    <dgm:pt modelId="{B78ECEE6-4FD1-418F-85C7-D6972EAC7704}" type="sibTrans" cxnId="{6C7F8556-AEE3-4606-BEF3-377EAE71EBFA}">
      <dgm:prSet/>
      <dgm:spPr/>
      <dgm:t>
        <a:bodyPr/>
        <a:lstStyle/>
        <a:p>
          <a:endParaRPr lang="pt-BR"/>
        </a:p>
      </dgm:t>
    </dgm:pt>
    <dgm:pt modelId="{445D9E3F-34E1-45ED-AC3F-51AEC4CEDAC7}">
      <dgm:prSet phldrT="[Texto]" custT="1"/>
      <dgm:spPr/>
      <dgm:t>
        <a:bodyPr/>
        <a:lstStyle/>
        <a:p>
          <a:r>
            <a:rPr lang="pt-BR" sz="1800" dirty="0" smtClean="0">
              <a:latin typeface="Calibri" pitchFamily="34" charset="0"/>
            </a:rPr>
            <a:t>CONTROLAR O ESCOPO</a:t>
          </a:r>
        </a:p>
        <a:p>
          <a:r>
            <a:rPr lang="pt-BR" sz="1800" dirty="0" smtClean="0">
              <a:latin typeface="Calibri" pitchFamily="34" charset="0"/>
            </a:rPr>
            <a:t>(ESCOPO)</a:t>
          </a:r>
          <a:endParaRPr lang="pt-BR" sz="1800" dirty="0">
            <a:latin typeface="Calibri" pitchFamily="34" charset="0"/>
          </a:endParaRPr>
        </a:p>
      </dgm:t>
    </dgm:pt>
    <dgm:pt modelId="{43621759-5F1C-48CD-A181-A16CF3985491}" type="parTrans" cxnId="{587C0738-A3D5-4BEE-B377-3B90699AB9C9}">
      <dgm:prSet/>
      <dgm:spPr/>
      <dgm:t>
        <a:bodyPr/>
        <a:lstStyle/>
        <a:p>
          <a:endParaRPr lang="pt-BR"/>
        </a:p>
      </dgm:t>
    </dgm:pt>
    <dgm:pt modelId="{D58F722E-6093-4620-9FD9-6ED724E2B9E3}" type="sibTrans" cxnId="{587C0738-A3D5-4BEE-B377-3B90699AB9C9}">
      <dgm:prSet/>
      <dgm:spPr/>
      <dgm:t>
        <a:bodyPr/>
        <a:lstStyle/>
        <a:p>
          <a:endParaRPr lang="pt-BR"/>
        </a:p>
      </dgm:t>
    </dgm:pt>
    <dgm:pt modelId="{3ABBEF40-FB11-45C2-B1A6-53F32CF70C5B}" type="pres">
      <dgm:prSet presAssocID="{3C66CBD1-4CDE-44E0-903F-EA55096E3C15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3A855690-2BB5-41DA-8FBF-0802E9866468}" type="pres">
      <dgm:prSet presAssocID="{3C66CBD1-4CDE-44E0-903F-EA55096E3C15}" presName="arrow" presStyleLbl="bgShp" presStyleIdx="0" presStyleCnt="1" custLinFactNeighborX="9762"/>
      <dgm:spPr/>
    </dgm:pt>
    <dgm:pt modelId="{5962A01F-BFBF-4109-B62A-66F57246943C}" type="pres">
      <dgm:prSet presAssocID="{3C66CBD1-4CDE-44E0-903F-EA55096E3C15}" presName="linearProcess" presStyleCnt="0"/>
      <dgm:spPr/>
    </dgm:pt>
    <dgm:pt modelId="{62D2FAEC-AFB7-4C20-AC61-9D8933B43C0C}" type="pres">
      <dgm:prSet presAssocID="{FAE2F3F2-543D-4E20-AA52-1031603C008E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9F9AFEF-CF0F-4338-BAB5-6F799F254845}" type="pres">
      <dgm:prSet presAssocID="{103FB5B4-E0A2-4BC9-8937-FFF9BD68B38A}" presName="sibTrans" presStyleCnt="0"/>
      <dgm:spPr/>
    </dgm:pt>
    <dgm:pt modelId="{812DFA7E-A8C7-4BE0-91D7-159AFFEFFFDF}" type="pres">
      <dgm:prSet presAssocID="{BFF02BC2-E53F-4818-A3A6-3816C236899B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21DD818-5CEA-43C6-9A21-C8B7ACEE24A2}" type="pres">
      <dgm:prSet presAssocID="{B78ECEE6-4FD1-418F-85C7-D6972EAC7704}" presName="sibTrans" presStyleCnt="0"/>
      <dgm:spPr/>
    </dgm:pt>
    <dgm:pt modelId="{E1400034-11CD-4AF8-8361-B1747244C466}" type="pres">
      <dgm:prSet presAssocID="{445D9E3F-34E1-45ED-AC3F-51AEC4CEDAC7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6C7F8556-AEE3-4606-BEF3-377EAE71EBFA}" srcId="{3C66CBD1-4CDE-44E0-903F-EA55096E3C15}" destId="{BFF02BC2-E53F-4818-A3A6-3816C236899B}" srcOrd="1" destOrd="0" parTransId="{C841CA33-6317-403F-B484-DA1BB338496A}" sibTransId="{B78ECEE6-4FD1-418F-85C7-D6972EAC7704}"/>
    <dgm:cxn modelId="{F522D200-9584-4BCB-88CC-C6D9275B2B99}" type="presOf" srcId="{FAE2F3F2-543D-4E20-AA52-1031603C008E}" destId="{62D2FAEC-AFB7-4C20-AC61-9D8933B43C0C}" srcOrd="0" destOrd="0" presId="urn:microsoft.com/office/officeart/2005/8/layout/hProcess9"/>
    <dgm:cxn modelId="{0508AFAC-E3B5-4980-88CD-D9B8A6FC1F93}" srcId="{3C66CBD1-4CDE-44E0-903F-EA55096E3C15}" destId="{FAE2F3F2-543D-4E20-AA52-1031603C008E}" srcOrd="0" destOrd="0" parTransId="{36C276B6-9DED-4AE0-8FD0-1567B625EFA3}" sibTransId="{103FB5B4-E0A2-4BC9-8937-FFF9BD68B38A}"/>
    <dgm:cxn modelId="{096ACF61-6ACB-47C3-87A6-368CB44DFD75}" type="presOf" srcId="{3C66CBD1-4CDE-44E0-903F-EA55096E3C15}" destId="{3ABBEF40-FB11-45C2-B1A6-53F32CF70C5B}" srcOrd="0" destOrd="0" presId="urn:microsoft.com/office/officeart/2005/8/layout/hProcess9"/>
    <dgm:cxn modelId="{587C0738-A3D5-4BEE-B377-3B90699AB9C9}" srcId="{3C66CBD1-4CDE-44E0-903F-EA55096E3C15}" destId="{445D9E3F-34E1-45ED-AC3F-51AEC4CEDAC7}" srcOrd="2" destOrd="0" parTransId="{43621759-5F1C-48CD-A181-A16CF3985491}" sibTransId="{D58F722E-6093-4620-9FD9-6ED724E2B9E3}"/>
    <dgm:cxn modelId="{A7C0FE2B-4675-4005-B490-8ADEACB37028}" type="presOf" srcId="{BFF02BC2-E53F-4818-A3A6-3816C236899B}" destId="{812DFA7E-A8C7-4BE0-91D7-159AFFEFFFDF}" srcOrd="0" destOrd="0" presId="urn:microsoft.com/office/officeart/2005/8/layout/hProcess9"/>
    <dgm:cxn modelId="{0D4911AE-9F24-48EC-B908-793DE1C1C2F8}" type="presOf" srcId="{445D9E3F-34E1-45ED-AC3F-51AEC4CEDAC7}" destId="{E1400034-11CD-4AF8-8361-B1747244C466}" srcOrd="0" destOrd="0" presId="urn:microsoft.com/office/officeart/2005/8/layout/hProcess9"/>
    <dgm:cxn modelId="{71BFB50B-40C7-4ABD-91BB-04E72B108036}" type="presParOf" srcId="{3ABBEF40-FB11-45C2-B1A6-53F32CF70C5B}" destId="{3A855690-2BB5-41DA-8FBF-0802E9866468}" srcOrd="0" destOrd="0" presId="urn:microsoft.com/office/officeart/2005/8/layout/hProcess9"/>
    <dgm:cxn modelId="{523840EB-6F86-4C77-BC57-563A09A07B30}" type="presParOf" srcId="{3ABBEF40-FB11-45C2-B1A6-53F32CF70C5B}" destId="{5962A01F-BFBF-4109-B62A-66F57246943C}" srcOrd="1" destOrd="0" presId="urn:microsoft.com/office/officeart/2005/8/layout/hProcess9"/>
    <dgm:cxn modelId="{35D7C56C-0130-4338-A882-2C1034075421}" type="presParOf" srcId="{5962A01F-BFBF-4109-B62A-66F57246943C}" destId="{62D2FAEC-AFB7-4C20-AC61-9D8933B43C0C}" srcOrd="0" destOrd="0" presId="urn:microsoft.com/office/officeart/2005/8/layout/hProcess9"/>
    <dgm:cxn modelId="{0EBCFCB1-1F47-42E4-80DB-4D7C7DB6F710}" type="presParOf" srcId="{5962A01F-BFBF-4109-B62A-66F57246943C}" destId="{09F9AFEF-CF0F-4338-BAB5-6F799F254845}" srcOrd="1" destOrd="0" presId="urn:microsoft.com/office/officeart/2005/8/layout/hProcess9"/>
    <dgm:cxn modelId="{CDC339AA-9237-48D7-B134-56E9DA9B7F2F}" type="presParOf" srcId="{5962A01F-BFBF-4109-B62A-66F57246943C}" destId="{812DFA7E-A8C7-4BE0-91D7-159AFFEFFFDF}" srcOrd="2" destOrd="0" presId="urn:microsoft.com/office/officeart/2005/8/layout/hProcess9"/>
    <dgm:cxn modelId="{6C201AA7-D896-4EB5-B67F-1584F113A175}" type="presParOf" srcId="{5962A01F-BFBF-4109-B62A-66F57246943C}" destId="{521DD818-5CEA-43C6-9A21-C8B7ACEE24A2}" srcOrd="3" destOrd="0" presId="urn:microsoft.com/office/officeart/2005/8/layout/hProcess9"/>
    <dgm:cxn modelId="{DA13D04A-3F6F-4259-81AE-CD5CC4D1BC68}" type="presParOf" srcId="{5962A01F-BFBF-4109-B62A-66F57246943C}" destId="{E1400034-11CD-4AF8-8361-B1747244C466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72EF85E2-4FA6-470B-9633-A474720D829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0789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22599F72-3476-4E5F-B280-4E9FFD49878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12329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70510C-85BA-496E-A7D8-14A31F496E4A}" type="slidenum">
              <a:rPr lang="pt-BR" smtClean="0"/>
              <a:pPr/>
              <a:t>1</a:t>
            </a:fld>
            <a:endParaRPr lang="pt-BR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4EBC75-F7F4-4926-AC00-FF916BAB17D6}" type="slidenum">
              <a:rPr lang="pt-BR" smtClean="0"/>
              <a:pPr/>
              <a:t>9</a:t>
            </a:fld>
            <a:endParaRPr lang="pt-BR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4EBC75-F7F4-4926-AC00-FF916BAB17D6}" type="slidenum">
              <a:rPr lang="pt-BR" smtClean="0"/>
              <a:pPr/>
              <a:t>22</a:t>
            </a:fld>
            <a:endParaRPr lang="pt-BR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4EBC75-F7F4-4926-AC00-FF916BAB17D6}" type="slidenum">
              <a:rPr lang="pt-BR" smtClean="0"/>
              <a:pPr/>
              <a:t>29</a:t>
            </a:fld>
            <a:endParaRPr lang="pt-BR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GB"/>
              <a:t>Gerência de projeto - escopo</a:t>
            </a:r>
          </a:p>
        </p:txBody>
      </p:sp>
      <p:sp>
        <p:nvSpPr>
          <p:cNvPr id="1186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6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É usada como base para gerar o cronograma.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4EBC75-F7F4-4926-AC00-FF916BAB17D6}" type="slidenum">
              <a:rPr lang="pt-BR" smtClean="0"/>
              <a:pPr/>
              <a:t>48</a:t>
            </a:fld>
            <a:endParaRPr lang="pt-BR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4EBC75-F7F4-4926-AC00-FF916BAB17D6}" type="slidenum">
              <a:rPr lang="pt-BR" smtClean="0"/>
              <a:pPr/>
              <a:t>55</a:t>
            </a:fld>
            <a:endParaRPr lang="pt-BR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8F5893-B66D-4EFE-9290-A14BADC0C53F}" type="slidenum">
              <a:rPr lang="pt-BR" smtClean="0"/>
              <a:pPr/>
              <a:t>72</a:t>
            </a:fld>
            <a:endParaRPr lang="pt-BR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646" tIns="47823" rIns="95646" bIns="47823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4EBC75-F7F4-4926-AC00-FF916BAB17D6}" type="slidenum">
              <a:rPr lang="pt-BR" smtClean="0"/>
              <a:pPr/>
              <a:t>74</a:t>
            </a:fld>
            <a:endParaRPr lang="pt-BR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Recife, 8 de Setembro de 2011</a:t>
            </a:r>
            <a:endParaRPr lang="en-US" sz="1600" dirty="0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Recife, 8 de Setembro de 2011</a:t>
            </a:r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051B1B2-DA43-4236-8B4A-0BA39D7FB8EA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Recife, 8 de Setembro de 2011</a:t>
            </a:r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Recife, 8 de Setembro de 2011</a:t>
            </a:r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9CE1EB-051D-4246-A63A-F0C7DC88443A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r>
              <a:rPr lang="pt-BR" smtClean="0"/>
              <a:t>Recife, 8 de Setembro de 2011</a:t>
            </a:r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kumimoji="0" lang="pt-BR" smtClean="0"/>
              <a:t>Recife, 8 de Setembro de 2011</a:t>
            </a:r>
            <a:endParaRPr kumimoji="0" lang="en-US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938FF53B-877A-445D-AB4F-421AACC46897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Recife, 8 de Setembro de 2011</a:t>
            </a:r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Recife, 8 de Setembro de 2011</a:t>
            </a:r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Recife, 8 de Setembro de 2011</a:t>
            </a:r>
            <a:endParaRPr lang="en-US" dirty="0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EF5DE43-7EE1-466D-A082-F6C4D859A20D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kumimoji="0" lang="pt-BR" smtClean="0"/>
              <a:t>Recife, 8 de Setembro de 2011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pt-BR" smtClean="0"/>
              <a:t>Recife, 8 de Setembro de 2011</a:t>
            </a:r>
            <a:endParaRPr lang="en-US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9BCFE82E-46C9-439D-B2A0-1B287415A784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kumimoji="0" lang="pt-BR" smtClean="0"/>
              <a:t>Recife, 8 de Setembro de 2011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pt-BR" smtClean="0"/>
              <a:t>Recife, 8 de Setembro de 2011</a:t>
            </a:r>
            <a:endParaRPr lang="en-US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E072BAAB-7353-4606-AB8C-60869B5AF727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kumimoji="0" lang="pt-BR" smtClean="0"/>
              <a:t>Recife, 8 de Setembro de 2011</a:t>
            </a:r>
            <a:endParaRPr kumimoji="0" lang="en-US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Recife, 8 de Setembro de 2011</a:t>
            </a:r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Recife, 8 de Setembro de 2011</a:t>
            </a:r>
            <a:endParaRPr kumimoji="0"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8F3EE9D-9226-4448-BD0C-537D60AC9BA6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Recife, 8 de Setembro de 2011</a:t>
            </a:r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Recife, 8 de Setembro de 2011</a:t>
            </a:r>
            <a:endParaRPr kumimoji="0"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A97E585-C854-4DF6-AAEF-0682F454B56E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smtClean="0"/>
              <a:t>Recife, 8 de Setembro de 2011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pt-BR" smtClean="0"/>
              <a:t>Recife, 8 de Setembro de 2011</a:t>
            </a:r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484C31E-B936-47DA-B74A-F03AF2BF6EEC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r>
              <a:rPr lang="pt-BR" smtClean="0"/>
              <a:t>Recife, 8 de Setembro de 2011</a:t>
            </a:r>
            <a:endParaRPr lang="en-US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2361A79A-F4E1-408C-B5EE-78E47460FF4D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kumimoji="0" lang="pt-BR" smtClean="0"/>
              <a:t>Recife, 8 de Setembro de 2011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Recife, 8 de Setembro de 2011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r>
              <a:rPr kumimoji="0" lang="pt-BR" sz="1400" smtClean="0">
                <a:solidFill>
                  <a:schemeClr val="tx2"/>
                </a:solidFill>
              </a:rPr>
              <a:t>Recife, 8 de Setembro de 2011</a:t>
            </a:r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E4540E7-9A7B-4292-81FD-BE6B951D5278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ço Reservado para Número de Slid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1DEE51-1DAB-4B76-9B21-EEF34C979DA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611261" y="1268760"/>
            <a:ext cx="7777163" cy="2012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  <a:defRPr/>
            </a:pPr>
            <a:r>
              <a:rPr lang="pt-PT" sz="4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Área de Conhecimento de  Escopo do PMBOK</a:t>
            </a:r>
            <a:endParaRPr lang="pt-BR" sz="36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23528" y="3717032"/>
            <a:ext cx="856895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Disciplina de Planejamento e Gerenciamento de Projetos</a:t>
            </a:r>
          </a:p>
          <a:p>
            <a:endParaRPr lang="pt-BR" dirty="0" smtClean="0"/>
          </a:p>
          <a:p>
            <a:r>
              <a:rPr lang="pt-BR" dirty="0" smtClean="0"/>
              <a:t>Equipe: </a:t>
            </a:r>
            <a:r>
              <a:rPr lang="pt-BR" b="0" dirty="0" smtClean="0"/>
              <a:t>Edilson Ferreira da Silva</a:t>
            </a:r>
          </a:p>
          <a:p>
            <a:r>
              <a:rPr lang="pt-BR" b="0" dirty="0" smtClean="0"/>
              <a:t>	João Victor Wanderley Ramos</a:t>
            </a:r>
          </a:p>
          <a:p>
            <a:r>
              <a:rPr lang="pt-BR" b="0" dirty="0" smtClean="0"/>
              <a:t>	Lauro Gonçalves da Rocha </a:t>
            </a:r>
          </a:p>
          <a:p>
            <a:r>
              <a:rPr lang="pt-BR" b="0" dirty="0" smtClean="0"/>
              <a:t>	Sara Carvalho da Rocha Brito</a:t>
            </a:r>
          </a:p>
          <a:p>
            <a:endParaRPr lang="pt-BR" b="0" dirty="0" smtClean="0"/>
          </a:p>
          <a:p>
            <a:endParaRPr lang="pt-BR" b="0" dirty="0" smtClean="0"/>
          </a:p>
          <a:p>
            <a:endParaRPr lang="pt-BR" sz="1400" b="0" dirty="0" smtClean="0"/>
          </a:p>
          <a:p>
            <a:r>
              <a:rPr lang="pt-BR" sz="1400" b="0" dirty="0" smtClean="0"/>
              <a:t>              			   Recife, 8 de Setembro de 2011</a:t>
            </a:r>
            <a:endParaRPr lang="pt-BR" sz="14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5" name="Content Placeholder 4" descr="PMBOK_Escopo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371600" y="1524000"/>
            <a:ext cx="6877800" cy="4972736"/>
          </a:xfrm>
        </p:spPr>
      </p:pic>
      <p:sp>
        <p:nvSpPr>
          <p:cNvPr id="6" name="Rectangle 5"/>
          <p:cNvSpPr/>
          <p:nvPr/>
        </p:nvSpPr>
        <p:spPr>
          <a:xfrm>
            <a:off x="2683768" y="3645024"/>
            <a:ext cx="1600200" cy="990600"/>
          </a:xfrm>
          <a:prstGeom prst="rect">
            <a:avLst/>
          </a:prstGeom>
          <a:solidFill>
            <a:srgbClr val="FF0000">
              <a:alpha val="0"/>
            </a:srgbClr>
          </a:solidFill>
          <a:ln w="76200" cmpd="sng">
            <a:solidFill>
              <a:srgbClr val="FF0000"/>
            </a:solidFill>
          </a:ln>
          <a:effectLst>
            <a:glow rad="63500">
              <a:schemeClr val="accent2">
                <a:alpha val="75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PROCESSO 1: COLETAR REQUISITOS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512" y="1885528"/>
            <a:ext cx="8586536" cy="4495800"/>
          </a:xfrm>
        </p:spPr>
        <p:txBody>
          <a:bodyPr/>
          <a:lstStyle/>
          <a:p>
            <a:pPr lvl="2" fontAlgn="ctr">
              <a:buFont typeface="Wingdings" pitchFamily="2" charset="2"/>
              <a:buChar char="Ø"/>
            </a:pPr>
            <a:r>
              <a:rPr lang="pt-BR" sz="2400" dirty="0" smtClean="0"/>
              <a:t>É definir e gerenciar as expectativas do cliente. </a:t>
            </a:r>
          </a:p>
          <a:p>
            <a:pPr lvl="2" fontAlgn="ctr">
              <a:buFont typeface="Wingdings" pitchFamily="2" charset="2"/>
              <a:buChar char="Ø"/>
            </a:pPr>
            <a:endParaRPr lang="pt-BR" sz="2400" dirty="0" smtClean="0"/>
          </a:p>
          <a:p>
            <a:pPr lvl="2" fontAlgn="ctr">
              <a:buFont typeface="Wingdings" pitchFamily="2" charset="2"/>
              <a:buChar char="Ø"/>
            </a:pPr>
            <a:r>
              <a:rPr lang="pt-BR" sz="2400" dirty="0" smtClean="0"/>
              <a:t>O sucesso do projeto é diretamente influenciado pela atenção na captura e gerenciamento dos requisitos do projeto e do produto.</a:t>
            </a:r>
          </a:p>
          <a:p>
            <a:pPr lvl="2" fontAlgn="ctr">
              <a:buFont typeface="Wingdings" pitchFamily="2" charset="2"/>
              <a:buChar char="Ø"/>
            </a:pPr>
            <a:endParaRPr lang="pt-BR" sz="2400" dirty="0" smtClean="0"/>
          </a:p>
          <a:p>
            <a:pPr lvl="2" fontAlgn="ctr">
              <a:buFont typeface="Wingdings" pitchFamily="2" charset="2"/>
              <a:buChar char="Ø"/>
            </a:pPr>
            <a:r>
              <a:rPr lang="pt-BR" sz="2400" dirty="0" smtClean="0"/>
              <a:t>O planejamento do custo, cronograma e da qualidade são todos construídos com base nestes requisitos.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PROCESSO 1: COLETAR REQUISITOS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gray">
          <a:xfrm>
            <a:off x="772616" y="2221210"/>
            <a:ext cx="3643313" cy="26479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80000" tIns="216000" rIns="144000" bIns="72000"/>
          <a:lstStyle/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fr-FR" b="0" dirty="0">
                <a:latin typeface="Calibri" pitchFamily="34" charset="0"/>
              </a:rPr>
              <a:t>DO NEGÓCIO</a:t>
            </a: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fr-FR" b="0" dirty="0">
                <a:latin typeface="Calibri" pitchFamily="34" charset="0"/>
              </a:rPr>
              <a:t>DO GERENCIAMENTO</a:t>
            </a: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fr-FR" b="0" dirty="0">
                <a:latin typeface="Calibri" pitchFamily="34" charset="0"/>
              </a:rPr>
              <a:t>DE ENTREGA</a:t>
            </a: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gray">
          <a:xfrm>
            <a:off x="4630241" y="2221210"/>
            <a:ext cx="3643313" cy="26479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80000" tIns="216000" rIns="144000" bIns="72000"/>
          <a:lstStyle/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fr-FR" b="0" dirty="0">
                <a:latin typeface="Calibri" pitchFamily="34" charset="0"/>
              </a:rPr>
              <a:t>TÉCNICOS</a:t>
            </a: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fr-FR" b="0" dirty="0">
                <a:latin typeface="Calibri" pitchFamily="34" charset="0"/>
              </a:rPr>
              <a:t>DE SEGURANÇA</a:t>
            </a: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fr-FR" b="0" dirty="0">
                <a:latin typeface="Calibri" pitchFamily="34" charset="0"/>
              </a:rPr>
              <a:t>DE DESEMPENHO</a:t>
            </a: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gray">
          <a:xfrm>
            <a:off x="701179" y="1792585"/>
            <a:ext cx="3757612" cy="36036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de-DE" dirty="0">
                <a:solidFill>
                  <a:schemeClr val="bg1"/>
                </a:solidFill>
                <a:latin typeface="Calibri" pitchFamily="34" charset="0"/>
              </a:rPr>
              <a:t>REQUISITOS PROJETO</a:t>
            </a:r>
            <a:endParaRPr lang="de-DE" noProof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gray">
          <a:xfrm>
            <a:off x="4558804" y="1792585"/>
            <a:ext cx="3757612" cy="36036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de-DE" dirty="0">
                <a:solidFill>
                  <a:schemeClr val="bg1"/>
                </a:solidFill>
                <a:latin typeface="Calibri" pitchFamily="34" charset="0"/>
              </a:rPr>
              <a:t>REQUISITOS DO PRODUTO</a:t>
            </a:r>
            <a:endParaRPr lang="de-DE" noProof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PROCESSO 1: COLETAR REQUISITOS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gray">
          <a:xfrm>
            <a:off x="772616" y="2221210"/>
            <a:ext cx="7687816" cy="380007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80000" tIns="216000" rIns="144000" bIns="72000"/>
          <a:lstStyle/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TERMO DE ABERTURA DO PROJETO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fr-FR" b="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FORNECE OS REQUISITOS;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fr-FR" b="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FORNECE A DESCRIÇÃO DO PRODUTO;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fr-FR" b="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TUDO EM ALTO NÍVEL PARA DETALHAR DEPOIS.</a:t>
            </a:r>
            <a:endParaRPr lang="fr-FR" b="0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REGISTRO DAS PARTES INTERESSADAS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IDENTIFICAR AS PARTES QUE PODEM FORNECER INFORMAÇÕES DETALHADAS SOBRE OS REQUISITOS DO PROJETO E DO PRODUTO.</a:t>
            </a:r>
            <a:endParaRPr lang="fr-FR" b="0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gray">
          <a:xfrm>
            <a:off x="701179" y="1792585"/>
            <a:ext cx="7831261" cy="36036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de-DE" noProof="1" smtClean="0">
                <a:solidFill>
                  <a:schemeClr val="bg1"/>
                </a:solidFill>
                <a:latin typeface="Calibri" pitchFamily="34" charset="0"/>
              </a:rPr>
              <a:t>ENTRADAS</a:t>
            </a:r>
            <a:endParaRPr lang="de-DE" noProof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PROCESSO 1: COLETAR REQUISITOS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AutoShape 41"/>
          <p:cNvSpPr>
            <a:spLocks noChangeArrowheads="1"/>
          </p:cNvSpPr>
          <p:nvPr/>
        </p:nvSpPr>
        <p:spPr bwMode="auto">
          <a:xfrm rot="10800000" flipH="1">
            <a:off x="8100392" y="1556792"/>
            <a:ext cx="661988" cy="879475"/>
          </a:xfrm>
          <a:prstGeom prst="rightArrow">
            <a:avLst>
              <a:gd name="adj1" fmla="val 50111"/>
              <a:gd name="adj2" fmla="val 63157"/>
            </a:avLst>
          </a:prstGeom>
          <a:solidFill>
            <a:srgbClr val="00B050"/>
          </a:solidFill>
          <a:ln w="19050">
            <a:solidFill>
              <a:srgbClr val="FFFFFF"/>
            </a:solidFill>
            <a:miter lim="800000"/>
            <a:headEnd/>
            <a:tailEnd/>
          </a:ln>
          <a:effectLst>
            <a:outerShdw dist="81320" dir="2319588" algn="ctr" rotWithShape="0">
              <a:srgbClr val="4D4D4D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de-DE" noProof="1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4"/>
          <p:cNvSpPr>
            <a:spLocks noChangeArrowheads="1"/>
          </p:cNvSpPr>
          <p:nvPr/>
        </p:nvSpPr>
        <p:spPr bwMode="gray">
          <a:xfrm>
            <a:off x="799902" y="2273449"/>
            <a:ext cx="7660530" cy="1875631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80000" tIns="216000" rIns="144000" bIns="72000"/>
          <a:lstStyle/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DOCUMENTAÇÃO DOS REQUISITOS</a:t>
            </a:r>
            <a:endParaRPr lang="fr-FR" b="0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PLANO DE GERENCIAMENTO DOS REQUISITOS</a:t>
            </a:r>
            <a:endParaRPr lang="fr-FR" b="0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MATRIZ DE RASTREABILIDADE DOS REQUISITOS</a:t>
            </a: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defRPr/>
            </a:pPr>
            <a:endParaRPr lang="fr-FR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gray">
          <a:xfrm>
            <a:off x="728465" y="1844824"/>
            <a:ext cx="7803975" cy="36036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de-DE" noProof="1" smtClean="0">
                <a:solidFill>
                  <a:schemeClr val="bg1"/>
                </a:solidFill>
                <a:latin typeface="Calibri" pitchFamily="34" charset="0"/>
              </a:rPr>
              <a:t>SAÍDAS</a:t>
            </a:r>
            <a:endParaRPr lang="de-DE" noProof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PROCESSO 1: COLETAR REQUISITOS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AutoShape 18"/>
          <p:cNvSpPr>
            <a:spLocks noChangeArrowheads="1"/>
          </p:cNvSpPr>
          <p:nvPr/>
        </p:nvSpPr>
        <p:spPr bwMode="auto">
          <a:xfrm rot="10800000">
            <a:off x="323528" y="1628800"/>
            <a:ext cx="661987" cy="879475"/>
          </a:xfrm>
          <a:prstGeom prst="rightArrow">
            <a:avLst>
              <a:gd name="adj1" fmla="val 50111"/>
              <a:gd name="adj2" fmla="val 63157"/>
            </a:avLst>
          </a:prstGeom>
          <a:solidFill>
            <a:srgbClr val="C40505"/>
          </a:solidFill>
          <a:ln w="19050">
            <a:solidFill>
              <a:srgbClr val="FFFFFF"/>
            </a:solidFill>
            <a:miter lim="800000"/>
            <a:headEnd/>
            <a:tailEnd/>
          </a:ln>
          <a:effectLst>
            <a:outerShdw dist="81320" dir="2319588" algn="ctr" rotWithShape="0">
              <a:srgbClr val="4D4D4D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de-DE" noProof="1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4"/>
          <p:cNvSpPr>
            <a:spLocks noChangeArrowheads="1"/>
          </p:cNvSpPr>
          <p:nvPr/>
        </p:nvSpPr>
        <p:spPr bwMode="gray">
          <a:xfrm>
            <a:off x="799902" y="2273449"/>
            <a:ext cx="7660530" cy="4107879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80000" tIns="216000" rIns="144000" bIns="72000"/>
          <a:lstStyle/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DOCUMENTAÇÃO DOS REQUISITOS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DOCUMENTAÇÃO INDIVIDUAL – POR REQUISITO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DETALHAMENTO PROGRESSIVO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DEVEM SER:</a:t>
            </a:r>
          </a:p>
          <a:p>
            <a:pPr marL="1104900" lvl="2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MENSURÁVEIS E INVESTIGÁVEIS</a:t>
            </a:r>
          </a:p>
          <a:p>
            <a:pPr marL="1104900" lvl="2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COMPLETOS</a:t>
            </a:r>
          </a:p>
          <a:p>
            <a:pPr marL="1104900" lvl="2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CONSISTENTES</a:t>
            </a:r>
          </a:p>
          <a:p>
            <a:pPr marL="1104900" lvl="2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ACEITÁVEIS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fr-FR" b="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pt-PT" b="0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defRPr/>
            </a:pPr>
            <a:endParaRPr lang="fr-FR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gray">
          <a:xfrm>
            <a:off x="728465" y="1844824"/>
            <a:ext cx="7803975" cy="36036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de-DE" noProof="1" smtClean="0">
                <a:solidFill>
                  <a:schemeClr val="bg1"/>
                </a:solidFill>
                <a:latin typeface="Calibri" pitchFamily="34" charset="0"/>
              </a:rPr>
              <a:t>SAÍDAS</a:t>
            </a:r>
            <a:endParaRPr lang="de-DE" noProof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PROCESSO 1: COLETAR REQUISITOS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AutoShape 18"/>
          <p:cNvSpPr>
            <a:spLocks noChangeArrowheads="1"/>
          </p:cNvSpPr>
          <p:nvPr/>
        </p:nvSpPr>
        <p:spPr bwMode="auto">
          <a:xfrm rot="10800000">
            <a:off x="323528" y="1628800"/>
            <a:ext cx="661987" cy="879475"/>
          </a:xfrm>
          <a:prstGeom prst="rightArrow">
            <a:avLst>
              <a:gd name="adj1" fmla="val 50111"/>
              <a:gd name="adj2" fmla="val 63157"/>
            </a:avLst>
          </a:prstGeom>
          <a:solidFill>
            <a:srgbClr val="C40505"/>
          </a:solidFill>
          <a:ln w="19050">
            <a:solidFill>
              <a:srgbClr val="FFFFFF"/>
            </a:solidFill>
            <a:miter lim="800000"/>
            <a:headEnd/>
            <a:tailEnd/>
          </a:ln>
          <a:effectLst>
            <a:outerShdw dist="81320" dir="2319588" algn="ctr" rotWithShape="0">
              <a:srgbClr val="4D4D4D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de-DE" noProof="1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4"/>
          <p:cNvSpPr>
            <a:spLocks noChangeArrowheads="1"/>
          </p:cNvSpPr>
          <p:nvPr/>
        </p:nvSpPr>
        <p:spPr bwMode="gray">
          <a:xfrm>
            <a:off x="799902" y="2273449"/>
            <a:ext cx="7660530" cy="4395911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80000" tIns="216000" rIns="144000" bIns="72000"/>
          <a:lstStyle/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DOCUMENTAÇÃO DOS REQUISITOS</a:t>
            </a: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FORMATO: DE UMA LISTA CATEGORIZADA ATÉ FORMAS MAIS ELABORADAS.</a:t>
            </a: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CONTEÚDO: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NECESSIDADE DO NEGÓCIO E OPORTUNIDADE A SER APROVEITADA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OBJETIVOS DO NEGÓCIO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REQUISITOS FUNCIONAIS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REQUISITOS NÃO FUNCIONAIS 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CRITÉRIOS DE ACEITAÇÃO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PREMISSAS E RESTRIÇÕES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fr-FR" b="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pt-PT" b="0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defRPr/>
            </a:pPr>
            <a:endParaRPr lang="fr-FR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gray">
          <a:xfrm>
            <a:off x="728465" y="1844824"/>
            <a:ext cx="7803975" cy="36036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de-DE" noProof="1" smtClean="0">
                <a:solidFill>
                  <a:schemeClr val="bg1"/>
                </a:solidFill>
                <a:latin typeface="Calibri" pitchFamily="34" charset="0"/>
              </a:rPr>
              <a:t>SAÍDAS</a:t>
            </a:r>
            <a:endParaRPr lang="de-DE" noProof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PROCESSO 1: COLETAR REQUISITOS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AutoShape 18"/>
          <p:cNvSpPr>
            <a:spLocks noChangeArrowheads="1"/>
          </p:cNvSpPr>
          <p:nvPr/>
        </p:nvSpPr>
        <p:spPr bwMode="auto">
          <a:xfrm rot="10800000">
            <a:off x="323528" y="1628800"/>
            <a:ext cx="661987" cy="879475"/>
          </a:xfrm>
          <a:prstGeom prst="rightArrow">
            <a:avLst>
              <a:gd name="adj1" fmla="val 50111"/>
              <a:gd name="adj2" fmla="val 63157"/>
            </a:avLst>
          </a:prstGeom>
          <a:solidFill>
            <a:srgbClr val="C40505"/>
          </a:solidFill>
          <a:ln w="19050">
            <a:solidFill>
              <a:srgbClr val="FFFFFF"/>
            </a:solidFill>
            <a:miter lim="800000"/>
            <a:headEnd/>
            <a:tailEnd/>
          </a:ln>
          <a:effectLst>
            <a:outerShdw dist="81320" dir="2319588" algn="ctr" rotWithShape="0">
              <a:srgbClr val="4D4D4D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de-DE" noProof="1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4"/>
          <p:cNvSpPr>
            <a:spLocks noChangeArrowheads="1"/>
          </p:cNvSpPr>
          <p:nvPr/>
        </p:nvSpPr>
        <p:spPr bwMode="gray">
          <a:xfrm>
            <a:off x="799902" y="2273449"/>
            <a:ext cx="7660530" cy="4107879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80000" tIns="216000" rIns="144000" bIns="72000"/>
          <a:lstStyle/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PLANO DE GERENCIAMENTO DOS REQUISITOS</a:t>
            </a: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EXPLICA COMO OS REQUISITOS SERÃO DOCUMENTADOS, ANALISADOS E GERENCIADOS DO INÍCIO AO FIM DO PROJETO, PODENDO INCLUIR: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ATIVIDADES DO GERENCIAMENTO DA CONFIGURAÇÃO DOS REQUISITOS	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PROCESSO DE PRIORIZAÇÃO DOS REQUISITOS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MÉTRICAS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ESTRUTURA DE RASTREABILIDADE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defRPr/>
            </a:pPr>
            <a:endParaRPr lang="fr-FR" b="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pt-PT" b="0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defRPr/>
            </a:pPr>
            <a:endParaRPr lang="fr-FR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gray">
          <a:xfrm>
            <a:off x="728465" y="1844824"/>
            <a:ext cx="7803975" cy="36036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de-DE" noProof="1" smtClean="0">
                <a:solidFill>
                  <a:schemeClr val="bg1"/>
                </a:solidFill>
                <a:latin typeface="Calibri" pitchFamily="34" charset="0"/>
              </a:rPr>
              <a:t>SAÍDAS</a:t>
            </a:r>
            <a:endParaRPr lang="de-DE" noProof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PROCESSO 1: COLETAR REQUISITOS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AutoShape 18"/>
          <p:cNvSpPr>
            <a:spLocks noChangeArrowheads="1"/>
          </p:cNvSpPr>
          <p:nvPr/>
        </p:nvSpPr>
        <p:spPr bwMode="auto">
          <a:xfrm rot="10800000">
            <a:off x="323528" y="1628800"/>
            <a:ext cx="661987" cy="879475"/>
          </a:xfrm>
          <a:prstGeom prst="rightArrow">
            <a:avLst>
              <a:gd name="adj1" fmla="val 50111"/>
              <a:gd name="adj2" fmla="val 63157"/>
            </a:avLst>
          </a:prstGeom>
          <a:solidFill>
            <a:srgbClr val="C40505"/>
          </a:solidFill>
          <a:ln w="19050">
            <a:solidFill>
              <a:srgbClr val="FFFFFF"/>
            </a:solidFill>
            <a:miter lim="800000"/>
            <a:headEnd/>
            <a:tailEnd/>
          </a:ln>
          <a:effectLst>
            <a:outerShdw dist="81320" dir="2319588" algn="ctr" rotWithShape="0">
              <a:srgbClr val="4D4D4D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de-DE" noProof="1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4"/>
          <p:cNvSpPr>
            <a:spLocks noChangeArrowheads="1"/>
          </p:cNvSpPr>
          <p:nvPr/>
        </p:nvSpPr>
        <p:spPr bwMode="gray">
          <a:xfrm>
            <a:off x="799902" y="2273449"/>
            <a:ext cx="7660530" cy="4107879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80000" tIns="216000" rIns="144000" bIns="72000"/>
          <a:lstStyle/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MATRIZ DE RASTREABILIDADE DOS REQUISITOS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UMA TABELA QUE LIGA OS REQUISITOS ÀS SUAS ORIGENS E OS RASTREIA DURANTE TODO O CICLO DE VIDA DO PROJETO.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AJUDA A GARANTIR QUE CADA REQUISITO ADICIONE VALOR AOS OBJETIVOS DO NEGÓCIO</a:t>
            </a:r>
            <a:endParaRPr lang="pt-PT" b="0" u="sng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FORNECE UMA ESTRUTURA DE GERENCIAMENTO DAS MUDANÇAS DO ESCOPO DO PRODUTO</a:t>
            </a: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fr-FR" b="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pt-PT" b="0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defRPr/>
            </a:pPr>
            <a:endParaRPr lang="fr-FR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gray">
          <a:xfrm>
            <a:off x="728465" y="1844824"/>
            <a:ext cx="7803975" cy="36036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de-DE" noProof="1" smtClean="0">
                <a:solidFill>
                  <a:schemeClr val="bg1"/>
                </a:solidFill>
                <a:latin typeface="Calibri" pitchFamily="34" charset="0"/>
              </a:rPr>
              <a:t>SAÍDAS</a:t>
            </a:r>
            <a:endParaRPr lang="de-DE" noProof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PROCESSO 1: COLETAR REQUISITOS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AutoShape 18"/>
          <p:cNvSpPr>
            <a:spLocks noChangeArrowheads="1"/>
          </p:cNvSpPr>
          <p:nvPr/>
        </p:nvSpPr>
        <p:spPr bwMode="auto">
          <a:xfrm rot="10800000">
            <a:off x="323528" y="1628800"/>
            <a:ext cx="661987" cy="879475"/>
          </a:xfrm>
          <a:prstGeom prst="rightArrow">
            <a:avLst>
              <a:gd name="adj1" fmla="val 50111"/>
              <a:gd name="adj2" fmla="val 63157"/>
            </a:avLst>
          </a:prstGeom>
          <a:solidFill>
            <a:srgbClr val="C40505"/>
          </a:solidFill>
          <a:ln w="19050">
            <a:solidFill>
              <a:srgbClr val="FFFFFF"/>
            </a:solidFill>
            <a:miter lim="800000"/>
            <a:headEnd/>
            <a:tailEnd/>
          </a:ln>
          <a:effectLst>
            <a:outerShdw dist="81320" dir="2319588" algn="ctr" rotWithShape="0">
              <a:srgbClr val="4D4D4D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de-DE" noProof="1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4"/>
          <p:cNvSpPr>
            <a:spLocks noChangeArrowheads="1"/>
          </p:cNvSpPr>
          <p:nvPr/>
        </p:nvSpPr>
        <p:spPr bwMode="gray">
          <a:xfrm>
            <a:off x="799902" y="2273449"/>
            <a:ext cx="7660530" cy="4107879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80000" tIns="216000" rIns="144000" bIns="72000"/>
          <a:lstStyle/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MATRIZ DE RASTREABILIDADE DOS REQUISITOS</a:t>
            </a: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INCLUI: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REQUSISTOS DAS NECESSIDADES DO NEGÓCIO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REQUISITOS PARA AS ENTREGAS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REQUISITOS PARA OS OBJETIVOS DO NEGÓCIO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REQUISITOS PARA O DESIGN DO PRODUTO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REQUISITOS PARA O DESENVOLVIMENTO DO PRODUTO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fr-FR" b="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pt-PT" b="0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defRPr/>
            </a:pPr>
            <a:endParaRPr lang="fr-FR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gray">
          <a:xfrm>
            <a:off x="728465" y="1844824"/>
            <a:ext cx="7803975" cy="36036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de-DE" noProof="1" smtClean="0">
                <a:solidFill>
                  <a:schemeClr val="bg1"/>
                </a:solidFill>
                <a:latin typeface="Calibri" pitchFamily="34" charset="0"/>
              </a:rPr>
              <a:t>SAÍDAS</a:t>
            </a:r>
            <a:endParaRPr lang="de-DE" noProof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PROCESSO 1: COLETAR REQUISITOS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AutoShape 18"/>
          <p:cNvSpPr>
            <a:spLocks noChangeArrowheads="1"/>
          </p:cNvSpPr>
          <p:nvPr/>
        </p:nvSpPr>
        <p:spPr bwMode="auto">
          <a:xfrm rot="10800000">
            <a:off x="323528" y="1628800"/>
            <a:ext cx="661987" cy="879475"/>
          </a:xfrm>
          <a:prstGeom prst="rightArrow">
            <a:avLst>
              <a:gd name="adj1" fmla="val 50111"/>
              <a:gd name="adj2" fmla="val 63157"/>
            </a:avLst>
          </a:prstGeom>
          <a:solidFill>
            <a:srgbClr val="C40505"/>
          </a:solidFill>
          <a:ln w="19050">
            <a:solidFill>
              <a:srgbClr val="FFFFFF"/>
            </a:solidFill>
            <a:miter lim="800000"/>
            <a:headEnd/>
            <a:tailEnd/>
          </a:ln>
          <a:effectLst>
            <a:outerShdw dist="81320" dir="2319588" algn="ctr" rotWithShape="0">
              <a:srgbClr val="4D4D4D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de-DE" noProof="1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ROTEIRO DA AULA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512" y="1600200"/>
            <a:ext cx="8586536" cy="4495800"/>
          </a:xfrm>
        </p:spPr>
        <p:txBody>
          <a:bodyPr>
            <a:normAutofit fontScale="92500" lnSpcReduction="10000"/>
          </a:bodyPr>
          <a:lstStyle/>
          <a:p>
            <a:pPr lvl="2" fontAlgn="ctr">
              <a:buFont typeface="Wingdings" pitchFamily="2" charset="2"/>
              <a:buChar char="Ø"/>
            </a:pPr>
            <a:r>
              <a:rPr lang="pt-BR" sz="2400" dirty="0" smtClean="0"/>
              <a:t>O que é escopo?</a:t>
            </a:r>
          </a:p>
          <a:p>
            <a:pPr lvl="2" fontAlgn="ctr">
              <a:buFont typeface="Wingdings" pitchFamily="2" charset="2"/>
              <a:buChar char="Ø"/>
            </a:pPr>
            <a:r>
              <a:rPr lang="pt-BR" sz="2400" dirty="0" smtClean="0"/>
              <a:t>Por que gerenciar o escopo?</a:t>
            </a:r>
          </a:p>
          <a:p>
            <a:pPr lvl="2" fontAlgn="ctr">
              <a:buFont typeface="Wingdings" pitchFamily="2" charset="2"/>
              <a:buChar char="Ø"/>
            </a:pPr>
            <a:r>
              <a:rPr lang="pt-BR" sz="2400" dirty="0" smtClean="0"/>
              <a:t>Escopo do produto e do projeto</a:t>
            </a:r>
          </a:p>
          <a:p>
            <a:pPr lvl="2" fontAlgn="ctr">
              <a:buFont typeface="Wingdings" pitchFamily="2" charset="2"/>
              <a:buChar char="Ø"/>
            </a:pPr>
            <a:r>
              <a:rPr lang="pt-BR" sz="2400" dirty="0" smtClean="0"/>
              <a:t>Processos de gerenciamento de escopo do projeto</a:t>
            </a:r>
          </a:p>
          <a:p>
            <a:pPr lvl="2" fontAlgn="ctr">
              <a:buFont typeface="Wingdings" pitchFamily="2" charset="2"/>
              <a:buChar char="Ø"/>
            </a:pPr>
            <a:r>
              <a:rPr lang="pt-BR" sz="2400" dirty="0" smtClean="0"/>
              <a:t>Entradas e saídas</a:t>
            </a:r>
          </a:p>
          <a:p>
            <a:pPr lvl="2" fontAlgn="ctr">
              <a:buFont typeface="Wingdings" pitchFamily="2" charset="2"/>
              <a:buChar char="Ø"/>
            </a:pPr>
            <a:r>
              <a:rPr lang="pt-BR" sz="2400" dirty="0" smtClean="0"/>
              <a:t>Técnicas e ferramentas</a:t>
            </a:r>
          </a:p>
          <a:p>
            <a:pPr lvl="2" fontAlgn="ctr">
              <a:buFont typeface="Wingdings" pitchFamily="2" charset="2"/>
              <a:buChar char="Ø"/>
            </a:pPr>
            <a:r>
              <a:rPr lang="pt-BR" sz="2400" dirty="0" smtClean="0"/>
              <a:t>Processo 1: Coletar requisitos</a:t>
            </a:r>
          </a:p>
          <a:p>
            <a:pPr lvl="2" fontAlgn="ctr">
              <a:buFont typeface="Wingdings" pitchFamily="2" charset="2"/>
              <a:buChar char="Ø"/>
            </a:pPr>
            <a:r>
              <a:rPr lang="pt-BR" sz="2400" dirty="0" smtClean="0"/>
              <a:t>Processo 2: Definir o escopo</a:t>
            </a:r>
          </a:p>
          <a:p>
            <a:pPr lvl="2" fontAlgn="ctr">
              <a:buFont typeface="Wingdings" pitchFamily="2" charset="2"/>
              <a:buChar char="Ø"/>
            </a:pPr>
            <a:r>
              <a:rPr lang="pt-BR" sz="2400" dirty="0" smtClean="0"/>
              <a:t>Processo 3: Criar EAP</a:t>
            </a:r>
          </a:p>
          <a:p>
            <a:pPr lvl="2" fontAlgn="ctr">
              <a:buFont typeface="Wingdings" pitchFamily="2" charset="2"/>
              <a:buChar char="Ø"/>
            </a:pPr>
            <a:r>
              <a:rPr lang="pt-BR" sz="2400" dirty="0" smtClean="0"/>
              <a:t>Processo 4: Verificar o escopo</a:t>
            </a:r>
          </a:p>
          <a:p>
            <a:pPr lvl="2" fontAlgn="ctr">
              <a:buFont typeface="Wingdings" pitchFamily="2" charset="2"/>
              <a:buChar char="Ø"/>
            </a:pPr>
            <a:r>
              <a:rPr lang="pt-BR" sz="2400" dirty="0" smtClean="0"/>
              <a:t>Processo 5: Controlar o escopo</a:t>
            </a:r>
          </a:p>
          <a:p>
            <a:pPr lvl="2" fontAlgn="ctr">
              <a:buFont typeface="Wingdings" pitchFamily="2" charset="2"/>
              <a:buChar char="Ø"/>
            </a:pPr>
            <a:r>
              <a:rPr lang="pt-BR" sz="2400" dirty="0" err="1" smtClean="0"/>
              <a:t>Quiz</a:t>
            </a:r>
            <a:r>
              <a:rPr lang="pt-BR" sz="2400" dirty="0" smtClean="0"/>
              <a:t>  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4"/>
          <p:cNvSpPr>
            <a:spLocks noChangeArrowheads="1"/>
          </p:cNvSpPr>
          <p:nvPr/>
        </p:nvSpPr>
        <p:spPr bwMode="gray">
          <a:xfrm>
            <a:off x="799902" y="2273449"/>
            <a:ext cx="7660530" cy="4107879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80000" tIns="216000" rIns="144000" bIns="72000"/>
          <a:lstStyle/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TÉCNICAS DE CRIATIVIDADE EM GRUPO: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BRAINSTORMING,  TÉCNICA DE GRUPO NOMINAL, TÉCNICA DELPHI, MAPAS MENTAIS E DIAGRAMA DE AFINIDADE.</a:t>
            </a: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TÉCNICAS DE TOMADA DE DECISÃO EM GRUPO: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UNANIMIDADE,  MAIORIA OU PLURARIDADE E DITADURA.</a:t>
            </a: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pt-PT" b="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fr-FR" b="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pt-PT" b="0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defRPr/>
            </a:pPr>
            <a:endParaRPr lang="fr-FR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gray">
          <a:xfrm>
            <a:off x="728465" y="1844824"/>
            <a:ext cx="7803975" cy="36036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de-DE" noProof="1" smtClean="0">
                <a:solidFill>
                  <a:schemeClr val="bg1"/>
                </a:solidFill>
                <a:latin typeface="Calibri" pitchFamily="34" charset="0"/>
              </a:rPr>
              <a:t>TÉCNICAS E FERRAMENTAS</a:t>
            </a:r>
            <a:endParaRPr lang="de-DE" noProof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PROCESSO 1: COLETAR REQUISITOS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2" descr="C:\Users\Edilson\Downloads\1315397253_Xcod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12832" y="1561728"/>
            <a:ext cx="931168" cy="931168"/>
          </a:xfrm>
          <a:prstGeom prst="rect">
            <a:avLst/>
          </a:prstGeom>
          <a:noFill/>
        </p:spPr>
      </p:pic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4"/>
          <p:cNvSpPr>
            <a:spLocks noChangeArrowheads="1"/>
          </p:cNvSpPr>
          <p:nvPr/>
        </p:nvSpPr>
        <p:spPr bwMode="gray">
          <a:xfrm>
            <a:off x="799902" y="2273449"/>
            <a:ext cx="7660530" cy="4107879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80000" tIns="216000" rIns="144000" bIns="72000"/>
          <a:lstStyle/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ENTREVISTAS</a:t>
            </a: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DINÂMICAS DE GRUPO</a:t>
            </a: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OFICINAS</a:t>
            </a: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QUESTIONÁRIOS E PESQUISAS</a:t>
            </a: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OBSERVAÇÕES</a:t>
            </a: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PROTÓTIPOS</a:t>
            </a:r>
            <a:endParaRPr lang="fr-FR" b="0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defRPr/>
            </a:pPr>
            <a:endParaRPr lang="pt-PT" b="0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pt-PT" b="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fr-FR" b="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pt-PT" b="0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defRPr/>
            </a:pPr>
            <a:endParaRPr lang="fr-FR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gray">
          <a:xfrm>
            <a:off x="728465" y="1844824"/>
            <a:ext cx="7803975" cy="36036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de-DE" noProof="1" smtClean="0">
                <a:solidFill>
                  <a:schemeClr val="bg1"/>
                </a:solidFill>
                <a:latin typeface="Calibri" pitchFamily="34" charset="0"/>
              </a:rPr>
              <a:t>TÉCNICAS E FERRAMENTAS</a:t>
            </a:r>
            <a:endParaRPr lang="de-DE" noProof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PROCESSO 1: COLETAR REQUISITOS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2" descr="C:\Users\Edilson\Downloads\1315397253_Xcod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12832" y="1561728"/>
            <a:ext cx="931168" cy="931168"/>
          </a:xfrm>
          <a:prstGeom prst="rect">
            <a:avLst/>
          </a:prstGeom>
          <a:noFill/>
        </p:spPr>
      </p:pic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pt-BR" sz="5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5.2 DEFINIR ESCOPO</a:t>
            </a:r>
          </a:p>
        </p:txBody>
      </p:sp>
      <p:sp>
        <p:nvSpPr>
          <p:cNvPr id="22530" name="Espaço Reservado para Número de Slid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7A8DB9B-7395-4C4B-BC23-97D64E93728A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5" name="Content Placeholder 4" descr="PMBOK_Escopo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371600" y="1524000"/>
            <a:ext cx="6877800" cy="4972736"/>
          </a:xfrm>
        </p:spPr>
      </p:pic>
      <p:sp>
        <p:nvSpPr>
          <p:cNvPr id="6" name="Rectangle 5"/>
          <p:cNvSpPr/>
          <p:nvPr/>
        </p:nvSpPr>
        <p:spPr>
          <a:xfrm>
            <a:off x="2667000" y="4572000"/>
            <a:ext cx="1600200" cy="990600"/>
          </a:xfrm>
          <a:prstGeom prst="rect">
            <a:avLst/>
          </a:prstGeom>
          <a:solidFill>
            <a:srgbClr val="FF0000">
              <a:alpha val="0"/>
            </a:srgbClr>
          </a:solidFill>
          <a:ln w="76200" cmpd="sng">
            <a:solidFill>
              <a:srgbClr val="FF0000"/>
            </a:solidFill>
          </a:ln>
          <a:effectLst>
            <a:glow rad="63500">
              <a:schemeClr val="accent2">
                <a:alpha val="75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PROCESSO 2: </a:t>
            </a:r>
            <a:r>
              <a:rPr kumimoji="0" lang="pt-PT" sz="4444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DEFINIR</a:t>
            </a:r>
            <a:r>
              <a:rPr kumimoji="0" lang="pt-PT" sz="4444" b="0" i="1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ESCOPO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gray">
          <a:xfrm>
            <a:off x="1075184" y="2193032"/>
            <a:ext cx="7215188" cy="2028056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80000" tIns="216000" rIns="144000" bIns="72000"/>
          <a:lstStyle/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TERMO </a:t>
            </a:r>
            <a:r>
              <a:rPr lang="pt-PT" b="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DE ABERTURA DO PROJETO</a:t>
            </a:r>
          </a:p>
          <a:p>
            <a:pPr algn="just">
              <a:lnSpc>
                <a:spcPct val="140000"/>
              </a:lnSpc>
              <a:spcBef>
                <a:spcPct val="50000"/>
              </a:spcBef>
              <a:buFont typeface="Wingdings" charset="2"/>
              <a:buChar char="§"/>
              <a:defRPr/>
            </a:pPr>
            <a:r>
              <a:rPr lang="pt-PT" b="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DOCUMENTAÇÃO DOS </a:t>
            </a: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REQUISITOS</a:t>
            </a:r>
          </a:p>
          <a:p>
            <a:pPr algn="just">
              <a:lnSpc>
                <a:spcPct val="140000"/>
              </a:lnSpc>
              <a:spcBef>
                <a:spcPct val="50000"/>
              </a:spcBef>
              <a:buFont typeface="Wingdings" charset="2"/>
              <a:buChar char="§"/>
              <a:defRPr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ATIVOS DE </a:t>
            </a:r>
            <a:r>
              <a:rPr lang="pt-PT" b="0" dirty="0" smtClean="0">
                <a:latin typeface="Calibri" pitchFamily="34" charset="0"/>
              </a:rPr>
              <a:t>PROCESSOS</a:t>
            </a: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ORGANIZACIONAIS</a:t>
            </a:r>
            <a:endParaRPr lang="pt-PT" b="0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defRPr/>
            </a:pPr>
            <a:endParaRPr lang="fr-FR" b="0" dirty="0">
              <a:solidFill>
                <a:srgbClr val="FF0000"/>
              </a:solidFill>
              <a:latin typeface="Calibri" pitchFamily="34" charset="0"/>
            </a:endParaRP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defRPr/>
            </a:pPr>
            <a:endParaRPr lang="fr-FR" b="0" dirty="0">
              <a:solidFill>
                <a:srgbClr val="FF0000"/>
              </a:solidFill>
              <a:latin typeface="Calibri" pitchFamily="34" charset="0"/>
            </a:endParaRP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Arial" pitchFamily="34" charset="0"/>
              <a:buChar char="•"/>
              <a:defRPr/>
            </a:pPr>
            <a:endParaRPr lang="fr-FR" b="0" dirty="0">
              <a:solidFill>
                <a:srgbClr val="FF0000"/>
              </a:solidFill>
              <a:latin typeface="Calibri" pitchFamily="34" charset="0"/>
            </a:endParaRP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defRPr/>
            </a:pPr>
            <a:endParaRPr lang="fr-FR" b="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gray">
          <a:xfrm>
            <a:off x="1115616" y="5085184"/>
            <a:ext cx="7215188" cy="1296144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80000" tIns="216000" rIns="144000" bIns="72000"/>
          <a:lstStyle/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DECLARAÇÃO </a:t>
            </a:r>
            <a:r>
              <a:rPr lang="pt-PT" b="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DO ESCOPO DO PROJETO</a:t>
            </a:r>
          </a:p>
          <a:p>
            <a:pPr algn="just">
              <a:lnSpc>
                <a:spcPct val="140000"/>
              </a:lnSpc>
              <a:spcBef>
                <a:spcPct val="50000"/>
              </a:spcBef>
              <a:buFont typeface="Wingdings" charset="2"/>
              <a:buChar char="§"/>
              <a:defRPr/>
            </a:pPr>
            <a:r>
              <a:rPr lang="pt-PT" b="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ATUALIZAÇÕES </a:t>
            </a:r>
            <a:r>
              <a:rPr lang="pt-PT" b="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DOS DOCUMENTOS DO PROJETO</a:t>
            </a: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defRPr/>
            </a:pPr>
            <a:endParaRPr lang="fr-FR" b="0" dirty="0">
              <a:solidFill>
                <a:srgbClr val="FF0000"/>
              </a:solidFill>
              <a:latin typeface="Calibri" pitchFamily="34" charset="0"/>
            </a:endParaRP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defRPr/>
            </a:pPr>
            <a:endParaRPr lang="fr-FR" b="0" dirty="0">
              <a:solidFill>
                <a:srgbClr val="FF0000"/>
              </a:solidFill>
              <a:latin typeface="Calibri" pitchFamily="34" charset="0"/>
            </a:endParaRP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Arial" pitchFamily="34" charset="0"/>
              <a:buChar char="•"/>
              <a:defRPr/>
            </a:pPr>
            <a:endParaRPr lang="fr-FR" b="0" dirty="0">
              <a:solidFill>
                <a:srgbClr val="FF0000"/>
              </a:solidFill>
              <a:latin typeface="Calibri" pitchFamily="34" charset="0"/>
            </a:endParaRP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defRPr/>
            </a:pPr>
            <a:endParaRPr lang="fr-FR" b="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gray">
          <a:xfrm>
            <a:off x="1043607" y="4653136"/>
            <a:ext cx="7344817" cy="36036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de-DE" noProof="1" smtClean="0">
                <a:solidFill>
                  <a:schemeClr val="bg1"/>
                </a:solidFill>
                <a:latin typeface="Calibri" pitchFamily="34" charset="0"/>
              </a:rPr>
              <a:t>SAÍDAS</a:t>
            </a:r>
            <a:endParaRPr lang="de-DE" noProof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gray">
          <a:xfrm>
            <a:off x="1043608" y="1772816"/>
            <a:ext cx="7344816" cy="36036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de-DE" noProof="1" smtClean="0">
                <a:solidFill>
                  <a:schemeClr val="bg1"/>
                </a:solidFill>
                <a:latin typeface="Calibri" pitchFamily="34" charset="0"/>
              </a:rPr>
              <a:t>ENTRADAS</a:t>
            </a:r>
            <a:endParaRPr lang="de-DE" noProof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" name="AutoShape 41"/>
          <p:cNvSpPr>
            <a:spLocks noChangeArrowheads="1"/>
          </p:cNvSpPr>
          <p:nvPr/>
        </p:nvSpPr>
        <p:spPr bwMode="auto">
          <a:xfrm rot="10800000" flipH="1">
            <a:off x="683568" y="1556792"/>
            <a:ext cx="661988" cy="879475"/>
          </a:xfrm>
          <a:prstGeom prst="rightArrow">
            <a:avLst>
              <a:gd name="adj1" fmla="val 50111"/>
              <a:gd name="adj2" fmla="val 63157"/>
            </a:avLst>
          </a:prstGeom>
          <a:gradFill rotWithShape="1">
            <a:gsLst>
              <a:gs pos="0">
                <a:srgbClr val="00B050"/>
              </a:gs>
              <a:gs pos="100000">
                <a:schemeClr val="tx2"/>
              </a:gs>
            </a:gsLst>
            <a:lin ang="0" scaled="1"/>
          </a:gradFill>
          <a:ln w="19050">
            <a:solidFill>
              <a:srgbClr val="FFFFFF"/>
            </a:solidFill>
            <a:miter lim="800000"/>
            <a:headEnd/>
            <a:tailEnd/>
          </a:ln>
          <a:effectLst>
            <a:outerShdw dist="81320" dir="2319588" algn="ctr" rotWithShape="0">
              <a:srgbClr val="4D4D4D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de-DE" noProof="1"/>
          </a:p>
        </p:txBody>
      </p:sp>
      <p:sp>
        <p:nvSpPr>
          <p:cNvPr id="8" name="AutoShape 18"/>
          <p:cNvSpPr>
            <a:spLocks noChangeArrowheads="1"/>
          </p:cNvSpPr>
          <p:nvPr/>
        </p:nvSpPr>
        <p:spPr bwMode="auto">
          <a:xfrm rot="10800000">
            <a:off x="611560" y="4365104"/>
            <a:ext cx="661987" cy="879475"/>
          </a:xfrm>
          <a:prstGeom prst="rightArrow">
            <a:avLst>
              <a:gd name="adj1" fmla="val 50111"/>
              <a:gd name="adj2" fmla="val 63157"/>
            </a:avLst>
          </a:prstGeom>
          <a:gradFill rotWithShape="1">
            <a:gsLst>
              <a:gs pos="0">
                <a:srgbClr val="C40505"/>
              </a:gs>
              <a:gs pos="100000">
                <a:srgbClr val="C40505">
                  <a:gamma/>
                  <a:shade val="46275"/>
                  <a:invGamma/>
                </a:srgbClr>
              </a:gs>
            </a:gsLst>
            <a:lin ang="0" scaled="1"/>
          </a:gradFill>
          <a:ln w="19050">
            <a:solidFill>
              <a:srgbClr val="FFFFFF"/>
            </a:solidFill>
            <a:miter lim="800000"/>
            <a:headEnd/>
            <a:tailEnd/>
          </a:ln>
          <a:effectLst>
            <a:outerShdw dist="81320" dir="2319588" algn="ctr" rotWithShape="0">
              <a:srgbClr val="4D4D4D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de-DE" noProof="1"/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PROCESSO 2: </a:t>
            </a:r>
            <a:r>
              <a:rPr kumimoji="0" lang="pt-PT" sz="4444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DEFINIR</a:t>
            </a:r>
            <a:r>
              <a:rPr kumimoji="0" lang="pt-PT" sz="4444" b="0" i="1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ESCOPO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1" grpId="0" animBg="1"/>
      <p:bldP spid="7" grpId="0" animBg="1"/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gray">
          <a:xfrm>
            <a:off x="799902" y="2257425"/>
            <a:ext cx="7660530" cy="4107879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80000" tIns="216000" rIns="144000" bIns="72000"/>
          <a:lstStyle/>
          <a:p>
            <a:pPr algn="just">
              <a:buFont typeface="Wingdings" pitchFamily="2" charset="2"/>
              <a:buChar char="§"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DECLARAÇÃO DO ESCOPO DO PROJETO</a:t>
            </a:r>
          </a:p>
          <a:p>
            <a:pPr algn="just"/>
            <a:endParaRPr lang="fr-FR" b="0" cap="all" dirty="0" smtClean="0">
              <a:latin typeface="Calibri"/>
              <a:cs typeface="Calibri"/>
            </a:endParaRPr>
          </a:p>
          <a:p>
            <a:pPr lvl="1">
              <a:buFont typeface="Wingdings" charset="2"/>
              <a:buChar char="§"/>
            </a:pPr>
            <a:r>
              <a:rPr lang="en-US" b="0" cap="all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Descrição</a:t>
            </a:r>
            <a:r>
              <a:rPr lang="en-US" b="0" cap="all" dirty="0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do </a:t>
            </a:r>
            <a:r>
              <a:rPr lang="en-US" b="0" cap="all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escopo</a:t>
            </a:r>
            <a:r>
              <a:rPr lang="en-US" b="0" cap="all" dirty="0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do </a:t>
            </a:r>
            <a:r>
              <a:rPr lang="en-US" b="0" cap="all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produto</a:t>
            </a:r>
            <a:r>
              <a:rPr lang="en-US" b="0" cap="all" dirty="0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b="0" cap="all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e</a:t>
            </a:r>
            <a:r>
              <a:rPr lang="en-US" b="0" cap="all" dirty="0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b="0" cap="all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critério</a:t>
            </a:r>
            <a:r>
              <a:rPr lang="en-US" b="0" cap="all" dirty="0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de </a:t>
            </a:r>
            <a:r>
              <a:rPr lang="en-US" b="0" cap="all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aceite</a:t>
            </a:r>
            <a:endParaRPr lang="en-US" b="0" cap="all" dirty="0" smtClean="0">
              <a:solidFill>
                <a:schemeClr val="accent1">
                  <a:lumMod val="50000"/>
                </a:schemeClr>
              </a:solidFill>
              <a:latin typeface="Calibri"/>
              <a:cs typeface="Calibri"/>
            </a:endParaRPr>
          </a:p>
          <a:p>
            <a:pPr>
              <a:buFont typeface="Wingdings" charset="2"/>
              <a:buChar char="§"/>
            </a:pPr>
            <a:endParaRPr lang="en-US" b="0" cap="all" dirty="0" smtClean="0">
              <a:solidFill>
                <a:schemeClr val="accent1">
                  <a:lumMod val="50000"/>
                </a:schemeClr>
              </a:solidFill>
              <a:latin typeface="Calibri"/>
              <a:cs typeface="Calibri"/>
            </a:endParaRPr>
          </a:p>
          <a:p>
            <a:pPr lvl="1">
              <a:buFont typeface="Wingdings" charset="2"/>
              <a:buChar char="§"/>
            </a:pPr>
            <a:r>
              <a:rPr lang="en-US" b="0" cap="all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Entregas</a:t>
            </a:r>
            <a:r>
              <a:rPr lang="en-US" b="0" cap="all" dirty="0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do </a:t>
            </a:r>
            <a:r>
              <a:rPr lang="en-US" b="0" cap="all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projeto</a:t>
            </a:r>
            <a:r>
              <a:rPr lang="en-US" b="0" cap="all" dirty="0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</a:p>
          <a:p>
            <a:pPr>
              <a:buFont typeface="Wingdings" charset="2"/>
              <a:buChar char="§"/>
            </a:pPr>
            <a:endParaRPr lang="en-US" b="0" cap="all" dirty="0" smtClean="0">
              <a:solidFill>
                <a:schemeClr val="accent1">
                  <a:lumMod val="50000"/>
                </a:schemeClr>
              </a:solidFill>
              <a:latin typeface="Calibri"/>
              <a:cs typeface="Calibri"/>
            </a:endParaRPr>
          </a:p>
          <a:p>
            <a:pPr lvl="1">
              <a:buFont typeface="Wingdings" charset="2"/>
              <a:buChar char="§"/>
            </a:pPr>
            <a:r>
              <a:rPr lang="en-US" b="0" cap="all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Exclusões</a:t>
            </a:r>
            <a:r>
              <a:rPr lang="en-US" b="0" cap="all" dirty="0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</a:p>
          <a:p>
            <a:pPr>
              <a:buFont typeface="Wingdings" charset="2"/>
              <a:buChar char="§"/>
            </a:pPr>
            <a:endParaRPr lang="en-US" b="0" cap="all" dirty="0" smtClean="0">
              <a:solidFill>
                <a:schemeClr val="accent1">
                  <a:lumMod val="50000"/>
                </a:schemeClr>
              </a:solidFill>
              <a:latin typeface="Calibri"/>
              <a:cs typeface="Calibri"/>
            </a:endParaRPr>
          </a:p>
          <a:p>
            <a:pPr lvl="1">
              <a:buFont typeface="Wingdings" charset="2"/>
              <a:buChar char="§"/>
            </a:pPr>
            <a:r>
              <a:rPr lang="en-US" b="0" cap="all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Premissas</a:t>
            </a:r>
            <a:r>
              <a:rPr lang="en-US" b="0" cap="all" dirty="0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b="0" cap="all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e</a:t>
            </a:r>
            <a:r>
              <a:rPr lang="en-US" b="0" cap="all" dirty="0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b="0" cap="all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Restrições</a:t>
            </a:r>
            <a:endParaRPr lang="fr-FR" b="0" cap="all" dirty="0" smtClean="0">
              <a:solidFill>
                <a:schemeClr val="accent1">
                  <a:lumMod val="50000"/>
                </a:schemeClr>
              </a:solidFill>
              <a:latin typeface="Calibri"/>
              <a:cs typeface="Calibri"/>
            </a:endParaRPr>
          </a:p>
          <a:p>
            <a:pPr algn="just"/>
            <a:endParaRPr lang="fr-FR" b="0" cap="all" dirty="0">
              <a:latin typeface="Calibri"/>
              <a:cs typeface="Calibri"/>
            </a:endParaRPr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gray">
          <a:xfrm>
            <a:off x="728465" y="1828800"/>
            <a:ext cx="7803975" cy="36036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de-DE" noProof="1" smtClean="0">
                <a:solidFill>
                  <a:schemeClr val="bg1"/>
                </a:solidFill>
                <a:latin typeface="Calibri" pitchFamily="34" charset="0"/>
              </a:rPr>
              <a:t>SAÍDAS</a:t>
            </a:r>
            <a:endParaRPr lang="de-DE" noProof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" name="AutoShape 18"/>
          <p:cNvSpPr>
            <a:spLocks noChangeArrowheads="1"/>
          </p:cNvSpPr>
          <p:nvPr/>
        </p:nvSpPr>
        <p:spPr bwMode="auto">
          <a:xfrm rot="10800000">
            <a:off x="381000" y="1524000"/>
            <a:ext cx="661987" cy="879475"/>
          </a:xfrm>
          <a:prstGeom prst="rightArrow">
            <a:avLst>
              <a:gd name="adj1" fmla="val 50111"/>
              <a:gd name="adj2" fmla="val 63157"/>
            </a:avLst>
          </a:prstGeom>
          <a:gradFill rotWithShape="1">
            <a:gsLst>
              <a:gs pos="0">
                <a:srgbClr val="C40505"/>
              </a:gs>
              <a:gs pos="100000">
                <a:srgbClr val="C40505">
                  <a:gamma/>
                  <a:shade val="46275"/>
                  <a:invGamma/>
                </a:srgbClr>
              </a:gs>
            </a:gsLst>
            <a:lin ang="0" scaled="1"/>
          </a:gradFill>
          <a:ln w="19050">
            <a:solidFill>
              <a:srgbClr val="FFFFFF"/>
            </a:solidFill>
            <a:miter lim="800000"/>
            <a:headEnd/>
            <a:tailEnd/>
          </a:ln>
          <a:effectLst>
            <a:outerShdw dist="81320" dir="2319588" algn="ctr" rotWithShape="0">
              <a:srgbClr val="4D4D4D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de-DE" noProof="1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PROCESSO 2: </a:t>
            </a:r>
            <a:r>
              <a:rPr kumimoji="0" lang="pt-PT" sz="4444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DEFINIR</a:t>
            </a:r>
            <a:r>
              <a:rPr kumimoji="0" lang="pt-PT" sz="4444" b="0" i="1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ESCOPO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gray">
          <a:xfrm>
            <a:off x="799902" y="2257425"/>
            <a:ext cx="7660530" cy="4107879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80000" tIns="216000" rIns="144000" bIns="72000"/>
          <a:lstStyle/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QUALQUER PROCESSO QUE DETALHE O ESCOPO DO PROJETO E SEUS REQUISITOS PODEM SER ALTERADOS.</a:t>
            </a:r>
          </a:p>
          <a:p>
            <a:pPr algn="just">
              <a:lnSpc>
                <a:spcPct val="150000"/>
              </a:lnSpc>
            </a:pPr>
            <a:endParaRPr lang="pt-PT" b="0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ATUALIZAÇÕES DOS DOCUMENTOS DO PROJETO </a:t>
            </a:r>
          </a:p>
          <a:p>
            <a:pPr algn="just">
              <a:buFont typeface="Wingdings" pitchFamily="2" charset="2"/>
              <a:buChar char="§"/>
            </a:pPr>
            <a:endParaRPr lang="pt-PT" b="0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lvl="1">
              <a:buFont typeface="Wingdings" charset="2"/>
              <a:buChar char="§"/>
            </a:pPr>
            <a:r>
              <a:rPr lang="en-US" b="0" cap="all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doCUMENTAÇÃO</a:t>
            </a:r>
            <a:r>
              <a:rPr lang="en-US" b="0" cap="all" dirty="0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DE REQUISITOS</a:t>
            </a:r>
          </a:p>
          <a:p>
            <a:pPr>
              <a:buFont typeface="Wingdings" charset="2"/>
              <a:buChar char="§"/>
            </a:pPr>
            <a:endParaRPr lang="en-US" b="0" cap="all" dirty="0" smtClean="0">
              <a:solidFill>
                <a:schemeClr val="accent1">
                  <a:lumMod val="50000"/>
                </a:schemeClr>
              </a:solidFill>
              <a:latin typeface="Calibri"/>
              <a:cs typeface="Calibri"/>
            </a:endParaRPr>
          </a:p>
          <a:p>
            <a:pPr lvl="1">
              <a:buFont typeface="Wingdings" charset="2"/>
              <a:buChar char="§"/>
            </a:pPr>
            <a:r>
              <a:rPr lang="en-US" b="0" cap="all" dirty="0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REGISTROS DOS REQUISITOS </a:t>
            </a:r>
          </a:p>
          <a:p>
            <a:pPr>
              <a:buFont typeface="Wingdings" charset="2"/>
              <a:buChar char="§"/>
            </a:pPr>
            <a:endParaRPr lang="en-US" b="0" cap="all" dirty="0" smtClean="0">
              <a:solidFill>
                <a:schemeClr val="accent1">
                  <a:lumMod val="50000"/>
                </a:schemeClr>
              </a:solidFill>
              <a:latin typeface="Calibri"/>
              <a:cs typeface="Calibri"/>
            </a:endParaRPr>
          </a:p>
          <a:p>
            <a:pPr lvl="1">
              <a:buFont typeface="Wingdings" charset="2"/>
              <a:buChar char="§"/>
            </a:pPr>
            <a:r>
              <a:rPr lang="en-US" b="0" cap="all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Matriz</a:t>
            </a:r>
            <a:r>
              <a:rPr lang="en-US" b="0" cap="all" dirty="0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de </a:t>
            </a:r>
            <a:r>
              <a:rPr lang="en-US" b="0" cap="all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rastreabilidade</a:t>
            </a:r>
            <a:r>
              <a:rPr lang="en-US" b="0" cap="all" dirty="0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</a:p>
          <a:p>
            <a:pPr>
              <a:buFont typeface="Wingdings" charset="2"/>
              <a:buChar char="§"/>
            </a:pPr>
            <a:endParaRPr lang="en-US" b="0" cap="all" dirty="0" smtClean="0">
              <a:solidFill>
                <a:schemeClr val="accent1">
                  <a:lumMod val="5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gray">
          <a:xfrm>
            <a:off x="728465" y="1828800"/>
            <a:ext cx="7803975" cy="36036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de-DE" noProof="1" smtClean="0">
                <a:solidFill>
                  <a:schemeClr val="bg1"/>
                </a:solidFill>
                <a:latin typeface="Calibri" pitchFamily="34" charset="0"/>
              </a:rPr>
              <a:t>SAÍDAS</a:t>
            </a:r>
            <a:endParaRPr lang="de-DE" noProof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" name="AutoShape 18"/>
          <p:cNvSpPr>
            <a:spLocks noChangeArrowheads="1"/>
          </p:cNvSpPr>
          <p:nvPr/>
        </p:nvSpPr>
        <p:spPr bwMode="auto">
          <a:xfrm rot="10800000">
            <a:off x="381000" y="1524000"/>
            <a:ext cx="661987" cy="879475"/>
          </a:xfrm>
          <a:prstGeom prst="rightArrow">
            <a:avLst>
              <a:gd name="adj1" fmla="val 50111"/>
              <a:gd name="adj2" fmla="val 63157"/>
            </a:avLst>
          </a:prstGeom>
          <a:gradFill rotWithShape="1">
            <a:gsLst>
              <a:gs pos="0">
                <a:srgbClr val="C40505"/>
              </a:gs>
              <a:gs pos="100000">
                <a:srgbClr val="C40505">
                  <a:gamma/>
                  <a:shade val="46275"/>
                  <a:invGamma/>
                </a:srgbClr>
              </a:gs>
            </a:gsLst>
            <a:lin ang="0" scaled="1"/>
          </a:gradFill>
          <a:ln w="19050">
            <a:solidFill>
              <a:srgbClr val="FFFFFF"/>
            </a:solidFill>
            <a:miter lim="800000"/>
            <a:headEnd/>
            <a:tailEnd/>
          </a:ln>
          <a:effectLst>
            <a:outerShdw dist="81320" dir="2319588" algn="ctr" rotWithShape="0">
              <a:srgbClr val="4D4D4D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de-DE" noProof="1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PROCESSO 2: </a:t>
            </a:r>
            <a:r>
              <a:rPr kumimoji="0" lang="pt-PT" sz="4444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DEFINIR</a:t>
            </a:r>
            <a:r>
              <a:rPr kumimoji="0" lang="pt-PT" sz="4444" b="0" i="1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ESCOPO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gray">
          <a:xfrm>
            <a:off x="797670" y="2209800"/>
            <a:ext cx="7660530" cy="4107879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80000" tIns="216000" rIns="144000" bIns="72000"/>
          <a:lstStyle/>
          <a:p>
            <a:pPr>
              <a:buFont typeface="Wingdings" charset="2"/>
              <a:buChar char="§"/>
            </a:pPr>
            <a:r>
              <a:rPr lang="en-US" b="0" cap="all" dirty="0" err="1" smtClean="0">
                <a:latin typeface="Calibri"/>
                <a:cs typeface="Calibri"/>
              </a:rPr>
              <a:t>Análise</a:t>
            </a:r>
            <a:r>
              <a:rPr lang="en-US" b="0" cap="all" dirty="0" smtClean="0">
                <a:latin typeface="Calibri"/>
                <a:cs typeface="Calibri"/>
              </a:rPr>
              <a:t> do </a:t>
            </a:r>
            <a:r>
              <a:rPr lang="en-US" b="0" cap="all" dirty="0" err="1" smtClean="0">
                <a:latin typeface="Calibri"/>
                <a:cs typeface="Calibri"/>
              </a:rPr>
              <a:t>produto</a:t>
            </a:r>
            <a:endParaRPr lang="en-US" b="0" cap="all" dirty="0" smtClean="0">
              <a:latin typeface="Calibri"/>
              <a:cs typeface="Calibri"/>
            </a:endParaRPr>
          </a:p>
          <a:p>
            <a:pPr lvl="1">
              <a:buFont typeface="Wingdings" charset="2"/>
              <a:buChar char="§"/>
            </a:pPr>
            <a:endParaRPr lang="en-US" b="0" cap="all" dirty="0" smtClean="0">
              <a:solidFill>
                <a:srgbClr val="355D7E"/>
              </a:solidFill>
              <a:latin typeface="Calibri"/>
              <a:cs typeface="Calibri"/>
            </a:endParaRPr>
          </a:p>
          <a:p>
            <a:pPr lvl="1" algn="just">
              <a:buFont typeface="Wingdings" charset="2"/>
              <a:buChar char="§"/>
            </a:pP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Analisar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o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produto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para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se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ter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uma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maior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compreensão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do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produto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ou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do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serviço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do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projeto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e o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contexto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em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que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ele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se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encontra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e com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isso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,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achar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um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escopo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mais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adequado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.</a:t>
            </a:r>
          </a:p>
          <a:p>
            <a:pPr lvl="1" algn="just"/>
            <a:endParaRPr lang="en-US" b="0" cap="all" dirty="0" smtClean="0">
              <a:solidFill>
                <a:srgbClr val="355D7E"/>
              </a:solidFill>
              <a:latin typeface="Calibri"/>
              <a:cs typeface="Calibri"/>
            </a:endParaRPr>
          </a:p>
          <a:p>
            <a:pPr algn="just">
              <a:buFont typeface="Wingdings" charset="2"/>
              <a:buChar char="§"/>
            </a:pPr>
            <a:r>
              <a:rPr lang="en-US" b="0" cap="all" dirty="0" smtClean="0">
                <a:latin typeface="Calibri"/>
                <a:cs typeface="Calibri"/>
              </a:rPr>
              <a:t>OPINIÃO ESPECIALIZADA / </a:t>
            </a:r>
            <a:r>
              <a:rPr lang="en-US" b="0" cap="all" dirty="0" err="1" smtClean="0">
                <a:latin typeface="Calibri"/>
                <a:cs typeface="Calibri"/>
              </a:rPr>
              <a:t>julgamento</a:t>
            </a:r>
            <a:r>
              <a:rPr lang="en-US" b="0" cap="all" dirty="0" smtClean="0">
                <a:latin typeface="Calibri"/>
                <a:cs typeface="Calibri"/>
              </a:rPr>
              <a:t> de </a:t>
            </a:r>
            <a:r>
              <a:rPr lang="en-US" b="0" cap="all" dirty="0" err="1" smtClean="0">
                <a:latin typeface="Calibri"/>
                <a:cs typeface="Calibri"/>
              </a:rPr>
              <a:t>especialista</a:t>
            </a:r>
            <a:endParaRPr lang="en-US" b="0" cap="all" dirty="0" smtClean="0">
              <a:latin typeface="Calibri"/>
              <a:cs typeface="Calibri"/>
            </a:endParaRPr>
          </a:p>
          <a:p>
            <a:pPr algn="just">
              <a:buFont typeface="Wingdings" charset="2"/>
              <a:buChar char="§"/>
            </a:pPr>
            <a:endParaRPr lang="en-US" b="0" cap="all" dirty="0" smtClean="0">
              <a:latin typeface="Calibri"/>
              <a:cs typeface="Calibri"/>
            </a:endParaRPr>
          </a:p>
          <a:p>
            <a:pPr lvl="1" algn="just">
              <a:buFont typeface="Wingdings" charset="2"/>
              <a:buChar char="§"/>
            </a:pPr>
            <a:r>
              <a:rPr lang="en-US" b="0" cap="all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contratar</a:t>
            </a:r>
            <a:r>
              <a:rPr lang="en-US" b="0" cap="all" dirty="0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b="0" cap="all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uma</a:t>
            </a:r>
            <a:r>
              <a:rPr lang="en-US" b="0" cap="all" dirty="0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b="0" cap="all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pessoa</a:t>
            </a:r>
            <a:r>
              <a:rPr lang="en-US" b="0" cap="all" dirty="0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b="0" cap="all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especializada</a:t>
            </a:r>
            <a:r>
              <a:rPr lang="en-US" b="0" cap="all" dirty="0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b="0" cap="all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para</a:t>
            </a:r>
            <a:r>
              <a:rPr lang="en-US" b="0" cap="all" dirty="0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b="0" cap="all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dar</a:t>
            </a:r>
            <a:r>
              <a:rPr lang="en-US" b="0" cap="all" dirty="0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b="0" cap="all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consultoria</a:t>
            </a:r>
            <a:r>
              <a:rPr lang="en-US" b="0" cap="all" dirty="0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é </a:t>
            </a:r>
            <a:r>
              <a:rPr lang="en-US" b="0" cap="all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uma</a:t>
            </a:r>
            <a:r>
              <a:rPr lang="en-US" b="0" cap="all" dirty="0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b="0" cap="all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ótima</a:t>
            </a:r>
            <a:r>
              <a:rPr lang="en-US" b="0" cap="all" dirty="0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b="0" cap="all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opção</a:t>
            </a:r>
            <a:r>
              <a:rPr lang="en-US" b="0" cap="all" dirty="0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b="0" cap="all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para</a:t>
            </a:r>
            <a:r>
              <a:rPr lang="en-US" b="0" cap="all" dirty="0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SE OBTER UM MELHOR ESCOPO PARA O </a:t>
            </a:r>
            <a:r>
              <a:rPr lang="en-US" b="0" cap="all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projeto</a:t>
            </a:r>
            <a:r>
              <a:rPr lang="en-US" b="0" cap="all" dirty="0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.</a:t>
            </a:r>
            <a:endParaRPr lang="fr-FR" b="0" cap="all" dirty="0" smtClean="0">
              <a:solidFill>
                <a:schemeClr val="accent1">
                  <a:lumMod val="50000"/>
                </a:schemeClr>
              </a:solidFill>
              <a:latin typeface="Calibri"/>
              <a:cs typeface="Calibri"/>
            </a:endParaRPr>
          </a:p>
          <a:p>
            <a:pPr lvl="1" algn="just">
              <a:buFont typeface="Wingdings" charset="2"/>
              <a:buChar char="§"/>
            </a:pPr>
            <a:endParaRPr lang="fr-FR" b="0" cap="all" dirty="0" smtClean="0">
              <a:solidFill>
                <a:srgbClr val="355D7E"/>
              </a:solidFill>
              <a:latin typeface="Calibri"/>
              <a:cs typeface="Calibri"/>
            </a:endParaRPr>
          </a:p>
          <a:p>
            <a:pPr algn="just">
              <a:buFont typeface="Wingdings" charset="2"/>
              <a:buChar char="§"/>
            </a:pPr>
            <a:endParaRPr lang="fr-FR" b="0" cap="all" dirty="0">
              <a:latin typeface="Calibri"/>
              <a:cs typeface="Calibri"/>
            </a:endParaRPr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gray">
          <a:xfrm>
            <a:off x="728465" y="1828800"/>
            <a:ext cx="7803975" cy="36036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de-DE" noProof="1" smtClean="0">
                <a:solidFill>
                  <a:schemeClr val="bg1"/>
                </a:solidFill>
                <a:latin typeface="Calibri" pitchFamily="34" charset="0"/>
              </a:rPr>
              <a:t>TÉCNICAS E FERRAMENTAS</a:t>
            </a:r>
            <a:endParaRPr lang="de-DE" noProof="1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7" name="Picture 2" descr="C:\Users\Edilson\Downloads\1315397253_Xcod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12832" y="1561728"/>
            <a:ext cx="931168" cy="931168"/>
          </a:xfrm>
          <a:prstGeom prst="rect">
            <a:avLst/>
          </a:prstGeom>
          <a:noFill/>
        </p:spPr>
      </p:pic>
      <p:sp>
        <p:nvSpPr>
          <p:cNvPr id="10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PROCESSO 2: </a:t>
            </a:r>
            <a:r>
              <a:rPr kumimoji="0" lang="pt-PT" sz="4444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DEFINIR</a:t>
            </a:r>
            <a:r>
              <a:rPr kumimoji="0" lang="pt-PT" sz="4444" b="0" i="1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ESCOPO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gray">
          <a:xfrm>
            <a:off x="797670" y="2209800"/>
            <a:ext cx="7660530" cy="4107879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80000" tIns="216000" rIns="144000" bIns="72000"/>
          <a:lstStyle/>
          <a:p>
            <a:pPr>
              <a:buFont typeface="Wingdings" charset="2"/>
              <a:buChar char="§"/>
            </a:pPr>
            <a:r>
              <a:rPr lang="en-US" b="0" cap="all" dirty="0" err="1" smtClean="0">
                <a:latin typeface="Calibri"/>
                <a:cs typeface="Calibri"/>
              </a:rPr>
              <a:t>Identificação</a:t>
            </a:r>
            <a:r>
              <a:rPr lang="en-US" b="0" cap="all" dirty="0" smtClean="0">
                <a:latin typeface="Calibri"/>
                <a:cs typeface="Calibri"/>
              </a:rPr>
              <a:t> de </a:t>
            </a:r>
            <a:r>
              <a:rPr lang="en-US" b="0" cap="all" dirty="0" err="1" smtClean="0">
                <a:latin typeface="Calibri"/>
                <a:cs typeface="Calibri"/>
              </a:rPr>
              <a:t>alternativas</a:t>
            </a:r>
            <a:endParaRPr lang="en-US" b="0" cap="all" dirty="0" smtClean="0">
              <a:latin typeface="Calibri"/>
              <a:cs typeface="Calibri"/>
            </a:endParaRPr>
          </a:p>
          <a:p>
            <a:endParaRPr lang="en-US" b="0" cap="all" dirty="0" smtClean="0">
              <a:solidFill>
                <a:srgbClr val="355D7E"/>
              </a:solidFill>
              <a:latin typeface="Calibri"/>
              <a:cs typeface="Calibri"/>
            </a:endParaRPr>
          </a:p>
          <a:p>
            <a:pPr lvl="1" algn="just">
              <a:buFont typeface="Wingdings" charset="2"/>
              <a:buChar char="§"/>
            </a:pP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Pode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-se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analisar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as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alternativas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a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uma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idéia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inicial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de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projeto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para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que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outras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abordagens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possam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ser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avaliadas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.</a:t>
            </a:r>
            <a:r>
              <a:rPr lang="pt-BR" dirty="0" smtClean="0"/>
              <a:t> </a:t>
            </a:r>
          </a:p>
          <a:p>
            <a:pPr lvl="1" algn="just">
              <a:buFont typeface="Wingdings" charset="2"/>
              <a:buChar char="§"/>
            </a:pPr>
            <a:endParaRPr lang="pt-BR" b="0" cap="all" dirty="0" smtClean="0">
              <a:latin typeface="Calibri"/>
              <a:cs typeface="Calibri"/>
            </a:endParaRPr>
          </a:p>
          <a:p>
            <a:pPr lvl="1" algn="just">
              <a:buFont typeface="Wingdings" charset="2"/>
              <a:buChar char="§"/>
            </a:pPr>
            <a:r>
              <a:rPr lang="pt-BR" b="0" cap="all" dirty="0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Exemplo: </a:t>
            </a:r>
            <a:r>
              <a:rPr lang="pt-BR" b="0" i="1" cap="all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Brainstorm</a:t>
            </a:r>
            <a:r>
              <a:rPr lang="pt-BR" b="0" i="1" cap="all" dirty="0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pt-BR" b="0" cap="all" dirty="0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e </a:t>
            </a:r>
            <a:r>
              <a:rPr lang="pt-BR" b="0" i="1" cap="all" dirty="0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Lateral </a:t>
            </a:r>
            <a:r>
              <a:rPr lang="pt-BR" b="0" i="1" cap="all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Thinking</a:t>
            </a:r>
            <a:endParaRPr lang="pt-BR" b="0" i="1" cap="all" dirty="0" smtClean="0">
              <a:solidFill>
                <a:schemeClr val="accent1">
                  <a:lumMod val="50000"/>
                </a:schemeClr>
              </a:solidFill>
              <a:latin typeface="Calibri"/>
              <a:cs typeface="Calibri"/>
            </a:endParaRPr>
          </a:p>
          <a:p>
            <a:pPr lvl="1" algn="just">
              <a:buFont typeface="Wingdings" charset="2"/>
              <a:buChar char="§"/>
            </a:pPr>
            <a:endParaRPr lang="fr-FR" b="0" cap="all" dirty="0" smtClean="0">
              <a:solidFill>
                <a:srgbClr val="355D7E"/>
              </a:solidFill>
              <a:latin typeface="Calibri"/>
              <a:cs typeface="Calibri"/>
            </a:endParaRPr>
          </a:p>
          <a:p>
            <a:pPr lvl="1" algn="just">
              <a:buFont typeface="Wingdings" charset="2"/>
              <a:buChar char="§"/>
            </a:pPr>
            <a:endParaRPr lang="en-US" b="0" cap="all" dirty="0" smtClean="0">
              <a:latin typeface="Calibri"/>
              <a:cs typeface="Calibri"/>
            </a:endParaRPr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gray">
          <a:xfrm>
            <a:off x="728465" y="1828800"/>
            <a:ext cx="7803975" cy="36036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de-DE" noProof="1" smtClean="0">
                <a:solidFill>
                  <a:schemeClr val="bg1"/>
                </a:solidFill>
                <a:latin typeface="Calibri" pitchFamily="34" charset="0"/>
              </a:rPr>
              <a:t>TÉCNICAS E FERRAMENTAS</a:t>
            </a:r>
            <a:endParaRPr lang="de-DE" noProof="1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7" name="Picture 2" descr="C:\Users\Edilson\Downloads\1315397253_Xcod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12832" y="1561728"/>
            <a:ext cx="931168" cy="931168"/>
          </a:xfrm>
          <a:prstGeom prst="rect">
            <a:avLst/>
          </a:prstGeom>
          <a:noFill/>
        </p:spPr>
      </p:pic>
      <p:sp>
        <p:nvSpPr>
          <p:cNvPr id="10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PROCESSO 2: </a:t>
            </a:r>
            <a:r>
              <a:rPr kumimoji="0" lang="pt-PT" sz="4444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DEFINIR</a:t>
            </a:r>
            <a:r>
              <a:rPr kumimoji="0" lang="pt-PT" sz="4444" b="0" i="1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ESCOPO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pt-BR" sz="6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5.3 CRIAR A EAP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F5DE43-7EE1-466D-A082-F6C4D859A20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 QUE É ESCOPO?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512" y="1600200"/>
            <a:ext cx="8586536" cy="4495800"/>
          </a:xfrm>
        </p:spPr>
        <p:txBody>
          <a:bodyPr>
            <a:normAutofit/>
          </a:bodyPr>
          <a:lstStyle/>
          <a:p>
            <a:pPr lvl="2" fontAlgn="ctr">
              <a:buFont typeface="Wingdings" pitchFamily="2" charset="2"/>
              <a:buChar char="Ø"/>
            </a:pPr>
            <a:r>
              <a:rPr lang="pt-BR" sz="2400" dirty="0" smtClean="0"/>
              <a:t>Escopo |Ô| (Latim </a:t>
            </a:r>
            <a:r>
              <a:rPr lang="pt-BR" sz="2400" dirty="0" err="1" smtClean="0"/>
              <a:t>scopus</a:t>
            </a:r>
            <a:r>
              <a:rPr lang="pt-BR" sz="2400" dirty="0" smtClean="0"/>
              <a:t>, -l, do grego </a:t>
            </a:r>
            <a:r>
              <a:rPr lang="pt-BR" sz="2400" dirty="0" err="1" smtClean="0"/>
              <a:t>skopós</a:t>
            </a:r>
            <a:r>
              <a:rPr lang="pt-BR" sz="2400" dirty="0" smtClean="0"/>
              <a:t>, -OÚ, observador, espião, vigilantes)</a:t>
            </a:r>
            <a:r>
              <a:rPr lang="pt-BR" sz="2400" dirty="0" err="1" smtClean="0"/>
              <a:t>S.M.</a:t>
            </a:r>
            <a:endParaRPr lang="pt-BR" sz="2400" dirty="0" smtClean="0"/>
          </a:p>
          <a:p>
            <a:pPr lvl="3" fontAlgn="ctr">
              <a:buFont typeface="Wingdings" pitchFamily="2" charset="2"/>
              <a:buChar char="Ø"/>
            </a:pPr>
            <a:r>
              <a:rPr lang="pt-BR" sz="2100" dirty="0" smtClean="0"/>
              <a:t>1. Local bem determinado a que se aponta para atingir. = alvo, mira.</a:t>
            </a:r>
          </a:p>
          <a:p>
            <a:pPr lvl="3" fontAlgn="ctr">
              <a:buFont typeface="Wingdings" pitchFamily="2" charset="2"/>
              <a:buChar char="Ø"/>
            </a:pPr>
            <a:r>
              <a:rPr lang="pt-BR" sz="2100" dirty="0" smtClean="0"/>
              <a:t>2. </a:t>
            </a:r>
            <a:r>
              <a:rPr lang="pt-BR" sz="2100" dirty="0" err="1" smtClean="0"/>
              <a:t>Objectivo</a:t>
            </a:r>
            <a:r>
              <a:rPr lang="pt-BR" sz="2100" dirty="0" smtClean="0"/>
              <a:t> que se pretende atingir. = desígnio, fim, intuito, propósito.</a:t>
            </a:r>
          </a:p>
          <a:p>
            <a:pPr lvl="3" fontAlgn="ctr">
              <a:buFont typeface="Wingdings" pitchFamily="2" charset="2"/>
              <a:buChar char="Ø"/>
            </a:pPr>
            <a:r>
              <a:rPr lang="pt-BR" sz="2100" dirty="0" smtClean="0"/>
              <a:t>3. Limite ou abrangência de uma operação (Ex.: Ainda não definiram o escopo da campanha).</a:t>
            </a:r>
          </a:p>
          <a:p>
            <a:pPr lvl="2" fontAlgn="ctr">
              <a:buFont typeface="Wingdings" pitchFamily="2" charset="2"/>
              <a:buChar char="Ø"/>
            </a:pPr>
            <a:r>
              <a:rPr lang="pt-BR" sz="2400" dirty="0" smtClean="0"/>
              <a:t>Aplicado ao contexto de projetos, a definição da palavra já nos dá uma idéia do que se trata o processo e o que iremos fazer nele. </a:t>
            </a:r>
          </a:p>
          <a:p>
            <a:pPr lvl="3" fontAlgn="ctr">
              <a:buFont typeface="Wingdings" pitchFamily="2" charset="2"/>
              <a:buChar char="Ø"/>
            </a:pPr>
            <a:endParaRPr lang="pt-BR" sz="2100" dirty="0" smtClean="0"/>
          </a:p>
          <a:p>
            <a:pPr lvl="3" fontAlgn="ctr">
              <a:buNone/>
            </a:pPr>
            <a:endParaRPr lang="en-US" cap="all" dirty="0" smtClean="0">
              <a:latin typeface="Calibri"/>
              <a:cs typeface="Calibri"/>
            </a:endParaRPr>
          </a:p>
          <a:p>
            <a:pPr algn="just"/>
            <a:endParaRPr lang="en-US" cap="all" dirty="0" smtClean="0">
              <a:solidFill>
                <a:srgbClr val="355D7E"/>
              </a:solidFill>
              <a:latin typeface="Calibri"/>
              <a:cs typeface="Calibri"/>
            </a:endParaRPr>
          </a:p>
          <a:p>
            <a:pPr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5" name="Content Placeholder 4" descr="PMBOK_Escopo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371600" y="1524000"/>
            <a:ext cx="6877800" cy="4972736"/>
          </a:xfrm>
        </p:spPr>
      </p:pic>
      <p:sp>
        <p:nvSpPr>
          <p:cNvPr id="6" name="Rectangle 5"/>
          <p:cNvSpPr/>
          <p:nvPr/>
        </p:nvSpPr>
        <p:spPr>
          <a:xfrm>
            <a:off x="2683768" y="5517232"/>
            <a:ext cx="1600200" cy="990600"/>
          </a:xfrm>
          <a:prstGeom prst="rect">
            <a:avLst/>
          </a:prstGeom>
          <a:solidFill>
            <a:srgbClr val="FF0000">
              <a:alpha val="0"/>
            </a:srgbClr>
          </a:solidFill>
          <a:ln w="76200" cmpd="sng">
            <a:solidFill>
              <a:srgbClr val="FF0000"/>
            </a:solidFill>
          </a:ln>
          <a:effectLst>
            <a:glow rad="63500">
              <a:schemeClr val="accent2">
                <a:alpha val="75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PROCESSO 3: CRIAR</a:t>
            </a:r>
            <a:r>
              <a:rPr kumimoji="0" lang="pt-PT" sz="4000" b="0" i="1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EAP</a:t>
            </a:r>
            <a:r>
              <a:rPr kumimoji="0" lang="pt-PT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pt-BR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8150392-65D5-4F36-8579-8DF8A7FFBA64}" type="slidenum">
              <a:rPr lang="pt-BR"/>
              <a:pPr/>
              <a:t>31</a:t>
            </a:fld>
            <a:endParaRPr lang="pt-BR"/>
          </a:p>
        </p:txBody>
      </p:sp>
      <p:sp>
        <p:nvSpPr>
          <p:cNvPr id="1185795" name="Rectangle 3"/>
          <p:cNvSpPr>
            <a:spLocks noGrp="1" noChangeArrowheads="1"/>
          </p:cNvSpPr>
          <p:nvPr>
            <p:ph type="body" idx="1"/>
          </p:nvPr>
        </p:nvSpPr>
        <p:spPr>
          <a:effectLst/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40000"/>
              </a:lnSpc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pt-BR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 que é uma EAP/WBS?</a:t>
            </a:r>
          </a:p>
          <a:p>
            <a:pPr lvl="1" algn="just">
              <a:lnSpc>
                <a:spcPct val="140000"/>
              </a:lnSpc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pt-BR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Agrupamento e decomposição de todas as tarefas que serão realizadas no projeto definindo o seu escopo</a:t>
            </a:r>
          </a:p>
          <a:p>
            <a:pPr lvl="1" algn="just">
              <a:lnSpc>
                <a:spcPct val="140000"/>
              </a:lnSpc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pt-BR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 que não está na EAP está fora do escopo do projeto</a:t>
            </a:r>
          </a:p>
          <a:p>
            <a:pPr lvl="1" algn="just">
              <a:lnSpc>
                <a:spcPct val="140000"/>
              </a:lnSpc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pt-BR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Tem a mesma estrutura de índice para um livro</a:t>
            </a:r>
          </a:p>
          <a:p>
            <a:pPr lvl="1" algn="just">
              <a:lnSpc>
                <a:spcPct val="140000"/>
              </a:lnSpc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pt-BR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Existem padrões/</a:t>
            </a:r>
            <a:r>
              <a:rPr lang="pt-BR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templates</a:t>
            </a:r>
            <a:r>
              <a:rPr lang="pt-BR" sz="28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que podem servir de base para a sua elaboração</a:t>
            </a:r>
          </a:p>
          <a:p>
            <a:endParaRPr lang="pt-BR" sz="2800" dirty="0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3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PROCESSO 3: CRIA</a:t>
            </a:r>
            <a:r>
              <a:rPr lang="pt-PT" sz="3900" b="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R A EAP</a:t>
            </a:r>
            <a:endParaRPr kumimoji="0" lang="pt-BR" sz="39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43" name="Rectangle 3"/>
          <p:cNvSpPr>
            <a:spLocks noChangeArrowheads="1"/>
          </p:cNvSpPr>
          <p:nvPr/>
        </p:nvSpPr>
        <p:spPr bwMode="auto">
          <a:xfrm>
            <a:off x="990600" y="304800"/>
            <a:ext cx="2514600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762000" eaLnBrk="1" hangingPunct="1"/>
            <a:endParaRPr lang="pt-BR" sz="2800" b="1">
              <a:latin typeface="Trebuchet MS" pitchFamily="34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17513" y="1736725"/>
            <a:ext cx="8605837" cy="4664075"/>
            <a:chOff x="263" y="787"/>
            <a:chExt cx="5421" cy="2938"/>
          </a:xfrm>
        </p:grpSpPr>
        <p:sp>
          <p:nvSpPr>
            <p:cNvPr id="1187845" name="Text Box 5"/>
            <p:cNvSpPr txBox="1">
              <a:spLocks noChangeArrowheads="1"/>
            </p:cNvSpPr>
            <p:nvPr/>
          </p:nvSpPr>
          <p:spPr bwMode="auto">
            <a:xfrm>
              <a:off x="2327" y="787"/>
              <a:ext cx="786" cy="374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8100000" algn="ctr" rotWithShape="0">
                <a:schemeClr val="bg2"/>
              </a:outerShdw>
            </a:effectLst>
          </p:spPr>
          <p:txBody>
            <a:bodyPr wrap="none"/>
            <a:lstStyle/>
            <a:p>
              <a:pPr algn="ctr" defTabSz="762000" eaLnBrk="1" hangingPunct="1"/>
              <a:r>
                <a:rPr lang="pt-BR" sz="1600" dirty="0">
                  <a:solidFill>
                    <a:schemeClr val="bg1"/>
                  </a:solidFill>
                  <a:latin typeface="Trebuchet MS" pitchFamily="34" charset="0"/>
                </a:rPr>
                <a:t>1. Software</a:t>
              </a:r>
            </a:p>
            <a:p>
              <a:pPr algn="ctr" defTabSz="762000" eaLnBrk="1" hangingPunct="1"/>
              <a:r>
                <a:rPr lang="pt-BR" sz="1600" dirty="0">
                  <a:solidFill>
                    <a:schemeClr val="bg1"/>
                  </a:solidFill>
                  <a:latin typeface="Trebuchet MS" pitchFamily="34" charset="0"/>
                </a:rPr>
                <a:t>Release 1.0</a:t>
              </a:r>
            </a:p>
          </p:txBody>
        </p:sp>
        <p:sp>
          <p:nvSpPr>
            <p:cNvPr id="1187846" name="Text Box 6"/>
            <p:cNvSpPr txBox="1">
              <a:spLocks noChangeArrowheads="1"/>
            </p:cNvSpPr>
            <p:nvPr/>
          </p:nvSpPr>
          <p:spPr bwMode="auto">
            <a:xfrm>
              <a:off x="273" y="1467"/>
              <a:ext cx="786" cy="374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8100000" algn="ctr" rotWithShape="0">
                <a:schemeClr val="bg2"/>
              </a:outerShdw>
            </a:effectLst>
          </p:spPr>
          <p:txBody>
            <a:bodyPr wrap="none"/>
            <a:lstStyle/>
            <a:p>
              <a:pPr algn="ctr" defTabSz="762000" eaLnBrk="1" hangingPunct="1"/>
              <a:r>
                <a:rPr lang="pt-BR" sz="1600" dirty="0">
                  <a:solidFill>
                    <a:schemeClr val="bg1"/>
                  </a:solidFill>
                  <a:latin typeface="Trebuchet MS" pitchFamily="34" charset="0"/>
                </a:rPr>
                <a:t>1.1 Levantar </a:t>
              </a:r>
            </a:p>
            <a:p>
              <a:pPr algn="ctr" defTabSz="762000" eaLnBrk="1" hangingPunct="1"/>
              <a:r>
                <a:rPr lang="pt-BR" sz="1600" dirty="0">
                  <a:solidFill>
                    <a:schemeClr val="bg1"/>
                  </a:solidFill>
                  <a:latin typeface="Trebuchet MS" pitchFamily="34" charset="0"/>
                </a:rPr>
                <a:t>Requisitos</a:t>
              </a:r>
            </a:p>
          </p:txBody>
        </p:sp>
        <p:sp>
          <p:nvSpPr>
            <p:cNvPr id="1187847" name="Text Box 7"/>
            <p:cNvSpPr txBox="1">
              <a:spLocks noChangeArrowheads="1"/>
            </p:cNvSpPr>
            <p:nvPr/>
          </p:nvSpPr>
          <p:spPr bwMode="auto">
            <a:xfrm>
              <a:off x="407" y="2131"/>
              <a:ext cx="912" cy="374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8100000" algn="ctr" rotWithShape="0">
                <a:schemeClr val="bg2"/>
              </a:outerShdw>
            </a:effectLst>
          </p:spPr>
          <p:txBody>
            <a:bodyPr wrap="none"/>
            <a:lstStyle/>
            <a:p>
              <a:pPr algn="ctr" defTabSz="762000" eaLnBrk="1" hangingPunct="1"/>
              <a:r>
                <a:rPr lang="pt-BR" sz="1600">
                  <a:solidFill>
                    <a:schemeClr val="bg1"/>
                  </a:solidFill>
                  <a:latin typeface="Trebuchet MS" pitchFamily="34" charset="0"/>
                </a:rPr>
                <a:t>1.1.1Fazer </a:t>
              </a:r>
            </a:p>
            <a:p>
              <a:pPr algn="ctr" defTabSz="762000" eaLnBrk="1" hangingPunct="1"/>
              <a:r>
                <a:rPr lang="pt-BR" sz="1600">
                  <a:solidFill>
                    <a:schemeClr val="bg1"/>
                  </a:solidFill>
                  <a:latin typeface="Trebuchet MS" pitchFamily="34" charset="0"/>
                </a:rPr>
                <a:t>apresentações </a:t>
              </a:r>
            </a:p>
            <a:p>
              <a:pPr algn="ctr" defTabSz="762000" eaLnBrk="1" hangingPunct="1"/>
              <a:endParaRPr lang="pt-BR" sz="1600">
                <a:solidFill>
                  <a:schemeClr val="bg1"/>
                </a:solidFill>
                <a:latin typeface="Trebuchet MS" pitchFamily="34" charset="0"/>
              </a:endParaRPr>
            </a:p>
          </p:txBody>
        </p:sp>
        <p:sp>
          <p:nvSpPr>
            <p:cNvPr id="1187848" name="Text Box 8"/>
            <p:cNvSpPr txBox="1">
              <a:spLocks noChangeArrowheads="1"/>
            </p:cNvSpPr>
            <p:nvPr/>
          </p:nvSpPr>
          <p:spPr bwMode="auto">
            <a:xfrm>
              <a:off x="407" y="2755"/>
              <a:ext cx="912" cy="374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8100000" algn="ctr" rotWithShape="0">
                <a:schemeClr val="bg2"/>
              </a:outerShdw>
            </a:effectLst>
          </p:spPr>
          <p:txBody>
            <a:bodyPr wrap="none"/>
            <a:lstStyle/>
            <a:p>
              <a:pPr algn="ctr" defTabSz="762000" eaLnBrk="1" hangingPunct="1"/>
              <a:r>
                <a:rPr lang="pt-BR" sz="1600">
                  <a:solidFill>
                    <a:schemeClr val="bg1"/>
                  </a:solidFill>
                  <a:latin typeface="Trebuchet MS" pitchFamily="34" charset="0"/>
                </a:rPr>
                <a:t>1.1.2 Fazer </a:t>
              </a:r>
            </a:p>
            <a:p>
              <a:pPr algn="ctr" defTabSz="762000" eaLnBrk="1" hangingPunct="1"/>
              <a:r>
                <a:rPr lang="pt-BR" sz="1600">
                  <a:solidFill>
                    <a:schemeClr val="bg1"/>
                  </a:solidFill>
                  <a:latin typeface="Trebuchet MS" pitchFamily="34" charset="0"/>
                </a:rPr>
                <a:t>reuniões</a:t>
              </a:r>
            </a:p>
          </p:txBody>
        </p:sp>
        <p:sp>
          <p:nvSpPr>
            <p:cNvPr id="1187849" name="Text Box 9"/>
            <p:cNvSpPr txBox="1">
              <a:spLocks noChangeArrowheads="1"/>
            </p:cNvSpPr>
            <p:nvPr/>
          </p:nvSpPr>
          <p:spPr bwMode="auto">
            <a:xfrm>
              <a:off x="1223" y="1459"/>
              <a:ext cx="864" cy="384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8100000" algn="ctr" rotWithShape="0">
                <a:schemeClr val="bg2"/>
              </a:outerShdw>
            </a:effectLst>
          </p:spPr>
          <p:txBody>
            <a:bodyPr wrap="none"/>
            <a:lstStyle/>
            <a:p>
              <a:pPr algn="ctr" defTabSz="762000" eaLnBrk="1" hangingPunct="1"/>
              <a:r>
                <a:rPr lang="pt-BR" sz="1600" dirty="0">
                  <a:solidFill>
                    <a:schemeClr val="bg1"/>
                  </a:solidFill>
                  <a:latin typeface="Trebuchet MS" pitchFamily="34" charset="0"/>
                </a:rPr>
                <a:t>Especificação</a:t>
              </a:r>
            </a:p>
            <a:p>
              <a:pPr algn="ctr" defTabSz="762000" eaLnBrk="1" hangingPunct="1"/>
              <a:r>
                <a:rPr lang="pt-BR" sz="1600" dirty="0">
                  <a:solidFill>
                    <a:schemeClr val="bg1"/>
                  </a:solidFill>
                  <a:latin typeface="Trebuchet MS" pitchFamily="34" charset="0"/>
                </a:rPr>
                <a:t>Técnica</a:t>
              </a:r>
            </a:p>
          </p:txBody>
        </p:sp>
        <p:sp>
          <p:nvSpPr>
            <p:cNvPr id="1187850" name="Text Box 10"/>
            <p:cNvSpPr txBox="1">
              <a:spLocks noChangeArrowheads="1"/>
            </p:cNvSpPr>
            <p:nvPr/>
          </p:nvSpPr>
          <p:spPr bwMode="auto">
            <a:xfrm>
              <a:off x="1559" y="2131"/>
              <a:ext cx="912" cy="374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8100000" algn="ctr" rotWithShape="0">
                <a:schemeClr val="bg2"/>
              </a:outerShdw>
            </a:effectLst>
          </p:spPr>
          <p:txBody>
            <a:bodyPr wrap="none"/>
            <a:lstStyle/>
            <a:p>
              <a:pPr algn="ctr" defTabSz="762000" eaLnBrk="1" hangingPunct="1"/>
              <a:r>
                <a:rPr lang="pt-BR" sz="1600">
                  <a:solidFill>
                    <a:schemeClr val="bg1"/>
                  </a:solidFill>
                  <a:latin typeface="Trebuchet MS" pitchFamily="34" charset="0"/>
                </a:rPr>
                <a:t>Elaborar casos</a:t>
              </a:r>
            </a:p>
            <a:p>
              <a:pPr algn="ctr" defTabSz="762000" eaLnBrk="1" hangingPunct="1"/>
              <a:r>
                <a:rPr lang="pt-BR" sz="1600">
                  <a:solidFill>
                    <a:schemeClr val="bg1"/>
                  </a:solidFill>
                  <a:latin typeface="Trebuchet MS" pitchFamily="34" charset="0"/>
                </a:rPr>
                <a:t>De uso </a:t>
              </a:r>
            </a:p>
            <a:p>
              <a:pPr algn="ctr" defTabSz="762000" eaLnBrk="1" hangingPunct="1"/>
              <a:endParaRPr lang="pt-BR" sz="1600">
                <a:solidFill>
                  <a:schemeClr val="bg1"/>
                </a:solidFill>
                <a:latin typeface="Trebuchet MS" pitchFamily="34" charset="0"/>
              </a:endParaRPr>
            </a:p>
          </p:txBody>
        </p:sp>
        <p:sp>
          <p:nvSpPr>
            <p:cNvPr id="1187851" name="Text Box 11"/>
            <p:cNvSpPr txBox="1">
              <a:spLocks noChangeArrowheads="1"/>
            </p:cNvSpPr>
            <p:nvPr/>
          </p:nvSpPr>
          <p:spPr bwMode="auto">
            <a:xfrm>
              <a:off x="1559" y="2755"/>
              <a:ext cx="912" cy="374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8100000" algn="ctr" rotWithShape="0">
                <a:schemeClr val="bg2"/>
              </a:outerShdw>
            </a:effectLst>
          </p:spPr>
          <p:txBody>
            <a:bodyPr wrap="none"/>
            <a:lstStyle/>
            <a:p>
              <a:pPr algn="ctr" defTabSz="762000" eaLnBrk="1" hangingPunct="1"/>
              <a:r>
                <a:rPr lang="pt-BR" sz="1600">
                  <a:solidFill>
                    <a:schemeClr val="bg1"/>
                  </a:solidFill>
                  <a:latin typeface="Trebuchet MS" pitchFamily="34" charset="0"/>
                </a:rPr>
                <a:t>Elaborar  </a:t>
              </a:r>
            </a:p>
            <a:p>
              <a:pPr algn="ctr" defTabSz="762000" eaLnBrk="1" hangingPunct="1"/>
              <a:r>
                <a:rPr lang="pt-BR" sz="1600">
                  <a:solidFill>
                    <a:schemeClr val="bg1"/>
                  </a:solidFill>
                  <a:latin typeface="Trebuchet MS" pitchFamily="34" charset="0"/>
                </a:rPr>
                <a:t>Modelo dados </a:t>
              </a:r>
            </a:p>
            <a:p>
              <a:pPr algn="ctr" defTabSz="762000" eaLnBrk="1" hangingPunct="1"/>
              <a:endParaRPr lang="pt-BR" sz="1600">
                <a:solidFill>
                  <a:schemeClr val="bg1"/>
                </a:solidFill>
                <a:latin typeface="Trebuchet MS" pitchFamily="34" charset="0"/>
              </a:endParaRPr>
            </a:p>
          </p:txBody>
        </p:sp>
        <p:sp>
          <p:nvSpPr>
            <p:cNvPr id="1187852" name="Text Box 12"/>
            <p:cNvSpPr txBox="1">
              <a:spLocks noChangeArrowheads="1"/>
            </p:cNvSpPr>
            <p:nvPr/>
          </p:nvSpPr>
          <p:spPr bwMode="auto">
            <a:xfrm>
              <a:off x="1559" y="3349"/>
              <a:ext cx="912" cy="374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8100000" algn="ctr" rotWithShape="0">
                <a:schemeClr val="bg2"/>
              </a:outerShdw>
            </a:effectLst>
          </p:spPr>
          <p:txBody>
            <a:bodyPr wrap="none"/>
            <a:lstStyle/>
            <a:p>
              <a:pPr algn="ctr" defTabSz="762000" eaLnBrk="1" hangingPunct="1"/>
              <a:r>
                <a:rPr lang="pt-BR" sz="1600">
                  <a:solidFill>
                    <a:schemeClr val="bg1"/>
                  </a:solidFill>
                  <a:latin typeface="Trebuchet MS" pitchFamily="34" charset="0"/>
                </a:rPr>
                <a:t>Especificação</a:t>
              </a:r>
            </a:p>
            <a:p>
              <a:pPr algn="ctr" defTabSz="762000" eaLnBrk="1" hangingPunct="1"/>
              <a:r>
                <a:rPr lang="pt-BR" sz="1600">
                  <a:solidFill>
                    <a:schemeClr val="bg1"/>
                  </a:solidFill>
                  <a:latin typeface="Trebuchet MS" pitchFamily="34" charset="0"/>
                </a:rPr>
                <a:t>telas</a:t>
              </a:r>
            </a:p>
            <a:p>
              <a:pPr algn="ctr" defTabSz="762000" eaLnBrk="1" hangingPunct="1"/>
              <a:endParaRPr lang="pt-BR" sz="1600">
                <a:solidFill>
                  <a:schemeClr val="bg1"/>
                </a:solidFill>
                <a:latin typeface="Trebuchet MS" pitchFamily="34" charset="0"/>
              </a:endParaRPr>
            </a:p>
          </p:txBody>
        </p:sp>
        <p:sp>
          <p:nvSpPr>
            <p:cNvPr id="1187853" name="Text Box 13"/>
            <p:cNvSpPr txBox="1">
              <a:spLocks noChangeArrowheads="1"/>
            </p:cNvSpPr>
            <p:nvPr/>
          </p:nvSpPr>
          <p:spPr bwMode="auto">
            <a:xfrm>
              <a:off x="2231" y="1459"/>
              <a:ext cx="1008" cy="384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8100000" algn="ctr" rotWithShape="0">
                <a:schemeClr val="bg2"/>
              </a:outerShdw>
            </a:effectLst>
          </p:spPr>
          <p:txBody>
            <a:bodyPr anchor="ctr"/>
            <a:lstStyle/>
            <a:p>
              <a:pPr algn="ctr" defTabSz="762000" eaLnBrk="1" hangingPunct="1"/>
              <a:r>
                <a:rPr lang="pt-BR" sz="1600">
                  <a:solidFill>
                    <a:schemeClr val="bg1"/>
                  </a:solidFill>
                  <a:latin typeface="Trebuchet MS" pitchFamily="34" charset="0"/>
                </a:rPr>
                <a:t>Implementação</a:t>
              </a:r>
            </a:p>
          </p:txBody>
        </p:sp>
        <p:sp>
          <p:nvSpPr>
            <p:cNvPr id="1187854" name="Text Box 14"/>
            <p:cNvSpPr txBox="1">
              <a:spLocks noChangeArrowheads="1"/>
            </p:cNvSpPr>
            <p:nvPr/>
          </p:nvSpPr>
          <p:spPr bwMode="auto">
            <a:xfrm>
              <a:off x="2722" y="2131"/>
              <a:ext cx="912" cy="374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8100000" algn="ctr" rotWithShape="0">
                <a:schemeClr val="bg2"/>
              </a:outerShdw>
            </a:effectLst>
          </p:spPr>
          <p:txBody>
            <a:bodyPr anchor="ctr"/>
            <a:lstStyle/>
            <a:p>
              <a:pPr algn="ctr" defTabSz="762000" eaLnBrk="1" hangingPunct="1"/>
              <a:r>
                <a:rPr lang="pt-BR" sz="1600">
                  <a:solidFill>
                    <a:schemeClr val="bg1"/>
                  </a:solidFill>
                  <a:latin typeface="Trebuchet MS" pitchFamily="34" charset="0"/>
                </a:rPr>
                <a:t>Protótipo </a:t>
              </a:r>
            </a:p>
          </p:txBody>
        </p:sp>
        <p:sp>
          <p:nvSpPr>
            <p:cNvPr id="1187855" name="Text Box 15"/>
            <p:cNvSpPr txBox="1">
              <a:spLocks noChangeArrowheads="1"/>
            </p:cNvSpPr>
            <p:nvPr/>
          </p:nvSpPr>
          <p:spPr bwMode="auto">
            <a:xfrm>
              <a:off x="2722" y="2707"/>
              <a:ext cx="912" cy="374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8100000" algn="ctr" rotWithShape="0">
                <a:schemeClr val="bg2"/>
              </a:outerShdw>
            </a:effectLst>
          </p:spPr>
          <p:txBody>
            <a:bodyPr anchor="ctr"/>
            <a:lstStyle/>
            <a:p>
              <a:pPr algn="ctr" defTabSz="762000" eaLnBrk="1" hangingPunct="1"/>
              <a:r>
                <a:rPr lang="pt-BR" sz="1600">
                  <a:solidFill>
                    <a:schemeClr val="bg1"/>
                  </a:solidFill>
                  <a:latin typeface="Trebuchet MS" pitchFamily="34" charset="0"/>
                </a:rPr>
                <a:t>Módulo AAA </a:t>
              </a:r>
            </a:p>
          </p:txBody>
        </p:sp>
        <p:sp>
          <p:nvSpPr>
            <p:cNvPr id="1187856" name="Text Box 16"/>
            <p:cNvSpPr txBox="1">
              <a:spLocks noChangeArrowheads="1"/>
            </p:cNvSpPr>
            <p:nvPr/>
          </p:nvSpPr>
          <p:spPr bwMode="auto">
            <a:xfrm>
              <a:off x="2722" y="3331"/>
              <a:ext cx="912" cy="374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8100000" algn="ctr" rotWithShape="0">
                <a:schemeClr val="bg2"/>
              </a:outerShdw>
            </a:effectLst>
          </p:spPr>
          <p:txBody>
            <a:bodyPr anchor="ctr"/>
            <a:lstStyle/>
            <a:p>
              <a:pPr algn="ctr" defTabSz="762000" eaLnBrk="1" hangingPunct="1"/>
              <a:r>
                <a:rPr lang="pt-BR" sz="1600">
                  <a:solidFill>
                    <a:schemeClr val="bg1"/>
                  </a:solidFill>
                  <a:latin typeface="Trebuchet MS" pitchFamily="34" charset="0"/>
                </a:rPr>
                <a:t>Módulo BBB</a:t>
              </a:r>
            </a:p>
          </p:txBody>
        </p:sp>
        <p:sp>
          <p:nvSpPr>
            <p:cNvPr id="1187857" name="Text Box 17"/>
            <p:cNvSpPr txBox="1">
              <a:spLocks noChangeArrowheads="1"/>
            </p:cNvSpPr>
            <p:nvPr/>
          </p:nvSpPr>
          <p:spPr bwMode="auto">
            <a:xfrm>
              <a:off x="3383" y="1459"/>
              <a:ext cx="912" cy="374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8100000" algn="ctr" rotWithShape="0">
                <a:schemeClr val="bg2"/>
              </a:outerShdw>
            </a:effectLst>
          </p:spPr>
          <p:txBody>
            <a:bodyPr anchor="ctr"/>
            <a:lstStyle/>
            <a:p>
              <a:pPr algn="ctr" defTabSz="762000" eaLnBrk="1" hangingPunct="1"/>
              <a:r>
                <a:rPr lang="pt-BR" sz="1600">
                  <a:solidFill>
                    <a:schemeClr val="bg1"/>
                  </a:solidFill>
                  <a:latin typeface="Trebuchet MS" pitchFamily="34" charset="0"/>
                </a:rPr>
                <a:t>Manuais</a:t>
              </a:r>
            </a:p>
          </p:txBody>
        </p:sp>
        <p:sp>
          <p:nvSpPr>
            <p:cNvPr id="1187858" name="Text Box 18"/>
            <p:cNvSpPr txBox="1">
              <a:spLocks noChangeArrowheads="1"/>
            </p:cNvSpPr>
            <p:nvPr/>
          </p:nvSpPr>
          <p:spPr bwMode="auto">
            <a:xfrm>
              <a:off x="3970" y="2179"/>
              <a:ext cx="912" cy="374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8100000" algn="ctr" rotWithShape="0">
                <a:schemeClr val="bg2"/>
              </a:outerShdw>
            </a:effectLst>
          </p:spPr>
          <p:txBody>
            <a:bodyPr anchor="ctr"/>
            <a:lstStyle/>
            <a:p>
              <a:pPr algn="ctr" defTabSz="762000" eaLnBrk="1" hangingPunct="1"/>
              <a:r>
                <a:rPr lang="pt-BR" sz="1600">
                  <a:solidFill>
                    <a:schemeClr val="bg1"/>
                  </a:solidFill>
                  <a:latin typeface="Trebuchet MS" pitchFamily="34" charset="0"/>
                </a:rPr>
                <a:t>Parte Geral </a:t>
              </a:r>
            </a:p>
          </p:txBody>
        </p:sp>
        <p:sp>
          <p:nvSpPr>
            <p:cNvPr id="1187859" name="Text Box 19"/>
            <p:cNvSpPr txBox="1">
              <a:spLocks noChangeArrowheads="1"/>
            </p:cNvSpPr>
            <p:nvPr/>
          </p:nvSpPr>
          <p:spPr bwMode="auto">
            <a:xfrm>
              <a:off x="3970" y="2707"/>
              <a:ext cx="912" cy="374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8100000" algn="ctr" rotWithShape="0">
                <a:schemeClr val="bg2"/>
              </a:outerShdw>
            </a:effectLst>
          </p:spPr>
          <p:txBody>
            <a:bodyPr anchor="ctr"/>
            <a:lstStyle/>
            <a:p>
              <a:pPr algn="ctr" defTabSz="762000" eaLnBrk="1" hangingPunct="1"/>
              <a:r>
                <a:rPr lang="pt-BR" sz="1600">
                  <a:solidFill>
                    <a:schemeClr val="bg1"/>
                  </a:solidFill>
                  <a:latin typeface="Trebuchet MS" pitchFamily="34" charset="0"/>
                </a:rPr>
                <a:t>Módulo AAA</a:t>
              </a:r>
            </a:p>
          </p:txBody>
        </p:sp>
        <p:sp>
          <p:nvSpPr>
            <p:cNvPr id="1187860" name="Text Box 20"/>
            <p:cNvSpPr txBox="1">
              <a:spLocks noChangeArrowheads="1"/>
            </p:cNvSpPr>
            <p:nvPr/>
          </p:nvSpPr>
          <p:spPr bwMode="auto">
            <a:xfrm>
              <a:off x="3971" y="3351"/>
              <a:ext cx="912" cy="374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8100000" algn="ctr" rotWithShape="0">
                <a:schemeClr val="bg2"/>
              </a:outerShdw>
            </a:effectLst>
          </p:spPr>
          <p:txBody>
            <a:bodyPr anchor="ctr"/>
            <a:lstStyle/>
            <a:p>
              <a:pPr algn="ctr" defTabSz="762000" eaLnBrk="1" hangingPunct="1"/>
              <a:r>
                <a:rPr lang="pt-BR" sz="1600">
                  <a:solidFill>
                    <a:schemeClr val="bg1"/>
                  </a:solidFill>
                  <a:latin typeface="Trebuchet MS" pitchFamily="34" charset="0"/>
                </a:rPr>
                <a:t>Módulo BBB</a:t>
              </a:r>
            </a:p>
          </p:txBody>
        </p:sp>
        <p:sp>
          <p:nvSpPr>
            <p:cNvPr id="1187861" name="Text Box 21"/>
            <p:cNvSpPr txBox="1">
              <a:spLocks noChangeArrowheads="1"/>
            </p:cNvSpPr>
            <p:nvPr/>
          </p:nvSpPr>
          <p:spPr bwMode="auto">
            <a:xfrm>
              <a:off x="4679" y="1459"/>
              <a:ext cx="912" cy="374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8100000" algn="ctr" rotWithShape="0">
                <a:schemeClr val="bg2"/>
              </a:outerShdw>
            </a:effectLst>
          </p:spPr>
          <p:txBody>
            <a:bodyPr anchor="ctr"/>
            <a:lstStyle/>
            <a:p>
              <a:pPr algn="ctr" defTabSz="762000" eaLnBrk="1" hangingPunct="1"/>
              <a:r>
                <a:rPr lang="pt-BR" sz="1600">
                  <a:solidFill>
                    <a:schemeClr val="bg1"/>
                  </a:solidFill>
                  <a:latin typeface="Trebuchet MS" pitchFamily="34" charset="0"/>
                </a:rPr>
                <a:t>1.2 Manuais</a:t>
              </a:r>
            </a:p>
          </p:txBody>
        </p:sp>
        <p:sp>
          <p:nvSpPr>
            <p:cNvPr id="1187862" name="Text Box 22"/>
            <p:cNvSpPr txBox="1">
              <a:spLocks noChangeArrowheads="1"/>
            </p:cNvSpPr>
            <p:nvPr/>
          </p:nvSpPr>
          <p:spPr bwMode="auto">
            <a:xfrm>
              <a:off x="4325" y="1523"/>
              <a:ext cx="260" cy="288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defTabSz="762000" eaLnBrk="1" hangingPunct="1"/>
              <a:r>
                <a:rPr lang="pt-BR" sz="2400">
                  <a:solidFill>
                    <a:schemeClr val="bg1"/>
                  </a:solidFill>
                  <a:latin typeface="Times New Roman" pitchFamily="18" charset="0"/>
                </a:rPr>
                <a:t>...</a:t>
              </a:r>
            </a:p>
          </p:txBody>
        </p:sp>
        <p:sp>
          <p:nvSpPr>
            <p:cNvPr id="1187863" name="Line 23"/>
            <p:cNvSpPr>
              <a:spLocks noChangeShapeType="1"/>
            </p:cNvSpPr>
            <p:nvPr/>
          </p:nvSpPr>
          <p:spPr bwMode="auto">
            <a:xfrm>
              <a:off x="263" y="1891"/>
              <a:ext cx="0" cy="107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pt-BR"/>
            </a:p>
          </p:txBody>
        </p:sp>
        <p:sp>
          <p:nvSpPr>
            <p:cNvPr id="1187864" name="Line 24"/>
            <p:cNvSpPr>
              <a:spLocks noChangeShapeType="1"/>
            </p:cNvSpPr>
            <p:nvPr/>
          </p:nvSpPr>
          <p:spPr bwMode="auto">
            <a:xfrm>
              <a:off x="263" y="2323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pt-BR"/>
            </a:p>
          </p:txBody>
        </p:sp>
        <p:sp>
          <p:nvSpPr>
            <p:cNvPr id="1187865" name="Line 25"/>
            <p:cNvSpPr>
              <a:spLocks noChangeShapeType="1"/>
            </p:cNvSpPr>
            <p:nvPr/>
          </p:nvSpPr>
          <p:spPr bwMode="auto">
            <a:xfrm>
              <a:off x="269" y="2965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pt-BR"/>
            </a:p>
          </p:txBody>
        </p:sp>
        <p:grpSp>
          <p:nvGrpSpPr>
            <p:cNvPr id="3" name="Group 26"/>
            <p:cNvGrpSpPr>
              <a:grpSpLocks/>
            </p:cNvGrpSpPr>
            <p:nvPr/>
          </p:nvGrpSpPr>
          <p:grpSpPr bwMode="auto">
            <a:xfrm>
              <a:off x="1415" y="1891"/>
              <a:ext cx="150" cy="1733"/>
              <a:chOff x="1488" y="1776"/>
              <a:chExt cx="150" cy="1733"/>
            </a:xfrm>
          </p:grpSpPr>
          <p:sp>
            <p:nvSpPr>
              <p:cNvPr id="1187867" name="Line 27"/>
              <p:cNvSpPr>
                <a:spLocks noChangeShapeType="1"/>
              </p:cNvSpPr>
              <p:nvPr/>
            </p:nvSpPr>
            <p:spPr bwMode="auto">
              <a:xfrm>
                <a:off x="1488" y="1776"/>
                <a:ext cx="0" cy="173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1187868" name="Line 28"/>
              <p:cNvSpPr>
                <a:spLocks noChangeShapeType="1"/>
              </p:cNvSpPr>
              <p:nvPr/>
            </p:nvSpPr>
            <p:spPr bwMode="auto">
              <a:xfrm>
                <a:off x="1488" y="220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1187869" name="Line 29"/>
              <p:cNvSpPr>
                <a:spLocks noChangeShapeType="1"/>
              </p:cNvSpPr>
              <p:nvPr/>
            </p:nvSpPr>
            <p:spPr bwMode="auto">
              <a:xfrm>
                <a:off x="1494" y="2850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1187870" name="Line 30"/>
              <p:cNvSpPr>
                <a:spLocks noChangeShapeType="1"/>
              </p:cNvSpPr>
              <p:nvPr/>
            </p:nvSpPr>
            <p:spPr bwMode="auto">
              <a:xfrm>
                <a:off x="1488" y="350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pt-BR"/>
              </a:p>
            </p:txBody>
          </p:sp>
        </p:grpSp>
        <p:grpSp>
          <p:nvGrpSpPr>
            <p:cNvPr id="4" name="Group 31"/>
            <p:cNvGrpSpPr>
              <a:grpSpLocks/>
            </p:cNvGrpSpPr>
            <p:nvPr/>
          </p:nvGrpSpPr>
          <p:grpSpPr bwMode="auto">
            <a:xfrm>
              <a:off x="2567" y="1891"/>
              <a:ext cx="150" cy="1733"/>
              <a:chOff x="1488" y="1776"/>
              <a:chExt cx="150" cy="1733"/>
            </a:xfrm>
          </p:grpSpPr>
          <p:sp>
            <p:nvSpPr>
              <p:cNvPr id="1187872" name="Line 32"/>
              <p:cNvSpPr>
                <a:spLocks noChangeShapeType="1"/>
              </p:cNvSpPr>
              <p:nvPr/>
            </p:nvSpPr>
            <p:spPr bwMode="auto">
              <a:xfrm>
                <a:off x="1488" y="1776"/>
                <a:ext cx="0" cy="173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1187873" name="Line 33"/>
              <p:cNvSpPr>
                <a:spLocks noChangeShapeType="1"/>
              </p:cNvSpPr>
              <p:nvPr/>
            </p:nvSpPr>
            <p:spPr bwMode="auto">
              <a:xfrm>
                <a:off x="1488" y="220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1187874" name="Line 34"/>
              <p:cNvSpPr>
                <a:spLocks noChangeShapeType="1"/>
              </p:cNvSpPr>
              <p:nvPr/>
            </p:nvSpPr>
            <p:spPr bwMode="auto">
              <a:xfrm>
                <a:off x="1494" y="2850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1187875" name="Line 35"/>
              <p:cNvSpPr>
                <a:spLocks noChangeShapeType="1"/>
              </p:cNvSpPr>
              <p:nvPr/>
            </p:nvSpPr>
            <p:spPr bwMode="auto">
              <a:xfrm>
                <a:off x="1488" y="350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pt-BR"/>
              </a:p>
            </p:txBody>
          </p:sp>
        </p:grpSp>
        <p:grpSp>
          <p:nvGrpSpPr>
            <p:cNvPr id="5" name="Group 36"/>
            <p:cNvGrpSpPr>
              <a:grpSpLocks/>
            </p:cNvGrpSpPr>
            <p:nvPr/>
          </p:nvGrpSpPr>
          <p:grpSpPr bwMode="auto">
            <a:xfrm>
              <a:off x="3815" y="1891"/>
              <a:ext cx="150" cy="1733"/>
              <a:chOff x="1488" y="1776"/>
              <a:chExt cx="150" cy="1733"/>
            </a:xfrm>
          </p:grpSpPr>
          <p:sp>
            <p:nvSpPr>
              <p:cNvPr id="1187877" name="Line 37"/>
              <p:cNvSpPr>
                <a:spLocks noChangeShapeType="1"/>
              </p:cNvSpPr>
              <p:nvPr/>
            </p:nvSpPr>
            <p:spPr bwMode="auto">
              <a:xfrm>
                <a:off x="1488" y="1776"/>
                <a:ext cx="0" cy="173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1187878" name="Line 38"/>
              <p:cNvSpPr>
                <a:spLocks noChangeShapeType="1"/>
              </p:cNvSpPr>
              <p:nvPr/>
            </p:nvSpPr>
            <p:spPr bwMode="auto">
              <a:xfrm>
                <a:off x="1488" y="2208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1187879" name="Line 39"/>
              <p:cNvSpPr>
                <a:spLocks noChangeShapeType="1"/>
              </p:cNvSpPr>
              <p:nvPr/>
            </p:nvSpPr>
            <p:spPr bwMode="auto">
              <a:xfrm>
                <a:off x="1494" y="2850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1187880" name="Line 40"/>
              <p:cNvSpPr>
                <a:spLocks noChangeShapeType="1"/>
              </p:cNvSpPr>
              <p:nvPr/>
            </p:nvSpPr>
            <p:spPr bwMode="auto">
              <a:xfrm>
                <a:off x="1488" y="3504"/>
                <a:ext cx="1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pt-BR"/>
              </a:p>
            </p:txBody>
          </p:sp>
        </p:grpSp>
        <p:sp>
          <p:nvSpPr>
            <p:cNvPr id="1187881" name="Line 41"/>
            <p:cNvSpPr>
              <a:spLocks noChangeShapeType="1"/>
            </p:cNvSpPr>
            <p:nvPr/>
          </p:nvSpPr>
          <p:spPr bwMode="auto">
            <a:xfrm flipV="1">
              <a:off x="653" y="1327"/>
              <a:ext cx="444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pt-BR"/>
            </a:p>
          </p:txBody>
        </p:sp>
        <p:sp>
          <p:nvSpPr>
            <p:cNvPr id="1187882" name="Line 42"/>
            <p:cNvSpPr>
              <a:spLocks noChangeShapeType="1"/>
            </p:cNvSpPr>
            <p:nvPr/>
          </p:nvSpPr>
          <p:spPr bwMode="auto">
            <a:xfrm>
              <a:off x="662" y="1327"/>
              <a:ext cx="0" cy="13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pt-BR"/>
            </a:p>
          </p:txBody>
        </p:sp>
        <p:sp>
          <p:nvSpPr>
            <p:cNvPr id="1187883" name="Line 43"/>
            <p:cNvSpPr>
              <a:spLocks noChangeShapeType="1"/>
            </p:cNvSpPr>
            <p:nvPr/>
          </p:nvSpPr>
          <p:spPr bwMode="auto">
            <a:xfrm>
              <a:off x="5111" y="1315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pt-BR"/>
            </a:p>
          </p:txBody>
        </p:sp>
        <p:sp>
          <p:nvSpPr>
            <p:cNvPr id="1187884" name="Line 44"/>
            <p:cNvSpPr>
              <a:spLocks noChangeShapeType="1"/>
            </p:cNvSpPr>
            <p:nvPr/>
          </p:nvSpPr>
          <p:spPr bwMode="auto">
            <a:xfrm>
              <a:off x="2711" y="1171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pt-BR"/>
            </a:p>
          </p:txBody>
        </p:sp>
        <p:sp>
          <p:nvSpPr>
            <p:cNvPr id="1187885" name="Line 45"/>
            <p:cNvSpPr>
              <a:spLocks noChangeShapeType="1"/>
            </p:cNvSpPr>
            <p:nvPr/>
          </p:nvSpPr>
          <p:spPr bwMode="auto">
            <a:xfrm>
              <a:off x="1655" y="1315"/>
              <a:ext cx="0" cy="13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pt-BR"/>
            </a:p>
          </p:txBody>
        </p:sp>
        <p:sp>
          <p:nvSpPr>
            <p:cNvPr id="1187886" name="Line 46"/>
            <p:cNvSpPr>
              <a:spLocks noChangeShapeType="1"/>
            </p:cNvSpPr>
            <p:nvPr/>
          </p:nvSpPr>
          <p:spPr bwMode="auto">
            <a:xfrm>
              <a:off x="3815" y="1315"/>
              <a:ext cx="0" cy="13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pt-BR"/>
            </a:p>
          </p:txBody>
        </p:sp>
        <p:sp>
          <p:nvSpPr>
            <p:cNvPr id="1187887" name="Text Box 47"/>
            <p:cNvSpPr txBox="1">
              <a:spLocks noChangeArrowheads="1"/>
            </p:cNvSpPr>
            <p:nvPr/>
          </p:nvSpPr>
          <p:spPr bwMode="auto">
            <a:xfrm>
              <a:off x="4646" y="806"/>
              <a:ext cx="1038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defTabSz="762000" eaLnBrk="1" hangingPunct="1"/>
              <a:r>
                <a:rPr lang="pt-BR" sz="1600">
                  <a:solidFill>
                    <a:srgbClr val="FF0000"/>
                  </a:solidFill>
                  <a:latin typeface="Trebuchet MS" pitchFamily="34" charset="0"/>
                </a:rPr>
                <a:t>Code of Activity</a:t>
              </a:r>
            </a:p>
          </p:txBody>
        </p:sp>
        <p:sp>
          <p:nvSpPr>
            <p:cNvPr id="1187888" name="Line 48"/>
            <p:cNvSpPr>
              <a:spLocks noChangeShapeType="1"/>
            </p:cNvSpPr>
            <p:nvPr/>
          </p:nvSpPr>
          <p:spPr bwMode="auto">
            <a:xfrm flipV="1">
              <a:off x="4896" y="1056"/>
              <a:ext cx="96" cy="4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pt-BR"/>
            </a:p>
          </p:txBody>
        </p:sp>
      </p:grpSp>
      <p:sp>
        <p:nvSpPr>
          <p:cNvPr id="50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3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PROCESSO 3: CRIA</a:t>
            </a:r>
            <a:r>
              <a:rPr lang="pt-PT" sz="3900" b="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R A EAP</a:t>
            </a:r>
            <a:endParaRPr kumimoji="0" lang="pt-BR" sz="39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9" name="Espaço Reservado para Número de Slide 4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58F3EE9D-9226-4448-BD0C-537D60AC9BA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 descr="EAP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88032" y="-99392"/>
            <a:ext cx="8604448" cy="6995202"/>
          </a:xfrm>
        </p:spPr>
      </p:pic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gray">
          <a:xfrm>
            <a:off x="772616" y="2221210"/>
            <a:ext cx="7687816" cy="4376142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80000" tIns="216000" rIns="144000" bIns="72000"/>
          <a:lstStyle/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DECLARAÇÃO DO ESCOPO DO PROJETO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DESCREVE DETALHADAMENTE AS ENTREGAS DO PROJETO E O TRABALHO NECESSÁRIO PARA CRIAR AS MESMAS.</a:t>
            </a: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DOCUMENTAÇÃO DOS REQUISITOS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A DOCUMENTAÇÃO DESCREVE COMO OS REQUISITOS INDIVIDUAIS ATENDEM ÀS NECESSIDADES DO NEGÓCIO PARA O PROJETO.</a:t>
            </a: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ATIVOS DE PROCESSOS ORGANIZACIONAIS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POLÍTICAS E PROCEDIMENTOS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ARQUIVOS E LIÇÕES APRENDIDAS DE PROJETOS ANTERIORES</a:t>
            </a: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gray">
          <a:xfrm>
            <a:off x="701179" y="1792585"/>
            <a:ext cx="7831261" cy="36036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de-DE" noProof="1" smtClean="0">
                <a:solidFill>
                  <a:schemeClr val="bg1"/>
                </a:solidFill>
                <a:latin typeface="Calibri" pitchFamily="34" charset="0"/>
              </a:rPr>
              <a:t>ENTRADAS</a:t>
            </a:r>
            <a:endParaRPr lang="de-DE" noProof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" name="AutoShape 41"/>
          <p:cNvSpPr>
            <a:spLocks noChangeArrowheads="1"/>
          </p:cNvSpPr>
          <p:nvPr/>
        </p:nvSpPr>
        <p:spPr bwMode="auto">
          <a:xfrm rot="10800000" flipH="1">
            <a:off x="8100392" y="1556792"/>
            <a:ext cx="661988" cy="879475"/>
          </a:xfrm>
          <a:prstGeom prst="rightArrow">
            <a:avLst>
              <a:gd name="adj1" fmla="val 50111"/>
              <a:gd name="adj2" fmla="val 63157"/>
            </a:avLst>
          </a:prstGeom>
          <a:solidFill>
            <a:srgbClr val="00B050"/>
          </a:solidFill>
          <a:ln w="19050">
            <a:solidFill>
              <a:srgbClr val="FFFFFF"/>
            </a:solidFill>
            <a:miter lim="800000"/>
            <a:headEnd/>
            <a:tailEnd/>
          </a:ln>
          <a:effectLst>
            <a:outerShdw dist="81320" dir="2319588" algn="ctr" rotWithShape="0">
              <a:srgbClr val="4D4D4D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de-DE" noProof="1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PT" sz="4000" b="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PROCESSO 3: CRIAR A EAP</a:t>
            </a:r>
            <a:endParaRPr lang="pt-BR" sz="4000" b="0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4"/>
          <p:cNvSpPr>
            <a:spLocks noChangeArrowheads="1"/>
          </p:cNvSpPr>
          <p:nvPr/>
        </p:nvSpPr>
        <p:spPr bwMode="gray">
          <a:xfrm>
            <a:off x="799902" y="2201441"/>
            <a:ext cx="7660530" cy="4107879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80000" tIns="216000" rIns="144000" bIns="72000"/>
          <a:lstStyle/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DECOMPOSIÇÃO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SUBDIVISÃO DAS ENTREGAS DO PROJETO EM COMPONENTES MENORES E GERENCIÁVEIS, ATÉ O NÍVEL DE PACOTE DE TRABALHO.</a:t>
            </a: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DECOMPOSIÇÃO:: ATIVIDADES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IDENTIFICAR E ANÁLISAR AS ENTREGA E SEU TRABALHO;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ESTRUTURAÇÃO E ORGANIZAÇÃO DA EAP;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VERIFICAR O GRAU DE DECOMPOSIÇÃO DO TRABALHO.</a:t>
            </a: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pt-PT" b="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fr-FR" b="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pt-PT" b="0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defRPr/>
            </a:pPr>
            <a:endParaRPr lang="fr-FR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gray">
          <a:xfrm>
            <a:off x="728465" y="1772816"/>
            <a:ext cx="7803975" cy="36036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de-DE" noProof="1" smtClean="0">
                <a:solidFill>
                  <a:schemeClr val="bg1"/>
                </a:solidFill>
                <a:latin typeface="Calibri" pitchFamily="34" charset="0"/>
              </a:rPr>
              <a:t>TÉCNICAS E FERRAMENTAS</a:t>
            </a:r>
            <a:endParaRPr lang="de-DE" noProof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PT" sz="4000" b="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PROCESSO 3: CRIAR A EAP</a:t>
            </a:r>
            <a:endParaRPr lang="pt-BR" sz="4000" b="0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10" name="Picture 2" descr="C:\Users\Edilson\Downloads\1315397253_Xcod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12832" y="1561728"/>
            <a:ext cx="931168" cy="931168"/>
          </a:xfrm>
          <a:prstGeom prst="rect">
            <a:avLst/>
          </a:prstGeom>
          <a:noFill/>
        </p:spPr>
      </p:pic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4"/>
          <p:cNvSpPr>
            <a:spLocks noChangeArrowheads="1"/>
          </p:cNvSpPr>
          <p:nvPr/>
        </p:nvSpPr>
        <p:spPr bwMode="gray">
          <a:xfrm>
            <a:off x="799902" y="2201441"/>
            <a:ext cx="7660530" cy="4107879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80000" tIns="216000" rIns="144000" bIns="72000"/>
          <a:lstStyle/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DECOMPOSIÇÃO:: TIPOS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PACOTES DE TRABALHO;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FASES DO CICLO DE VIDA;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ENTREGAS PRINCIPAIS E SUBPROJETOS.</a:t>
            </a: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pt-PT" b="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fr-FR" b="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pt-PT" b="0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defRPr/>
            </a:pPr>
            <a:endParaRPr lang="fr-FR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gray">
          <a:xfrm>
            <a:off x="728465" y="1772816"/>
            <a:ext cx="7803975" cy="36036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de-DE" noProof="1" smtClean="0">
                <a:solidFill>
                  <a:schemeClr val="bg1"/>
                </a:solidFill>
                <a:latin typeface="Calibri" pitchFamily="34" charset="0"/>
              </a:rPr>
              <a:t>TÉCNICAS E FERRAMENTAS</a:t>
            </a:r>
            <a:endParaRPr lang="de-DE" noProof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PT" sz="4000" b="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PROCESSO 3: CRIAR A EAP</a:t>
            </a:r>
            <a:endParaRPr lang="pt-BR" sz="4000" b="0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10" name="Picture 2" descr="C:\Users\Edilson\Downloads\1315397253_Xcod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12832" y="1484784"/>
            <a:ext cx="931168" cy="931168"/>
          </a:xfrm>
          <a:prstGeom prst="rect">
            <a:avLst/>
          </a:prstGeom>
          <a:noFill/>
        </p:spPr>
      </p:pic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4"/>
          <p:cNvSpPr>
            <a:spLocks noChangeArrowheads="1"/>
          </p:cNvSpPr>
          <p:nvPr/>
        </p:nvSpPr>
        <p:spPr bwMode="gray">
          <a:xfrm>
            <a:off x="799902" y="2201441"/>
            <a:ext cx="7660530" cy="4107879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80000" tIns="216000" rIns="144000" bIns="72000"/>
          <a:lstStyle/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BR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MONTANDO UMA EAP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BR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DEVE SER MONTADA A PARTIR DO ESCOPO DO PRODUTO E DO PROJETO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BR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O PRIMEIRO NÍVEL É MONTADO A PARTIR DE</a:t>
            </a:r>
          </a:p>
          <a:p>
            <a:pPr marL="1104900" lvl="2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PACOTES DE TRABALHO;</a:t>
            </a:r>
          </a:p>
          <a:p>
            <a:pPr marL="1104900" lvl="2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FASES DO CICLO DE VIDA;</a:t>
            </a:r>
          </a:p>
          <a:p>
            <a:pPr marL="1104900" lvl="2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ENTREGAS PRINCIPAIS E SUBPROJETOS.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BR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CADA ATIVIDADE INCLUÍDA DEVE CONTRIBUIR PARA GERAÇÃO DO PRODUTO OU SUB-PRODUTO</a:t>
            </a: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pt-PT" b="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fr-FR" b="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pt-PT" b="0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defRPr/>
            </a:pPr>
            <a:endParaRPr lang="fr-FR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gray">
          <a:xfrm>
            <a:off x="728465" y="1772816"/>
            <a:ext cx="7803975" cy="36036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de-DE" noProof="1" smtClean="0">
                <a:solidFill>
                  <a:schemeClr val="bg1"/>
                </a:solidFill>
                <a:latin typeface="Calibri" pitchFamily="34" charset="0"/>
              </a:rPr>
              <a:t>TÉCNICAS E FERRAMENTAS</a:t>
            </a:r>
            <a:endParaRPr lang="de-DE" noProof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PT" sz="4000" b="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PROCESSO 3: CRIAR A EAP</a:t>
            </a:r>
            <a:endParaRPr lang="pt-BR" sz="4000" b="0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10" name="Picture 2" descr="C:\Users\Edilson\Downloads\1315397253_Xcod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12832" y="1484784"/>
            <a:ext cx="931168" cy="931168"/>
          </a:xfrm>
          <a:prstGeom prst="rect">
            <a:avLst/>
          </a:prstGeom>
          <a:noFill/>
        </p:spPr>
      </p:pic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4"/>
          <p:cNvSpPr>
            <a:spLocks noChangeArrowheads="1"/>
          </p:cNvSpPr>
          <p:nvPr/>
        </p:nvSpPr>
        <p:spPr bwMode="gray">
          <a:xfrm>
            <a:off x="799902" y="2201441"/>
            <a:ext cx="7660530" cy="4107879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80000" tIns="216000" rIns="144000" bIns="72000"/>
          <a:lstStyle/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BR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MONTANDO UMA EAP</a:t>
            </a:r>
          </a:p>
          <a:p>
            <a:pPr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BR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CADA NÍVEL É UM DETALHAMENTO DA ATIVIDADE SUPERIOR</a:t>
            </a:r>
          </a:p>
          <a:p>
            <a:pPr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BR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CADA ATIVIDADE PODE RECEBER UM IDENTIFICADOR ÚNICO (CODE OF ACTIVITY) QUE PODE SER ESTABELECIDO DE FORMA HIERÁRQUICA, AJUDANDO NA SUMARIZAÇÃO DE CUSTOS E RECURSOS</a:t>
            </a:r>
          </a:p>
          <a:p>
            <a:pPr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BR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A EAP DEVE SER DETALHADA ATÉ CHEGAR EM ATIVIDADES QUE O GERENTE DE PROJETOS CONSIGA GERENCIAR (WORK PACKAGES)</a:t>
            </a: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pt-PT" b="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fr-FR" b="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pt-PT" b="0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defRPr/>
            </a:pPr>
            <a:endParaRPr lang="fr-FR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gray">
          <a:xfrm>
            <a:off x="728465" y="1772816"/>
            <a:ext cx="7803975" cy="36036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de-DE" noProof="1" smtClean="0">
                <a:solidFill>
                  <a:schemeClr val="bg1"/>
                </a:solidFill>
                <a:latin typeface="Calibri" pitchFamily="34" charset="0"/>
              </a:rPr>
              <a:t>TÉCNICAS E FERRAMENTAS</a:t>
            </a:r>
            <a:endParaRPr lang="de-DE" noProof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PT" sz="4000" b="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PROCESSO 3: CRIAR A EAP</a:t>
            </a:r>
            <a:endParaRPr lang="pt-BR" sz="4000" b="0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10" name="Picture 2" descr="C:\Users\Edilson\Downloads\1315397253_Xcod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12832" y="1484784"/>
            <a:ext cx="931168" cy="931168"/>
          </a:xfrm>
          <a:prstGeom prst="rect">
            <a:avLst/>
          </a:prstGeom>
          <a:noFill/>
        </p:spPr>
      </p:pic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4"/>
          <p:cNvSpPr>
            <a:spLocks noChangeArrowheads="1"/>
          </p:cNvSpPr>
          <p:nvPr/>
        </p:nvSpPr>
        <p:spPr bwMode="gray">
          <a:xfrm>
            <a:off x="799902" y="2201441"/>
            <a:ext cx="7660530" cy="4107879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80000" tIns="216000" rIns="144000" bIns="72000"/>
          <a:lstStyle/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BR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CARACTERÍSTICAS DOS “WORK PACKAGES”	</a:t>
            </a:r>
          </a:p>
          <a:p>
            <a:pPr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BR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SÃO REAIS E PODEM SER ESTIMADAS DE FORMA CONFIÁVEL</a:t>
            </a:r>
          </a:p>
          <a:p>
            <a:pPr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BR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POSSUEM UM RESULTADO SIGNIFICATIVO </a:t>
            </a:r>
          </a:p>
          <a:p>
            <a:pPr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BR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PODEM SER COMPLETADAS SEM NECESSIDADE DE MAIS INFORMAÇÕES</a:t>
            </a:r>
          </a:p>
          <a:p>
            <a:pPr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BR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PODERÃO SER DIVIDIDAS POSTERIORMENTE, PELO TIME DE PROJETO, EM TAREFAS MENORES</a:t>
            </a: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pt-PT" b="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fr-FR" b="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pt-PT" b="0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defRPr/>
            </a:pPr>
            <a:endParaRPr lang="fr-FR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gray">
          <a:xfrm>
            <a:off x="728465" y="1772816"/>
            <a:ext cx="7803975" cy="36036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de-DE" noProof="1" smtClean="0">
                <a:solidFill>
                  <a:schemeClr val="bg1"/>
                </a:solidFill>
                <a:latin typeface="Calibri" pitchFamily="34" charset="0"/>
              </a:rPr>
              <a:t>TÉCNICAS E FERRAMENTAS</a:t>
            </a:r>
            <a:endParaRPr lang="de-DE" noProof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PT" sz="4000" b="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PROCESSO 3: CRIAR A EAP</a:t>
            </a:r>
            <a:endParaRPr lang="pt-BR" sz="4000" b="0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10" name="Picture 2" descr="C:\Users\Edilson\Downloads\1315397253_Xcod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12832" y="1484784"/>
            <a:ext cx="931168" cy="931168"/>
          </a:xfrm>
          <a:prstGeom prst="rect">
            <a:avLst/>
          </a:prstGeom>
          <a:noFill/>
        </p:spPr>
      </p:pic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pt-PT" sz="4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POR QUE GERENCIAR O ESCOPO?</a:t>
            </a:r>
            <a:endParaRPr lang="pt-BR" sz="4000" dirty="0"/>
          </a:p>
        </p:txBody>
      </p:sp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899592" y="2177479"/>
            <a:ext cx="7272808" cy="1179513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</a:ln>
          <a:effectLst>
            <a:outerShdw dist="99190" dir="7788334" algn="ctr" rotWithShape="0">
              <a:schemeClr val="bg2"/>
            </a:outerShdw>
          </a:effectLst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pt-BR" sz="2800" b="0" dirty="0" smtClean="0">
                <a:solidFill>
                  <a:schemeClr val="bg1"/>
                </a:solidFill>
                <a:latin typeface="+mn-lt"/>
                <a:cs typeface="+mn-cs"/>
              </a:rPr>
              <a:t>Assegurar que o projeto inclui todo o trabalho necessário, e </a:t>
            </a:r>
            <a:r>
              <a:rPr lang="pt-BR" sz="2800" dirty="0" smtClean="0">
                <a:solidFill>
                  <a:schemeClr val="bg1"/>
                </a:solidFill>
                <a:latin typeface="+mn-lt"/>
                <a:cs typeface="+mn-cs"/>
              </a:rPr>
              <a:t>apenas o necessário</a:t>
            </a:r>
            <a:r>
              <a:rPr lang="pt-BR" sz="2800" b="0" dirty="0" smtClean="0">
                <a:solidFill>
                  <a:schemeClr val="bg1"/>
                </a:solidFill>
                <a:latin typeface="+mn-lt"/>
                <a:cs typeface="+mn-cs"/>
              </a:rPr>
              <a:t>, para terminar o projeto com </a:t>
            </a:r>
            <a:r>
              <a:rPr lang="pt-BR" sz="2800" dirty="0" smtClean="0">
                <a:solidFill>
                  <a:schemeClr val="bg1"/>
                </a:solidFill>
                <a:latin typeface="+mn-lt"/>
                <a:cs typeface="+mn-cs"/>
              </a:rPr>
              <a:t>sucesso</a:t>
            </a:r>
            <a:r>
              <a:rPr lang="pt-BR" sz="2800" b="0" dirty="0" smtClean="0">
                <a:solidFill>
                  <a:schemeClr val="bg1"/>
                </a:solidFill>
                <a:latin typeface="+mn-lt"/>
                <a:cs typeface="+mn-cs"/>
              </a:rPr>
              <a:t>.</a:t>
            </a: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6" name="AutoShape 2" descr="http://jbchost.com.br/gambare/imgmat/2008/09/09_sucesso_em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512" y="3861048"/>
            <a:ext cx="8586536" cy="2234952"/>
          </a:xfrm>
        </p:spPr>
        <p:txBody>
          <a:bodyPr>
            <a:normAutofit/>
          </a:bodyPr>
          <a:lstStyle/>
          <a:p>
            <a:pPr lvl="2" fontAlgn="ctr">
              <a:buFont typeface="Wingdings" pitchFamily="2" charset="2"/>
              <a:buChar char="Ø"/>
            </a:pPr>
            <a:r>
              <a:rPr lang="pt-BR" sz="2400" dirty="0" smtClean="0"/>
              <a:t>Para isso, devemos </a:t>
            </a:r>
            <a:r>
              <a:rPr lang="pt-BR" sz="2400" b="1" dirty="0" smtClean="0"/>
              <a:t>definir</a:t>
            </a:r>
            <a:r>
              <a:rPr lang="pt-BR" sz="2400" dirty="0" smtClean="0"/>
              <a:t> e </a:t>
            </a:r>
            <a:r>
              <a:rPr lang="pt-BR" sz="2400" b="1" dirty="0" smtClean="0"/>
              <a:t>controlar</a:t>
            </a:r>
            <a:r>
              <a:rPr lang="pt-BR" sz="2400" dirty="0" smtClean="0"/>
              <a:t>:</a:t>
            </a:r>
          </a:p>
          <a:p>
            <a:pPr lvl="3" fontAlgn="ctr">
              <a:buFont typeface="Wingdings" pitchFamily="2" charset="2"/>
              <a:buChar char="Ø"/>
            </a:pPr>
            <a:r>
              <a:rPr lang="pt-BR" sz="2100" dirty="0" smtClean="0"/>
              <a:t>O que está no projeto?</a:t>
            </a:r>
          </a:p>
          <a:p>
            <a:pPr lvl="3" fontAlgn="ctr">
              <a:buFont typeface="Wingdings" pitchFamily="2" charset="2"/>
              <a:buChar char="Ø"/>
            </a:pPr>
            <a:r>
              <a:rPr lang="pt-BR" sz="2100" dirty="0" smtClean="0"/>
              <a:t>O que não está no projeto? </a:t>
            </a:r>
          </a:p>
          <a:p>
            <a:pPr>
              <a:buNone/>
            </a:pPr>
            <a:endParaRPr lang="pt-BR" dirty="0"/>
          </a:p>
        </p:txBody>
      </p:sp>
      <p:pic>
        <p:nvPicPr>
          <p:cNvPr id="1030" name="Picture 6" descr="http://us.cdn3.123rf.com/168nwm/artiomp/artiomp0909/artiomp090900071/5542145-magnifying-glass-lupe-over-a-checkbox-with-yes-and-n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4005064"/>
            <a:ext cx="1600200" cy="1600200"/>
          </a:xfrm>
          <a:prstGeom prst="rect">
            <a:avLst/>
          </a:prstGeom>
          <a:noFill/>
        </p:spPr>
      </p:pic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4"/>
          <p:cNvSpPr>
            <a:spLocks noChangeArrowheads="1"/>
          </p:cNvSpPr>
          <p:nvPr/>
        </p:nvSpPr>
        <p:spPr bwMode="gray">
          <a:xfrm>
            <a:off x="799902" y="2201441"/>
            <a:ext cx="7660530" cy="4323903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80000" tIns="216000" rIns="144000" bIns="72000"/>
          <a:lstStyle/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BR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BENEFÍCIOS DA EAP</a:t>
            </a:r>
          </a:p>
          <a:p>
            <a:pPr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BR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FORNECE UMA VISÃO GRÁFICA DO ESCOPO DO PROJETO</a:t>
            </a:r>
          </a:p>
          <a:p>
            <a:pPr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BR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PREVINE O ESQUECIMENTO E A FALTA DE ENTENDIMENTO SOBRE AS ATIVIDADES</a:t>
            </a:r>
          </a:p>
          <a:p>
            <a:pPr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BR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FACILITA COMUNICAÇÃO ENTRE TODOS OS “STAKEHOLDERS”</a:t>
            </a:r>
          </a:p>
          <a:p>
            <a:pPr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BR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FORNECE AO TIME UMA VISÃO DO TODO</a:t>
            </a:r>
          </a:p>
          <a:p>
            <a:pPr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BR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FORNECE UMA BASE SEGURA PARA ESTIMATIVAS DE CUSTO, TEMPO E RECURSOS</a:t>
            </a:r>
          </a:p>
          <a:p>
            <a:pPr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BR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FORMA DE PROVAR NECESSIDADE DE RECURSOS, CUSTO E TEMPO</a:t>
            </a: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pt-PT" b="0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1905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fr-FR" b="0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1905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pt-PT" b="0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fr-FR" b="0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gray">
          <a:xfrm>
            <a:off x="728465" y="1772816"/>
            <a:ext cx="7803975" cy="36036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de-DE" noProof="1" smtClean="0">
                <a:solidFill>
                  <a:schemeClr val="bg1"/>
                </a:solidFill>
                <a:latin typeface="Calibri" pitchFamily="34" charset="0"/>
              </a:rPr>
              <a:t>TÉCNICAS E FERRAMENTAS</a:t>
            </a:r>
            <a:endParaRPr lang="de-DE" noProof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PT" sz="4000" b="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PROCESSO 3: CRIAR A EAP</a:t>
            </a:r>
            <a:endParaRPr lang="pt-BR" sz="4000" b="0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10" name="Picture 2" descr="C:\Users\Edilson\Downloads\1315397253_Xcod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12832" y="1484784"/>
            <a:ext cx="931168" cy="931168"/>
          </a:xfrm>
          <a:prstGeom prst="rect">
            <a:avLst/>
          </a:prstGeom>
          <a:noFill/>
        </p:spPr>
      </p:pic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ChangeArrowheads="1"/>
          </p:cNvSpPr>
          <p:nvPr/>
        </p:nvSpPr>
        <p:spPr bwMode="gray">
          <a:xfrm>
            <a:off x="728465" y="1772816"/>
            <a:ext cx="7803975" cy="36036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de-DE" noProof="1" smtClean="0">
                <a:solidFill>
                  <a:schemeClr val="bg1"/>
                </a:solidFill>
                <a:latin typeface="Calibri" pitchFamily="34" charset="0"/>
              </a:rPr>
              <a:t>TÉCNICAS E FERRAMENTAS</a:t>
            </a:r>
            <a:endParaRPr lang="de-DE" noProof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PT" sz="4000" b="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PROCESSO 3: CRIAR A EAP</a:t>
            </a:r>
            <a:endParaRPr lang="pt-BR" sz="4000" b="0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6" name="Espaço Reservado para Conteúdo 4" descr="eap5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6691" y="2339588"/>
            <a:ext cx="9107309" cy="26732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8" name="CaixaDeTexto 7"/>
          <p:cNvSpPr txBox="1"/>
          <p:nvPr/>
        </p:nvSpPr>
        <p:spPr>
          <a:xfrm>
            <a:off x="971600" y="5003884"/>
            <a:ext cx="7208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EAP com ramais decompostos até o nível de pacote de trabalho.</a:t>
            </a:r>
            <a:endParaRPr lang="pt-BR" dirty="0"/>
          </a:p>
        </p:txBody>
      </p:sp>
      <p:pic>
        <p:nvPicPr>
          <p:cNvPr id="10" name="Picture 2" descr="C:\Users\Edilson\Downloads\1315397253_Xcod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12832" y="1484784"/>
            <a:ext cx="931168" cy="931168"/>
          </a:xfrm>
          <a:prstGeom prst="rect">
            <a:avLst/>
          </a:prstGeom>
          <a:noFill/>
        </p:spPr>
      </p:pic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ChangeArrowheads="1"/>
          </p:cNvSpPr>
          <p:nvPr/>
        </p:nvSpPr>
        <p:spPr bwMode="gray">
          <a:xfrm>
            <a:off x="728465" y="1772816"/>
            <a:ext cx="7803975" cy="36036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de-DE" noProof="1" smtClean="0">
                <a:solidFill>
                  <a:schemeClr val="bg1"/>
                </a:solidFill>
                <a:latin typeface="Calibri" pitchFamily="34" charset="0"/>
              </a:rPr>
              <a:t>TÉCNICAS E FERRAMENTAS</a:t>
            </a:r>
            <a:endParaRPr lang="de-DE" noProof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PT" sz="4000" b="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PROCESSO 3: CRIAR A EAP</a:t>
            </a:r>
            <a:endParaRPr lang="pt-BR" sz="4000" b="0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10" name="Picture 2" descr="C:\Users\Edilson\Downloads\1315397253_Xcod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12832" y="1484784"/>
            <a:ext cx="931168" cy="931168"/>
          </a:xfrm>
          <a:prstGeom prst="rect">
            <a:avLst/>
          </a:prstGeom>
          <a:noFill/>
        </p:spPr>
      </p:pic>
      <p:pic>
        <p:nvPicPr>
          <p:cNvPr id="12" name="Picture 2" descr="C:\Users\Edilson\Desktop\eap-fases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 t="4251"/>
          <a:stretch>
            <a:fillRect/>
          </a:stretch>
        </p:blipFill>
        <p:spPr bwMode="auto">
          <a:xfrm>
            <a:off x="1261974" y="2235506"/>
            <a:ext cx="6478378" cy="4073814"/>
          </a:xfrm>
          <a:prstGeom prst="rect">
            <a:avLst/>
          </a:prstGeom>
          <a:noFill/>
        </p:spPr>
      </p:pic>
      <p:sp>
        <p:nvSpPr>
          <p:cNvPr id="13" name="CaixaDeTexto 12"/>
          <p:cNvSpPr txBox="1"/>
          <p:nvPr/>
        </p:nvSpPr>
        <p:spPr>
          <a:xfrm>
            <a:off x="2915816" y="6237312"/>
            <a:ext cx="3841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EAP organizadas por fases.</a:t>
            </a: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ChangeArrowheads="1"/>
          </p:cNvSpPr>
          <p:nvPr/>
        </p:nvSpPr>
        <p:spPr bwMode="gray">
          <a:xfrm>
            <a:off x="728465" y="1772816"/>
            <a:ext cx="7803975" cy="36036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de-DE" noProof="1" smtClean="0">
                <a:solidFill>
                  <a:schemeClr val="bg1"/>
                </a:solidFill>
                <a:latin typeface="Calibri" pitchFamily="34" charset="0"/>
              </a:rPr>
              <a:t>TÉCNICAS E FERRAMENTAS</a:t>
            </a:r>
            <a:endParaRPr lang="de-DE" noProof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PT" sz="4000" b="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PROCESSO 3: CRIAR A EAP</a:t>
            </a:r>
            <a:endParaRPr lang="pt-BR" sz="4000" b="0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10" name="Picture 2" descr="C:\Users\Edilson\Downloads\1315397253_Xcod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12832" y="1484784"/>
            <a:ext cx="931168" cy="931168"/>
          </a:xfrm>
          <a:prstGeom prst="rect">
            <a:avLst/>
          </a:prstGeom>
          <a:noFill/>
        </p:spPr>
      </p:pic>
      <p:pic>
        <p:nvPicPr>
          <p:cNvPr id="11" name="Picture 2" descr="C:\Users\Edilson\Desktop\eap-fases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909449" y="2194655"/>
            <a:ext cx="5182831" cy="3970649"/>
          </a:xfrm>
          <a:prstGeom prst="rect">
            <a:avLst/>
          </a:prstGeom>
          <a:noFill/>
        </p:spPr>
      </p:pic>
      <p:sp>
        <p:nvSpPr>
          <p:cNvPr id="14" name="CaixaDeTexto 13"/>
          <p:cNvSpPr txBox="1"/>
          <p:nvPr/>
        </p:nvSpPr>
        <p:spPr>
          <a:xfrm>
            <a:off x="2278798" y="6211669"/>
            <a:ext cx="5389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Decomposição com entregas principais.</a:t>
            </a: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4"/>
          <p:cNvSpPr>
            <a:spLocks noChangeArrowheads="1"/>
          </p:cNvSpPr>
          <p:nvPr/>
        </p:nvSpPr>
        <p:spPr bwMode="gray">
          <a:xfrm>
            <a:off x="799902" y="2273449"/>
            <a:ext cx="7660530" cy="4107879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80000" tIns="216000" rIns="144000" bIns="72000"/>
          <a:lstStyle/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EAP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DECOMPOSIÇÃO HIERÁRQUICA ORIENTADA À ENTREGA DO TRABALHO A SER EXECUTADO PELA EQUIPE PARA ATINGIR OS OBJETIVOS DO PROJETO.</a:t>
            </a: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DICIONÁRIO DA EAP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DOCUMENTO QUE FORNECE DECRIÇÃO MAIS DETALHADA DOS COMPONENTES DA EAP, INCLUSIVE OS PACOTES DE TRABALHO.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fr-FR" b="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pt-PT" b="0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defRPr/>
            </a:pPr>
            <a:endParaRPr lang="fr-FR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gray">
          <a:xfrm>
            <a:off x="728465" y="1844824"/>
            <a:ext cx="7803975" cy="36036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de-DE" noProof="1" smtClean="0">
                <a:solidFill>
                  <a:schemeClr val="bg1"/>
                </a:solidFill>
                <a:latin typeface="Calibri" pitchFamily="34" charset="0"/>
              </a:rPr>
              <a:t>SAÍDAS</a:t>
            </a:r>
            <a:endParaRPr lang="de-DE" noProof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2" name="AutoShape 18"/>
          <p:cNvSpPr>
            <a:spLocks noChangeArrowheads="1"/>
          </p:cNvSpPr>
          <p:nvPr/>
        </p:nvSpPr>
        <p:spPr bwMode="auto">
          <a:xfrm rot="10800000">
            <a:off x="323528" y="1628800"/>
            <a:ext cx="661987" cy="879475"/>
          </a:xfrm>
          <a:prstGeom prst="rightArrow">
            <a:avLst>
              <a:gd name="adj1" fmla="val 50111"/>
              <a:gd name="adj2" fmla="val 63157"/>
            </a:avLst>
          </a:prstGeom>
          <a:solidFill>
            <a:srgbClr val="C40505"/>
          </a:solidFill>
          <a:ln w="19050">
            <a:solidFill>
              <a:srgbClr val="FFFFFF"/>
            </a:solidFill>
            <a:miter lim="800000"/>
            <a:headEnd/>
            <a:tailEnd/>
          </a:ln>
          <a:effectLst>
            <a:outerShdw dist="81320" dir="2319588" algn="ctr" rotWithShape="0">
              <a:srgbClr val="4D4D4D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de-DE" noProof="1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PT" sz="4000" b="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PROCESSO 3: CRIAR A EAP</a:t>
            </a:r>
            <a:endParaRPr lang="pt-BR" sz="4000" b="0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2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4"/>
          <p:cNvSpPr>
            <a:spLocks noChangeArrowheads="1"/>
          </p:cNvSpPr>
          <p:nvPr/>
        </p:nvSpPr>
        <p:spPr bwMode="gray">
          <a:xfrm>
            <a:off x="251520" y="1728192"/>
            <a:ext cx="4608512" cy="52292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80000" tIns="216000" rIns="144000" bIns="72000"/>
          <a:lstStyle/>
          <a:p>
            <a:pPr marL="1905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sz="17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DICIONÁRIO DA EAP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sz="1700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DOCUMENTO QUE FORNECE DECRIÇÃO MAIS DETALHADA DOS COMPONENTES DA EAP, INCLUSIVE OS PACOTES DE TRABALHO.</a:t>
            </a:r>
          </a:p>
          <a:p>
            <a:pPr marL="1905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sz="17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PODE INCLUIR: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sz="1700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DESCRIÇÃO DO TRABALHO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sz="1700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RESPONSÁVEL PELA EXECUÇÃO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sz="1700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RECURSOS NECESSÁRIOS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sz="1700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ESTIMATIVA DE CUSTOS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sz="1700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CRITÉRIOS DE ACEITAÇÃO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fr-FR" b="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pt-PT" b="0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defRPr/>
            </a:pPr>
            <a:endParaRPr lang="fr-FR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gray">
          <a:xfrm>
            <a:off x="107504" y="1484784"/>
            <a:ext cx="7803975" cy="36036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de-DE" noProof="1" smtClean="0">
                <a:solidFill>
                  <a:schemeClr val="bg1"/>
                </a:solidFill>
                <a:latin typeface="Calibri" pitchFamily="34" charset="0"/>
              </a:rPr>
              <a:t>SAÍDAS</a:t>
            </a:r>
            <a:endParaRPr lang="de-DE" noProof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2" name="AutoShape 18"/>
          <p:cNvSpPr>
            <a:spLocks noChangeArrowheads="1"/>
          </p:cNvSpPr>
          <p:nvPr/>
        </p:nvSpPr>
        <p:spPr bwMode="auto">
          <a:xfrm rot="10800000">
            <a:off x="-50428" y="1196752"/>
            <a:ext cx="661987" cy="879475"/>
          </a:xfrm>
          <a:prstGeom prst="rightArrow">
            <a:avLst>
              <a:gd name="adj1" fmla="val 50111"/>
              <a:gd name="adj2" fmla="val 63157"/>
            </a:avLst>
          </a:prstGeom>
          <a:solidFill>
            <a:srgbClr val="C40505"/>
          </a:solidFill>
          <a:ln w="19050">
            <a:solidFill>
              <a:srgbClr val="FFFFFF"/>
            </a:solidFill>
            <a:miter lim="800000"/>
            <a:headEnd/>
            <a:tailEnd/>
          </a:ln>
          <a:effectLst>
            <a:outerShdw dist="81320" dir="2319588" algn="ctr" rotWithShape="0">
              <a:srgbClr val="4D4D4D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de-DE" noProof="1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PT" sz="4000" b="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PROCESSO 3: CRIAR A EAP</a:t>
            </a:r>
            <a:endParaRPr lang="pt-BR" sz="4000" b="0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9504" y="1124744"/>
            <a:ext cx="4464496" cy="592436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2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4"/>
          <p:cNvSpPr>
            <a:spLocks noChangeArrowheads="1"/>
          </p:cNvSpPr>
          <p:nvPr/>
        </p:nvSpPr>
        <p:spPr bwMode="gray">
          <a:xfrm>
            <a:off x="799902" y="2273449"/>
            <a:ext cx="7660530" cy="425189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80000" tIns="216000" rIns="144000" bIns="72000"/>
          <a:lstStyle/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LINHA DE BASE DO ESCOPO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sz="1700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COMPONENTE DO PLANO DE GERENCIAMENTO DO PROJETO;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sz="1700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INCLUI:</a:t>
            </a:r>
          </a:p>
          <a:p>
            <a:pPr marL="1104900" lvl="2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sz="1700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DECLARAÇÃO DO ESCOPO</a:t>
            </a:r>
          </a:p>
          <a:p>
            <a:pPr marL="1104900" lvl="2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sz="1700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EAP </a:t>
            </a:r>
          </a:p>
          <a:p>
            <a:pPr marL="1104900" lvl="2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sz="1700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DICIONÁRIO DA EAP.</a:t>
            </a: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ATUALIZAÇÃO  DOS DOCUMENTOS DO PROJETO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sz="1700" b="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PODEM SER ATUALIZADO A DOCUMENTAÇÃO DO REQUISITO, PARA INCLUIR MUDANÇAS APROVADAS.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fr-FR" b="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pt-PT" b="0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defRPr/>
            </a:pPr>
            <a:endParaRPr lang="fr-FR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gray">
          <a:xfrm>
            <a:off x="728465" y="1844824"/>
            <a:ext cx="7803975" cy="36036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de-DE" noProof="1" smtClean="0">
                <a:solidFill>
                  <a:schemeClr val="bg1"/>
                </a:solidFill>
                <a:latin typeface="Calibri" pitchFamily="34" charset="0"/>
              </a:rPr>
              <a:t>SAÍDAS</a:t>
            </a:r>
            <a:endParaRPr lang="de-DE" noProof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2" name="AutoShape 18"/>
          <p:cNvSpPr>
            <a:spLocks noChangeArrowheads="1"/>
          </p:cNvSpPr>
          <p:nvPr/>
        </p:nvSpPr>
        <p:spPr bwMode="auto">
          <a:xfrm rot="10800000">
            <a:off x="323528" y="1628800"/>
            <a:ext cx="661987" cy="879475"/>
          </a:xfrm>
          <a:prstGeom prst="rightArrow">
            <a:avLst>
              <a:gd name="adj1" fmla="val 50111"/>
              <a:gd name="adj2" fmla="val 63157"/>
            </a:avLst>
          </a:prstGeom>
          <a:solidFill>
            <a:srgbClr val="C40505"/>
          </a:solidFill>
          <a:ln w="19050">
            <a:solidFill>
              <a:srgbClr val="FFFFFF"/>
            </a:solidFill>
            <a:miter lim="800000"/>
            <a:headEnd/>
            <a:tailEnd/>
          </a:ln>
          <a:effectLst>
            <a:outerShdw dist="81320" dir="2319588" algn="ctr" rotWithShape="0">
              <a:srgbClr val="4D4D4D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de-DE" noProof="1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PT" sz="4000" b="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PROCESSO 3: CRIAR A EAP</a:t>
            </a:r>
            <a:endParaRPr lang="pt-BR" sz="4000" b="0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1" name="Espaço Reservado para Número de Slide 2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2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61A7816-2A9D-45D2-A0F3-2CE966B1E951}" type="slidenum">
              <a:rPr lang="pt-BR"/>
              <a:pPr/>
              <a:t>47</a:t>
            </a:fld>
            <a:endParaRPr lang="pt-BR"/>
          </a:p>
        </p:txBody>
      </p:sp>
      <p:sp>
        <p:nvSpPr>
          <p:cNvPr id="11950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1219200"/>
            <a:ext cx="8153400" cy="4343400"/>
          </a:xfrm>
        </p:spPr>
        <p:txBody>
          <a:bodyPr/>
          <a:lstStyle/>
          <a:p>
            <a:pPr lvl="1">
              <a:buFont typeface="Wingdings" pitchFamily="2" charset="2"/>
              <a:buNone/>
            </a:pPr>
            <a:endParaRPr lang="pt-BR" dirty="0"/>
          </a:p>
          <a:p>
            <a:pPr>
              <a:buFont typeface="Wingdings" pitchFamily="2" charset="2"/>
              <a:buNone/>
            </a:pPr>
            <a:endParaRPr lang="pt-BR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92188" y="1700808"/>
            <a:ext cx="6948487" cy="4071938"/>
            <a:chOff x="625" y="1266"/>
            <a:chExt cx="4377" cy="2565"/>
          </a:xfrm>
        </p:grpSpPr>
        <p:sp>
          <p:nvSpPr>
            <p:cNvPr id="1195013" name="AutoShape 5"/>
            <p:cNvSpPr>
              <a:spLocks noChangeArrowheads="1"/>
            </p:cNvSpPr>
            <p:nvPr/>
          </p:nvSpPr>
          <p:spPr bwMode="auto">
            <a:xfrm>
              <a:off x="1488" y="1824"/>
              <a:ext cx="2496" cy="1440"/>
            </a:xfrm>
            <a:custGeom>
              <a:avLst/>
              <a:gdLst>
                <a:gd name="G0" fmla="+- 8250 0 0"/>
                <a:gd name="G1" fmla="+- 10004 0 0"/>
                <a:gd name="G2" fmla="+- 4620 0 0"/>
                <a:gd name="G3" fmla="+- 21600 0 8250"/>
                <a:gd name="G4" fmla="+- 21600 0 10004"/>
                <a:gd name="G5" fmla="+- 21600 0 4620"/>
                <a:gd name="G6" fmla="+- 8250 0 10800"/>
                <a:gd name="G7" fmla="+- 10004 0 10800"/>
                <a:gd name="G8" fmla="*/ G7 4620 G6"/>
                <a:gd name="G9" fmla="+- 21600 0 G8"/>
                <a:gd name="T0" fmla="*/ G8 w 21600"/>
                <a:gd name="T1" fmla="*/ G1 h 21600"/>
                <a:gd name="T2" fmla="*/ G9 w 21600"/>
                <a:gd name="T3" fmla="*/ G4 h 2160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T0" t="T1" r="T2" b="T3"/>
              <a:pathLst>
                <a:path w="21600" h="21600">
                  <a:moveTo>
                    <a:pt x="10800" y="0"/>
                  </a:moveTo>
                  <a:lnTo>
                    <a:pt x="8250" y="4620"/>
                  </a:lnTo>
                  <a:lnTo>
                    <a:pt x="10004" y="4620"/>
                  </a:lnTo>
                  <a:lnTo>
                    <a:pt x="10004" y="10004"/>
                  </a:lnTo>
                  <a:lnTo>
                    <a:pt x="4620" y="10004"/>
                  </a:lnTo>
                  <a:lnTo>
                    <a:pt x="4620" y="8250"/>
                  </a:lnTo>
                  <a:lnTo>
                    <a:pt x="0" y="10800"/>
                  </a:lnTo>
                  <a:lnTo>
                    <a:pt x="4620" y="13350"/>
                  </a:lnTo>
                  <a:lnTo>
                    <a:pt x="4620" y="11596"/>
                  </a:lnTo>
                  <a:lnTo>
                    <a:pt x="10004" y="11596"/>
                  </a:lnTo>
                  <a:lnTo>
                    <a:pt x="10004" y="16980"/>
                  </a:lnTo>
                  <a:lnTo>
                    <a:pt x="8250" y="16980"/>
                  </a:lnTo>
                  <a:lnTo>
                    <a:pt x="10800" y="21600"/>
                  </a:lnTo>
                  <a:lnTo>
                    <a:pt x="13350" y="16980"/>
                  </a:lnTo>
                  <a:lnTo>
                    <a:pt x="11596" y="16980"/>
                  </a:lnTo>
                  <a:lnTo>
                    <a:pt x="11596" y="11596"/>
                  </a:lnTo>
                  <a:lnTo>
                    <a:pt x="16980" y="11596"/>
                  </a:lnTo>
                  <a:lnTo>
                    <a:pt x="16980" y="13350"/>
                  </a:lnTo>
                  <a:lnTo>
                    <a:pt x="21600" y="10800"/>
                  </a:lnTo>
                  <a:lnTo>
                    <a:pt x="16980" y="8250"/>
                  </a:lnTo>
                  <a:lnTo>
                    <a:pt x="16980" y="10004"/>
                  </a:lnTo>
                  <a:lnTo>
                    <a:pt x="11596" y="10004"/>
                  </a:lnTo>
                  <a:lnTo>
                    <a:pt x="11596" y="4620"/>
                  </a:lnTo>
                  <a:lnTo>
                    <a:pt x="13350" y="4620"/>
                  </a:lnTo>
                  <a:close/>
                </a:path>
              </a:pathLst>
            </a:custGeom>
            <a:solidFill>
              <a:srgbClr val="CCCC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762000" eaLnBrk="1" hangingPunct="1"/>
              <a:endParaRPr lang="pt-BR" sz="2400">
                <a:latin typeface="Times New Roman" pitchFamily="18" charset="0"/>
              </a:endParaRPr>
            </a:p>
          </p:txBody>
        </p:sp>
        <p:sp>
          <p:nvSpPr>
            <p:cNvPr id="1195014" name="Text Box 6"/>
            <p:cNvSpPr txBox="1">
              <a:spLocks noChangeArrowheads="1"/>
            </p:cNvSpPr>
            <p:nvPr/>
          </p:nvSpPr>
          <p:spPr bwMode="auto">
            <a:xfrm>
              <a:off x="4090" y="2328"/>
              <a:ext cx="912" cy="489"/>
            </a:xfrm>
            <a:prstGeom prst="rect">
              <a:avLst/>
            </a:prstGeom>
            <a:solidFill>
              <a:srgbClr val="99CC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762000" eaLnBrk="1" hangingPunct="1"/>
              <a:r>
                <a:rPr lang="pt-BR" sz="2800" b="1">
                  <a:latin typeface="Trebuchet MS" pitchFamily="34" charset="0"/>
                </a:rPr>
                <a:t>Riscos</a:t>
              </a:r>
            </a:p>
          </p:txBody>
        </p:sp>
        <p:sp>
          <p:nvSpPr>
            <p:cNvPr id="1195015" name="Text Box 7"/>
            <p:cNvSpPr txBox="1">
              <a:spLocks noChangeArrowheads="1"/>
            </p:cNvSpPr>
            <p:nvPr/>
          </p:nvSpPr>
          <p:spPr bwMode="auto">
            <a:xfrm>
              <a:off x="2038" y="1266"/>
              <a:ext cx="1392" cy="489"/>
            </a:xfrm>
            <a:prstGeom prst="rect">
              <a:avLst/>
            </a:prstGeom>
            <a:solidFill>
              <a:srgbClr val="99CC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762000" eaLnBrk="1" hangingPunct="1"/>
              <a:r>
                <a:rPr lang="pt-BR" sz="2800" b="1">
                  <a:latin typeface="Trebuchet MS" pitchFamily="34" charset="0"/>
                </a:rPr>
                <a:t>Estimativas</a:t>
              </a:r>
            </a:p>
          </p:txBody>
        </p:sp>
        <p:sp>
          <p:nvSpPr>
            <p:cNvPr id="1195016" name="Text Box 8"/>
            <p:cNvSpPr txBox="1">
              <a:spLocks noChangeArrowheads="1"/>
            </p:cNvSpPr>
            <p:nvPr/>
          </p:nvSpPr>
          <p:spPr bwMode="auto">
            <a:xfrm>
              <a:off x="2064" y="3342"/>
              <a:ext cx="1392" cy="489"/>
            </a:xfrm>
            <a:prstGeom prst="rect">
              <a:avLst/>
            </a:prstGeom>
            <a:solidFill>
              <a:srgbClr val="99CC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762000" eaLnBrk="1" hangingPunct="1"/>
              <a:r>
                <a:rPr lang="pt-BR" sz="2800" b="1">
                  <a:latin typeface="Trebuchet MS" pitchFamily="34" charset="0"/>
                </a:rPr>
                <a:t>Diagramas</a:t>
              </a:r>
            </a:p>
          </p:txBody>
        </p:sp>
        <p:sp>
          <p:nvSpPr>
            <p:cNvPr id="1195017" name="Text Box 9"/>
            <p:cNvSpPr txBox="1">
              <a:spLocks noChangeArrowheads="1"/>
            </p:cNvSpPr>
            <p:nvPr/>
          </p:nvSpPr>
          <p:spPr bwMode="auto">
            <a:xfrm>
              <a:off x="625" y="2377"/>
              <a:ext cx="768" cy="384"/>
            </a:xfrm>
            <a:prstGeom prst="rect">
              <a:avLst/>
            </a:prstGeom>
            <a:solidFill>
              <a:srgbClr val="99CC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defTabSz="762000" eaLnBrk="1" hangingPunct="1"/>
              <a:r>
                <a:rPr lang="pt-BR" sz="2800" b="1">
                  <a:latin typeface="Trebuchet MS" pitchFamily="34" charset="0"/>
                </a:rPr>
                <a:t>RH</a:t>
              </a:r>
            </a:p>
          </p:txBody>
        </p:sp>
      </p:grpSp>
      <p:sp>
        <p:nvSpPr>
          <p:cNvPr id="1195018" name="Text Box 10"/>
          <p:cNvSpPr txBox="1">
            <a:spLocks noChangeArrowheads="1"/>
          </p:cNvSpPr>
          <p:nvPr/>
        </p:nvSpPr>
        <p:spPr bwMode="auto">
          <a:xfrm>
            <a:off x="3628256" y="3356992"/>
            <a:ext cx="1447800" cy="776288"/>
          </a:xfrm>
          <a:prstGeom prst="rect">
            <a:avLst/>
          </a:prstGeom>
          <a:solidFill>
            <a:srgbClr val="99CC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762000" eaLnBrk="1" hangingPunct="1"/>
            <a:r>
              <a:rPr lang="pt-BR" sz="2800" b="1" dirty="0">
                <a:latin typeface="Trebuchet MS" pitchFamily="34" charset="0"/>
              </a:rPr>
              <a:t>WBS</a:t>
            </a:r>
          </a:p>
        </p:txBody>
      </p:sp>
      <p:sp>
        <p:nvSpPr>
          <p:cNvPr id="13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PT" sz="4000" b="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PROCESSO 3: CRIAR A EAP</a:t>
            </a:r>
            <a:endParaRPr lang="pt-BR" sz="4000" b="0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323528" y="5981799"/>
            <a:ext cx="856895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400" b="0" dirty="0" smtClean="0">
                <a:latin typeface="+mn-lt"/>
              </a:rPr>
              <a:t>EAP é a informação básica para todo o projeto</a:t>
            </a:r>
            <a:endParaRPr lang="pt-BR" sz="3400" b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pt-BR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5.4 VERIFICAR O ESCOPO</a:t>
            </a:r>
            <a:endParaRPr lang="pt-BR" sz="6000" i="1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F5DE43-7EE1-466D-A082-F6C4D859A20D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PMBOK_Escopo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556792"/>
            <a:ext cx="6877800" cy="4972736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076056" y="3717032"/>
            <a:ext cx="1600200" cy="990600"/>
          </a:xfrm>
          <a:prstGeom prst="rect">
            <a:avLst/>
          </a:prstGeom>
          <a:solidFill>
            <a:srgbClr val="FF0000">
              <a:alpha val="0"/>
            </a:srgbClr>
          </a:solidFill>
          <a:ln w="76200" cmpd="sng">
            <a:solidFill>
              <a:srgbClr val="FF0000"/>
            </a:solidFill>
          </a:ln>
          <a:effectLst>
            <a:glow rad="63500">
              <a:schemeClr val="accent2">
                <a:alpha val="75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PROCESSO 4: VERIFICAR</a:t>
            </a:r>
            <a:r>
              <a:rPr kumimoji="0" lang="pt-PT" sz="4000" b="0" i="1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ESCOPO</a:t>
            </a:r>
            <a:endParaRPr kumimoji="0" lang="pt-BR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512" y="1813520"/>
            <a:ext cx="8586536" cy="4495800"/>
          </a:xfrm>
        </p:spPr>
        <p:txBody>
          <a:bodyPr/>
          <a:lstStyle/>
          <a:p>
            <a:pPr lvl="2" fontAlgn="ctr">
              <a:buFont typeface="Wingdings" pitchFamily="2" charset="2"/>
              <a:buChar char="Ø"/>
            </a:pPr>
            <a:r>
              <a:rPr lang="pt-BR" sz="2400" dirty="0" smtClean="0"/>
              <a:t>O que fazer?  </a:t>
            </a:r>
          </a:p>
          <a:p>
            <a:pPr lvl="2" fontAlgn="ctr">
              <a:buFont typeface="Wingdings" pitchFamily="2" charset="2"/>
              <a:buChar char="Ø"/>
            </a:pPr>
            <a:endParaRPr lang="pt-BR" sz="2400" dirty="0" smtClean="0"/>
          </a:p>
          <a:p>
            <a:pPr lvl="2" fontAlgn="ctr">
              <a:buFont typeface="Wingdings" pitchFamily="2" charset="2"/>
              <a:buChar char="Ø"/>
            </a:pPr>
            <a:endParaRPr lang="pt-BR" sz="2400" dirty="0" smtClean="0"/>
          </a:p>
          <a:p>
            <a:pPr lvl="2" fontAlgn="ctr">
              <a:buFont typeface="Wingdings" pitchFamily="2" charset="2"/>
              <a:buChar char="Ø"/>
            </a:pPr>
            <a:endParaRPr lang="pt-BR" sz="2400" dirty="0" smtClean="0"/>
          </a:p>
          <a:p>
            <a:pPr lvl="2" fontAlgn="ctr">
              <a:buFont typeface="Wingdings" pitchFamily="2" charset="2"/>
              <a:buChar char="Ø"/>
            </a:pPr>
            <a:endParaRPr lang="pt-BR" sz="2400" dirty="0" smtClean="0"/>
          </a:p>
          <a:p>
            <a:pPr lvl="2" fontAlgn="ctr">
              <a:buFont typeface="Wingdings" pitchFamily="2" charset="2"/>
              <a:buChar char="Ø"/>
            </a:pPr>
            <a:r>
              <a:rPr lang="pt-BR" sz="2400" dirty="0" smtClean="0"/>
              <a:t>Como fazer?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sz="3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ESCOPO DO PRODUTO E DO PROJETO</a:t>
            </a:r>
            <a:endParaRPr lang="pt-BR" sz="3200" dirty="0"/>
          </a:p>
        </p:txBody>
      </p:sp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899592" y="2274168"/>
            <a:ext cx="6552728" cy="1179513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</a:ln>
          <a:effectLst>
            <a:outerShdw dist="99190" dir="7788334" algn="ctr" rotWithShape="0">
              <a:schemeClr val="bg2"/>
            </a:outerShdw>
          </a:effectLst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Escopo do Produto</a:t>
            </a: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são características e funcionalidades que caracterizam o produto ou serviço</a:t>
            </a: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899592" y="4437112"/>
            <a:ext cx="5972200" cy="1474788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99190" dir="7788334" algn="ctr" rotWithShape="0">
              <a:schemeClr val="bg2"/>
            </a:outerShdw>
          </a:effectLst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buSzPct val="80000"/>
            </a:pPr>
            <a:r>
              <a:rPr lang="pt-BR" sz="2800" dirty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pt-BR" sz="2800" b="1" dirty="0">
                <a:solidFill>
                  <a:schemeClr val="bg1"/>
                </a:solidFill>
                <a:latin typeface="+mn-lt"/>
              </a:rPr>
              <a:t>Escopo do Projeto</a:t>
            </a:r>
            <a:r>
              <a:rPr lang="pt-BR" sz="2800" dirty="0">
                <a:solidFill>
                  <a:schemeClr val="bg1"/>
                </a:solidFill>
                <a:latin typeface="+mn-lt"/>
              </a:rPr>
              <a:t> </a:t>
            </a:r>
            <a:r>
              <a:rPr lang="pt-BR" sz="2800" b="0" dirty="0">
                <a:solidFill>
                  <a:schemeClr val="bg1"/>
                </a:solidFill>
                <a:latin typeface="+mn-lt"/>
              </a:rPr>
              <a:t>é todo o trabalho que terá que ser realizado para produzir o produto ou serviço</a:t>
            </a:r>
            <a:endParaRPr lang="pt-BR" sz="2000" b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PROCESSO 4: VERIFICAR</a:t>
            </a:r>
            <a:r>
              <a:rPr kumimoji="0" lang="pt-PT" sz="4000" b="0" i="1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ESCOPO</a:t>
            </a:r>
            <a:endParaRPr kumimoji="0" lang="pt-BR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251520" y="2029544"/>
            <a:ext cx="8640960" cy="4495800"/>
          </a:xfrm>
          <a:prstGeom prst="rect">
            <a:avLst/>
          </a:prstGeom>
          <a:effectLst/>
        </p:spPr>
        <p:txBody>
          <a:bodyPr vert="horz">
            <a:normAutofit/>
          </a:bodyPr>
          <a:lstStyle/>
          <a:p>
            <a:pPr marL="320040" marR="0" lvl="0" indent="-320040" defTabSz="914400" rtl="0" eaLnBrk="1" fontAlgn="auto" latinLnBrk="0" hangingPunct="1">
              <a:lnSpc>
                <a:spcPct val="140000"/>
              </a:lnSpc>
              <a:spcBef>
                <a:spcPct val="500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itchFamily="2" charset="2"/>
              <a:buChar char="Ø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VERIFICAR</a:t>
            </a:r>
            <a:r>
              <a:rPr kumimoji="0" lang="pt-B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= VALIDAR COM STAKEHOLDERS</a:t>
            </a:r>
          </a:p>
          <a:p>
            <a:pPr marL="320040" marR="0" lvl="0" indent="-320040" defTabSz="914400" rtl="0" eaLnBrk="1" fontAlgn="auto" latinLnBrk="0" hangingPunct="1">
              <a:lnSpc>
                <a:spcPct val="140000"/>
              </a:lnSpc>
              <a:spcBef>
                <a:spcPct val="500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itchFamily="2" charset="2"/>
              <a:buChar char="Ø"/>
              <a:tabLst/>
              <a:defRPr/>
            </a:pPr>
            <a:endParaRPr lang="pt-BR" sz="2400" b="0" baseline="0" dirty="0" smtClean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marL="320040" marR="0" lvl="0" indent="-320040" defTabSz="914400" rtl="0" eaLnBrk="1" fontAlgn="auto" latinLnBrk="0" hangingPunct="1">
              <a:lnSpc>
                <a:spcPct val="140000"/>
              </a:lnSpc>
              <a:spcBef>
                <a:spcPct val="500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itchFamily="2" charset="2"/>
              <a:buChar char="Ø"/>
              <a:tabLst/>
              <a:defRPr/>
            </a:pPr>
            <a:r>
              <a:rPr kumimoji="0" lang="pt-B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Entregas normalmente já verificadas pelo controle de qualidade do projeto</a:t>
            </a:r>
            <a:endParaRPr kumimoji="0" lang="pt-B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gray">
          <a:xfrm>
            <a:off x="772616" y="2221210"/>
            <a:ext cx="7687816" cy="380007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80000" tIns="216000" rIns="144000" bIns="72000"/>
          <a:lstStyle/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PLANO DE GERENCIAMENTO DO PROJETO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fr-FR" b="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LINHA DE BASE DO ESCOPO;</a:t>
            </a: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DOCUMENTAÇÃO DOS REQUISITOS</a:t>
            </a: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MATRIZ DE RASTREABILIDADE DOS REQUISITOS</a:t>
            </a: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ENTREGAS VALIDADAS</a:t>
            </a:r>
            <a:endParaRPr lang="fr-FR" b="0" dirty="0" smtClean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gray">
          <a:xfrm>
            <a:off x="701179" y="1792585"/>
            <a:ext cx="7831261" cy="36036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de-DE" noProof="1" smtClean="0">
                <a:solidFill>
                  <a:schemeClr val="bg1"/>
                </a:solidFill>
                <a:latin typeface="Calibri" pitchFamily="34" charset="0"/>
              </a:rPr>
              <a:t>ENTRADAS</a:t>
            </a:r>
            <a:endParaRPr lang="de-DE" noProof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3" name="AutoShape 41"/>
          <p:cNvSpPr>
            <a:spLocks noChangeArrowheads="1"/>
          </p:cNvSpPr>
          <p:nvPr/>
        </p:nvSpPr>
        <p:spPr bwMode="auto">
          <a:xfrm rot="10800000" flipH="1">
            <a:off x="8100392" y="1556792"/>
            <a:ext cx="661988" cy="879475"/>
          </a:xfrm>
          <a:prstGeom prst="rightArrow">
            <a:avLst>
              <a:gd name="adj1" fmla="val 50111"/>
              <a:gd name="adj2" fmla="val 63157"/>
            </a:avLst>
          </a:prstGeom>
          <a:solidFill>
            <a:srgbClr val="00B050"/>
          </a:solidFill>
          <a:ln w="19050">
            <a:solidFill>
              <a:srgbClr val="FFFFFF"/>
            </a:solidFill>
            <a:miter lim="800000"/>
            <a:headEnd/>
            <a:tailEnd/>
          </a:ln>
          <a:effectLst>
            <a:outerShdw dist="81320" dir="2319588" algn="ctr" rotWithShape="0">
              <a:srgbClr val="4D4D4D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de-DE" noProof="1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PROCESSO 4: </a:t>
            </a:r>
            <a:r>
              <a:rPr lang="pt-PT" sz="4444" b="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VERIFICAR ESCOPO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gray">
          <a:xfrm>
            <a:off x="799902" y="2257425"/>
            <a:ext cx="7660530" cy="4107879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80000" tIns="216000" rIns="144000" bIns="72000"/>
          <a:lstStyle/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endParaRPr lang="pt-PT" b="0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ENTREGAS ACEITAS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endParaRPr lang="pt-PT" b="0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SOLICITAÇÕES DE MUDANÇAS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endParaRPr lang="pt-PT" b="0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ATUALIZAÇÕES DOS DOCUMENTOS DO PROJETO</a:t>
            </a:r>
          </a:p>
          <a:p>
            <a:pPr>
              <a:buFont typeface="Wingdings" charset="2"/>
              <a:buChar char="§"/>
            </a:pPr>
            <a:endParaRPr lang="en-US" b="0" cap="all" dirty="0" smtClean="0">
              <a:solidFill>
                <a:schemeClr val="accent1">
                  <a:lumMod val="5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gray">
          <a:xfrm>
            <a:off x="728465" y="1828800"/>
            <a:ext cx="7803975" cy="36036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de-DE" noProof="1" smtClean="0">
                <a:solidFill>
                  <a:schemeClr val="bg1"/>
                </a:solidFill>
                <a:latin typeface="Calibri" pitchFamily="34" charset="0"/>
              </a:rPr>
              <a:t>SAÍDAS</a:t>
            </a:r>
            <a:endParaRPr lang="de-DE" noProof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" name="AutoShape 18"/>
          <p:cNvSpPr>
            <a:spLocks noChangeArrowheads="1"/>
          </p:cNvSpPr>
          <p:nvPr/>
        </p:nvSpPr>
        <p:spPr bwMode="auto">
          <a:xfrm rot="10800000">
            <a:off x="381000" y="1524000"/>
            <a:ext cx="661987" cy="879475"/>
          </a:xfrm>
          <a:prstGeom prst="rightArrow">
            <a:avLst>
              <a:gd name="adj1" fmla="val 50111"/>
              <a:gd name="adj2" fmla="val 63157"/>
            </a:avLst>
          </a:prstGeom>
          <a:gradFill rotWithShape="1">
            <a:gsLst>
              <a:gs pos="0">
                <a:srgbClr val="C40505"/>
              </a:gs>
              <a:gs pos="100000">
                <a:srgbClr val="C40505">
                  <a:gamma/>
                  <a:shade val="46275"/>
                  <a:invGamma/>
                </a:srgbClr>
              </a:gs>
            </a:gsLst>
            <a:lin ang="0" scaled="1"/>
          </a:gradFill>
          <a:ln w="19050">
            <a:solidFill>
              <a:srgbClr val="FFFFFF"/>
            </a:solidFill>
            <a:miter lim="800000"/>
            <a:headEnd/>
            <a:tailEnd/>
          </a:ln>
          <a:effectLst>
            <a:outerShdw dist="81320" dir="2319588" algn="ctr" rotWithShape="0">
              <a:srgbClr val="4D4D4D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de-DE" noProof="1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PROCESSO 4: </a:t>
            </a:r>
            <a:r>
              <a:rPr lang="pt-PT" sz="4444" b="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VERIFICAR ESCOPO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gray">
          <a:xfrm>
            <a:off x="797670" y="2209800"/>
            <a:ext cx="7660530" cy="4107879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80000" tIns="216000" rIns="144000" bIns="72000"/>
          <a:lstStyle/>
          <a:p>
            <a:pPr>
              <a:buFont typeface="Wingdings" charset="2"/>
              <a:buChar char="§"/>
            </a:pPr>
            <a:endParaRPr lang="en-US" b="0" cap="all" dirty="0" smtClean="0">
              <a:latin typeface="Calibri"/>
              <a:cs typeface="Calibri"/>
            </a:endParaRPr>
          </a:p>
          <a:p>
            <a:pPr>
              <a:buFont typeface="Wingdings" charset="2"/>
              <a:buChar char="§"/>
            </a:pPr>
            <a:endParaRPr lang="en-US" b="0" cap="all" dirty="0" smtClean="0">
              <a:latin typeface="Calibri"/>
              <a:cs typeface="Calibri"/>
            </a:endParaRPr>
          </a:p>
          <a:p>
            <a:pPr>
              <a:buFont typeface="Wingdings" charset="2"/>
              <a:buChar char="§"/>
            </a:pPr>
            <a:r>
              <a:rPr lang="en-US" b="0" cap="all" dirty="0" smtClean="0">
                <a:latin typeface="Calibri"/>
                <a:cs typeface="Calibri"/>
              </a:rPr>
              <a:t> MEDIÇÃO</a:t>
            </a:r>
          </a:p>
          <a:p>
            <a:pPr>
              <a:buFont typeface="Wingdings" charset="2"/>
              <a:buChar char="§"/>
            </a:pPr>
            <a:endParaRPr lang="en-US" b="0" cap="all" dirty="0" smtClean="0">
              <a:latin typeface="Calibri"/>
              <a:cs typeface="Calibri"/>
            </a:endParaRPr>
          </a:p>
          <a:p>
            <a:pPr>
              <a:buFont typeface="Wingdings" charset="2"/>
              <a:buChar char="§"/>
            </a:pPr>
            <a:r>
              <a:rPr lang="en-US" b="0" cap="all" dirty="0" smtClean="0">
                <a:latin typeface="Calibri"/>
                <a:cs typeface="Calibri"/>
              </a:rPr>
              <a:t> </a:t>
            </a:r>
            <a:r>
              <a:rPr lang="en-US" b="0" cap="all" dirty="0" err="1" smtClean="0">
                <a:latin typeface="Calibri"/>
                <a:cs typeface="Calibri"/>
              </a:rPr>
              <a:t>exames</a:t>
            </a:r>
            <a:endParaRPr lang="en-US" b="0" cap="all" dirty="0" smtClean="0">
              <a:latin typeface="Calibri"/>
              <a:cs typeface="Calibri"/>
            </a:endParaRPr>
          </a:p>
          <a:p>
            <a:pPr>
              <a:buFont typeface="Wingdings" charset="2"/>
              <a:buChar char="§"/>
            </a:pPr>
            <a:endParaRPr lang="en-US" b="0" cap="all" dirty="0" smtClean="0">
              <a:latin typeface="Calibri"/>
              <a:cs typeface="Calibri"/>
            </a:endParaRPr>
          </a:p>
          <a:p>
            <a:pPr>
              <a:buFont typeface="Wingdings" charset="2"/>
              <a:buChar char="§"/>
            </a:pPr>
            <a:r>
              <a:rPr lang="en-US" b="0" cap="all" dirty="0" smtClean="0">
                <a:latin typeface="Calibri"/>
                <a:cs typeface="Calibri"/>
              </a:rPr>
              <a:t> </a:t>
            </a:r>
            <a:r>
              <a:rPr lang="en-US" b="0" cap="all" dirty="0" err="1" smtClean="0">
                <a:latin typeface="Calibri"/>
                <a:cs typeface="Calibri"/>
              </a:rPr>
              <a:t>revisão</a:t>
            </a:r>
            <a:endParaRPr lang="en-US" b="0" cap="all" dirty="0" smtClean="0">
              <a:solidFill>
                <a:srgbClr val="355D7E"/>
              </a:solidFill>
              <a:latin typeface="Calibri"/>
              <a:cs typeface="Calibri"/>
            </a:endParaRPr>
          </a:p>
          <a:p>
            <a:pPr lvl="1" algn="just">
              <a:buFont typeface="Wingdings" charset="2"/>
              <a:buChar char="§"/>
            </a:pPr>
            <a:endParaRPr lang="fr-FR" b="0" cap="all" dirty="0" smtClean="0">
              <a:solidFill>
                <a:srgbClr val="355D7E"/>
              </a:solidFill>
              <a:latin typeface="Calibri"/>
              <a:cs typeface="Calibri"/>
            </a:endParaRPr>
          </a:p>
          <a:p>
            <a:pPr algn="just">
              <a:buFont typeface="Wingdings" charset="2"/>
              <a:buChar char="§"/>
            </a:pPr>
            <a:endParaRPr lang="fr-FR" b="0" cap="all" dirty="0">
              <a:latin typeface="Calibri"/>
              <a:cs typeface="Calibri"/>
            </a:endParaRPr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gray">
          <a:xfrm>
            <a:off x="728465" y="1828800"/>
            <a:ext cx="7803975" cy="36036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de-DE" noProof="1" smtClean="0">
                <a:solidFill>
                  <a:schemeClr val="bg1"/>
                </a:solidFill>
                <a:latin typeface="Calibri" pitchFamily="34" charset="0"/>
              </a:rPr>
              <a:t>TÉCNICAS E FERRAMENTAS</a:t>
            </a:r>
            <a:endParaRPr lang="de-DE" noProof="1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7" name="Picture 2" descr="C:\Users\Edilson\Downloads\1315397253_Xcod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12832" y="1561728"/>
            <a:ext cx="931168" cy="931168"/>
          </a:xfrm>
          <a:prstGeom prst="rect">
            <a:avLst/>
          </a:prstGeom>
          <a:noFill/>
        </p:spPr>
      </p:pic>
      <p:sp>
        <p:nvSpPr>
          <p:cNvPr id="10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lvl="0" fontAlgn="auto">
              <a:spcAft>
                <a:spcPts val="0"/>
              </a:spcAft>
              <a:defRPr/>
            </a:pPr>
            <a:r>
              <a:rPr lang="pt-PT" sz="3600" b="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PROCESSO 4: VERIFICAR ESCOPO</a:t>
            </a:r>
            <a:endParaRPr lang="pt-BR" sz="4000" b="0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lvl="0" fontAlgn="auto">
              <a:spcAft>
                <a:spcPts val="0"/>
              </a:spcAft>
              <a:defRPr/>
            </a:pPr>
            <a:r>
              <a:rPr lang="pt-PT" sz="3600" b="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PROCESSO 4: VERIFICAR ESCOPO</a:t>
            </a:r>
            <a:endParaRPr lang="pt-BR" sz="4000" b="0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3437" y="1772816"/>
            <a:ext cx="8487035" cy="4420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aixaDeTexto 10"/>
          <p:cNvSpPr txBox="1"/>
          <p:nvPr/>
        </p:nvSpPr>
        <p:spPr>
          <a:xfrm>
            <a:off x="1259632" y="6237312"/>
            <a:ext cx="658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latin typeface="+mn-lt"/>
              </a:rPr>
              <a:t>Diagrama do fluxo de dados do processo Verificar Escopo</a:t>
            </a:r>
            <a:endParaRPr lang="pt-BR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pt-BR" sz="4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5.5 CONTROLAR O ESCOPO</a:t>
            </a:r>
            <a:endParaRPr lang="pt-BR" sz="5400" i="1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F5DE43-7EE1-466D-A082-F6C4D859A20D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PMBOK_Escopo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556792"/>
            <a:ext cx="6877800" cy="4972736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076056" y="4670648"/>
            <a:ext cx="1600200" cy="990600"/>
          </a:xfrm>
          <a:prstGeom prst="rect">
            <a:avLst/>
          </a:prstGeom>
          <a:solidFill>
            <a:srgbClr val="FF0000">
              <a:alpha val="0"/>
            </a:srgbClr>
          </a:solidFill>
          <a:ln w="76200" cmpd="sng">
            <a:solidFill>
              <a:srgbClr val="FF0000"/>
            </a:solidFill>
          </a:ln>
          <a:effectLst>
            <a:glow rad="63500">
              <a:schemeClr val="accent2">
                <a:alpha val="75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PROCESSO 5: CONTROLAR</a:t>
            </a:r>
            <a:r>
              <a:rPr kumimoji="0" lang="pt-PT" sz="3200" b="0" i="1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O ESCOPO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PROCESSO 5: CONTROLAR</a:t>
            </a:r>
            <a:r>
              <a:rPr kumimoji="0" lang="pt-PT" sz="3200" b="0" i="1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O ESCOPO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251520" y="2029544"/>
            <a:ext cx="8640960" cy="4495800"/>
          </a:xfrm>
          <a:prstGeom prst="rect">
            <a:avLst/>
          </a:prstGeom>
          <a:effectLst/>
        </p:spPr>
        <p:txBody>
          <a:bodyPr vert="horz">
            <a:normAutofit/>
          </a:bodyPr>
          <a:lstStyle/>
          <a:p>
            <a:pPr marL="320040" marR="0" lvl="0" indent="-320040" defTabSz="914400" rtl="0" eaLnBrk="1" fontAlgn="auto" latinLnBrk="0" hangingPunct="1">
              <a:lnSpc>
                <a:spcPct val="140000"/>
              </a:lnSpc>
              <a:spcBef>
                <a:spcPct val="500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itchFamily="2" charset="2"/>
              <a:buChar char="Ø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Monitoramento do ANDAMENTO</a:t>
            </a:r>
            <a:r>
              <a:rPr kumimoji="0" lang="pt-B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do escopo do projeto e do produto</a:t>
            </a:r>
          </a:p>
          <a:p>
            <a:pPr marL="320040" marR="0" lvl="0" indent="-320040" defTabSz="914400" rtl="0" eaLnBrk="1" fontAlgn="auto" latinLnBrk="0" hangingPunct="1">
              <a:lnSpc>
                <a:spcPct val="140000"/>
              </a:lnSpc>
              <a:spcBef>
                <a:spcPct val="500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itchFamily="2" charset="2"/>
              <a:buChar char="Ø"/>
              <a:tabLst/>
              <a:defRPr/>
            </a:pPr>
            <a:endParaRPr lang="pt-BR" sz="2400" b="0" baseline="0" dirty="0" smtClean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+mn-cs"/>
            </a:endParaRPr>
          </a:p>
          <a:p>
            <a:pPr marL="320040" marR="0" lvl="0" indent="-320040" defTabSz="914400" rtl="0" eaLnBrk="1" fontAlgn="auto" latinLnBrk="0" hangingPunct="1">
              <a:lnSpc>
                <a:spcPct val="140000"/>
              </a:lnSpc>
              <a:spcBef>
                <a:spcPct val="500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itchFamily="2" charset="2"/>
              <a:buChar char="Ø"/>
              <a:tabLst/>
              <a:defRPr/>
            </a:pPr>
            <a:r>
              <a:rPr kumimoji="0" lang="pt-B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Gerenciamento das mudanças no escopo</a:t>
            </a:r>
            <a:endParaRPr kumimoji="0" lang="pt-B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AutoShape 51"/>
          <p:cNvSpPr>
            <a:spLocks noChangeArrowheads="1"/>
          </p:cNvSpPr>
          <p:nvPr/>
        </p:nvSpPr>
        <p:spPr bwMode="auto">
          <a:xfrm>
            <a:off x="7020272" y="5105424"/>
            <a:ext cx="1531937" cy="1131888"/>
          </a:xfrm>
          <a:prstGeom prst="foldedCorner">
            <a:avLst>
              <a:gd name="adj" fmla="val 9551"/>
            </a:avLst>
          </a:prstGeom>
          <a:gradFill rotWithShape="1">
            <a:gsLst>
              <a:gs pos="0">
                <a:srgbClr val="FDEB03"/>
              </a:gs>
              <a:gs pos="100000">
                <a:srgbClr val="FDEB03">
                  <a:gamma/>
                  <a:tint val="26275"/>
                  <a:invGamma/>
                </a:srgbClr>
              </a:gs>
            </a:gsLst>
            <a:lin ang="5400000" scaled="1"/>
          </a:gradFill>
          <a:ln w="9525">
            <a:solidFill>
              <a:srgbClr val="FFFFFF"/>
            </a:solidFill>
            <a:round/>
            <a:headEnd/>
            <a:tailEnd/>
          </a:ln>
          <a:effectLst>
            <a:outerShdw dist="53882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11" name="Rectangle 52"/>
          <p:cNvSpPr>
            <a:spLocks noChangeArrowheads="1"/>
          </p:cNvSpPr>
          <p:nvPr/>
        </p:nvSpPr>
        <p:spPr bwMode="auto">
          <a:xfrm>
            <a:off x="7091709" y="5165749"/>
            <a:ext cx="1438275" cy="214313"/>
          </a:xfrm>
          <a:prstGeom prst="rect">
            <a:avLst/>
          </a:prstGeom>
          <a:solidFill>
            <a:srgbClr val="FAC4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1400" dirty="0"/>
              <a:t>DICA:</a:t>
            </a:r>
          </a:p>
        </p:txBody>
      </p:sp>
      <p:sp>
        <p:nvSpPr>
          <p:cNvPr id="12" name="Rectangle 52"/>
          <p:cNvSpPr>
            <a:spLocks noChangeArrowheads="1"/>
          </p:cNvSpPr>
          <p:nvPr/>
        </p:nvSpPr>
        <p:spPr bwMode="auto">
          <a:xfrm>
            <a:off x="7091709" y="5308624"/>
            <a:ext cx="1450975" cy="81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GB" sz="1300" i="1" dirty="0"/>
              <a:t>“Scope Creep – </a:t>
            </a:r>
            <a:r>
              <a:rPr lang="en-GB" sz="1300" i="1" dirty="0" err="1"/>
              <a:t>mudanças</a:t>
            </a:r>
            <a:r>
              <a:rPr lang="en-GB" sz="1300" i="1" dirty="0"/>
              <a:t> </a:t>
            </a:r>
            <a:r>
              <a:rPr lang="en-GB" sz="1300" i="1" dirty="0" err="1"/>
              <a:t>não</a:t>
            </a:r>
            <a:r>
              <a:rPr lang="en-GB" sz="1300" i="1" dirty="0"/>
              <a:t> </a:t>
            </a:r>
            <a:r>
              <a:rPr lang="en-GB" sz="1300" i="1" dirty="0" err="1"/>
              <a:t>gerenciadas</a:t>
            </a:r>
            <a:r>
              <a:rPr lang="en-GB" sz="1300" i="1" dirty="0"/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PROCESSO 5: CONTROLAR</a:t>
            </a:r>
            <a:r>
              <a:rPr kumimoji="0" lang="pt-PT" sz="3200" b="0" i="1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O ESCOPO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Diagrama 7"/>
          <p:cNvGraphicFramePr/>
          <p:nvPr/>
        </p:nvGraphicFramePr>
        <p:xfrm>
          <a:off x="1030880" y="1772816"/>
          <a:ext cx="7429552" cy="435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CaixaDeTexto 12"/>
          <p:cNvSpPr txBox="1">
            <a:spLocks noChangeArrowheads="1"/>
          </p:cNvSpPr>
          <p:nvPr/>
        </p:nvSpPr>
        <p:spPr bwMode="auto">
          <a:xfrm>
            <a:off x="853827" y="5146923"/>
            <a:ext cx="2428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dirty="0">
                <a:latin typeface="Calibri" pitchFamily="34" charset="0"/>
              </a:rPr>
              <a:t>SOLICITAR MUDANÇAS</a:t>
            </a:r>
          </a:p>
        </p:txBody>
      </p:sp>
      <p:sp>
        <p:nvSpPr>
          <p:cNvPr id="14" name="CaixaDeTexto 13"/>
          <p:cNvSpPr txBox="1">
            <a:spLocks noChangeArrowheads="1"/>
          </p:cNvSpPr>
          <p:nvPr/>
        </p:nvSpPr>
        <p:spPr bwMode="auto">
          <a:xfrm>
            <a:off x="3568452" y="5146923"/>
            <a:ext cx="2571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dirty="0">
                <a:latin typeface="Calibri" pitchFamily="34" charset="0"/>
              </a:rPr>
              <a:t>APROVAR MUDANÇAS</a:t>
            </a:r>
          </a:p>
        </p:txBody>
      </p:sp>
      <p:sp>
        <p:nvSpPr>
          <p:cNvPr id="15" name="CaixaDeTexto 14"/>
          <p:cNvSpPr txBox="1">
            <a:spLocks noChangeArrowheads="1"/>
          </p:cNvSpPr>
          <p:nvPr/>
        </p:nvSpPr>
        <p:spPr bwMode="auto">
          <a:xfrm>
            <a:off x="6068765" y="5146923"/>
            <a:ext cx="2643187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700" dirty="0">
                <a:latin typeface="Calibri" pitchFamily="34" charset="0"/>
              </a:rPr>
              <a:t>ACOMPANHAR EXECUÇÃO DAS MUDANÇAS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PROCESSO 5: CONTROLAR</a:t>
            </a:r>
            <a:r>
              <a:rPr kumimoji="0" lang="pt-PT" sz="3200" b="0" i="1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O ESCOPO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gray">
          <a:xfrm>
            <a:off x="772616" y="2221210"/>
            <a:ext cx="7687816" cy="380007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80000" tIns="216000" rIns="144000" bIns="72000"/>
          <a:lstStyle/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PLANO DE GERENCIAMENTO DO PROJETO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fr-FR" b="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LINHA DE BASE DO ESCOPO;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fr-FR" b="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PLANO DE GERENCIAMENTO DO ESCOPO;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fr-FR" b="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PLANO DE GERENCIAMENTO DAS MUDANÇAS;</a:t>
            </a:r>
          </a:p>
          <a:p>
            <a:pPr marL="647700" lvl="1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fr-FR" b="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PLANO DE GERENCIAMENTO DA CONFIGURAÇÃO</a:t>
            </a: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pt-PT" b="0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INFORMAÇÕES SOBRE O DESEMPENHO DO TRABALHO</a:t>
            </a: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fr-FR" b="0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gray">
          <a:xfrm>
            <a:off x="701179" y="1792585"/>
            <a:ext cx="7831261" cy="36036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de-DE" noProof="1" smtClean="0">
                <a:solidFill>
                  <a:schemeClr val="bg1"/>
                </a:solidFill>
                <a:latin typeface="Calibri" pitchFamily="34" charset="0"/>
              </a:rPr>
              <a:t>ENTRADAS</a:t>
            </a:r>
            <a:endParaRPr lang="de-DE" noProof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3" name="AutoShape 41"/>
          <p:cNvSpPr>
            <a:spLocks noChangeArrowheads="1"/>
          </p:cNvSpPr>
          <p:nvPr/>
        </p:nvSpPr>
        <p:spPr bwMode="auto">
          <a:xfrm rot="10800000" flipH="1">
            <a:off x="8100392" y="1556792"/>
            <a:ext cx="661988" cy="879475"/>
          </a:xfrm>
          <a:prstGeom prst="rightArrow">
            <a:avLst>
              <a:gd name="adj1" fmla="val 50111"/>
              <a:gd name="adj2" fmla="val 63157"/>
            </a:avLst>
          </a:prstGeom>
          <a:solidFill>
            <a:srgbClr val="00B050"/>
          </a:solidFill>
          <a:ln w="19050">
            <a:solidFill>
              <a:srgbClr val="FFFFFF"/>
            </a:solidFill>
            <a:miter lim="800000"/>
            <a:headEnd/>
            <a:tailEnd/>
          </a:ln>
          <a:effectLst>
            <a:outerShdw dist="81320" dir="2319588" algn="ctr" rotWithShape="0">
              <a:srgbClr val="4D4D4D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de-DE" noProof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PT" sz="32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PROCESSOS DE GERENCIAMENTO DE ESCOPO DO PROJETO</a:t>
            </a:r>
            <a:endParaRPr lang="pt-BR" sz="32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763688" y="1772817"/>
          <a:ext cx="5616624" cy="273630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08312"/>
                <a:gridCol w="2808312"/>
              </a:tblGrid>
              <a:tr h="481787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Calibri" pitchFamily="34" charset="0"/>
                        </a:rPr>
                        <a:t>PROCESSO</a:t>
                      </a:r>
                      <a:endParaRPr lang="pt-BR" sz="2000" b="1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Calibri" pitchFamily="34" charset="0"/>
                        </a:rPr>
                        <a:t>GRUPO</a:t>
                      </a:r>
                      <a:endParaRPr lang="pt-BR" sz="2000" b="1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450903">
                <a:tc>
                  <a:txBody>
                    <a:bodyPr/>
                    <a:lstStyle/>
                    <a:p>
                      <a:r>
                        <a:rPr lang="pt-BR" b="0" dirty="0" smtClean="0">
                          <a:latin typeface="Calibri" pitchFamily="34" charset="0"/>
                        </a:rPr>
                        <a:t>1. COLETAR REQUISITOS</a:t>
                      </a:r>
                      <a:endParaRPr lang="pt-BR" b="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latin typeface="Calibri" pitchFamily="34" charset="0"/>
                        </a:rPr>
                        <a:t>PLANEJAMENTO</a:t>
                      </a:r>
                      <a:endParaRPr lang="pt-BR" b="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450903">
                <a:tc>
                  <a:txBody>
                    <a:bodyPr/>
                    <a:lstStyle/>
                    <a:p>
                      <a:r>
                        <a:rPr lang="pt-BR" b="0" dirty="0" smtClean="0">
                          <a:latin typeface="Calibri" pitchFamily="34" charset="0"/>
                        </a:rPr>
                        <a:t>2. DEFINIR O ESCOPO</a:t>
                      </a:r>
                      <a:endParaRPr lang="pt-BR" b="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latin typeface="Calibri" pitchFamily="34" charset="0"/>
                        </a:rPr>
                        <a:t>PLANEJAMENTO</a:t>
                      </a:r>
                      <a:endParaRPr lang="pt-BR" b="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450903">
                <a:tc>
                  <a:txBody>
                    <a:bodyPr/>
                    <a:lstStyle/>
                    <a:p>
                      <a:r>
                        <a:rPr lang="pt-BR" b="0" dirty="0" smtClean="0">
                          <a:latin typeface="Calibri" pitchFamily="34" charset="0"/>
                        </a:rPr>
                        <a:t>3. CRIAR EAP</a:t>
                      </a:r>
                      <a:endParaRPr lang="pt-BR" b="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latin typeface="Calibri" pitchFamily="34" charset="0"/>
                        </a:rPr>
                        <a:t>PLANEJAMENTO</a:t>
                      </a:r>
                      <a:endParaRPr lang="pt-BR" b="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450903">
                <a:tc>
                  <a:txBody>
                    <a:bodyPr/>
                    <a:lstStyle/>
                    <a:p>
                      <a:r>
                        <a:rPr lang="pt-BR" b="0" dirty="0" smtClean="0">
                          <a:latin typeface="Calibri" pitchFamily="34" charset="0"/>
                        </a:rPr>
                        <a:t>4. VERIFICAR O ESCOPO</a:t>
                      </a:r>
                      <a:endParaRPr lang="pt-BR" b="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latin typeface="Calibri" pitchFamily="34" charset="0"/>
                        </a:rPr>
                        <a:t>CONTROLE</a:t>
                      </a:r>
                      <a:endParaRPr lang="pt-BR" b="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450903">
                <a:tc>
                  <a:txBody>
                    <a:bodyPr/>
                    <a:lstStyle/>
                    <a:p>
                      <a:r>
                        <a:rPr lang="pt-BR" b="0" dirty="0" smtClean="0">
                          <a:latin typeface="Calibri" pitchFamily="34" charset="0"/>
                        </a:rPr>
                        <a:t>5. CONTROLAR O ESCOPO</a:t>
                      </a:r>
                      <a:endParaRPr lang="pt-BR" b="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0" dirty="0" smtClean="0">
                          <a:latin typeface="Calibri" pitchFamily="34" charset="0"/>
                        </a:rPr>
                        <a:t>CONTROLE</a:t>
                      </a:r>
                      <a:endParaRPr lang="pt-BR" b="0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512" y="4797152"/>
            <a:ext cx="8586536" cy="1844824"/>
          </a:xfrm>
        </p:spPr>
        <p:txBody>
          <a:bodyPr>
            <a:normAutofit/>
          </a:bodyPr>
          <a:lstStyle/>
          <a:p>
            <a:pPr lvl="2" fontAlgn="ctr">
              <a:buFont typeface="Wingdings" pitchFamily="2" charset="2"/>
              <a:buChar char="Ø"/>
            </a:pPr>
            <a:r>
              <a:rPr lang="pt-BR" sz="2400" dirty="0" smtClean="0"/>
              <a:t>Eles interagem:</a:t>
            </a:r>
          </a:p>
          <a:p>
            <a:pPr lvl="3" fontAlgn="ctr">
              <a:buFont typeface="Wingdings" pitchFamily="2" charset="2"/>
              <a:buChar char="Ø"/>
            </a:pPr>
            <a:r>
              <a:rPr lang="pt-BR" sz="2100" dirty="0" smtClean="0"/>
              <a:t>Entre si.</a:t>
            </a:r>
          </a:p>
          <a:p>
            <a:pPr lvl="3" fontAlgn="ctr">
              <a:buFont typeface="Wingdings" pitchFamily="2" charset="2"/>
              <a:buChar char="Ø"/>
            </a:pPr>
            <a:r>
              <a:rPr lang="pt-BR" sz="2100" dirty="0" smtClean="0"/>
              <a:t>Com os processos de outras áreas.</a:t>
            </a:r>
          </a:p>
          <a:p>
            <a:pPr lvl="2" fontAlgn="ctr">
              <a:buFont typeface="Wingdings" pitchFamily="2" charset="2"/>
              <a:buChar char="Ø"/>
            </a:pPr>
            <a:r>
              <a:rPr lang="pt-BR" sz="2400" dirty="0" smtClean="0"/>
              <a:t>Envolver esforços de um ou mais pessoas.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PROCESSO 5: CONTROLAR</a:t>
            </a:r>
            <a:r>
              <a:rPr kumimoji="0" lang="pt-PT" sz="3200" b="0" i="1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O ESCOPO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gray">
          <a:xfrm>
            <a:off x="772616" y="2221210"/>
            <a:ext cx="7687816" cy="380007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80000" tIns="216000" rIns="144000" bIns="72000"/>
          <a:lstStyle/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BR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DOCUMENTAÇÃO DOS REQUISITOS</a:t>
            </a: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pt-BR" b="0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BR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MATRIZ DE RASTREABILIDADE DE REQUISITOS</a:t>
            </a: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pt-BR" b="0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r>
              <a:rPr lang="pt-BR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ATIVOS DE PROCESSOS ORGANIZACIONAIS</a:t>
            </a:r>
            <a:endParaRPr lang="pt-PT" b="0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190500" indent="-190500">
              <a:lnSpc>
                <a:spcPct val="150000"/>
              </a:lnSpc>
              <a:spcAft>
                <a:spcPct val="20000"/>
              </a:spcAft>
              <a:buClr>
                <a:srgbClr val="292929"/>
              </a:buClr>
              <a:buFont typeface="Wingdings" pitchFamily="2" charset="2"/>
              <a:buChar char="§"/>
              <a:defRPr/>
            </a:pPr>
            <a:endParaRPr lang="fr-FR" b="0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gray">
          <a:xfrm>
            <a:off x="701179" y="1792585"/>
            <a:ext cx="7831261" cy="36036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de-DE" noProof="1" smtClean="0">
                <a:solidFill>
                  <a:schemeClr val="bg1"/>
                </a:solidFill>
                <a:latin typeface="Calibri" pitchFamily="34" charset="0"/>
              </a:rPr>
              <a:t>ENTRADAS</a:t>
            </a:r>
            <a:endParaRPr lang="de-DE" noProof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3" name="AutoShape 41"/>
          <p:cNvSpPr>
            <a:spLocks noChangeArrowheads="1"/>
          </p:cNvSpPr>
          <p:nvPr/>
        </p:nvSpPr>
        <p:spPr bwMode="auto">
          <a:xfrm rot="10800000" flipH="1">
            <a:off x="8100392" y="1556792"/>
            <a:ext cx="661988" cy="879475"/>
          </a:xfrm>
          <a:prstGeom prst="rightArrow">
            <a:avLst>
              <a:gd name="adj1" fmla="val 50111"/>
              <a:gd name="adj2" fmla="val 63157"/>
            </a:avLst>
          </a:prstGeom>
          <a:solidFill>
            <a:srgbClr val="00B050"/>
          </a:solidFill>
          <a:ln w="19050">
            <a:solidFill>
              <a:srgbClr val="FFFFFF"/>
            </a:solidFill>
            <a:miter lim="800000"/>
            <a:headEnd/>
            <a:tailEnd/>
          </a:ln>
          <a:effectLst>
            <a:outerShdw dist="81320" dir="2319588" algn="ctr" rotWithShape="0">
              <a:srgbClr val="4D4D4D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de-DE" noProof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gray">
          <a:xfrm>
            <a:off x="799902" y="2257425"/>
            <a:ext cx="7660530" cy="4107879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80000" tIns="216000" rIns="144000" bIns="72000"/>
          <a:lstStyle/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MEDIÇÃO DO DESEMPENHO DO TRABALHO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ATUALIZAÇÃO DE ATIVOS DE PROCESSOS ORGANIZACIONAIS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SOLICITAÇÕES DE MUDANÇA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endParaRPr lang="pt-PT" b="0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ATUALIZAÇÕES DO PLANO DE GERENCIAMENTO DE PROJETOS</a:t>
            </a:r>
          </a:p>
          <a:p>
            <a:pPr lvl="1">
              <a:buFont typeface="Wingdings" charset="2"/>
              <a:buChar char="§"/>
            </a:pPr>
            <a:r>
              <a:rPr lang="en-US" b="0" cap="all" dirty="0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LINHAS DE BASE DO ESCOPO E OUTRAS LINHAS DE BASE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endParaRPr lang="pt-PT" b="0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pt-PT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ATUALIZAÇÕES DOS DOCUMENTOS DO PROJETO </a:t>
            </a:r>
          </a:p>
          <a:p>
            <a:pPr lvl="1">
              <a:buFont typeface="Wingdings" charset="2"/>
              <a:buChar char="§"/>
            </a:pPr>
            <a:r>
              <a:rPr lang="en-US" b="0" cap="all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doCUMENTAÇÃO</a:t>
            </a:r>
            <a:r>
              <a:rPr lang="en-US" b="0" cap="all" dirty="0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DE REQUISITOS</a:t>
            </a:r>
          </a:p>
          <a:p>
            <a:pPr lvl="1">
              <a:buFont typeface="Wingdings" charset="2"/>
              <a:buChar char="§"/>
            </a:pPr>
            <a:r>
              <a:rPr lang="en-US" b="0" cap="all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Matriz</a:t>
            </a:r>
            <a:r>
              <a:rPr lang="en-US" b="0" cap="all" dirty="0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de </a:t>
            </a:r>
            <a:r>
              <a:rPr lang="en-US" b="0" cap="all" dirty="0" err="1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rastreabilidade</a:t>
            </a:r>
            <a:r>
              <a:rPr lang="en-US" b="0" cap="all" dirty="0" smtClean="0">
                <a:solidFill>
                  <a:schemeClr val="accent1">
                    <a:lumMod val="50000"/>
                  </a:schemeClr>
                </a:solidFill>
                <a:latin typeface="Calibri"/>
                <a:cs typeface="Calibri"/>
              </a:rPr>
              <a:t> </a:t>
            </a:r>
          </a:p>
          <a:p>
            <a:pPr>
              <a:buFont typeface="Wingdings" charset="2"/>
              <a:buChar char="§"/>
            </a:pPr>
            <a:endParaRPr lang="en-US" b="0" cap="all" dirty="0" smtClean="0">
              <a:solidFill>
                <a:schemeClr val="accent1">
                  <a:lumMod val="50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gray">
          <a:xfrm>
            <a:off x="728465" y="1828800"/>
            <a:ext cx="7803975" cy="36036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de-DE" noProof="1" smtClean="0">
                <a:solidFill>
                  <a:schemeClr val="bg1"/>
                </a:solidFill>
                <a:latin typeface="Calibri" pitchFamily="34" charset="0"/>
              </a:rPr>
              <a:t>SAÍDAS</a:t>
            </a:r>
            <a:endParaRPr lang="de-DE" noProof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" name="AutoShape 18"/>
          <p:cNvSpPr>
            <a:spLocks noChangeArrowheads="1"/>
          </p:cNvSpPr>
          <p:nvPr/>
        </p:nvSpPr>
        <p:spPr bwMode="auto">
          <a:xfrm rot="10800000">
            <a:off x="381000" y="1524000"/>
            <a:ext cx="661987" cy="879475"/>
          </a:xfrm>
          <a:prstGeom prst="rightArrow">
            <a:avLst>
              <a:gd name="adj1" fmla="val 50111"/>
              <a:gd name="adj2" fmla="val 63157"/>
            </a:avLst>
          </a:prstGeom>
          <a:gradFill rotWithShape="1">
            <a:gsLst>
              <a:gs pos="0">
                <a:srgbClr val="C40505"/>
              </a:gs>
              <a:gs pos="100000">
                <a:srgbClr val="C40505">
                  <a:gamma/>
                  <a:shade val="46275"/>
                  <a:invGamma/>
                </a:srgbClr>
              </a:gs>
            </a:gsLst>
            <a:lin ang="0" scaled="1"/>
          </a:gradFill>
          <a:ln w="19050">
            <a:solidFill>
              <a:srgbClr val="FFFFFF"/>
            </a:solidFill>
            <a:miter lim="800000"/>
            <a:headEnd/>
            <a:tailEnd/>
          </a:ln>
          <a:effectLst>
            <a:outerShdw dist="81320" dir="2319588" algn="ctr" rotWithShape="0">
              <a:srgbClr val="4D4D4D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de-DE" noProof="1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8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PROCESSO 5: </a:t>
            </a:r>
            <a:r>
              <a:rPr kumimoji="0" lang="pt-PT" sz="4444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CONTROLAR</a:t>
            </a:r>
            <a:r>
              <a:rPr kumimoji="0" lang="pt-PT" sz="4444" b="0" i="1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O ESCOPO</a:t>
            </a:r>
            <a:endParaRPr kumimoji="0" lang="pt-BR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gray">
          <a:xfrm>
            <a:off x="797670" y="2209800"/>
            <a:ext cx="7660530" cy="4107879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80000" tIns="216000" rIns="144000" bIns="72000"/>
          <a:lstStyle/>
          <a:p>
            <a:pPr>
              <a:buFont typeface="Wingdings" charset="2"/>
              <a:buChar char="§"/>
            </a:pPr>
            <a:r>
              <a:rPr lang="en-US" b="0" cap="all" dirty="0" err="1" smtClean="0">
                <a:latin typeface="Calibri"/>
                <a:cs typeface="Calibri"/>
              </a:rPr>
              <a:t>Análise</a:t>
            </a:r>
            <a:r>
              <a:rPr lang="en-US" b="0" cap="all" dirty="0" smtClean="0">
                <a:latin typeface="Calibri"/>
                <a:cs typeface="Calibri"/>
              </a:rPr>
              <a:t> </a:t>
            </a:r>
            <a:r>
              <a:rPr lang="en-US" b="0" cap="all" dirty="0" err="1" smtClean="0">
                <a:latin typeface="Calibri"/>
                <a:cs typeface="Calibri"/>
              </a:rPr>
              <a:t>Da</a:t>
            </a:r>
            <a:r>
              <a:rPr lang="en-US" b="0" cap="all" dirty="0" smtClean="0">
                <a:latin typeface="Calibri"/>
                <a:cs typeface="Calibri"/>
              </a:rPr>
              <a:t> </a:t>
            </a:r>
            <a:r>
              <a:rPr lang="en-US" b="0" cap="all" dirty="0" err="1" smtClean="0">
                <a:latin typeface="Calibri"/>
                <a:cs typeface="Calibri"/>
              </a:rPr>
              <a:t>variação</a:t>
            </a:r>
            <a:r>
              <a:rPr lang="en-US" b="0" cap="all" dirty="0" smtClean="0">
                <a:latin typeface="Calibri"/>
                <a:cs typeface="Calibri"/>
              </a:rPr>
              <a:t>:</a:t>
            </a:r>
          </a:p>
          <a:p>
            <a:pPr lvl="1">
              <a:buFont typeface="Wingdings" charset="2"/>
              <a:buChar char="§"/>
            </a:pPr>
            <a:endParaRPr lang="en-US" b="0" cap="all" dirty="0" smtClean="0">
              <a:solidFill>
                <a:srgbClr val="355D7E"/>
              </a:solidFill>
              <a:latin typeface="Calibri"/>
              <a:cs typeface="Calibri"/>
            </a:endParaRPr>
          </a:p>
          <a:p>
            <a:pPr lvl="1" algn="just">
              <a:buFont typeface="Wingdings" charset="2"/>
              <a:buChar char="§"/>
            </a:pP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Planejado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x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realizado</a:t>
            </a:r>
            <a:endParaRPr lang="en-US" b="0" cap="all" dirty="0" smtClean="0">
              <a:solidFill>
                <a:srgbClr val="355D7E"/>
              </a:solidFill>
              <a:latin typeface="Calibri"/>
              <a:cs typeface="Calibri"/>
            </a:endParaRPr>
          </a:p>
          <a:p>
            <a:pPr lvl="1" algn="just">
              <a:buFont typeface="Wingdings" charset="2"/>
              <a:buChar char="§"/>
            </a:pPr>
            <a:endParaRPr lang="en-US" b="0" cap="all" dirty="0" smtClean="0">
              <a:solidFill>
                <a:srgbClr val="355D7E"/>
              </a:solidFill>
              <a:latin typeface="Calibri"/>
              <a:cs typeface="Calibri"/>
            </a:endParaRPr>
          </a:p>
          <a:p>
            <a:pPr lvl="1" algn="just">
              <a:buFont typeface="Wingdings" charset="2"/>
              <a:buChar char="§"/>
            </a:pP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Determinação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das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causas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e do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graus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e do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grau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de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divergências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em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relação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à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linha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de base</a:t>
            </a:r>
          </a:p>
          <a:p>
            <a:pPr lvl="1" algn="just">
              <a:buFont typeface="Wingdings" charset="2"/>
              <a:buChar char="§"/>
            </a:pPr>
            <a:endParaRPr lang="en-US" b="0" cap="all" dirty="0" smtClean="0">
              <a:solidFill>
                <a:srgbClr val="355D7E"/>
              </a:solidFill>
              <a:latin typeface="Calibri"/>
              <a:cs typeface="Calibri"/>
            </a:endParaRPr>
          </a:p>
          <a:p>
            <a:pPr lvl="1" algn="just">
              <a:buFont typeface="Wingdings" charset="2"/>
              <a:buChar char="§"/>
            </a:pP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Decisões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sobre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a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necessidade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de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ações</a:t>
            </a:r>
            <a:r>
              <a:rPr lang="en-US" b="0" cap="all" dirty="0" smtClean="0">
                <a:solidFill>
                  <a:srgbClr val="355D7E"/>
                </a:solidFill>
                <a:latin typeface="Calibri"/>
                <a:cs typeface="Calibri"/>
              </a:rPr>
              <a:t> </a:t>
            </a:r>
            <a:r>
              <a:rPr lang="en-US" b="0" cap="all" dirty="0" err="1" smtClean="0">
                <a:solidFill>
                  <a:srgbClr val="355D7E"/>
                </a:solidFill>
                <a:latin typeface="Calibri"/>
                <a:cs typeface="Calibri"/>
              </a:rPr>
              <a:t>corretivas</a:t>
            </a:r>
            <a:endParaRPr lang="en-US" b="0" cap="all" dirty="0" smtClean="0">
              <a:solidFill>
                <a:srgbClr val="355D7E"/>
              </a:solidFill>
              <a:latin typeface="Calibri"/>
              <a:cs typeface="Calibri"/>
            </a:endParaRPr>
          </a:p>
          <a:p>
            <a:pPr lvl="1" algn="just"/>
            <a:endParaRPr lang="en-US" b="0" cap="all" dirty="0" smtClean="0">
              <a:solidFill>
                <a:srgbClr val="355D7E"/>
              </a:solidFill>
              <a:latin typeface="Calibri"/>
              <a:cs typeface="Calibri"/>
            </a:endParaRPr>
          </a:p>
          <a:p>
            <a:pPr lvl="1" algn="just">
              <a:buFont typeface="Wingdings" charset="2"/>
              <a:buChar char="§"/>
            </a:pPr>
            <a:endParaRPr lang="fr-FR" b="0" cap="all" dirty="0" smtClean="0">
              <a:solidFill>
                <a:srgbClr val="355D7E"/>
              </a:solidFill>
              <a:latin typeface="Calibri"/>
              <a:cs typeface="Calibri"/>
            </a:endParaRPr>
          </a:p>
          <a:p>
            <a:pPr algn="just">
              <a:buFont typeface="Wingdings" charset="2"/>
              <a:buChar char="§"/>
            </a:pPr>
            <a:endParaRPr lang="fr-FR" b="0" cap="all" dirty="0">
              <a:latin typeface="Calibri"/>
              <a:cs typeface="Calibri"/>
            </a:endParaRPr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gray">
          <a:xfrm>
            <a:off x="728465" y="1828800"/>
            <a:ext cx="7803975" cy="36036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algn="ctr" defTabSz="801688" eaLnBrk="0" hangingPunct="0">
              <a:defRPr/>
            </a:pPr>
            <a:r>
              <a:rPr lang="de-DE" noProof="1" smtClean="0">
                <a:solidFill>
                  <a:schemeClr val="bg1"/>
                </a:solidFill>
                <a:latin typeface="Calibri" pitchFamily="34" charset="0"/>
              </a:rPr>
              <a:t>TÉCNICAS E FERRAMENTAS</a:t>
            </a:r>
            <a:endParaRPr lang="de-DE" noProof="1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7" name="Picture 2" descr="C:\Users\Edilson\Downloads\1315397253_Xcod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12832" y="1561728"/>
            <a:ext cx="931168" cy="931168"/>
          </a:xfrm>
          <a:prstGeom prst="rect">
            <a:avLst/>
          </a:prstGeom>
          <a:noFill/>
        </p:spPr>
      </p:pic>
      <p:sp>
        <p:nvSpPr>
          <p:cNvPr id="11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0000"/>
          </a:bodyPr>
          <a:lstStyle/>
          <a:p>
            <a:pPr lvl="0" fontAlgn="auto">
              <a:spcAft>
                <a:spcPts val="0"/>
              </a:spcAft>
              <a:defRPr/>
            </a:pPr>
            <a:r>
              <a:rPr lang="pt-PT" sz="3600" b="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PROCESSO 5: CONTROLAR O ESCOPO</a:t>
            </a:r>
            <a:endParaRPr lang="pt-BR" sz="4000" b="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765048" y="381000"/>
            <a:ext cx="8153400" cy="9906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lvl="0" fontAlgn="auto">
              <a:spcAft>
                <a:spcPts val="0"/>
              </a:spcAft>
              <a:defRPr/>
            </a:pPr>
            <a:r>
              <a:rPr lang="pt-PT" sz="3600" b="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PROCESSO 5: CONTROLAR ESCOPO</a:t>
            </a:r>
            <a:endParaRPr lang="pt-BR" sz="4000" b="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259632" y="6372036"/>
            <a:ext cx="6917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latin typeface="+mn-lt"/>
              </a:rPr>
              <a:t>Diagrama do fluxo de dados do processo Controlar o Escopo</a:t>
            </a:r>
            <a:endParaRPr lang="pt-BR" dirty="0">
              <a:latin typeface="+mn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80728"/>
            <a:ext cx="8153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pt-BR" dirty="0" smtClean="0"/>
              <a:t>Qual dentre as seguintes opções não está incluída na linha de base de escopo?</a:t>
            </a:r>
          </a:p>
          <a:p>
            <a:pPr lvl="1"/>
            <a:r>
              <a:rPr lang="pt-BR" dirty="0" smtClean="0"/>
              <a:t>Estrutura analítica do projeto.</a:t>
            </a:r>
          </a:p>
          <a:p>
            <a:pPr lvl="1"/>
            <a:r>
              <a:rPr lang="pt-BR" dirty="0" smtClean="0"/>
              <a:t>Dicionário da estrutura analítica do projeto.</a:t>
            </a:r>
          </a:p>
          <a:p>
            <a:pPr lvl="1"/>
            <a:r>
              <a:rPr lang="pt-BR" dirty="0" smtClean="0"/>
              <a:t>Declaração do escopo do projeto.</a:t>
            </a:r>
          </a:p>
          <a:p>
            <a:pPr lvl="1"/>
            <a:r>
              <a:rPr lang="pt-BR" dirty="0" smtClean="0"/>
              <a:t>Plano de gerenciamento do escopo do projeto.</a:t>
            </a:r>
          </a:p>
          <a:p>
            <a:pPr lvl="1">
              <a:buNone/>
            </a:pPr>
            <a:endParaRPr lang="pt-BR" dirty="0"/>
          </a:p>
        </p:txBody>
      </p:sp>
      <p:sp>
        <p:nvSpPr>
          <p:cNvPr id="5" name="Títu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anchor="ctr">
            <a:normAutofit/>
          </a:bodyPr>
          <a:lstStyle/>
          <a:p>
            <a:pPr lvl="0" fontAlgn="auto">
              <a:spcAft>
                <a:spcPts val="0"/>
              </a:spcAft>
              <a:defRPr/>
            </a:pPr>
            <a:r>
              <a:rPr lang="pt-PT" sz="36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1.QUIZ</a:t>
            </a:r>
            <a:endParaRPr lang="pt-BR" sz="4000" b="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B382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65</a:t>
            </a:fld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pt-BR" dirty="0" smtClean="0"/>
              <a:t>Um membro da equipe está apresentando dúvidas sobre o trabalho que deve ser feito para concluir um pacote de trabalho. Que ferramenta o gerente de projetos deve utilizar para solucionar esse problema?</a:t>
            </a:r>
          </a:p>
          <a:p>
            <a:pPr lvl="1"/>
            <a:r>
              <a:rPr lang="pt-BR" dirty="0" smtClean="0"/>
              <a:t>Cronograma.</a:t>
            </a:r>
          </a:p>
          <a:p>
            <a:pPr lvl="1"/>
            <a:r>
              <a:rPr lang="pt-BR" dirty="0" smtClean="0"/>
              <a:t>Software de gerenciamento de projetos.</a:t>
            </a:r>
          </a:p>
          <a:p>
            <a:pPr lvl="1"/>
            <a:r>
              <a:rPr lang="pt-BR" dirty="0" smtClean="0"/>
              <a:t>Dicionário da EAP.</a:t>
            </a:r>
          </a:p>
          <a:p>
            <a:pPr lvl="1"/>
            <a:r>
              <a:rPr lang="pt-BR" dirty="0" smtClean="0"/>
              <a:t>Contrato.</a:t>
            </a:r>
          </a:p>
          <a:p>
            <a:pPr lvl="1">
              <a:buNone/>
            </a:pPr>
            <a:endParaRPr lang="pt-BR" dirty="0"/>
          </a:p>
        </p:txBody>
      </p:sp>
      <p:sp>
        <p:nvSpPr>
          <p:cNvPr id="5" name="Títu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anchor="ctr">
            <a:normAutofit/>
          </a:bodyPr>
          <a:lstStyle/>
          <a:p>
            <a:pPr lvl="0" fontAlgn="auto">
              <a:spcAft>
                <a:spcPts val="0"/>
              </a:spcAft>
              <a:defRPr/>
            </a:pPr>
            <a:r>
              <a:rPr lang="pt-PT" sz="36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2.QUIZ</a:t>
            </a:r>
            <a:endParaRPr lang="pt-BR" sz="4000" b="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B382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pt-BR" dirty="0" smtClean="0"/>
              <a:t>Durante qual parte do processo de gerenciamento de projetos a equipe desenvolve a declaração de escopo do projeto?</a:t>
            </a:r>
          </a:p>
          <a:p>
            <a:pPr lvl="1"/>
            <a:r>
              <a:rPr lang="pt-BR" dirty="0" smtClean="0"/>
              <a:t>Iniciação.</a:t>
            </a:r>
          </a:p>
          <a:p>
            <a:pPr lvl="1"/>
            <a:r>
              <a:rPr lang="pt-BR" dirty="0" smtClean="0"/>
              <a:t>Desenvolvimento.</a:t>
            </a:r>
          </a:p>
          <a:p>
            <a:pPr lvl="1"/>
            <a:r>
              <a:rPr lang="pt-BR" dirty="0" smtClean="0"/>
              <a:t>Planejamento.</a:t>
            </a:r>
          </a:p>
          <a:p>
            <a:pPr lvl="1"/>
            <a:r>
              <a:rPr lang="pt-BR" dirty="0" smtClean="0"/>
              <a:t>Execução.</a:t>
            </a:r>
          </a:p>
          <a:p>
            <a:pPr lvl="1">
              <a:buNone/>
            </a:pPr>
            <a:endParaRPr lang="pt-BR" dirty="0"/>
          </a:p>
        </p:txBody>
      </p:sp>
      <p:sp>
        <p:nvSpPr>
          <p:cNvPr id="5" name="Títu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anchor="ctr">
            <a:normAutofit/>
          </a:bodyPr>
          <a:lstStyle/>
          <a:p>
            <a:pPr lvl="0" fontAlgn="auto">
              <a:spcAft>
                <a:spcPts val="0"/>
              </a:spcAft>
              <a:defRPr/>
            </a:pPr>
            <a:r>
              <a:rPr lang="pt-PT" sz="36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3.QUIZ</a:t>
            </a:r>
            <a:endParaRPr lang="pt-BR" sz="4000" b="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B382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67</a:t>
            </a:fld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pt-BR" dirty="0" smtClean="0"/>
              <a:t>A equipe do projeto acabou de desenvolver uma descrição detalhada do projeto e do produto. Qual o próximo passo?</a:t>
            </a:r>
          </a:p>
          <a:p>
            <a:pPr lvl="1"/>
            <a:r>
              <a:rPr lang="pt-BR" dirty="0" smtClean="0"/>
              <a:t>Elaborar uma EAP.</a:t>
            </a:r>
          </a:p>
          <a:p>
            <a:pPr lvl="1"/>
            <a:r>
              <a:rPr lang="pt-BR" dirty="0" smtClean="0"/>
              <a:t>Iniciar o planejamento.</a:t>
            </a:r>
          </a:p>
          <a:p>
            <a:pPr lvl="1"/>
            <a:r>
              <a:rPr lang="pt-BR" dirty="0" smtClean="0"/>
              <a:t>Desenvolver o cronograma.</a:t>
            </a:r>
          </a:p>
          <a:p>
            <a:pPr lvl="1"/>
            <a:r>
              <a:rPr lang="pt-BR" dirty="0" smtClean="0"/>
              <a:t>Identificar riscos.</a:t>
            </a:r>
          </a:p>
          <a:p>
            <a:pPr lvl="1">
              <a:buNone/>
            </a:pPr>
            <a:endParaRPr lang="pt-BR" dirty="0"/>
          </a:p>
        </p:txBody>
      </p:sp>
      <p:sp>
        <p:nvSpPr>
          <p:cNvPr id="5" name="Títu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anchor="ctr">
            <a:normAutofit/>
          </a:bodyPr>
          <a:lstStyle/>
          <a:p>
            <a:pPr lvl="0" fontAlgn="auto">
              <a:spcAft>
                <a:spcPts val="0"/>
              </a:spcAft>
              <a:defRPr/>
            </a:pPr>
            <a:r>
              <a:rPr lang="pt-PT" sz="36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4.QUIZ</a:t>
            </a:r>
            <a:endParaRPr lang="pt-BR" sz="4000" b="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B382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68</a:t>
            </a:fld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pt-BR" dirty="0" smtClean="0"/>
              <a:t>A verificação do escopo é realizada:</a:t>
            </a:r>
          </a:p>
          <a:p>
            <a:pPr lvl="1"/>
            <a:r>
              <a:rPr lang="pt-BR" dirty="0" smtClean="0"/>
              <a:t>Ao final de cada fase do projeto.</a:t>
            </a:r>
          </a:p>
          <a:p>
            <a:pPr lvl="1"/>
            <a:r>
              <a:rPr lang="pt-BR" dirty="0" smtClean="0"/>
              <a:t>Durante o processo de execução.</a:t>
            </a:r>
          </a:p>
          <a:p>
            <a:pPr lvl="1"/>
            <a:r>
              <a:rPr lang="pt-BR" dirty="0" smtClean="0"/>
              <a:t>Ao final do desenvolvimento do plano de gerenciamento do projeto.</a:t>
            </a:r>
          </a:p>
          <a:p>
            <a:pPr lvl="1"/>
            <a:r>
              <a:rPr lang="pt-BR" dirty="0" smtClean="0"/>
              <a:t>Ao final da elaboração da estrutura analítica do projeto.</a:t>
            </a:r>
          </a:p>
          <a:p>
            <a:pPr lvl="1">
              <a:buNone/>
            </a:pPr>
            <a:endParaRPr lang="pt-BR" dirty="0"/>
          </a:p>
        </p:txBody>
      </p:sp>
      <p:sp>
        <p:nvSpPr>
          <p:cNvPr id="5" name="Títu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anchor="ctr">
            <a:normAutofit/>
          </a:bodyPr>
          <a:lstStyle/>
          <a:p>
            <a:pPr lvl="0" fontAlgn="auto">
              <a:spcAft>
                <a:spcPts val="0"/>
              </a:spcAft>
              <a:defRPr/>
            </a:pPr>
            <a:r>
              <a:rPr lang="pt-PT" sz="36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5.QUIZ</a:t>
            </a:r>
            <a:endParaRPr lang="pt-BR" sz="4000" b="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B382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69</a:t>
            </a:fld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pt-BR" dirty="0" smtClean="0"/>
              <a:t>Não faz parte do processo Definir Escopo:</a:t>
            </a:r>
          </a:p>
          <a:p>
            <a:pPr lvl="1"/>
            <a:r>
              <a:rPr lang="pt-BR" dirty="0" smtClean="0"/>
              <a:t>Inspeção</a:t>
            </a:r>
          </a:p>
          <a:p>
            <a:pPr lvl="1"/>
            <a:r>
              <a:rPr lang="pt-BR" dirty="0" smtClean="0"/>
              <a:t>Analise do Produto</a:t>
            </a:r>
          </a:p>
          <a:p>
            <a:pPr lvl="1"/>
            <a:r>
              <a:rPr lang="pt-BR" dirty="0" smtClean="0"/>
              <a:t>Identificar alternativas</a:t>
            </a:r>
          </a:p>
          <a:p>
            <a:pPr lvl="1"/>
            <a:r>
              <a:rPr lang="pt-BR" dirty="0" smtClean="0"/>
              <a:t>Oficinas</a:t>
            </a:r>
          </a:p>
          <a:p>
            <a:pPr lvl="1">
              <a:buNone/>
            </a:pPr>
            <a:endParaRPr lang="pt-BR" dirty="0"/>
          </a:p>
        </p:txBody>
      </p:sp>
      <p:sp>
        <p:nvSpPr>
          <p:cNvPr id="5" name="Títu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anchor="ctr">
            <a:normAutofit/>
          </a:bodyPr>
          <a:lstStyle/>
          <a:p>
            <a:pPr lvl="0" fontAlgn="auto">
              <a:spcAft>
                <a:spcPts val="0"/>
              </a:spcAft>
              <a:defRPr/>
            </a:pPr>
            <a:r>
              <a:rPr lang="pt-PT" sz="36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6.QUIZ</a:t>
            </a:r>
            <a:endParaRPr lang="pt-BR" sz="4000" b="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B382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ENTRADAS E SAÍDAS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512" y="1600200"/>
            <a:ext cx="8586536" cy="4495800"/>
          </a:xfrm>
        </p:spPr>
        <p:txBody>
          <a:bodyPr>
            <a:normAutofit/>
          </a:bodyPr>
          <a:lstStyle/>
          <a:p>
            <a:pPr lvl="2" fontAlgn="ctr">
              <a:buFont typeface="Wingdings" pitchFamily="2" charset="2"/>
              <a:buChar char="Ø"/>
            </a:pPr>
            <a:r>
              <a:rPr lang="pt-BR" sz="2400" dirty="0" smtClean="0"/>
              <a:t>Como em basicamente todos os processos, iremos ter artefatos de entrada e de saída:</a:t>
            </a:r>
          </a:p>
          <a:p>
            <a:pPr lvl="3" fontAlgn="ctr">
              <a:buFont typeface="Wingdings" pitchFamily="2" charset="2"/>
              <a:buChar char="Ø"/>
            </a:pPr>
            <a:r>
              <a:rPr lang="pt-BR" sz="2100" dirty="0" smtClean="0"/>
              <a:t>As entradas, para serem analisadas e utilizadas;</a:t>
            </a:r>
          </a:p>
          <a:p>
            <a:pPr lvl="3" fontAlgn="ctr">
              <a:buFont typeface="Wingdings" pitchFamily="2" charset="2"/>
              <a:buChar char="Ø"/>
            </a:pPr>
            <a:r>
              <a:rPr lang="pt-BR" sz="2100" dirty="0" smtClean="0"/>
              <a:t>As saídas, ou entregas daquele processo.</a:t>
            </a:r>
          </a:p>
          <a:p>
            <a:pPr lvl="2" fontAlgn="ctr">
              <a:buFont typeface="Wingdings" pitchFamily="2" charset="2"/>
              <a:buChar char="Ø"/>
            </a:pPr>
            <a:r>
              <a:rPr lang="pt-BR" sz="2400" dirty="0" smtClean="0"/>
              <a:t>Importante notar que a entrada do processo, depende de um processo anterior.</a:t>
            </a:r>
          </a:p>
          <a:p>
            <a:pPr lvl="2" fontAlgn="ctr">
              <a:buFont typeface="Wingdings" pitchFamily="2" charset="2"/>
              <a:buChar char="Ø"/>
            </a:pPr>
            <a:r>
              <a:rPr lang="pt-BR" sz="2400" dirty="0" smtClean="0"/>
              <a:t>Possibilidade de alterações (atualizações) de documentos de um processo anterior.</a:t>
            </a:r>
          </a:p>
          <a:p>
            <a:pPr lvl="3" fontAlgn="ctr">
              <a:buNone/>
            </a:pPr>
            <a:endParaRPr lang="fr-FR" cap="all" dirty="0" smtClean="0">
              <a:latin typeface="Calibri"/>
              <a:cs typeface="Calibri"/>
            </a:endParaRPr>
          </a:p>
          <a:p>
            <a:pPr lvl="3" fontAlgn="ctr">
              <a:buFont typeface="Wingdings" pitchFamily="2" charset="2"/>
              <a:buChar char="Ø"/>
            </a:pPr>
            <a:endParaRPr lang="pt-BR" sz="2100" dirty="0" smtClean="0"/>
          </a:p>
          <a:p>
            <a:pPr lvl="3" fontAlgn="ctr">
              <a:buNone/>
            </a:pPr>
            <a:endParaRPr lang="pt-BR" sz="2100" dirty="0" smtClean="0"/>
          </a:p>
          <a:p>
            <a:pPr lvl="3" fontAlgn="ctr">
              <a:buFont typeface="Wingdings" pitchFamily="2" charset="2"/>
              <a:buChar char="Ø"/>
            </a:pPr>
            <a:endParaRPr lang="pt-BR" sz="21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1026" name="Picture 2" descr="http://t1.gstatic.com/images?q=tbn:ANd9GcSxAqqu97IPFQ1Uioapxj7MgJfe1DLmBL0RkmWG1tMx0ZYM7NaUQ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293096"/>
            <a:ext cx="2088232" cy="23029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70</a:t>
            </a:fld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pt-BR" dirty="0" smtClean="0"/>
              <a:t>Se a equipe está realizando a análise de variância sobre o projeto,  qual o processo ela está executando?</a:t>
            </a:r>
          </a:p>
          <a:p>
            <a:pPr lvl="1"/>
            <a:r>
              <a:rPr lang="pt-BR" dirty="0" smtClean="0"/>
              <a:t>Coletar Requisitos</a:t>
            </a:r>
          </a:p>
          <a:p>
            <a:pPr lvl="1"/>
            <a:r>
              <a:rPr lang="pt-BR" dirty="0" smtClean="0"/>
              <a:t>Verificar Escopo</a:t>
            </a:r>
          </a:p>
          <a:p>
            <a:pPr lvl="1"/>
            <a:r>
              <a:rPr lang="pt-BR" dirty="0" smtClean="0"/>
              <a:t>Definir Escopo</a:t>
            </a:r>
          </a:p>
          <a:p>
            <a:pPr lvl="1"/>
            <a:r>
              <a:rPr lang="pt-BR" dirty="0" smtClean="0"/>
              <a:t>Controlar Escopo</a:t>
            </a:r>
          </a:p>
          <a:p>
            <a:pPr lvl="1">
              <a:buNone/>
            </a:pPr>
            <a:endParaRPr lang="pt-BR" dirty="0"/>
          </a:p>
        </p:txBody>
      </p:sp>
      <p:sp>
        <p:nvSpPr>
          <p:cNvPr id="5" name="Títu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anchor="ctr">
            <a:normAutofit/>
          </a:bodyPr>
          <a:lstStyle/>
          <a:p>
            <a:pPr lvl="0" fontAlgn="auto">
              <a:spcAft>
                <a:spcPts val="0"/>
              </a:spcAft>
              <a:defRPr/>
            </a:pPr>
            <a:r>
              <a:rPr lang="pt-PT" sz="36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7.QUIZ</a:t>
            </a:r>
            <a:endParaRPr lang="pt-BR" sz="4000" b="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B382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71</a:t>
            </a:fld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pt-BR" dirty="0" smtClean="0"/>
              <a:t>qual das seguintes é uma saída do processo de coleta requisitos? </a:t>
            </a:r>
          </a:p>
          <a:p>
            <a:pPr lvl="1"/>
            <a:r>
              <a:rPr lang="pt-BR" dirty="0" smtClean="0"/>
              <a:t>Matriz de </a:t>
            </a:r>
            <a:r>
              <a:rPr lang="pt-BR" dirty="0" err="1" smtClean="0"/>
              <a:t>rastreabilidade</a:t>
            </a:r>
            <a:r>
              <a:rPr lang="pt-BR" dirty="0" smtClean="0"/>
              <a:t> de requisitos</a:t>
            </a:r>
          </a:p>
          <a:p>
            <a:pPr lvl="1"/>
            <a:r>
              <a:rPr lang="pt-BR" dirty="0" smtClean="0"/>
              <a:t>Declaração do escopo do projeto</a:t>
            </a:r>
          </a:p>
          <a:p>
            <a:pPr lvl="1"/>
            <a:r>
              <a:rPr lang="pt-BR" dirty="0" smtClean="0"/>
              <a:t>EAP</a:t>
            </a:r>
          </a:p>
          <a:p>
            <a:pPr lvl="1"/>
            <a:r>
              <a:rPr lang="pt-BR" dirty="0" smtClean="0"/>
              <a:t>Requisição de mudança do escopo</a:t>
            </a:r>
          </a:p>
          <a:p>
            <a:pPr lvl="1">
              <a:buNone/>
            </a:pPr>
            <a:endParaRPr lang="pt-BR" dirty="0"/>
          </a:p>
        </p:txBody>
      </p:sp>
      <p:sp>
        <p:nvSpPr>
          <p:cNvPr id="5" name="Título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anchor="ctr">
            <a:normAutofit/>
          </a:bodyPr>
          <a:lstStyle/>
          <a:p>
            <a:pPr lvl="0" fontAlgn="auto">
              <a:spcAft>
                <a:spcPts val="0"/>
              </a:spcAft>
              <a:defRPr/>
            </a:pPr>
            <a:r>
              <a:rPr lang="pt-PT" sz="36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8.QUIZ</a:t>
            </a:r>
            <a:endParaRPr lang="pt-BR" sz="4000" b="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B382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pt-BR" sz="39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REFERÊNCIAS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30000"/>
              </a:lnSpc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pt-BR" sz="26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PMBoK</a:t>
            </a:r>
            <a:r>
              <a:rPr lang="pt-BR" sz="2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4ª Edição</a:t>
            </a:r>
            <a:endParaRPr lang="pt-BR" sz="23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lnSpc>
                <a:spcPct val="130000"/>
              </a:lnSpc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pt-BR" sz="23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PREPARATÓRIO PARA CERTIFICAÇÃO CAMP</a:t>
            </a:r>
          </a:p>
          <a:p>
            <a:pPr lvl="1" algn="just">
              <a:lnSpc>
                <a:spcPct val="130000"/>
              </a:lnSpc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pt-B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Tito Sales/ Rogério</a:t>
            </a:r>
          </a:p>
          <a:p>
            <a:pPr algn="just">
              <a:lnSpc>
                <a:spcPct val="130000"/>
              </a:lnSpc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pt-BR" sz="23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Gerenciamento de Escopo – </a:t>
            </a:r>
            <a:r>
              <a:rPr lang="pt-BR" sz="23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CIn</a:t>
            </a:r>
            <a:r>
              <a:rPr lang="pt-BR" sz="23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– UFPE</a:t>
            </a:r>
          </a:p>
          <a:p>
            <a:pPr lvl="1" algn="just">
              <a:lnSpc>
                <a:spcPct val="130000"/>
              </a:lnSpc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pt-B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Hermano </a:t>
            </a:r>
            <a:r>
              <a:rPr lang="pt-B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Perrelli</a:t>
            </a:r>
            <a:endParaRPr lang="pt-BR" sz="20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lnSpc>
                <a:spcPct val="130000"/>
              </a:lnSpc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pt-BR" sz="23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CAPM </a:t>
            </a:r>
            <a:r>
              <a:rPr lang="pt-BR" sz="23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Exam</a:t>
            </a:r>
            <a:r>
              <a:rPr lang="pt-BR" sz="23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pt-BR" sz="23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Prep</a:t>
            </a:r>
            <a:endParaRPr lang="pt-BR" sz="23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algn="just">
              <a:lnSpc>
                <a:spcPct val="130000"/>
              </a:lnSpc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pt-BR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Rita </a:t>
            </a:r>
            <a:r>
              <a:rPr lang="pt-BR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Mulcahy</a:t>
            </a:r>
            <a:endParaRPr lang="pt-BR" sz="20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lnSpc>
                <a:spcPct val="130000"/>
              </a:lnSpc>
              <a:spcBef>
                <a:spcPct val="50000"/>
              </a:spcBef>
              <a:buFont typeface="Wingdings" pitchFamily="2" charset="2"/>
              <a:buChar char="Ø"/>
              <a:defRPr/>
            </a:pPr>
            <a:endParaRPr lang="pt-BR" sz="26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DÚVIDAS?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F5DE43-7EE1-466D-A082-F6C4D859A20D}" type="slidenum">
              <a:rPr lang="en-US" smtClean="0"/>
              <a:pPr>
                <a:defRPr/>
              </a:pPr>
              <a:t>73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pt-BR" sz="4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OBRIGADO!</a:t>
            </a:r>
            <a:endParaRPr lang="pt-BR" sz="5400" i="1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F5DE43-7EE1-466D-A082-F6C4D859A20D}" type="slidenum">
              <a:rPr lang="en-US" smtClean="0"/>
              <a:pPr>
                <a:defRPr/>
              </a:pPr>
              <a:t>74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TÉCNICAS E FERRAMENTAS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512" y="1600200"/>
            <a:ext cx="8586536" cy="4495800"/>
          </a:xfrm>
        </p:spPr>
        <p:txBody>
          <a:bodyPr>
            <a:normAutofit/>
          </a:bodyPr>
          <a:lstStyle/>
          <a:p>
            <a:pPr lvl="2" fontAlgn="ctr">
              <a:buFont typeface="Wingdings" pitchFamily="2" charset="2"/>
              <a:buChar char="Ø"/>
            </a:pPr>
            <a:r>
              <a:rPr lang="pt-BR" sz="2400" dirty="0" smtClean="0"/>
              <a:t>Facilita a detecção.</a:t>
            </a:r>
          </a:p>
          <a:p>
            <a:pPr lvl="2" fontAlgn="ctr">
              <a:buFont typeface="Wingdings" pitchFamily="2" charset="2"/>
              <a:buChar char="Ø"/>
            </a:pPr>
            <a:r>
              <a:rPr lang="pt-BR" sz="2400" dirty="0" smtClean="0"/>
              <a:t>Minimiza a possibilidade de erros ou lacunas.</a:t>
            </a:r>
          </a:p>
          <a:p>
            <a:pPr lvl="3" fontAlgn="ctr">
              <a:buFont typeface="Wingdings" pitchFamily="2" charset="2"/>
              <a:buChar char="Ø"/>
            </a:pPr>
            <a:endParaRPr lang="fr-FR" cap="all" dirty="0" smtClean="0">
              <a:latin typeface="Calibri"/>
              <a:cs typeface="Calibri"/>
            </a:endParaRPr>
          </a:p>
          <a:p>
            <a:pPr lvl="3" fontAlgn="ctr">
              <a:buFont typeface="Wingdings" pitchFamily="2" charset="2"/>
              <a:buChar char="Ø"/>
            </a:pPr>
            <a:endParaRPr lang="pt-BR" sz="2100" dirty="0" smtClean="0"/>
          </a:p>
          <a:p>
            <a:pPr lvl="3" fontAlgn="ctr">
              <a:buNone/>
            </a:pPr>
            <a:endParaRPr lang="pt-BR" sz="2100" dirty="0" smtClean="0"/>
          </a:p>
          <a:p>
            <a:pPr lvl="3" fontAlgn="ctr">
              <a:buFont typeface="Wingdings" pitchFamily="2" charset="2"/>
              <a:buChar char="Ø"/>
            </a:pPr>
            <a:endParaRPr lang="pt-BR" sz="21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2A3D41A-93E5-4A77-8C96-477583F6723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6" name="Picture 2" descr="http://www.clipartguide.com/_named_clipart_images/0511-0903-2623-1938_Handyman_Holding_a_Bunch_of_Tools_clipart_im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2924944"/>
            <a:ext cx="3333750" cy="3133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pt-BR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5.1 COLETAR REQUISITOS</a:t>
            </a:r>
            <a:endParaRPr lang="pt-BR" sz="4800" i="1" dirty="0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530" name="Espaço Reservado para Número de Slid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7A8DB9B-7395-4C4B-BC23-97D64E93728A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12602</TotalTime>
  <Words>2451</Words>
  <Application>Microsoft Office PowerPoint</Application>
  <PresentationFormat>Apresentação na tela (4:3)</PresentationFormat>
  <Paragraphs>604</Paragraphs>
  <Slides>74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74</vt:i4>
      </vt:variant>
    </vt:vector>
  </HeadingPairs>
  <TitlesOfParts>
    <vt:vector size="75" baseType="lpstr">
      <vt:lpstr>Mediano</vt:lpstr>
      <vt:lpstr>Apresentação do PowerPoint</vt:lpstr>
      <vt:lpstr>ROTEIRO DA AULA</vt:lpstr>
      <vt:lpstr>O QUE É ESCOPO?</vt:lpstr>
      <vt:lpstr>POR QUE GERENCIAR O ESCOPO?</vt:lpstr>
      <vt:lpstr>ESCOPO DO PRODUTO E DO PROJETO</vt:lpstr>
      <vt:lpstr>PROCESSOS DE GERENCIAMENTO DE ESCOPO DO PROJETO</vt:lpstr>
      <vt:lpstr>ENTRADAS E SAÍDAS</vt:lpstr>
      <vt:lpstr>TÉCNICAS E FERRAMENTAS</vt:lpstr>
      <vt:lpstr>5.1 COLETAR REQUISITOS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5.2 DEFINIR ESCOPO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5.3 CRIAR A EAP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5.4 VERIFICAR O ESCOPO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5.5 CONTROLAR O ESCOPO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1.QUIZ</vt:lpstr>
      <vt:lpstr>2.QUIZ</vt:lpstr>
      <vt:lpstr>3.QUIZ</vt:lpstr>
      <vt:lpstr>4.QUIZ</vt:lpstr>
      <vt:lpstr>5.QUIZ</vt:lpstr>
      <vt:lpstr>6.QUIZ</vt:lpstr>
      <vt:lpstr>7.QUIZ</vt:lpstr>
      <vt:lpstr>8.QUIZ</vt:lpstr>
      <vt:lpstr>REFERÊNCIAS</vt:lpstr>
      <vt:lpstr>DÚVIDAS?</vt:lpstr>
      <vt:lpstr>OBRIGADO!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Guilherme Cardim</dc:creator>
  <cp:lastModifiedBy>Ivaldir Júnior</cp:lastModifiedBy>
  <cp:revision>633</cp:revision>
  <dcterms:created xsi:type="dcterms:W3CDTF">2011-09-07T22:09:09Z</dcterms:created>
  <dcterms:modified xsi:type="dcterms:W3CDTF">2011-10-25T11:54:56Z</dcterms:modified>
</cp:coreProperties>
</file>