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70" r:id="rId6"/>
    <p:sldId id="284" r:id="rId7"/>
    <p:sldId id="285" r:id="rId8"/>
    <p:sldId id="264" r:id="rId9"/>
    <p:sldId id="265" r:id="rId10"/>
    <p:sldId id="271" r:id="rId11"/>
    <p:sldId id="266" r:id="rId12"/>
    <p:sldId id="272" r:id="rId13"/>
    <p:sldId id="274" r:id="rId14"/>
    <p:sldId id="267" r:id="rId15"/>
    <p:sldId id="276" r:id="rId16"/>
    <p:sldId id="277" r:id="rId17"/>
    <p:sldId id="283" r:id="rId18"/>
    <p:sldId id="278" r:id="rId19"/>
    <p:sldId id="279" r:id="rId20"/>
    <p:sldId id="268" r:id="rId21"/>
    <p:sldId id="269" r:id="rId22"/>
    <p:sldId id="280" r:id="rId23"/>
    <p:sldId id="281" r:id="rId24"/>
    <p:sldId id="282" r:id="rId25"/>
    <p:sldId id="259" r:id="rId26"/>
    <p:sldId id="286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AFEE-A514-44F8-90D3-905C178C190E}" type="datetimeFigureOut">
              <a:rPr lang="pt-BR" smtClean="0"/>
              <a:pPr/>
              <a:t>30/08/2011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203A-6689-40E1-934B-A7D8D8E036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888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AFEE-A514-44F8-90D3-905C178C190E}" type="datetimeFigureOut">
              <a:rPr lang="pt-BR" smtClean="0"/>
              <a:pPr/>
              <a:t>30/08/2011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203A-6689-40E1-934B-A7D8D8E036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49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AFEE-A514-44F8-90D3-905C178C190E}" type="datetimeFigureOut">
              <a:rPr lang="pt-BR" smtClean="0"/>
              <a:pPr/>
              <a:t>30/08/2011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203A-6689-40E1-934B-A7D8D8E036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883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AFEE-A514-44F8-90D3-905C178C190E}" type="datetimeFigureOut">
              <a:rPr lang="pt-BR" smtClean="0"/>
              <a:pPr/>
              <a:t>30/08/2011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203A-6689-40E1-934B-A7D8D8E036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711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AFEE-A514-44F8-90D3-905C178C190E}" type="datetimeFigureOut">
              <a:rPr lang="pt-BR" smtClean="0"/>
              <a:pPr/>
              <a:t>30/08/2011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203A-6689-40E1-934B-A7D8D8E036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330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AFEE-A514-44F8-90D3-905C178C190E}" type="datetimeFigureOut">
              <a:rPr lang="pt-BR" smtClean="0"/>
              <a:pPr/>
              <a:t>30/08/2011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203A-6689-40E1-934B-A7D8D8E036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1976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AFEE-A514-44F8-90D3-905C178C190E}" type="datetimeFigureOut">
              <a:rPr lang="pt-BR" smtClean="0"/>
              <a:pPr/>
              <a:t>30/08/2011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203A-6689-40E1-934B-A7D8D8E036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689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AFEE-A514-44F8-90D3-905C178C190E}" type="datetimeFigureOut">
              <a:rPr lang="pt-BR" smtClean="0"/>
              <a:pPr/>
              <a:t>30/08/2011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203A-6689-40E1-934B-A7D8D8E036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259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AFEE-A514-44F8-90D3-905C178C190E}" type="datetimeFigureOut">
              <a:rPr lang="pt-BR" smtClean="0"/>
              <a:pPr/>
              <a:t>30/08/2011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203A-6689-40E1-934B-A7D8D8E036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6209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AFEE-A514-44F8-90D3-905C178C190E}" type="datetimeFigureOut">
              <a:rPr lang="pt-BR" smtClean="0"/>
              <a:pPr/>
              <a:t>30/08/2011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203A-6689-40E1-934B-A7D8D8E036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610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AFEE-A514-44F8-90D3-905C178C190E}" type="datetimeFigureOut">
              <a:rPr lang="pt-BR" smtClean="0"/>
              <a:pPr/>
              <a:t>30/08/2011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203A-6689-40E1-934B-A7D8D8E036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430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FAFEE-A514-44F8-90D3-905C178C190E}" type="datetimeFigureOut">
              <a:rPr lang="pt-BR" smtClean="0"/>
              <a:pPr/>
              <a:t>30/08/2011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2203A-6689-40E1-934B-A7D8D8E036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893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k@cin.ufpe.br" TargetMode="External"/><Relationship Id="rId2" Type="http://schemas.openxmlformats.org/officeDocument/2006/relationships/hyperlink" Target="mailto:jmxnt@cin.ufpe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in.ufpe.br/~if76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youtube.com/watch?v=xwgu7n_8RY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education/courses/csep576/11sp/ppt/Kinect.pptx" TargetMode="External"/><Relationship Id="rId2" Type="http://schemas.openxmlformats.org/officeDocument/2006/relationships/hyperlink" Target="http://www.xbox.com/en-US/Kinect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.csusm.edu/fangfang/Teaching/StudentNewsPresentation/Fall2010/RafaelFlores.ppt" TargetMode="External"/><Relationship Id="rId5" Type="http://schemas.openxmlformats.org/officeDocument/2006/relationships/hyperlink" Target="http://www.cs.tut.fi/~defee/mmsp/mmsp.5.ppt" TargetMode="External"/><Relationship Id="rId4" Type="http://schemas.openxmlformats.org/officeDocument/2006/relationships/hyperlink" Target="http://www.slideshare.net/campuspartyvalencia/iniciacin-a-kinect-pp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GdSfLyZl4N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Kinect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91580" y="3429000"/>
            <a:ext cx="7160840" cy="280831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A </a:t>
            </a:r>
            <a:r>
              <a:rPr lang="pt-BR" dirty="0" err="1" smtClean="0"/>
              <a:t>brief</a:t>
            </a:r>
            <a:r>
              <a:rPr lang="pt-BR" dirty="0" smtClean="0"/>
              <a:t> </a:t>
            </a:r>
            <a:r>
              <a:rPr lang="pt-BR" dirty="0" err="1" smtClean="0"/>
              <a:t>introduction</a:t>
            </a:r>
            <a:r>
              <a:rPr lang="pt-BR" dirty="0" smtClean="0"/>
              <a:t> to </a:t>
            </a:r>
            <a:r>
              <a:rPr lang="pt-BR" dirty="0" err="1" smtClean="0"/>
              <a:t>Microsoft’s</a:t>
            </a:r>
            <a:r>
              <a:rPr lang="pt-BR" dirty="0" smtClean="0"/>
              <a:t> </a:t>
            </a:r>
            <a:r>
              <a:rPr lang="pt-BR" dirty="0" err="1" smtClean="0"/>
              <a:t>Kinect</a:t>
            </a:r>
            <a:r>
              <a:rPr lang="pt-BR" dirty="0" smtClean="0"/>
              <a:t> Sensor</a:t>
            </a:r>
          </a:p>
          <a:p>
            <a:endParaRPr lang="pt-BR" sz="1800" dirty="0" smtClean="0"/>
          </a:p>
          <a:p>
            <a:r>
              <a:rPr lang="pt-BR" sz="1800" dirty="0" smtClean="0">
                <a:solidFill>
                  <a:schemeClr val="tx1"/>
                </a:solidFill>
              </a:rPr>
              <a:t>João Marcelo Teixeira</a:t>
            </a:r>
          </a:p>
          <a:p>
            <a:r>
              <a:rPr lang="pt-BR" sz="1800" dirty="0" smtClean="0">
                <a:solidFill>
                  <a:schemeClr val="tx1"/>
                </a:solidFill>
                <a:hlinkClick r:id="rId2"/>
              </a:rPr>
              <a:t>jmxnt@cin.ufpe.br</a:t>
            </a:r>
            <a:endParaRPr lang="pt-BR" sz="1800" dirty="0" smtClean="0">
              <a:solidFill>
                <a:schemeClr val="tx1"/>
              </a:solidFill>
            </a:endParaRPr>
          </a:p>
          <a:p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Judith </a:t>
            </a:r>
            <a:r>
              <a:rPr lang="pt-BR" sz="1800" dirty="0" err="1" smtClean="0">
                <a:solidFill>
                  <a:schemeClr val="tx1"/>
                </a:solidFill>
              </a:rPr>
              <a:t>Kelner</a:t>
            </a:r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  <a:hlinkClick r:id="rId3"/>
              </a:rPr>
              <a:t>jk@cin.ufpe.br</a:t>
            </a:r>
            <a:endParaRPr lang="pt-BR" sz="1800" dirty="0" smtClean="0">
              <a:solidFill>
                <a:schemeClr val="tx1"/>
              </a:solidFill>
            </a:endParaRPr>
          </a:p>
          <a:p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Tópicos Avançados em Mídia e Interação 3</a:t>
            </a:r>
          </a:p>
          <a:p>
            <a:r>
              <a:rPr lang="pt-BR" sz="1800" dirty="0" smtClean="0">
                <a:solidFill>
                  <a:schemeClr val="tx1"/>
                </a:solidFill>
                <a:hlinkClick r:id="rId4"/>
              </a:rPr>
              <a:t>http://www.cin.ufpe.br/~if760</a:t>
            </a:r>
            <a:endParaRPr lang="pt-BR" sz="1800" dirty="0">
              <a:solidFill>
                <a:schemeClr val="tx1"/>
              </a:solidFill>
            </a:endParaRPr>
          </a:p>
          <a:p>
            <a:endParaRPr lang="pt-B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Example</a:t>
            </a:r>
            <a:r>
              <a:rPr lang="pt-BR" dirty="0" smtClean="0"/>
              <a:t> </a:t>
            </a:r>
            <a:r>
              <a:rPr lang="pt-BR" dirty="0" err="1" smtClean="0"/>
              <a:t>application</a:t>
            </a:r>
            <a:r>
              <a:rPr lang="pt-BR" dirty="0" smtClean="0"/>
              <a:t> :: </a:t>
            </a:r>
            <a:r>
              <a:rPr lang="pt-BR" dirty="0" err="1" smtClean="0"/>
              <a:t>robot</a:t>
            </a:r>
            <a:r>
              <a:rPr lang="pt-BR" dirty="0" smtClean="0"/>
              <a:t> </a:t>
            </a:r>
            <a:r>
              <a:rPr lang="pt-BR" dirty="0" err="1" smtClean="0"/>
              <a:t>control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Future </a:t>
            </a:r>
            <a:r>
              <a:rPr lang="pt-BR" dirty="0" err="1" smtClean="0"/>
              <a:t>possibilities</a:t>
            </a:r>
            <a:r>
              <a:rPr lang="pt-BR" dirty="0" smtClean="0"/>
              <a:t>?</a:t>
            </a:r>
            <a:endParaRPr lang="pt-BR" dirty="0"/>
          </a:p>
        </p:txBody>
      </p:sp>
      <p:pic>
        <p:nvPicPr>
          <p:cNvPr id="3076" name="Picture 4" descr="http://images.wikia.com/powerrangers/images/7/72/MMPR_Dinozord_Megazo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7551"/>
            <a:ext cx="2503425" cy="352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0.gstatic.com/images?q=tbn:ANd9GcSQTBw9UTkg3ObJgn1iJyTLAalWRmTaALgBkS4M7q8Go1hLWUGhN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44126"/>
            <a:ext cx="2541676" cy="360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osplaymagiccom.x-shops.com/images/T/1011-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0256" y="4616198"/>
            <a:ext cx="21621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side Mastod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23308"/>
            <a:ext cx="2328219" cy="17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15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Kinect</a:t>
            </a:r>
            <a:r>
              <a:rPr lang="pt-BR" dirty="0" smtClean="0"/>
              <a:t> sensor </a:t>
            </a:r>
            <a:r>
              <a:rPr lang="pt-BR" dirty="0" err="1" smtClean="0"/>
              <a:t>demystified</a:t>
            </a:r>
            <a:r>
              <a:rPr lang="pt-BR" dirty="0" smtClean="0"/>
              <a:t> :: hardware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8208912" cy="45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53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Kinect</a:t>
            </a:r>
            <a:r>
              <a:rPr lang="pt-BR" dirty="0" smtClean="0"/>
              <a:t> sensor </a:t>
            </a:r>
            <a:r>
              <a:rPr lang="pt-BR" dirty="0" err="1" smtClean="0"/>
              <a:t>demystified</a:t>
            </a:r>
            <a:r>
              <a:rPr lang="pt-BR" dirty="0" smtClean="0"/>
              <a:t> :: hardware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http://hackedgadgets.com/wp-content/uploads/2010/11/inside-the-microsoft-kinect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9596" y="1182800"/>
            <a:ext cx="7984808" cy="565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43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Kinect</a:t>
            </a:r>
            <a:r>
              <a:rPr lang="pt-BR" dirty="0" smtClean="0"/>
              <a:t> sensor </a:t>
            </a:r>
            <a:r>
              <a:rPr lang="pt-BR" dirty="0" err="1" smtClean="0"/>
              <a:t>demystified</a:t>
            </a:r>
            <a:r>
              <a:rPr lang="pt-BR" dirty="0" smtClean="0"/>
              <a:t> :: hardware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6589658"/>
              </p:ext>
            </p:extLst>
          </p:nvPr>
        </p:nvGraphicFramePr>
        <p:xfrm>
          <a:off x="1835696" y="1844824"/>
          <a:ext cx="5904656" cy="4242070"/>
        </p:xfrm>
        <a:graphic>
          <a:graphicData uri="http://schemas.openxmlformats.org/drawingml/2006/table">
            <a:tbl>
              <a:tblPr/>
              <a:tblGrid>
                <a:gridCol w="4105603"/>
                <a:gridCol w="1799053"/>
              </a:tblGrid>
              <a:tr h="70238">
                <a:tc>
                  <a:txBody>
                    <a:bodyPr/>
                    <a:lstStyle/>
                    <a:p>
                      <a:r>
                        <a:rPr lang="pt-BR" sz="1500" b="1" dirty="0" err="1"/>
                        <a:t>Property</a:t>
                      </a:r>
                      <a:endParaRPr lang="pt-BR" sz="1500" dirty="0"/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b="1"/>
                        <a:t>Spec</a:t>
                      </a:r>
                      <a:endParaRPr lang="pt-BR" sz="1500"/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32">
                <a:tc>
                  <a:txBody>
                    <a:bodyPr/>
                    <a:lstStyle/>
                    <a:p>
                      <a:r>
                        <a:rPr lang="en-US" sz="1500"/>
                        <a:t>Field of View (Horizontal, Vertical, Diagonal)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58° H, 45° V, 70° D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32">
                <a:tc>
                  <a:txBody>
                    <a:bodyPr/>
                    <a:lstStyle/>
                    <a:p>
                      <a:r>
                        <a:rPr lang="pt-BR" sz="1500"/>
                        <a:t>Depth image size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VGA (640x480)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702">
                <a:tc>
                  <a:txBody>
                    <a:bodyPr/>
                    <a:lstStyle/>
                    <a:p>
                      <a:r>
                        <a:rPr lang="en-US" sz="1500" dirty="0"/>
                        <a:t>Spatial x/y resolution (@ 2m distance from sensor)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3mm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702">
                <a:tc>
                  <a:txBody>
                    <a:bodyPr/>
                    <a:lstStyle/>
                    <a:p>
                      <a:r>
                        <a:rPr lang="en-US" sz="1500" dirty="0"/>
                        <a:t>Depth z resolution (@ 2m distance from sensor)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1cm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32">
                <a:tc>
                  <a:txBody>
                    <a:bodyPr/>
                    <a:lstStyle/>
                    <a:p>
                      <a:r>
                        <a:rPr lang="en-US" sz="1500"/>
                        <a:t>Maximum image throughput (frame rate)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60fps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32">
                <a:tc>
                  <a:txBody>
                    <a:bodyPr/>
                    <a:lstStyle/>
                    <a:p>
                      <a:r>
                        <a:rPr lang="pt-BR" sz="1500"/>
                        <a:t>Operation range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0.8m - 3.5m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32">
                <a:tc>
                  <a:txBody>
                    <a:bodyPr/>
                    <a:lstStyle/>
                    <a:p>
                      <a:r>
                        <a:rPr lang="pt-BR" sz="1500"/>
                        <a:t>Color image size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UXGA (1600x1200)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32">
                <a:tc>
                  <a:txBody>
                    <a:bodyPr/>
                    <a:lstStyle/>
                    <a:p>
                      <a:r>
                        <a:rPr lang="pt-BR" sz="1500"/>
                        <a:t>Audio: built-in microphones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Two mics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32">
                <a:tc>
                  <a:txBody>
                    <a:bodyPr/>
                    <a:lstStyle/>
                    <a:p>
                      <a:r>
                        <a:rPr lang="pt-BR" sz="1500"/>
                        <a:t>Audio: digital inputs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Four inputs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32">
                <a:tc>
                  <a:txBody>
                    <a:bodyPr/>
                    <a:lstStyle/>
                    <a:p>
                      <a:r>
                        <a:rPr lang="pt-BR" sz="1500"/>
                        <a:t>Data interface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USB 2.0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32">
                <a:tc>
                  <a:txBody>
                    <a:bodyPr/>
                    <a:lstStyle/>
                    <a:p>
                      <a:r>
                        <a:rPr lang="pt-BR" sz="1500"/>
                        <a:t>Power supply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USB 2.0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32">
                <a:tc>
                  <a:txBody>
                    <a:bodyPr/>
                    <a:lstStyle/>
                    <a:p>
                      <a:r>
                        <a:rPr lang="pt-BR" sz="1500"/>
                        <a:t>Power consumption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2.25W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32">
                <a:tc>
                  <a:txBody>
                    <a:bodyPr/>
                    <a:lstStyle/>
                    <a:p>
                      <a:r>
                        <a:rPr lang="en-US" sz="1500" dirty="0"/>
                        <a:t>Dimensions (Width x Height x Depth)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14cm x 3.5cm x 5cm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702">
                <a:tc>
                  <a:txBody>
                    <a:bodyPr/>
                    <a:lstStyle/>
                    <a:p>
                      <a:r>
                        <a:rPr lang="en-US" sz="1500"/>
                        <a:t>Operation environment (every lighting condition)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/>
                        <a:t>Indoor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32">
                <a:tc>
                  <a:txBody>
                    <a:bodyPr/>
                    <a:lstStyle/>
                    <a:p>
                      <a:r>
                        <a:rPr lang="pt-BR" sz="1500"/>
                        <a:t>Operating temperature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0°C - 40°C</a:t>
                      </a:r>
                    </a:p>
                  </a:txBody>
                  <a:tcPr marL="7814" marR="7814" marT="7814" marB="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88032" cy="41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96975" y="145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8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Structured</a:t>
            </a:r>
            <a:r>
              <a:rPr lang="pt-BR" dirty="0" smtClean="0"/>
              <a:t> light :: </a:t>
            </a:r>
            <a:r>
              <a:rPr lang="pt-BR" dirty="0" err="1" smtClean="0"/>
              <a:t>from</a:t>
            </a:r>
            <a:r>
              <a:rPr lang="pt-BR" dirty="0" smtClean="0"/>
              <a:t> 2D </a:t>
            </a:r>
            <a:r>
              <a:rPr lang="pt-BR" dirty="0" err="1" smtClean="0"/>
              <a:t>to</a:t>
            </a:r>
            <a:r>
              <a:rPr lang="pt-BR" dirty="0" smtClean="0"/>
              <a:t> 3D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Triangulation</a:t>
            </a:r>
            <a:endParaRPr lang="pt-BR" dirty="0" smtClean="0"/>
          </a:p>
          <a:p>
            <a:pPr lvl="1"/>
            <a:r>
              <a:rPr lang="pt-BR" dirty="0" smtClean="0"/>
              <a:t>Recovery </a:t>
            </a:r>
            <a:r>
              <a:rPr lang="pt-BR" dirty="0" err="1" smtClean="0"/>
              <a:t>of</a:t>
            </a:r>
            <a:r>
              <a:rPr lang="pt-BR" dirty="0" smtClean="0"/>
              <a:t> 3D </a:t>
            </a:r>
            <a:r>
              <a:rPr lang="pt-BR" dirty="0" err="1" smtClean="0"/>
              <a:t>information</a:t>
            </a:r>
            <a:endParaRPr lang="pt-BR" dirty="0" smtClean="0"/>
          </a:p>
          <a:p>
            <a:pPr lvl="2"/>
            <a:r>
              <a:rPr lang="pt-BR" dirty="0" smtClean="0"/>
              <a:t>Points</a:t>
            </a:r>
          </a:p>
          <a:p>
            <a:pPr lvl="1"/>
            <a:r>
              <a:rPr lang="pt-BR" dirty="0" err="1" smtClean="0"/>
              <a:t>Through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relationship</a:t>
            </a:r>
            <a:r>
              <a:rPr lang="pt-BR" dirty="0" smtClean="0"/>
              <a:t> </a:t>
            </a:r>
            <a:r>
              <a:rPr lang="pt-BR" dirty="0" err="1" smtClean="0"/>
              <a:t>between</a:t>
            </a:r>
            <a:r>
              <a:rPr lang="pt-BR" dirty="0" smtClean="0"/>
              <a:t> </a:t>
            </a:r>
            <a:r>
              <a:rPr lang="pt-BR" dirty="0" err="1" smtClean="0"/>
              <a:t>camera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projector</a:t>
            </a:r>
            <a:r>
              <a:rPr lang="pt-BR" dirty="0" smtClean="0"/>
              <a:t> (2D </a:t>
            </a:r>
            <a:r>
              <a:rPr lang="pt-BR" dirty="0" err="1" smtClean="0"/>
              <a:t>sources</a:t>
            </a:r>
            <a:r>
              <a:rPr lang="pt-BR" dirty="0" smtClean="0"/>
              <a:t>)</a:t>
            </a:r>
          </a:p>
          <a:p>
            <a:pPr lvl="1"/>
            <a:r>
              <a:rPr lang="pt-BR" dirty="0" err="1" smtClean="0"/>
              <a:t>Two</a:t>
            </a:r>
            <a:r>
              <a:rPr lang="pt-BR" dirty="0" smtClean="0"/>
              <a:t> </a:t>
            </a:r>
            <a:r>
              <a:rPr lang="pt-BR" dirty="0" err="1" smtClean="0"/>
              <a:t>possibilities</a:t>
            </a:r>
            <a:endParaRPr lang="pt-BR" dirty="0" smtClean="0"/>
          </a:p>
          <a:p>
            <a:pPr lvl="2"/>
            <a:r>
              <a:rPr lang="pt-BR" dirty="0" smtClean="0"/>
              <a:t>Ray x Plane </a:t>
            </a:r>
            <a:r>
              <a:rPr lang="pt-BR" dirty="0" err="1" smtClean="0"/>
              <a:t>intersection</a:t>
            </a:r>
            <a:endParaRPr lang="pt-BR" dirty="0" smtClean="0"/>
          </a:p>
          <a:p>
            <a:pPr lvl="2"/>
            <a:r>
              <a:rPr lang="pt-BR" dirty="0" smtClean="0"/>
              <a:t>Ray x Ray </a:t>
            </a:r>
            <a:r>
              <a:rPr lang="pt-BR" dirty="0" err="1" smtClean="0"/>
              <a:t>intersection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C:\Chico\Publicacoes\2010\SVR - mini-curso\Template_livro\SBCbookchapter Folder\retasRevers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66"/>
          <a:stretch/>
        </p:blipFill>
        <p:spPr bwMode="auto">
          <a:xfrm>
            <a:off x="4828016" y="3603530"/>
            <a:ext cx="3920448" cy="31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93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Coding</a:t>
            </a:r>
            <a:r>
              <a:rPr lang="pt-BR" dirty="0" smtClean="0"/>
              <a:t> </a:t>
            </a:r>
            <a:r>
              <a:rPr lang="pt-BR" dirty="0" err="1" smtClean="0"/>
              <a:t>schemes</a:t>
            </a:r>
            <a:endParaRPr lang="pt-BR" dirty="0" smtClean="0"/>
          </a:p>
          <a:p>
            <a:pPr lvl="1"/>
            <a:r>
              <a:rPr lang="pt-BR" dirty="0" smtClean="0"/>
              <a:t>temporal</a:t>
            </a:r>
          </a:p>
          <a:p>
            <a:pPr lvl="1"/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spacial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modulated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colored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4766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err="1" smtClean="0"/>
              <a:t>Structured</a:t>
            </a:r>
            <a:r>
              <a:rPr lang="pt-BR" sz="3600" dirty="0" smtClean="0"/>
              <a:t> light :: </a:t>
            </a:r>
            <a:r>
              <a:rPr lang="pt-BR" sz="3600" dirty="0" err="1" smtClean="0"/>
              <a:t>from</a:t>
            </a:r>
            <a:r>
              <a:rPr lang="pt-BR" sz="3600" dirty="0" smtClean="0"/>
              <a:t> 2D </a:t>
            </a:r>
            <a:r>
              <a:rPr lang="pt-BR" sz="3600" dirty="0" err="1" smtClean="0"/>
              <a:t>to</a:t>
            </a:r>
            <a:r>
              <a:rPr lang="pt-BR" sz="3600" dirty="0" smtClean="0"/>
              <a:t> 3D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23114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err="1" smtClean="0"/>
              <a:t>Structured</a:t>
            </a:r>
            <a:r>
              <a:rPr lang="pt-BR" sz="3600" dirty="0" smtClean="0"/>
              <a:t> light :: </a:t>
            </a:r>
            <a:r>
              <a:rPr lang="pt-BR" sz="3600" dirty="0" err="1" smtClean="0"/>
              <a:t>from</a:t>
            </a:r>
            <a:r>
              <a:rPr lang="pt-BR" sz="3600" dirty="0" smtClean="0"/>
              <a:t> 2D </a:t>
            </a:r>
            <a:r>
              <a:rPr lang="pt-BR" sz="3600" dirty="0" err="1" smtClean="0"/>
              <a:t>to</a:t>
            </a:r>
            <a:r>
              <a:rPr lang="pt-BR" sz="3600" dirty="0" smtClean="0"/>
              <a:t> 3D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Coding</a:t>
            </a:r>
            <a:r>
              <a:rPr lang="pt-BR" dirty="0" smtClean="0"/>
              <a:t> </a:t>
            </a:r>
            <a:r>
              <a:rPr lang="pt-BR" dirty="0" err="1" smtClean="0"/>
              <a:t>schemes</a:t>
            </a:r>
            <a:endParaRPr lang="pt-BR" dirty="0" smtClean="0"/>
          </a:p>
          <a:p>
            <a:pPr lvl="1"/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temporal</a:t>
            </a:r>
          </a:p>
          <a:p>
            <a:pPr lvl="1"/>
            <a:r>
              <a:rPr lang="pt-BR" dirty="0" err="1" smtClean="0"/>
              <a:t>spacial</a:t>
            </a:r>
            <a:endParaRPr lang="pt-BR" dirty="0" smtClean="0"/>
          </a:p>
          <a:p>
            <a:pPr lvl="1"/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modulated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colored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72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www.futurepicture.org/Kinect_Hacking/Kinect_Pattern/thumbs/Pattern_IMG_0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3825"/>
            <a:ext cx="8813800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91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err="1" smtClean="0"/>
              <a:t>Structured</a:t>
            </a:r>
            <a:r>
              <a:rPr lang="pt-BR" sz="3600" dirty="0" smtClean="0"/>
              <a:t> light :: </a:t>
            </a:r>
            <a:r>
              <a:rPr lang="pt-BR" sz="3600" dirty="0" err="1" smtClean="0"/>
              <a:t>from</a:t>
            </a:r>
            <a:r>
              <a:rPr lang="pt-BR" sz="3600" dirty="0" smtClean="0"/>
              <a:t> 2D </a:t>
            </a:r>
            <a:r>
              <a:rPr lang="pt-BR" sz="3600" dirty="0" err="1" smtClean="0"/>
              <a:t>to</a:t>
            </a:r>
            <a:r>
              <a:rPr lang="pt-BR" sz="3600" dirty="0" smtClean="0"/>
              <a:t> 3D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Coding</a:t>
            </a:r>
            <a:r>
              <a:rPr lang="pt-BR" dirty="0" smtClean="0"/>
              <a:t> </a:t>
            </a:r>
            <a:r>
              <a:rPr lang="pt-BR" dirty="0" err="1" smtClean="0"/>
              <a:t>schemes</a:t>
            </a:r>
            <a:endParaRPr lang="pt-BR" dirty="0" smtClean="0"/>
          </a:p>
          <a:p>
            <a:pPr lvl="1"/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temporal</a:t>
            </a:r>
          </a:p>
          <a:p>
            <a:pPr lvl="1"/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spacial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pt-BR" dirty="0" err="1" smtClean="0"/>
              <a:t>modulated</a:t>
            </a:r>
            <a:endParaRPr lang="pt-BR" dirty="0" smtClean="0"/>
          </a:p>
          <a:p>
            <a:pPr lvl="1"/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colored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67477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212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err="1" smtClean="0"/>
              <a:t>Structured</a:t>
            </a:r>
            <a:r>
              <a:rPr lang="pt-BR" sz="3600" dirty="0" smtClean="0"/>
              <a:t> light :: </a:t>
            </a:r>
            <a:r>
              <a:rPr lang="pt-BR" sz="3600" dirty="0" err="1" smtClean="0"/>
              <a:t>from</a:t>
            </a:r>
            <a:r>
              <a:rPr lang="pt-BR" sz="3600" dirty="0" smtClean="0"/>
              <a:t> 2D </a:t>
            </a:r>
            <a:r>
              <a:rPr lang="pt-BR" sz="3600" dirty="0" err="1" smtClean="0"/>
              <a:t>to</a:t>
            </a:r>
            <a:r>
              <a:rPr lang="pt-BR" sz="3600" dirty="0" smtClean="0"/>
              <a:t> 3D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Coding</a:t>
            </a:r>
            <a:r>
              <a:rPr lang="pt-BR" dirty="0" smtClean="0"/>
              <a:t> </a:t>
            </a:r>
            <a:r>
              <a:rPr lang="pt-BR" dirty="0" err="1" smtClean="0"/>
              <a:t>schemes</a:t>
            </a:r>
            <a:endParaRPr lang="pt-BR" dirty="0" smtClean="0"/>
          </a:p>
          <a:p>
            <a:pPr lvl="1"/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temporal</a:t>
            </a:r>
          </a:p>
          <a:p>
            <a:pPr lvl="1"/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spacial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modulated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pt-BR" dirty="0" err="1" smtClean="0"/>
              <a:t>colored</a:t>
            </a:r>
            <a:endParaRPr lang="pt-BR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1"/>
          <a:stretch>
            <a:fillRect/>
          </a:stretch>
        </p:blipFill>
        <p:spPr bwMode="auto">
          <a:xfrm>
            <a:off x="4648200" y="1219200"/>
            <a:ext cx="2486025" cy="181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08"/>
          <a:stretch>
            <a:fillRect/>
          </a:stretch>
        </p:blipFill>
        <p:spPr bwMode="auto">
          <a:xfrm>
            <a:off x="6172200" y="3124200"/>
            <a:ext cx="2514600" cy="17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29200"/>
            <a:ext cx="2362200" cy="153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594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Propaganda</a:t>
            </a:r>
          </a:p>
          <a:p>
            <a:r>
              <a:rPr lang="pt-BR" dirty="0" err="1" smtClean="0"/>
              <a:t>Current</a:t>
            </a:r>
            <a:r>
              <a:rPr lang="pt-BR" dirty="0" smtClean="0"/>
              <a:t> games</a:t>
            </a:r>
          </a:p>
          <a:p>
            <a:r>
              <a:rPr lang="pt-BR" dirty="0" err="1" smtClean="0"/>
              <a:t>Example</a:t>
            </a:r>
            <a:r>
              <a:rPr lang="pt-BR" dirty="0" smtClean="0"/>
              <a:t> </a:t>
            </a:r>
            <a:r>
              <a:rPr lang="pt-BR" dirty="0" err="1" smtClean="0"/>
              <a:t>application</a:t>
            </a:r>
            <a:endParaRPr lang="pt-BR" dirty="0" smtClean="0"/>
          </a:p>
          <a:p>
            <a:r>
              <a:rPr lang="pt-BR" dirty="0" smtClean="0"/>
              <a:t>Real </a:t>
            </a:r>
            <a:r>
              <a:rPr lang="pt-BR" dirty="0" err="1" smtClean="0"/>
              <a:t>Kinect</a:t>
            </a:r>
            <a:r>
              <a:rPr lang="pt-BR" dirty="0" smtClean="0"/>
              <a:t> </a:t>
            </a:r>
            <a:r>
              <a:rPr lang="pt-BR" dirty="0" err="1" smtClean="0"/>
              <a:t>capabilities</a:t>
            </a:r>
            <a:endParaRPr lang="pt-BR" dirty="0" smtClean="0"/>
          </a:p>
          <a:p>
            <a:r>
              <a:rPr lang="pt-BR" dirty="0" err="1" smtClean="0"/>
              <a:t>Structured</a:t>
            </a:r>
            <a:r>
              <a:rPr lang="pt-BR" dirty="0" smtClean="0"/>
              <a:t> light</a:t>
            </a:r>
          </a:p>
          <a:p>
            <a:r>
              <a:rPr lang="pt-BR" dirty="0" err="1" smtClean="0"/>
              <a:t>SDKs</a:t>
            </a:r>
            <a:endParaRPr lang="pt-BR" dirty="0" smtClean="0"/>
          </a:p>
          <a:p>
            <a:r>
              <a:rPr lang="pt-BR" dirty="0" err="1" smtClean="0"/>
              <a:t>How</a:t>
            </a:r>
            <a:r>
              <a:rPr lang="pt-BR" dirty="0" smtClean="0"/>
              <a:t> </a:t>
            </a:r>
            <a:r>
              <a:rPr lang="pt-BR" dirty="0" err="1" smtClean="0"/>
              <a:t>would</a:t>
            </a:r>
            <a:r>
              <a:rPr lang="pt-BR" dirty="0" smtClean="0"/>
              <a:t> I do it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833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SDKs</a:t>
            </a:r>
            <a:r>
              <a:rPr lang="pt-BR" dirty="0" smtClean="0"/>
              <a:t> :: </a:t>
            </a:r>
            <a:r>
              <a:rPr lang="pt-BR" dirty="0" err="1" smtClean="0"/>
              <a:t>hacks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official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 </a:t>
            </a:r>
            <a:r>
              <a:rPr lang="en-US" dirty="0" smtClean="0"/>
              <a:t>NUI</a:t>
            </a:r>
            <a:br>
              <a:rPr lang="en-US" dirty="0" smtClean="0"/>
            </a:br>
            <a:r>
              <a:rPr lang="pt-BR" dirty="0"/>
              <a:t>http://codelaboratories.com/nui</a:t>
            </a:r>
            <a:endParaRPr lang="en-US" dirty="0" smtClean="0"/>
          </a:p>
          <a:p>
            <a:r>
              <a:rPr lang="en-US" dirty="0" err="1" smtClean="0"/>
              <a:t>OpenKinect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http://openkinect.org</a:t>
            </a:r>
            <a:endParaRPr lang="en-US" dirty="0" smtClean="0"/>
          </a:p>
          <a:p>
            <a:r>
              <a:rPr lang="en-US" dirty="0" err="1" smtClean="0"/>
              <a:t>OpenNI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http://www.openni.org</a:t>
            </a:r>
            <a:endParaRPr lang="en-US" dirty="0" smtClean="0"/>
          </a:p>
          <a:p>
            <a:r>
              <a:rPr lang="en-US" dirty="0" smtClean="0"/>
              <a:t>Microsoft </a:t>
            </a:r>
            <a:r>
              <a:rPr lang="en-US" dirty="0" err="1" smtClean="0"/>
              <a:t>Kinect</a:t>
            </a:r>
            <a:r>
              <a:rPr lang="en-US" dirty="0" smtClean="0"/>
              <a:t> SDK</a:t>
            </a:r>
            <a:br>
              <a:rPr lang="en-US" dirty="0" smtClean="0"/>
            </a:br>
            <a:r>
              <a:rPr lang="en-US" dirty="0"/>
              <a:t>http://</a:t>
            </a:r>
            <a:r>
              <a:rPr lang="en-US" dirty="0" smtClean="0"/>
              <a:t>research.microsoft.com/kinectsdk</a:t>
            </a:r>
          </a:p>
        </p:txBody>
      </p:sp>
    </p:spTree>
    <p:extLst>
      <p:ext uri="{BB962C8B-B14F-4D97-AF65-F5344CB8AC3E}">
        <p14:creationId xmlns:p14="http://schemas.microsoft.com/office/powerpoint/2010/main" xmlns="" val="27687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How</a:t>
            </a:r>
            <a:r>
              <a:rPr lang="pt-BR" dirty="0" smtClean="0"/>
              <a:t> I </a:t>
            </a:r>
            <a:r>
              <a:rPr lang="pt-BR" dirty="0" err="1" smtClean="0"/>
              <a:t>would</a:t>
            </a:r>
            <a:r>
              <a:rPr lang="pt-BR" dirty="0" smtClean="0"/>
              <a:t> do it :: </a:t>
            </a:r>
            <a:r>
              <a:rPr lang="pt-BR" dirty="0" err="1" smtClean="0"/>
              <a:t>Kinect</a:t>
            </a:r>
            <a:r>
              <a:rPr lang="pt-BR" dirty="0" smtClean="0"/>
              <a:t> </a:t>
            </a:r>
            <a:r>
              <a:rPr lang="pt-BR" dirty="0" err="1" smtClean="0"/>
              <a:t>Adventures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hlinkClick r:id="rId2"/>
              </a:rPr>
              <a:t>http://www.youtube.com/watch?v=xwgu7n_8RY4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94" y="1628800"/>
            <a:ext cx="6492213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2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s.microsoft.co.il/blogs/shair/image_thumb_6F4828E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6372"/>
            <a:ext cx="4574654" cy="455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How</a:t>
            </a:r>
            <a:r>
              <a:rPr lang="pt-BR" dirty="0" smtClean="0"/>
              <a:t> I </a:t>
            </a:r>
            <a:r>
              <a:rPr lang="pt-BR" dirty="0" err="1" smtClean="0"/>
              <a:t>would</a:t>
            </a:r>
            <a:r>
              <a:rPr lang="pt-BR" dirty="0" smtClean="0"/>
              <a:t> do it :: </a:t>
            </a:r>
            <a:r>
              <a:rPr lang="pt-BR" dirty="0" err="1" smtClean="0"/>
              <a:t>Kinect</a:t>
            </a:r>
            <a:r>
              <a:rPr lang="pt-BR" dirty="0" smtClean="0"/>
              <a:t> </a:t>
            </a:r>
            <a:r>
              <a:rPr lang="pt-BR" dirty="0" err="1" smtClean="0"/>
              <a:t>Adventures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What</a:t>
            </a:r>
            <a:r>
              <a:rPr lang="pt-BR" dirty="0" smtClean="0"/>
              <a:t> </a:t>
            </a:r>
            <a:r>
              <a:rPr lang="pt-BR" dirty="0" err="1" smtClean="0"/>
              <a:t>information</a:t>
            </a:r>
            <a:r>
              <a:rPr lang="pt-BR" dirty="0" smtClean="0"/>
              <a:t> do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have</a:t>
            </a:r>
            <a:r>
              <a:rPr lang="pt-BR" dirty="0" smtClean="0"/>
              <a:t>?</a:t>
            </a:r>
          </a:p>
          <a:p>
            <a:pPr lvl="1"/>
            <a:r>
              <a:rPr lang="pt-BR" dirty="0" smtClean="0"/>
              <a:t>RGB, </a:t>
            </a:r>
            <a:r>
              <a:rPr lang="pt-BR" dirty="0" err="1" smtClean="0"/>
              <a:t>Depth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b="1" i="1" dirty="0" err="1" smtClean="0"/>
              <a:t>Skeleton</a:t>
            </a:r>
            <a:endParaRPr lang="pt-BR" b="1" i="1" dirty="0" smtClean="0"/>
          </a:p>
          <a:p>
            <a:r>
              <a:rPr lang="pt-BR" dirty="0" err="1" smtClean="0"/>
              <a:t>How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do it?</a:t>
            </a:r>
          </a:p>
          <a:p>
            <a:pPr lvl="1"/>
            <a:r>
              <a:rPr lang="pt-BR" dirty="0" err="1" smtClean="0"/>
              <a:t>Skeleton</a:t>
            </a:r>
            <a:r>
              <a:rPr lang="pt-BR" dirty="0" smtClean="0"/>
              <a:t> </a:t>
            </a:r>
            <a:r>
              <a:rPr lang="pt-BR" dirty="0" err="1" smtClean="0"/>
              <a:t>matching</a:t>
            </a:r>
            <a:endParaRPr lang="pt-BR" dirty="0" smtClean="0"/>
          </a:p>
          <a:p>
            <a:pPr lvl="1"/>
            <a:r>
              <a:rPr lang="pt-BR" dirty="0" smtClean="0"/>
              <a:t>Joint </a:t>
            </a:r>
            <a:r>
              <a:rPr lang="pt-BR" dirty="0" err="1" smtClean="0"/>
              <a:t>collision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69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How</a:t>
            </a:r>
            <a:r>
              <a:rPr lang="pt-BR" dirty="0" smtClean="0"/>
              <a:t> I </a:t>
            </a:r>
            <a:r>
              <a:rPr lang="pt-BR" dirty="0" err="1" smtClean="0"/>
              <a:t>would</a:t>
            </a:r>
            <a:r>
              <a:rPr lang="pt-BR" dirty="0" smtClean="0"/>
              <a:t> do it :: </a:t>
            </a:r>
            <a:r>
              <a:rPr lang="pt-BR" dirty="0" err="1" smtClean="0"/>
              <a:t>Kinect</a:t>
            </a:r>
            <a:r>
              <a:rPr lang="pt-BR" dirty="0" smtClean="0"/>
              <a:t> </a:t>
            </a:r>
            <a:r>
              <a:rPr lang="pt-BR" dirty="0" err="1" smtClean="0"/>
              <a:t>Adventures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Skeleton</a:t>
            </a:r>
            <a:r>
              <a:rPr lang="pt-BR" dirty="0" smtClean="0"/>
              <a:t> </a:t>
            </a:r>
            <a:r>
              <a:rPr lang="pt-BR" dirty="0" err="1" smtClean="0"/>
              <a:t>matching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7438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86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How</a:t>
            </a:r>
            <a:r>
              <a:rPr lang="pt-BR" dirty="0" smtClean="0"/>
              <a:t> I </a:t>
            </a:r>
            <a:r>
              <a:rPr lang="pt-BR" dirty="0" err="1" smtClean="0"/>
              <a:t>would</a:t>
            </a:r>
            <a:r>
              <a:rPr lang="pt-BR" dirty="0" smtClean="0"/>
              <a:t> do it :: </a:t>
            </a:r>
            <a:r>
              <a:rPr lang="pt-BR" dirty="0" err="1" smtClean="0"/>
              <a:t>Kinect</a:t>
            </a:r>
            <a:r>
              <a:rPr lang="pt-BR" dirty="0" smtClean="0"/>
              <a:t> </a:t>
            </a:r>
            <a:r>
              <a:rPr lang="pt-BR" dirty="0" err="1" smtClean="0"/>
              <a:t>Adventures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Joint </a:t>
            </a:r>
            <a:r>
              <a:rPr lang="pt-BR" dirty="0" err="1" smtClean="0"/>
              <a:t>collision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70643" y="2564904"/>
            <a:ext cx="3002715" cy="381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2851428" y="3421380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3034308" y="3235836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3401204" y="3235836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3772292" y="3232408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4147572" y="3053720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4515232" y="3236600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4139952" y="3421380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4887084" y="3235836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5250552" y="3228216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7" name="Elipse 16"/>
          <p:cNvSpPr/>
          <p:nvPr/>
        </p:nvSpPr>
        <p:spPr>
          <a:xfrm>
            <a:off x="5441052" y="3413760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4139952" y="3974584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4139952" y="4342244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3772292" y="4524360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1" name="Elipse 20"/>
          <p:cNvSpPr/>
          <p:nvPr/>
        </p:nvSpPr>
        <p:spPr>
          <a:xfrm>
            <a:off x="4515232" y="4524360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2" name="Elipse 21"/>
          <p:cNvSpPr/>
          <p:nvPr/>
        </p:nvSpPr>
        <p:spPr>
          <a:xfrm>
            <a:off x="4515232" y="4892020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3" name="Elipse 22"/>
          <p:cNvSpPr/>
          <p:nvPr/>
        </p:nvSpPr>
        <p:spPr>
          <a:xfrm>
            <a:off x="3772292" y="4884400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4" name="Elipse 23"/>
          <p:cNvSpPr/>
          <p:nvPr/>
        </p:nvSpPr>
        <p:spPr>
          <a:xfrm>
            <a:off x="3772292" y="5630768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5" name="Elipse 24"/>
          <p:cNvSpPr/>
          <p:nvPr/>
        </p:nvSpPr>
        <p:spPr>
          <a:xfrm>
            <a:off x="3397012" y="5630768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6" name="Elipse 25"/>
          <p:cNvSpPr/>
          <p:nvPr/>
        </p:nvSpPr>
        <p:spPr>
          <a:xfrm>
            <a:off x="4515232" y="5638388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7" name="Elipse 26"/>
          <p:cNvSpPr/>
          <p:nvPr/>
        </p:nvSpPr>
        <p:spPr>
          <a:xfrm>
            <a:off x="4886320" y="5638388"/>
            <a:ext cx="864096" cy="86409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337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Questions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 dot pattern?</a:t>
            </a:r>
          </a:p>
          <a:p>
            <a:r>
              <a:rPr lang="en-US" dirty="0" smtClean="0"/>
              <a:t>Why a laser?</a:t>
            </a:r>
          </a:p>
          <a:p>
            <a:r>
              <a:rPr lang="en-US" dirty="0" smtClean="0"/>
              <a:t>Why only one IR camera?</a:t>
            </a:r>
          </a:p>
          <a:p>
            <a:r>
              <a:rPr lang="en-US" dirty="0" smtClean="0"/>
              <a:t>Is the dot pattern random?</a:t>
            </a:r>
          </a:p>
          <a:p>
            <a:r>
              <a:rPr lang="en-US" dirty="0" smtClean="0"/>
              <a:t>How is it calibrated?</a:t>
            </a:r>
          </a:p>
          <a:p>
            <a:r>
              <a:rPr lang="en-US" dirty="0" smtClean="0"/>
              <a:t>Why isn’t depth computed everywhere?</a:t>
            </a:r>
          </a:p>
          <a:p>
            <a:r>
              <a:rPr lang="en-US" dirty="0" smtClean="0"/>
              <a:t>Would it work outside?</a:t>
            </a:r>
          </a:p>
        </p:txBody>
      </p:sp>
    </p:spTree>
    <p:extLst>
      <p:ext uri="{BB962C8B-B14F-4D97-AF65-F5344CB8AC3E}">
        <p14:creationId xmlns:p14="http://schemas.microsoft.com/office/powerpoint/2010/main" xmlns="" val="22320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References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>
                <a:hlinkClick r:id="rId2"/>
              </a:rPr>
              <a:t>http://</a:t>
            </a:r>
            <a:r>
              <a:rPr lang="pt-BR" sz="2400" dirty="0" smtClean="0">
                <a:hlinkClick r:id="rId2"/>
              </a:rPr>
              <a:t>www.xbox.com/en-US/Kinect/Home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>
                <a:hlinkClick r:id="rId3"/>
              </a:rPr>
              <a:t>http://www.cs.washington.edu/education/courses/csep576/11sp/ppt/Kinect.pptx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>
                <a:hlinkClick r:id="rId4"/>
              </a:rPr>
              <a:t>http://</a:t>
            </a:r>
            <a:r>
              <a:rPr lang="pt-BR" sz="2400" dirty="0" smtClean="0">
                <a:hlinkClick r:id="rId4"/>
              </a:rPr>
              <a:t>www.slideshare.net/campuspartyvalencia/iniciacin-a-kinect-ppt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>
                <a:hlinkClick r:id="rId5"/>
              </a:rPr>
              <a:t>http://www.cs.tut.fi</a:t>
            </a:r>
            <a:r>
              <a:rPr lang="pt-BR" sz="2400" dirty="0">
                <a:hlinkClick r:id="rId5"/>
              </a:rPr>
              <a:t>/~</a:t>
            </a:r>
            <a:r>
              <a:rPr lang="pt-BR" sz="2400" dirty="0" smtClean="0">
                <a:hlinkClick r:id="rId5"/>
              </a:rPr>
              <a:t>defee/mmsp/mmsp.5.ppt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>
                <a:hlinkClick r:id="rId6"/>
              </a:rPr>
              <a:t>http://</a:t>
            </a:r>
            <a:r>
              <a:rPr lang="pt-BR" sz="2400" dirty="0" smtClean="0">
                <a:hlinkClick r:id="rId6"/>
              </a:rPr>
              <a:t>public.csusm.edu/fangfang/Teaching/StudentNewsPresentation/Fall2010/RafaelFlores.ppt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54677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Propaganda :: </a:t>
            </a:r>
            <a:r>
              <a:rPr lang="pt-BR" dirty="0" err="1" smtClean="0"/>
              <a:t>wow</a:t>
            </a:r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Controller-free gaming</a:t>
            </a:r>
          </a:p>
          <a:p>
            <a:r>
              <a:rPr lang="en-US" dirty="0" err="1" smtClean="0"/>
              <a:t>Kinect</a:t>
            </a:r>
            <a:r>
              <a:rPr lang="en-US" dirty="0" smtClean="0"/>
              <a:t> responds to how you move</a:t>
            </a:r>
          </a:p>
          <a:p>
            <a:r>
              <a:rPr lang="fi-FI" dirty="0" smtClean="0"/>
              <a:t>new type of hardware for interacting with people</a:t>
            </a:r>
          </a:p>
          <a:p>
            <a:r>
              <a:rPr lang="pt-BR" dirty="0"/>
              <a:t>Magic </a:t>
            </a:r>
            <a:r>
              <a:rPr lang="pt-BR" dirty="0" err="1"/>
              <a:t>Disguised</a:t>
            </a:r>
            <a:r>
              <a:rPr lang="pt-BR" dirty="0"/>
              <a:t> as Technology</a:t>
            </a:r>
          </a:p>
          <a:p>
            <a:r>
              <a:rPr lang="pt-BR" dirty="0"/>
              <a:t>Motion </a:t>
            </a:r>
            <a:r>
              <a:rPr lang="pt-BR" dirty="0" smtClean="0"/>
              <a:t>Sensor, </a:t>
            </a:r>
            <a:r>
              <a:rPr lang="pt-BR" dirty="0" err="1"/>
              <a:t>Skeletal</a:t>
            </a:r>
            <a:r>
              <a:rPr lang="pt-BR" dirty="0"/>
              <a:t> </a:t>
            </a:r>
            <a:r>
              <a:rPr lang="pt-BR" dirty="0" err="1" smtClean="0"/>
              <a:t>Tracking</a:t>
            </a:r>
            <a:r>
              <a:rPr lang="pt-BR" dirty="0" smtClean="0"/>
              <a:t>, </a:t>
            </a:r>
            <a:r>
              <a:rPr lang="pt-BR" dirty="0"/>
              <a:t>Facial </a:t>
            </a:r>
            <a:r>
              <a:rPr lang="pt-BR" dirty="0" err="1" smtClean="0"/>
              <a:t>Recognition</a:t>
            </a:r>
            <a:r>
              <a:rPr lang="pt-BR" dirty="0" smtClean="0"/>
              <a:t>, </a:t>
            </a:r>
            <a:r>
              <a:rPr lang="pt-BR" dirty="0" err="1"/>
              <a:t>Voice</a:t>
            </a:r>
            <a:r>
              <a:rPr lang="pt-BR" dirty="0"/>
              <a:t> </a:t>
            </a:r>
            <a:r>
              <a:rPr lang="pt-BR" dirty="0" err="1" smtClean="0"/>
              <a:t>Recognition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549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Propaganda :: </a:t>
            </a:r>
            <a:r>
              <a:rPr lang="pt-BR" dirty="0" err="1"/>
              <a:t>p</a:t>
            </a:r>
            <a:r>
              <a:rPr lang="pt-BR" dirty="0" err="1" smtClean="0"/>
              <a:t>rices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44" y="4039902"/>
            <a:ext cx="909744" cy="90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45188" y="3701900"/>
            <a:ext cx="921294" cy="7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59" b="14213"/>
          <a:stretch/>
        </p:blipFill>
        <p:spPr bwMode="auto">
          <a:xfrm>
            <a:off x="517474" y="5065100"/>
            <a:ext cx="812114" cy="99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99"/>
          <a:stretch/>
        </p:blipFill>
        <p:spPr bwMode="auto">
          <a:xfrm>
            <a:off x="1378728" y="4547430"/>
            <a:ext cx="783807" cy="111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5404" y="6071512"/>
            <a:ext cx="1559786" cy="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188" y="2341522"/>
            <a:ext cx="1287328" cy="132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1104914" cy="15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7249571"/>
              </p:ext>
            </p:extLst>
          </p:nvPr>
        </p:nvGraphicFramePr>
        <p:xfrm>
          <a:off x="2483768" y="1412776"/>
          <a:ext cx="6336704" cy="5148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832"/>
                <a:gridCol w="540416"/>
                <a:gridCol w="876930"/>
                <a:gridCol w="1111489"/>
                <a:gridCol w="1010964"/>
                <a:gridCol w="1105073"/>
              </a:tblGrid>
              <a:tr h="676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effectLst/>
                        </a:rPr>
                        <a:t>Description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rgbClr val="59AF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Type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rgbClr val="59AF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Distance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rgbClr val="59AF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Frequency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rgbClr val="59AF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Resolution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rgbClr val="59AF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Price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rgbClr val="59AF37"/>
                    </a:solidFill>
                  </a:tcPr>
                </a:tc>
              </a:tr>
              <a:tr h="939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Sick</a:t>
                      </a:r>
                      <a:r>
                        <a:rPr lang="es-ES" sz="1200" dirty="0">
                          <a:effectLst/>
                        </a:rPr>
                        <a:t> LMS200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+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Tilt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unit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rgbClr val="365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3D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80m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1,5Hz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360 x 50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(7200)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&gt;</a:t>
                      </a:r>
                      <a:r>
                        <a:rPr lang="es-ES" sz="1200" dirty="0" smtClean="0">
                          <a:effectLst/>
                        </a:rPr>
                        <a:t>12.000</a:t>
                      </a:r>
                      <a:r>
                        <a:rPr lang="es-ES" sz="1200" dirty="0">
                          <a:effectLst/>
                        </a:rPr>
                        <a:t>€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939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Hokuyo UTM-30LX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Pan unit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rgbClr val="365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3D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30m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0,4Hz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750 x 100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(75000)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&gt;9.000</a:t>
                      </a:r>
                      <a:r>
                        <a:rPr lang="es-ES" sz="1200" dirty="0">
                          <a:effectLst/>
                        </a:rPr>
                        <a:t>€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676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SR4000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rgbClr val="365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3D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5m-10m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54Hz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176 x 144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(25344)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&gt;8.000€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413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Sick</a:t>
                      </a:r>
                      <a:r>
                        <a:rPr lang="es-ES" sz="1200" dirty="0">
                          <a:effectLst/>
                        </a:rPr>
                        <a:t> LMS200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rgbClr val="365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2D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80m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75Hz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360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&gt;4.500€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413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Hokuyo</a:t>
                      </a:r>
                      <a:r>
                        <a:rPr lang="es-ES" sz="1200" dirty="0">
                          <a:effectLst/>
                        </a:rPr>
                        <a:t> UTM-30LX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rgbClr val="365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2D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30m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40Hz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~2.800€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413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Hokuyo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rgbClr val="365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2D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6,5m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10Hz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721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~850€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676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Kinect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solidFill>
                      <a:srgbClr val="365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3D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4m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30Hz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320 x 240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(76800)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150€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05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Propaganda :: </a:t>
            </a:r>
            <a:r>
              <a:rPr lang="pt-BR" dirty="0" err="1"/>
              <a:t>p</a:t>
            </a:r>
            <a:r>
              <a:rPr lang="pt-BR" dirty="0" err="1" smtClean="0"/>
              <a:t>rices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248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18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Propaganda :: </a:t>
            </a:r>
            <a:r>
              <a:rPr lang="pt-BR" dirty="0" err="1"/>
              <a:t>p</a:t>
            </a:r>
            <a:r>
              <a:rPr lang="pt-BR" dirty="0" err="1" smtClean="0"/>
              <a:t>rices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248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61626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46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Propaganda :: </a:t>
            </a:r>
            <a:r>
              <a:rPr lang="pt-BR" dirty="0" err="1"/>
              <a:t>p</a:t>
            </a:r>
            <a:r>
              <a:rPr lang="pt-BR" dirty="0" err="1" smtClean="0"/>
              <a:t>rices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248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61626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1626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46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36732"/>
            <a:ext cx="6336704" cy="513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Current</a:t>
            </a:r>
            <a:r>
              <a:rPr lang="pt-BR" dirty="0" smtClean="0"/>
              <a:t> games :: shopto.net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31</a:t>
            </a:r>
            <a:br>
              <a:rPr lang="pt-BR" dirty="0" smtClean="0"/>
            </a:br>
            <a:r>
              <a:rPr lang="pt-BR" dirty="0" err="1" smtClean="0"/>
              <a:t>available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6894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Example</a:t>
            </a:r>
            <a:r>
              <a:rPr lang="pt-BR" dirty="0" smtClean="0"/>
              <a:t> </a:t>
            </a:r>
            <a:r>
              <a:rPr lang="pt-BR" dirty="0" err="1" smtClean="0"/>
              <a:t>application</a:t>
            </a:r>
            <a:r>
              <a:rPr lang="pt-BR" dirty="0" smtClean="0"/>
              <a:t> :: </a:t>
            </a:r>
            <a:r>
              <a:rPr lang="pt-BR" dirty="0" err="1" smtClean="0"/>
              <a:t>robot</a:t>
            </a:r>
            <a:r>
              <a:rPr lang="pt-BR" dirty="0" smtClean="0"/>
              <a:t> </a:t>
            </a:r>
            <a:r>
              <a:rPr lang="pt-BR" dirty="0" err="1" smtClean="0"/>
              <a:t>control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hlinkClick r:id="rId2"/>
              </a:rPr>
              <a:t>http://www.youtube.com/watch?v=GdSfLyZl4N0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7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565</Words>
  <Application>Microsoft Office PowerPoint</Application>
  <PresentationFormat>Apresentação na tela (4:3)</PresentationFormat>
  <Paragraphs>213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Kinect</vt:lpstr>
      <vt:lpstr>Agenda</vt:lpstr>
      <vt:lpstr>Propaganda :: wow!</vt:lpstr>
      <vt:lpstr>Propaganda :: prices</vt:lpstr>
      <vt:lpstr>Propaganda :: prices</vt:lpstr>
      <vt:lpstr>Propaganda :: prices</vt:lpstr>
      <vt:lpstr>Propaganda :: prices</vt:lpstr>
      <vt:lpstr>Current games :: shopto.net</vt:lpstr>
      <vt:lpstr>Example application :: robot control</vt:lpstr>
      <vt:lpstr>Example application :: robot control</vt:lpstr>
      <vt:lpstr>Kinect sensor demystified :: hardware</vt:lpstr>
      <vt:lpstr>Kinect sensor demystified :: hardware</vt:lpstr>
      <vt:lpstr>Kinect sensor demystified :: hardware</vt:lpstr>
      <vt:lpstr>Structured light :: from 2D to 3D</vt:lpstr>
      <vt:lpstr>Structured light :: from 2D to 3D</vt:lpstr>
      <vt:lpstr>Structured light :: from 2D to 3D</vt:lpstr>
      <vt:lpstr>Slide 17</vt:lpstr>
      <vt:lpstr>Structured light :: from 2D to 3D</vt:lpstr>
      <vt:lpstr>Structured light :: from 2D to 3D</vt:lpstr>
      <vt:lpstr>SDKs :: hacks and official</vt:lpstr>
      <vt:lpstr>How I would do it :: Kinect Adventures</vt:lpstr>
      <vt:lpstr>How I would do it :: Kinect Adventures</vt:lpstr>
      <vt:lpstr>How I would do it :: Kinect Adventures</vt:lpstr>
      <vt:lpstr>How I would do it :: Kinect Adventures</vt:lpstr>
      <vt:lpstr>Questions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Kinect</dc:title>
  <dc:creator>joma</dc:creator>
  <cp:lastModifiedBy>Bernardo</cp:lastModifiedBy>
  <cp:revision>57</cp:revision>
  <dcterms:created xsi:type="dcterms:W3CDTF">2011-08-28T13:07:21Z</dcterms:created>
  <dcterms:modified xsi:type="dcterms:W3CDTF">2011-08-30T12:52:38Z</dcterms:modified>
</cp:coreProperties>
</file>