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56" r:id="rId2"/>
    <p:sldId id="257" r:id="rId3"/>
    <p:sldId id="258" r:id="rId4"/>
    <p:sldId id="259" r:id="rId5"/>
    <p:sldId id="286" r:id="rId6"/>
    <p:sldId id="334" r:id="rId7"/>
    <p:sldId id="353" r:id="rId8"/>
    <p:sldId id="348" r:id="rId9"/>
    <p:sldId id="356" r:id="rId10"/>
    <p:sldId id="357" r:id="rId11"/>
    <p:sldId id="358" r:id="rId12"/>
    <p:sldId id="359" r:id="rId13"/>
    <p:sldId id="360" r:id="rId14"/>
    <p:sldId id="361" r:id="rId15"/>
    <p:sldId id="362" r:id="rId16"/>
    <p:sldId id="363" r:id="rId17"/>
    <p:sldId id="364" r:id="rId18"/>
    <p:sldId id="365" r:id="rId19"/>
    <p:sldId id="366" r:id="rId20"/>
    <p:sldId id="367" r:id="rId21"/>
    <p:sldId id="368" r:id="rId22"/>
    <p:sldId id="369" r:id="rId23"/>
    <p:sldId id="370" r:id="rId24"/>
    <p:sldId id="371" r:id="rId25"/>
    <p:sldId id="372" r:id="rId26"/>
    <p:sldId id="373" r:id="rId27"/>
    <p:sldId id="374" r:id="rId28"/>
    <p:sldId id="375" r:id="rId29"/>
    <p:sldId id="376" r:id="rId30"/>
    <p:sldId id="377" r:id="rId31"/>
    <p:sldId id="378" r:id="rId32"/>
    <p:sldId id="379" r:id="rId33"/>
    <p:sldId id="380" r:id="rId34"/>
    <p:sldId id="381" r:id="rId35"/>
    <p:sldId id="382" r:id="rId36"/>
    <p:sldId id="383" r:id="rId37"/>
    <p:sldId id="384" r:id="rId38"/>
    <p:sldId id="385" r:id="rId39"/>
    <p:sldId id="386" r:id="rId40"/>
    <p:sldId id="389" r:id="rId41"/>
    <p:sldId id="388" r:id="rId42"/>
    <p:sldId id="387" r:id="rId43"/>
    <p:sldId id="261" r:id="rId44"/>
    <p:sldId id="354" r:id="rId45"/>
    <p:sldId id="285" r:id="rId46"/>
    <p:sldId id="265" r:id="rId47"/>
    <p:sldId id="277" r:id="rId48"/>
    <p:sldId id="287" r:id="rId49"/>
    <p:sldId id="276" r:id="rId50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FF2121"/>
    <a:srgbClr val="E71919"/>
    <a:srgbClr val="99FF33"/>
    <a:srgbClr val="66FF33"/>
    <a:srgbClr val="99FF66"/>
    <a:srgbClr val="58EA36"/>
    <a:srgbClr val="23E9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799B23B-EC83-4686-B30A-512413B5E67A}" styleName="Estilo Claro 3 - Ênfas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5AB1C69-6EDB-4FF4-983F-18BD219EF322}" styleName="Estilo Médio 2 - Ênfas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647" autoAdjust="0"/>
    <p:restoredTop sz="91652" autoAdjust="0"/>
  </p:normalViewPr>
  <p:slideViewPr>
    <p:cSldViewPr>
      <p:cViewPr varScale="1">
        <p:scale>
          <a:sx n="67" d="100"/>
          <a:sy n="67" d="100"/>
        </p:scale>
        <p:origin x="-82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Planilha_do_Microsoft_Excel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Planilha_do_Microsoft_Excel2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Planilha_do_Microsoft_Excel3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Excel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Plan1!$B$1</c:f>
              <c:strCache>
                <c:ptCount val="1"/>
                <c:pt idx="0">
                  <c:v>Você já foi a algum lugar recomendado por outras pessoas e não gostou?</c:v>
                </c:pt>
              </c:strCache>
            </c:strRef>
          </c:tx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Plan1!$A$2:$A$3</c:f>
              <c:strCache>
                <c:ptCount val="2"/>
                <c:pt idx="0">
                  <c:v>Sim</c:v>
                </c:pt>
                <c:pt idx="1">
                  <c:v>Não</c:v>
                </c:pt>
              </c:strCache>
            </c:strRef>
          </c:cat>
          <c:val>
            <c:numRef>
              <c:f>Plan1!$B$2:$B$3</c:f>
              <c:numCache>
                <c:formatCode>0%</c:formatCode>
                <c:ptCount val="2"/>
                <c:pt idx="0">
                  <c:v>0.66000000000000025</c:v>
                </c:pt>
                <c:pt idx="1">
                  <c:v>0.34000000000000008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</c:legend>
    <c:plotVisOnly val="1"/>
    <c:dispBlanksAs val="zero"/>
    <c:showDLblsOverMax val="0"/>
  </c:chart>
  <c:spPr>
    <a:gradFill rotWithShape="1">
      <a:gsLst>
        <a:gs pos="0">
          <a:schemeClr val="dk1">
            <a:shade val="51000"/>
            <a:satMod val="130000"/>
          </a:schemeClr>
        </a:gs>
        <a:gs pos="80000">
          <a:schemeClr val="dk1">
            <a:shade val="93000"/>
            <a:satMod val="130000"/>
          </a:schemeClr>
        </a:gs>
        <a:gs pos="100000">
          <a:schemeClr val="dk1">
            <a:shade val="94000"/>
            <a:satMod val="135000"/>
          </a:schemeClr>
        </a:gs>
      </a:gsLst>
      <a:lin ang="16200000" scaled="0"/>
    </a:gradFill>
    <a:ln>
      <a:noFill/>
    </a:ln>
    <a:effectLst>
      <a:outerShdw blurRad="40000" dist="23000" dir="5400000" rotWithShape="0">
        <a:srgbClr val="000000">
          <a:alpha val="35000"/>
        </a:srgbClr>
      </a:outerShdw>
    </a:effectLst>
    <a:scene3d>
      <a:camera prst="orthographicFront">
        <a:rot lat="0" lon="0" rev="0"/>
      </a:camera>
      <a:lightRig rig="threePt" dir="t">
        <a:rot lat="0" lon="0" rev="1200000"/>
      </a:lightRig>
    </a:scene3d>
    <a:sp3d>
      <a:bevelT w="63500" h="25400"/>
    </a:sp3d>
  </c:spPr>
  <c:txPr>
    <a:bodyPr/>
    <a:lstStyle/>
    <a:p>
      <a:pPr>
        <a:defRPr>
          <a:solidFill>
            <a:schemeClr val="lt1"/>
          </a:solidFill>
          <a:latin typeface="+mn-lt"/>
          <a:ea typeface="+mn-ea"/>
          <a:cs typeface="+mn-cs"/>
        </a:defRPr>
      </a:pPr>
      <a:endParaRPr lang="pt-BR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/>
      <c:overlay val="0"/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Você já sentiu dificuldades durante alguma de suas viagens com relação a:</c:v>
                </c:pt>
              </c:strCache>
            </c:strRef>
          </c:tx>
          <c:invertIfNegative val="0"/>
          <c:cat>
            <c:strRef>
              <c:f>Plan1!$A$2:$A$5</c:f>
              <c:strCache>
                <c:ptCount val="4"/>
                <c:pt idx="0">
                  <c:v>Falta de informações turísticas</c:v>
                </c:pt>
                <c:pt idx="1">
                  <c:v>Localização de pontos turísticos</c:v>
                </c:pt>
                <c:pt idx="2">
                  <c:v>Meios de transporte</c:v>
                </c:pt>
                <c:pt idx="3">
                  <c:v>Encontrar bons estabelecimentos alimentícios</c:v>
                </c:pt>
              </c:strCache>
            </c:strRef>
          </c:cat>
          <c:val>
            <c:numRef>
              <c:f>Plan1!$B$2:$B$5</c:f>
              <c:numCache>
                <c:formatCode>0%</c:formatCode>
                <c:ptCount val="4"/>
                <c:pt idx="0">
                  <c:v>0.7300000000000002</c:v>
                </c:pt>
                <c:pt idx="1">
                  <c:v>0.54</c:v>
                </c:pt>
                <c:pt idx="2">
                  <c:v>0.65000000000000024</c:v>
                </c:pt>
                <c:pt idx="3">
                  <c:v>0.58000000000000007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1293824"/>
        <c:axId val="31295360"/>
      </c:barChart>
      <c:catAx>
        <c:axId val="31293824"/>
        <c:scaling>
          <c:orientation val="minMax"/>
        </c:scaling>
        <c:delete val="0"/>
        <c:axPos val="l"/>
        <c:majorTickMark val="out"/>
        <c:minorTickMark val="none"/>
        <c:tickLblPos val="nextTo"/>
        <c:crossAx val="31295360"/>
        <c:crosses val="autoZero"/>
        <c:auto val="1"/>
        <c:lblAlgn val="ctr"/>
        <c:lblOffset val="100"/>
        <c:noMultiLvlLbl val="0"/>
      </c:catAx>
      <c:valAx>
        <c:axId val="31295360"/>
        <c:scaling>
          <c:orientation val="minMax"/>
          <c:max val="1"/>
        </c:scaling>
        <c:delete val="0"/>
        <c:axPos val="b"/>
        <c:majorGridlines/>
        <c:numFmt formatCode="0%" sourceLinked="1"/>
        <c:majorTickMark val="out"/>
        <c:minorTickMark val="none"/>
        <c:tickLblPos val="nextTo"/>
        <c:crossAx val="31293824"/>
        <c:crosses val="autoZero"/>
        <c:crossBetween val="between"/>
      </c:valAx>
    </c:plotArea>
    <c:plotVisOnly val="1"/>
    <c:dispBlanksAs val="gap"/>
    <c:showDLblsOverMax val="0"/>
  </c:chart>
  <c:spPr>
    <a:gradFill rotWithShape="1">
      <a:gsLst>
        <a:gs pos="0">
          <a:schemeClr val="dk1">
            <a:shade val="51000"/>
            <a:satMod val="130000"/>
          </a:schemeClr>
        </a:gs>
        <a:gs pos="80000">
          <a:schemeClr val="dk1">
            <a:shade val="93000"/>
            <a:satMod val="130000"/>
          </a:schemeClr>
        </a:gs>
        <a:gs pos="100000">
          <a:schemeClr val="dk1">
            <a:shade val="94000"/>
            <a:satMod val="135000"/>
          </a:schemeClr>
        </a:gs>
      </a:gsLst>
      <a:lin ang="16200000" scaled="0"/>
    </a:gradFill>
    <a:ln>
      <a:noFill/>
    </a:ln>
    <a:effectLst>
      <a:outerShdw blurRad="40000" dist="23000" dir="5400000" rotWithShape="0">
        <a:srgbClr val="000000">
          <a:alpha val="35000"/>
        </a:srgbClr>
      </a:outerShdw>
    </a:effectLst>
    <a:scene3d>
      <a:camera prst="orthographicFront">
        <a:rot lat="0" lon="0" rev="0"/>
      </a:camera>
      <a:lightRig rig="threePt" dir="t">
        <a:rot lat="0" lon="0" rev="1200000"/>
      </a:lightRig>
    </a:scene3d>
    <a:sp3d>
      <a:bevelT w="63500" h="25400"/>
    </a:sp3d>
  </c:spPr>
  <c:txPr>
    <a:bodyPr/>
    <a:lstStyle/>
    <a:p>
      <a:pPr>
        <a:defRPr>
          <a:solidFill>
            <a:schemeClr val="lt1"/>
          </a:solidFill>
          <a:latin typeface="+mn-lt"/>
          <a:ea typeface="+mn-ea"/>
          <a:cs typeface="+mn-cs"/>
        </a:defRPr>
      </a:pPr>
      <a:endParaRPr lang="pt-BR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pt-BR"/>
              <a:t>Em algum momento de suas viagens faltou estímulo para visitar algum lugar?</a:t>
            </a:r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Plan1!$B$1</c:f>
              <c:strCache>
                <c:ptCount val="1"/>
                <c:pt idx="0">
                  <c:v>Você já foi a algum lugar recomendado por outras pessoas e não gostou?</c:v>
                </c:pt>
              </c:strCache>
            </c:strRef>
          </c:tx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Plan1!$A$2:$A$3</c:f>
              <c:strCache>
                <c:ptCount val="2"/>
                <c:pt idx="0">
                  <c:v>Sim</c:v>
                </c:pt>
                <c:pt idx="1">
                  <c:v>Não</c:v>
                </c:pt>
              </c:strCache>
            </c:strRef>
          </c:cat>
          <c:val>
            <c:numRef>
              <c:f>Plan1!$B$2:$B$3</c:f>
              <c:numCache>
                <c:formatCode>0%</c:formatCode>
                <c:ptCount val="2"/>
                <c:pt idx="0">
                  <c:v>0.6000000000000002</c:v>
                </c:pt>
                <c:pt idx="1">
                  <c:v>0.4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</c:legend>
    <c:plotVisOnly val="1"/>
    <c:dispBlanksAs val="zero"/>
    <c:showDLblsOverMax val="0"/>
  </c:chart>
  <c:spPr>
    <a:gradFill rotWithShape="1">
      <a:gsLst>
        <a:gs pos="0">
          <a:schemeClr val="dk1">
            <a:shade val="51000"/>
            <a:satMod val="130000"/>
          </a:schemeClr>
        </a:gs>
        <a:gs pos="80000">
          <a:schemeClr val="dk1">
            <a:shade val="93000"/>
            <a:satMod val="130000"/>
          </a:schemeClr>
        </a:gs>
        <a:gs pos="100000">
          <a:schemeClr val="dk1">
            <a:shade val="94000"/>
            <a:satMod val="135000"/>
          </a:schemeClr>
        </a:gs>
      </a:gsLst>
      <a:lin ang="16200000" scaled="0"/>
    </a:gradFill>
    <a:ln>
      <a:noFill/>
    </a:ln>
    <a:effectLst>
      <a:outerShdw blurRad="40000" dist="23000" dir="5400000" rotWithShape="0">
        <a:srgbClr val="000000">
          <a:alpha val="35000"/>
        </a:srgbClr>
      </a:outerShdw>
    </a:effectLst>
    <a:scene3d>
      <a:camera prst="orthographicFront">
        <a:rot lat="0" lon="0" rev="0"/>
      </a:camera>
      <a:lightRig rig="threePt" dir="t">
        <a:rot lat="0" lon="0" rev="1200000"/>
      </a:lightRig>
    </a:scene3d>
    <a:sp3d>
      <a:bevelT w="63500" h="25400"/>
    </a:sp3d>
  </c:spPr>
  <c:txPr>
    <a:bodyPr/>
    <a:lstStyle/>
    <a:p>
      <a:pPr>
        <a:defRPr>
          <a:solidFill>
            <a:schemeClr val="lt1"/>
          </a:solidFill>
          <a:latin typeface="+mn-lt"/>
          <a:ea typeface="+mn-ea"/>
          <a:cs typeface="+mn-cs"/>
        </a:defRPr>
      </a:pPr>
      <a:endParaRPr lang="pt-BR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Agências de Turismo</c:v>
                </c:pt>
              </c:strCache>
            </c:strRef>
          </c:tx>
          <c:spPr>
            <a:ln w="38100"/>
          </c:spPr>
          <c:marker>
            <c:spPr>
              <a:ln w="38100"/>
            </c:spPr>
          </c:marker>
          <c:cat>
            <c:strRef>
              <c:f>Plan1!$A$2:$A$10</c:f>
              <c:strCache>
                <c:ptCount val="9"/>
                <c:pt idx="0">
                  <c:v>Recomendação realizada por especialista</c:v>
                </c:pt>
                <c:pt idx="1">
                  <c:v>Programação da Viagem</c:v>
                </c:pt>
                <c:pt idx="2">
                  <c:v>Informações turísticas em tempo real</c:v>
                </c:pt>
                <c:pt idx="3">
                  <c:v>Opinião de outros usuários</c:v>
                </c:pt>
                <c:pt idx="4">
                  <c:v>Recomendação baseada no perfil</c:v>
                </c:pt>
                <c:pt idx="5">
                  <c:v>Diversão (estímulo)</c:v>
                </c:pt>
                <c:pt idx="6">
                  <c:v>Aumento de fluxo</c:v>
                </c:pt>
                <c:pt idx="7">
                  <c:v>Publicidade</c:v>
                </c:pt>
                <c:pt idx="8">
                  <c:v>Feedback com os comentários</c:v>
                </c:pt>
              </c:strCache>
            </c:strRef>
          </c:cat>
          <c:val>
            <c:numRef>
              <c:f>Plan1!$B$2:$B$10</c:f>
              <c:numCache>
                <c:formatCode>ge\r\a\l</c:formatCode>
                <c:ptCount val="9"/>
                <c:pt idx="0">
                  <c:v>5</c:v>
                </c:pt>
                <c:pt idx="1">
                  <c:v>4</c:v>
                </c:pt>
                <c:pt idx="2">
                  <c:v>5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3</c:v>
                </c:pt>
                <c:pt idx="7">
                  <c:v>2</c:v>
                </c:pt>
                <c:pt idx="8">
                  <c:v>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Plan1!$C$1</c:f>
              <c:strCache>
                <c:ptCount val="1"/>
                <c:pt idx="0">
                  <c:v>Sites de informação turística</c:v>
                </c:pt>
              </c:strCache>
            </c:strRef>
          </c:tx>
          <c:spPr>
            <a:ln w="38100"/>
          </c:spPr>
          <c:marker>
            <c:spPr>
              <a:ln w="38100"/>
            </c:spPr>
          </c:marker>
          <c:cat>
            <c:strRef>
              <c:f>Plan1!$A$2:$A$10</c:f>
              <c:strCache>
                <c:ptCount val="9"/>
                <c:pt idx="0">
                  <c:v>Recomendação realizada por especialista</c:v>
                </c:pt>
                <c:pt idx="1">
                  <c:v>Programação da Viagem</c:v>
                </c:pt>
                <c:pt idx="2">
                  <c:v>Informações turísticas em tempo real</c:v>
                </c:pt>
                <c:pt idx="3">
                  <c:v>Opinião de outros usuários</c:v>
                </c:pt>
                <c:pt idx="4">
                  <c:v>Recomendação baseada no perfil</c:v>
                </c:pt>
                <c:pt idx="5">
                  <c:v>Diversão (estímulo)</c:v>
                </c:pt>
                <c:pt idx="6">
                  <c:v>Aumento de fluxo</c:v>
                </c:pt>
                <c:pt idx="7">
                  <c:v>Publicidade</c:v>
                </c:pt>
                <c:pt idx="8">
                  <c:v>Feedback com os comentários</c:v>
                </c:pt>
              </c:strCache>
            </c:strRef>
          </c:cat>
          <c:val>
            <c:numRef>
              <c:f>Plan1!$C$2:$C$10</c:f>
              <c:numCache>
                <c:formatCode>ge\r\a\l</c:formatCode>
                <c:ptCount val="9"/>
                <c:pt idx="0">
                  <c:v>0</c:v>
                </c:pt>
                <c:pt idx="1">
                  <c:v>3</c:v>
                </c:pt>
                <c:pt idx="2">
                  <c:v>2</c:v>
                </c:pt>
                <c:pt idx="3">
                  <c:v>3</c:v>
                </c:pt>
                <c:pt idx="4">
                  <c:v>2</c:v>
                </c:pt>
                <c:pt idx="5">
                  <c:v>0</c:v>
                </c:pt>
                <c:pt idx="6">
                  <c:v>0</c:v>
                </c:pt>
                <c:pt idx="7">
                  <c:v>3</c:v>
                </c:pt>
                <c:pt idx="8">
                  <c:v>3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Plan1!$D$1</c:f>
              <c:strCache>
                <c:ptCount val="1"/>
                <c:pt idx="0">
                  <c:v>Aplicativos</c:v>
                </c:pt>
              </c:strCache>
            </c:strRef>
          </c:tx>
          <c:spPr>
            <a:ln w="38100"/>
          </c:spPr>
          <c:marker>
            <c:spPr>
              <a:ln w="38100"/>
            </c:spPr>
          </c:marker>
          <c:cat>
            <c:strRef>
              <c:f>Plan1!$A$2:$A$10</c:f>
              <c:strCache>
                <c:ptCount val="9"/>
                <c:pt idx="0">
                  <c:v>Recomendação realizada por especialista</c:v>
                </c:pt>
                <c:pt idx="1">
                  <c:v>Programação da Viagem</c:v>
                </c:pt>
                <c:pt idx="2">
                  <c:v>Informações turísticas em tempo real</c:v>
                </c:pt>
                <c:pt idx="3">
                  <c:v>Opinião de outros usuários</c:v>
                </c:pt>
                <c:pt idx="4">
                  <c:v>Recomendação baseada no perfil</c:v>
                </c:pt>
                <c:pt idx="5">
                  <c:v>Diversão (estímulo)</c:v>
                </c:pt>
                <c:pt idx="6">
                  <c:v>Aumento de fluxo</c:v>
                </c:pt>
                <c:pt idx="7">
                  <c:v>Publicidade</c:v>
                </c:pt>
                <c:pt idx="8">
                  <c:v>Feedback com os comentários</c:v>
                </c:pt>
              </c:strCache>
            </c:strRef>
          </c:cat>
          <c:val>
            <c:numRef>
              <c:f>Plan1!$D$2:$D$10</c:f>
              <c:numCache>
                <c:formatCode>ge\r\a\l</c:formatCode>
                <c:ptCount val="9"/>
                <c:pt idx="0">
                  <c:v>0</c:v>
                </c:pt>
                <c:pt idx="1">
                  <c:v>5</c:v>
                </c:pt>
                <c:pt idx="2">
                  <c:v>5</c:v>
                </c:pt>
                <c:pt idx="3">
                  <c:v>4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4207488"/>
        <c:axId val="44221568"/>
      </c:lineChart>
      <c:catAx>
        <c:axId val="44207488"/>
        <c:scaling>
          <c:orientation val="minMax"/>
        </c:scaling>
        <c:delete val="0"/>
        <c:axPos val="b"/>
        <c:numFmt formatCode="ge\r\a\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pt-BR"/>
          </a:p>
        </c:txPr>
        <c:crossAx val="44221568"/>
        <c:crosses val="autoZero"/>
        <c:auto val="1"/>
        <c:lblAlgn val="ctr"/>
        <c:lblOffset val="100"/>
        <c:noMultiLvlLbl val="0"/>
      </c:catAx>
      <c:valAx>
        <c:axId val="44221568"/>
        <c:scaling>
          <c:orientation val="minMax"/>
        </c:scaling>
        <c:delete val="1"/>
        <c:axPos val="l"/>
        <c:majorGridlines/>
        <c:numFmt formatCode="ge\r\a\l" sourceLinked="1"/>
        <c:majorTickMark val="out"/>
        <c:minorTickMark val="none"/>
        <c:tickLblPos val="none"/>
        <c:crossAx val="44207488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800"/>
          </a:pPr>
          <a:endParaRPr lang="pt-BR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pt-BR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Agências de Turismo</c:v>
                </c:pt>
              </c:strCache>
            </c:strRef>
          </c:tx>
          <c:spPr>
            <a:ln w="38100"/>
          </c:spPr>
          <c:marker>
            <c:spPr>
              <a:ln w="38100"/>
            </c:spPr>
          </c:marker>
          <c:cat>
            <c:strRef>
              <c:f>Plan1!$A$2:$A$10</c:f>
              <c:strCache>
                <c:ptCount val="9"/>
                <c:pt idx="0">
                  <c:v>Recomendação realizada por especialista</c:v>
                </c:pt>
                <c:pt idx="1">
                  <c:v>Programação da Viagem</c:v>
                </c:pt>
                <c:pt idx="2">
                  <c:v>Informações turísticas em tempo real</c:v>
                </c:pt>
                <c:pt idx="3">
                  <c:v>Opinião de outros usuários</c:v>
                </c:pt>
                <c:pt idx="4">
                  <c:v>Recomendação baseada no perfil</c:v>
                </c:pt>
                <c:pt idx="5">
                  <c:v>Diversão (estímulo)</c:v>
                </c:pt>
                <c:pt idx="6">
                  <c:v>Aumento de fluxo</c:v>
                </c:pt>
                <c:pt idx="7">
                  <c:v>Publicidade</c:v>
                </c:pt>
                <c:pt idx="8">
                  <c:v>Feedback com os comentários</c:v>
                </c:pt>
              </c:strCache>
            </c:strRef>
          </c:cat>
          <c:val>
            <c:numRef>
              <c:f>Plan1!$B$2:$B$10</c:f>
              <c:numCache>
                <c:formatCode>ge\r\a\l</c:formatCode>
                <c:ptCount val="9"/>
                <c:pt idx="0">
                  <c:v>5</c:v>
                </c:pt>
                <c:pt idx="1">
                  <c:v>4</c:v>
                </c:pt>
                <c:pt idx="2">
                  <c:v>5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3</c:v>
                </c:pt>
                <c:pt idx="7">
                  <c:v>2</c:v>
                </c:pt>
                <c:pt idx="8">
                  <c:v>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Plan1!$C$1</c:f>
              <c:strCache>
                <c:ptCount val="1"/>
                <c:pt idx="0">
                  <c:v>Sites de informação turística</c:v>
                </c:pt>
              </c:strCache>
            </c:strRef>
          </c:tx>
          <c:spPr>
            <a:ln w="38100"/>
          </c:spPr>
          <c:marker>
            <c:spPr>
              <a:ln w="38100"/>
            </c:spPr>
          </c:marker>
          <c:cat>
            <c:strRef>
              <c:f>Plan1!$A$2:$A$10</c:f>
              <c:strCache>
                <c:ptCount val="9"/>
                <c:pt idx="0">
                  <c:v>Recomendação realizada por especialista</c:v>
                </c:pt>
                <c:pt idx="1">
                  <c:v>Programação da Viagem</c:v>
                </c:pt>
                <c:pt idx="2">
                  <c:v>Informações turísticas em tempo real</c:v>
                </c:pt>
                <c:pt idx="3">
                  <c:v>Opinião de outros usuários</c:v>
                </c:pt>
                <c:pt idx="4">
                  <c:v>Recomendação baseada no perfil</c:v>
                </c:pt>
                <c:pt idx="5">
                  <c:v>Diversão (estímulo)</c:v>
                </c:pt>
                <c:pt idx="6">
                  <c:v>Aumento de fluxo</c:v>
                </c:pt>
                <c:pt idx="7">
                  <c:v>Publicidade</c:v>
                </c:pt>
                <c:pt idx="8">
                  <c:v>Feedback com os comentários</c:v>
                </c:pt>
              </c:strCache>
            </c:strRef>
          </c:cat>
          <c:val>
            <c:numRef>
              <c:f>Plan1!$C$2:$C$10</c:f>
              <c:numCache>
                <c:formatCode>ge\r\a\l</c:formatCode>
                <c:ptCount val="9"/>
                <c:pt idx="0">
                  <c:v>0</c:v>
                </c:pt>
                <c:pt idx="1">
                  <c:v>3</c:v>
                </c:pt>
                <c:pt idx="2">
                  <c:v>2</c:v>
                </c:pt>
                <c:pt idx="3">
                  <c:v>3</c:v>
                </c:pt>
                <c:pt idx="4">
                  <c:v>2</c:v>
                </c:pt>
                <c:pt idx="5">
                  <c:v>0</c:v>
                </c:pt>
                <c:pt idx="6">
                  <c:v>0</c:v>
                </c:pt>
                <c:pt idx="7">
                  <c:v>3</c:v>
                </c:pt>
                <c:pt idx="8">
                  <c:v>3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Plan1!$D$1</c:f>
              <c:strCache>
                <c:ptCount val="1"/>
                <c:pt idx="0">
                  <c:v>Aplicativos</c:v>
                </c:pt>
              </c:strCache>
            </c:strRef>
          </c:tx>
          <c:spPr>
            <a:ln w="38100"/>
            <a:effectLst/>
          </c:spPr>
          <c:marker>
            <c:spPr>
              <a:ln w="38100"/>
              <a:effectLst/>
            </c:spPr>
          </c:marker>
          <c:cat>
            <c:strRef>
              <c:f>Plan1!$A$2:$A$10</c:f>
              <c:strCache>
                <c:ptCount val="9"/>
                <c:pt idx="0">
                  <c:v>Recomendação realizada por especialista</c:v>
                </c:pt>
                <c:pt idx="1">
                  <c:v>Programação da Viagem</c:v>
                </c:pt>
                <c:pt idx="2">
                  <c:v>Informações turísticas em tempo real</c:v>
                </c:pt>
                <c:pt idx="3">
                  <c:v>Opinião de outros usuários</c:v>
                </c:pt>
                <c:pt idx="4">
                  <c:v>Recomendação baseada no perfil</c:v>
                </c:pt>
                <c:pt idx="5">
                  <c:v>Diversão (estímulo)</c:v>
                </c:pt>
                <c:pt idx="6">
                  <c:v>Aumento de fluxo</c:v>
                </c:pt>
                <c:pt idx="7">
                  <c:v>Publicidade</c:v>
                </c:pt>
                <c:pt idx="8">
                  <c:v>Feedback com os comentários</c:v>
                </c:pt>
              </c:strCache>
            </c:strRef>
          </c:cat>
          <c:val>
            <c:numRef>
              <c:f>Plan1!$D$2:$D$10</c:f>
              <c:numCache>
                <c:formatCode>ge\r\a\l</c:formatCode>
                <c:ptCount val="9"/>
                <c:pt idx="0">
                  <c:v>0</c:v>
                </c:pt>
                <c:pt idx="1">
                  <c:v>5</c:v>
                </c:pt>
                <c:pt idx="2">
                  <c:v>5</c:v>
                </c:pt>
                <c:pt idx="3">
                  <c:v>4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Plan1!$E$1</c:f>
              <c:strCache>
                <c:ptCount val="1"/>
                <c:pt idx="0">
                  <c:v>Sua Rota</c:v>
                </c:pt>
              </c:strCache>
            </c:strRef>
          </c:tx>
          <c:spPr>
            <a:ln w="38100"/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c:spPr>
          <c:marker>
            <c:spPr>
              <a:ln w="38100"/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c:spPr>
          </c:marker>
          <c:cat>
            <c:strRef>
              <c:f>Plan1!$A$2:$A$10</c:f>
              <c:strCache>
                <c:ptCount val="9"/>
                <c:pt idx="0">
                  <c:v>Recomendação realizada por especialista</c:v>
                </c:pt>
                <c:pt idx="1">
                  <c:v>Programação da Viagem</c:v>
                </c:pt>
                <c:pt idx="2">
                  <c:v>Informações turísticas em tempo real</c:v>
                </c:pt>
                <c:pt idx="3">
                  <c:v>Opinião de outros usuários</c:v>
                </c:pt>
                <c:pt idx="4">
                  <c:v>Recomendação baseada no perfil</c:v>
                </c:pt>
                <c:pt idx="5">
                  <c:v>Diversão (estímulo)</c:v>
                </c:pt>
                <c:pt idx="6">
                  <c:v>Aumento de fluxo</c:v>
                </c:pt>
                <c:pt idx="7">
                  <c:v>Publicidade</c:v>
                </c:pt>
                <c:pt idx="8">
                  <c:v>Feedback com os comentários</c:v>
                </c:pt>
              </c:strCache>
            </c:strRef>
          </c:cat>
          <c:val>
            <c:numRef>
              <c:f>Plan1!$E$2:$E$10</c:f>
              <c:numCache>
                <c:formatCode>ge\r\a\l</c:formatCode>
                <c:ptCount val="9"/>
                <c:pt idx="0">
                  <c:v>0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  <c:pt idx="4">
                  <c:v>5</c:v>
                </c:pt>
                <c:pt idx="5">
                  <c:v>5</c:v>
                </c:pt>
                <c:pt idx="6">
                  <c:v>5</c:v>
                </c:pt>
                <c:pt idx="7">
                  <c:v>5</c:v>
                </c:pt>
                <c:pt idx="8">
                  <c:v>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4271488"/>
        <c:axId val="44273024"/>
      </c:lineChart>
      <c:catAx>
        <c:axId val="4427148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pt-BR"/>
          </a:p>
        </c:txPr>
        <c:crossAx val="44273024"/>
        <c:crosses val="autoZero"/>
        <c:auto val="1"/>
        <c:lblAlgn val="ctr"/>
        <c:lblOffset val="100"/>
        <c:noMultiLvlLbl val="0"/>
      </c:catAx>
      <c:valAx>
        <c:axId val="44273024"/>
        <c:scaling>
          <c:orientation val="minMax"/>
        </c:scaling>
        <c:delete val="0"/>
        <c:axPos val="l"/>
        <c:majorGridlines/>
        <c:numFmt formatCode="ge\r\a\l" sourceLinked="1"/>
        <c:majorTickMark val="out"/>
        <c:minorTickMark val="none"/>
        <c:tickLblPos val="nextTo"/>
        <c:crossAx val="4427148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pt-BR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3D14F8-4547-4D13-923A-D8C0694B201C}" type="datetimeFigureOut">
              <a:rPr lang="pt-BR" smtClean="0"/>
              <a:pPr/>
              <a:t>12/08/2011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95547F-7445-45C7-B3BA-599A386FB40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460070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Celular – Planejamento</a:t>
            </a:r>
          </a:p>
          <a:p>
            <a:r>
              <a:rPr lang="pt-BR" dirty="0" smtClean="0"/>
              <a:t>Computador – Acompanhamento das promoções pelos estabelecimentos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95547F-7445-45C7-B3BA-599A386FB409}" type="slidenum">
              <a:rPr lang="pt-BR" smtClean="0"/>
              <a:pPr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734945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Colocar o transporte!!!</a:t>
            </a:r>
          </a:p>
          <a:p>
            <a:r>
              <a:rPr lang="pt-BR" dirty="0" smtClean="0"/>
              <a:t>Tela</a:t>
            </a:r>
            <a:r>
              <a:rPr lang="pt-BR" baseline="0" dirty="0" smtClean="0"/>
              <a:t> inicial de viagem: títulos???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95547F-7445-45C7-B3BA-599A386FB409}" type="slidenum">
              <a:rPr lang="pt-BR" smtClean="0"/>
              <a:pPr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520682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Colocar o transporte!!!</a:t>
            </a:r>
          </a:p>
          <a:p>
            <a:r>
              <a:rPr lang="pt-BR" dirty="0" smtClean="0"/>
              <a:t>Tela</a:t>
            </a:r>
            <a:r>
              <a:rPr lang="pt-BR" baseline="0" dirty="0" smtClean="0"/>
              <a:t> inicial de viagem: títulos???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95547F-7445-45C7-B3BA-599A386FB409}" type="slidenum">
              <a:rPr lang="pt-BR" smtClean="0"/>
              <a:pPr/>
              <a:t>38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520682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Falar apenas os que os concorrentes não têm!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95547F-7445-45C7-B3BA-599A386FB409}" type="slidenum">
              <a:rPr lang="pt-BR" smtClean="0">
                <a:solidFill>
                  <a:prstClr val="black"/>
                </a:solidFill>
              </a:rPr>
              <a:pPr/>
              <a:t>44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024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45EA4-6B27-4FE1-92A5-5B4BCBFD2F56}" type="datetimeFigureOut">
              <a:rPr lang="pt-BR" smtClean="0"/>
              <a:pPr/>
              <a:t>12/08/2011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2CDC0-E829-4818-B0A3-966C65A67257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45EA4-6B27-4FE1-92A5-5B4BCBFD2F56}" type="datetimeFigureOut">
              <a:rPr lang="pt-BR" smtClean="0"/>
              <a:pPr/>
              <a:t>12/08/2011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2CDC0-E829-4818-B0A3-966C65A67257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45EA4-6B27-4FE1-92A5-5B4BCBFD2F56}" type="datetimeFigureOut">
              <a:rPr lang="pt-BR" smtClean="0"/>
              <a:pPr/>
              <a:t>12/08/2011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2CDC0-E829-4818-B0A3-966C65A67257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45EA4-6B27-4FE1-92A5-5B4BCBFD2F56}" type="datetimeFigureOut">
              <a:rPr lang="pt-BR" smtClean="0"/>
              <a:pPr/>
              <a:t>12/08/2011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2CDC0-E829-4818-B0A3-966C65A67257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45EA4-6B27-4FE1-92A5-5B4BCBFD2F56}" type="datetimeFigureOut">
              <a:rPr lang="pt-BR" smtClean="0"/>
              <a:pPr/>
              <a:t>12/08/2011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2CDC0-E829-4818-B0A3-966C65A67257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45EA4-6B27-4FE1-92A5-5B4BCBFD2F56}" type="datetimeFigureOut">
              <a:rPr lang="pt-BR" smtClean="0"/>
              <a:pPr/>
              <a:t>12/08/2011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2CDC0-E829-4818-B0A3-966C65A67257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45EA4-6B27-4FE1-92A5-5B4BCBFD2F56}" type="datetimeFigureOut">
              <a:rPr lang="pt-BR" smtClean="0"/>
              <a:pPr/>
              <a:t>12/08/2011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2CDC0-E829-4818-B0A3-966C65A67257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45EA4-6B27-4FE1-92A5-5B4BCBFD2F56}" type="datetimeFigureOut">
              <a:rPr lang="pt-BR" smtClean="0"/>
              <a:pPr/>
              <a:t>12/08/2011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2CDC0-E829-4818-B0A3-966C65A67257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45EA4-6B27-4FE1-92A5-5B4BCBFD2F56}" type="datetimeFigureOut">
              <a:rPr lang="pt-BR" smtClean="0"/>
              <a:pPr/>
              <a:t>12/08/2011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2CDC0-E829-4818-B0A3-966C65A67257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45EA4-6B27-4FE1-92A5-5B4BCBFD2F56}" type="datetimeFigureOut">
              <a:rPr lang="pt-BR" smtClean="0"/>
              <a:pPr/>
              <a:t>12/08/2011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2CDC0-E829-4818-B0A3-966C65A67257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45EA4-6B27-4FE1-92A5-5B4BCBFD2F56}" type="datetimeFigureOut">
              <a:rPr lang="pt-BR" smtClean="0"/>
              <a:pPr/>
              <a:t>12/08/2011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2CDC0-E829-4818-B0A3-966C65A67257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>
                <a:alpha val="83000"/>
              </a:srgbClr>
            </a:gs>
            <a:gs pos="100000">
              <a:schemeClr val="bg1"/>
            </a:gs>
            <a:gs pos="83000">
              <a:schemeClr val="bg1"/>
            </a:gs>
            <a:gs pos="19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C45EA4-6B27-4FE1-92A5-5B4BCBFD2F56}" type="datetimeFigureOut">
              <a:rPr lang="pt-BR" smtClean="0"/>
              <a:pPr/>
              <a:t>12/08/2011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F2CDC0-E829-4818-B0A3-966C65A67257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tiff"/><Relationship Id="rId9" Type="http://schemas.openxmlformats.org/officeDocument/2006/relationships/image" Target="../media/image1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tiff"/><Relationship Id="rId9" Type="http://schemas.openxmlformats.org/officeDocument/2006/relationships/image" Target="../media/image1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2.png"/><Relationship Id="rId7" Type="http://schemas.openxmlformats.org/officeDocument/2006/relationships/image" Target="../media/image11.jpeg"/><Relationship Id="rId12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tiff"/><Relationship Id="rId10" Type="http://schemas.openxmlformats.org/officeDocument/2006/relationships/image" Target="../media/image14.jpeg"/><Relationship Id="rId4" Type="http://schemas.openxmlformats.org/officeDocument/2006/relationships/image" Target="../media/image8.png"/><Relationship Id="rId9" Type="http://schemas.openxmlformats.org/officeDocument/2006/relationships/image" Target="../media/image13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jpe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12" Type="http://schemas.openxmlformats.org/officeDocument/2006/relationships/image" Target="../media/image17.jpeg"/><Relationship Id="rId17" Type="http://schemas.openxmlformats.org/officeDocument/2006/relationships/image" Target="../media/image22.png"/><Relationship Id="rId2" Type="http://schemas.openxmlformats.org/officeDocument/2006/relationships/image" Target="../media/image2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5" Type="http://schemas.openxmlformats.org/officeDocument/2006/relationships/image" Target="../media/image20.jpeg"/><Relationship Id="rId10" Type="http://schemas.openxmlformats.org/officeDocument/2006/relationships/image" Target="../media/image15.jpeg"/><Relationship Id="rId4" Type="http://schemas.openxmlformats.org/officeDocument/2006/relationships/image" Target="../media/image9.tiff"/><Relationship Id="rId9" Type="http://schemas.openxmlformats.org/officeDocument/2006/relationships/image" Target="../media/image14.jpeg"/><Relationship Id="rId14" Type="http://schemas.openxmlformats.org/officeDocument/2006/relationships/image" Target="../media/image19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67.jpeg"/><Relationship Id="rId18" Type="http://schemas.openxmlformats.org/officeDocument/2006/relationships/image" Target="../media/image72.jpe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12" Type="http://schemas.openxmlformats.org/officeDocument/2006/relationships/image" Target="../media/image66.png"/><Relationship Id="rId17" Type="http://schemas.openxmlformats.org/officeDocument/2006/relationships/image" Target="../media/image71.jpeg"/><Relationship Id="rId2" Type="http://schemas.openxmlformats.org/officeDocument/2006/relationships/image" Target="../media/image2.png"/><Relationship Id="rId16" Type="http://schemas.openxmlformats.org/officeDocument/2006/relationships/image" Target="../media/image70.png"/><Relationship Id="rId20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5" Type="http://schemas.openxmlformats.org/officeDocument/2006/relationships/image" Target="../media/image69.png"/><Relationship Id="rId10" Type="http://schemas.openxmlformats.org/officeDocument/2006/relationships/image" Target="../media/image15.jpeg"/><Relationship Id="rId19" Type="http://schemas.openxmlformats.org/officeDocument/2006/relationships/image" Target="../media/image73.png"/><Relationship Id="rId4" Type="http://schemas.openxmlformats.org/officeDocument/2006/relationships/image" Target="../media/image9.tiff"/><Relationship Id="rId9" Type="http://schemas.openxmlformats.org/officeDocument/2006/relationships/image" Target="../media/image14.jpeg"/><Relationship Id="rId14" Type="http://schemas.openxmlformats.org/officeDocument/2006/relationships/image" Target="../media/image68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75.png"/><Relationship Id="rId18" Type="http://schemas.openxmlformats.org/officeDocument/2006/relationships/image" Target="../media/image80.jpeg"/><Relationship Id="rId3" Type="http://schemas.openxmlformats.org/officeDocument/2006/relationships/image" Target="../media/image2.png"/><Relationship Id="rId21" Type="http://schemas.openxmlformats.org/officeDocument/2006/relationships/image" Target="../media/image83.jpeg"/><Relationship Id="rId7" Type="http://schemas.openxmlformats.org/officeDocument/2006/relationships/image" Target="../media/image11.jpeg"/><Relationship Id="rId12" Type="http://schemas.openxmlformats.org/officeDocument/2006/relationships/image" Target="../media/image16.jpeg"/><Relationship Id="rId17" Type="http://schemas.openxmlformats.org/officeDocument/2006/relationships/image" Target="../media/image79.png"/><Relationship Id="rId25" Type="http://schemas.openxmlformats.org/officeDocument/2006/relationships/image" Target="../media/image87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78.jpeg"/><Relationship Id="rId20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24" Type="http://schemas.openxmlformats.org/officeDocument/2006/relationships/image" Target="../media/image86.png"/><Relationship Id="rId5" Type="http://schemas.openxmlformats.org/officeDocument/2006/relationships/image" Target="../media/image9.tiff"/><Relationship Id="rId15" Type="http://schemas.openxmlformats.org/officeDocument/2006/relationships/image" Target="../media/image77.jpeg"/><Relationship Id="rId23" Type="http://schemas.openxmlformats.org/officeDocument/2006/relationships/image" Target="../media/image85.jpeg"/><Relationship Id="rId10" Type="http://schemas.openxmlformats.org/officeDocument/2006/relationships/image" Target="../media/image14.jpeg"/><Relationship Id="rId19" Type="http://schemas.openxmlformats.org/officeDocument/2006/relationships/image" Target="../media/image81.jpeg"/><Relationship Id="rId4" Type="http://schemas.openxmlformats.org/officeDocument/2006/relationships/image" Target="../media/image8.png"/><Relationship Id="rId9" Type="http://schemas.openxmlformats.org/officeDocument/2006/relationships/image" Target="../media/image13.jpeg"/><Relationship Id="rId14" Type="http://schemas.openxmlformats.org/officeDocument/2006/relationships/image" Target="../media/image76.png"/><Relationship Id="rId22" Type="http://schemas.openxmlformats.org/officeDocument/2006/relationships/image" Target="../media/image84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tiff"/><Relationship Id="rId9" Type="http://schemas.openxmlformats.org/officeDocument/2006/relationships/image" Target="../media/image14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12" Type="http://schemas.openxmlformats.org/officeDocument/2006/relationships/chart" Target="../charts/chart4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tiff"/><Relationship Id="rId9" Type="http://schemas.openxmlformats.org/officeDocument/2006/relationships/image" Target="../media/image14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12" Type="http://schemas.openxmlformats.org/officeDocument/2006/relationships/chart" Target="../charts/chart5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tiff"/><Relationship Id="rId9" Type="http://schemas.openxmlformats.org/officeDocument/2006/relationships/image" Target="../media/image14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tiff"/><Relationship Id="rId9" Type="http://schemas.openxmlformats.org/officeDocument/2006/relationships/image" Target="../media/image14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microsoft.com/office/2007/relationships/hdphoto" Target="../media/hdphoto3.wdp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12" Type="http://schemas.openxmlformats.org/officeDocument/2006/relationships/image" Target="../media/image8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tiff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chart" Target="../charts/chart2.xml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12" Type="http://schemas.openxmlformats.org/officeDocument/2006/relationships/chart" Target="../charts/chart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tiff"/><Relationship Id="rId9" Type="http://schemas.openxmlformats.org/officeDocument/2006/relationships/image" Target="../media/image14.jpeg"/><Relationship Id="rId14" Type="http://schemas.openxmlformats.org/officeDocument/2006/relationships/chart" Target="../charts/char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tiff"/><Relationship Id="rId9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9.jpeg"/><Relationship Id="rId18" Type="http://schemas.openxmlformats.org/officeDocument/2006/relationships/image" Target="../media/image27.jpeg"/><Relationship Id="rId3" Type="http://schemas.openxmlformats.org/officeDocument/2006/relationships/image" Target="../media/image2.png"/><Relationship Id="rId21" Type="http://schemas.openxmlformats.org/officeDocument/2006/relationships/image" Target="../media/image29.png"/><Relationship Id="rId7" Type="http://schemas.openxmlformats.org/officeDocument/2006/relationships/image" Target="../media/image11.jpeg"/><Relationship Id="rId12" Type="http://schemas.openxmlformats.org/officeDocument/2006/relationships/image" Target="../media/image16.jpeg"/><Relationship Id="rId17" Type="http://schemas.openxmlformats.org/officeDocument/2006/relationships/image" Target="../media/image26.jpeg"/><Relationship Id="rId25" Type="http://schemas.microsoft.com/office/2007/relationships/hdphoto" Target="../media/hdphoto2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5.jpeg"/><Relationship Id="rId20" Type="http://schemas.microsoft.com/office/2007/relationships/hdphoto" Target="../media/hdphoto1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24" Type="http://schemas.openxmlformats.org/officeDocument/2006/relationships/image" Target="../media/image32.png"/><Relationship Id="rId5" Type="http://schemas.openxmlformats.org/officeDocument/2006/relationships/image" Target="../media/image9.tiff"/><Relationship Id="rId15" Type="http://schemas.openxmlformats.org/officeDocument/2006/relationships/image" Target="../media/image24.png"/><Relationship Id="rId23" Type="http://schemas.openxmlformats.org/officeDocument/2006/relationships/image" Target="../media/image31.png"/><Relationship Id="rId10" Type="http://schemas.openxmlformats.org/officeDocument/2006/relationships/image" Target="../media/image14.jpeg"/><Relationship Id="rId19" Type="http://schemas.openxmlformats.org/officeDocument/2006/relationships/image" Target="../media/image28.png"/><Relationship Id="rId4" Type="http://schemas.openxmlformats.org/officeDocument/2006/relationships/image" Target="../media/image8.png"/><Relationship Id="rId9" Type="http://schemas.openxmlformats.org/officeDocument/2006/relationships/image" Target="../media/image13.jpeg"/><Relationship Id="rId14" Type="http://schemas.openxmlformats.org/officeDocument/2006/relationships/image" Target="../media/image23.jpeg"/><Relationship Id="rId22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2.png"/><Relationship Id="rId7" Type="http://schemas.openxmlformats.org/officeDocument/2006/relationships/image" Target="../media/image11.jpeg"/><Relationship Id="rId12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tiff"/><Relationship Id="rId10" Type="http://schemas.openxmlformats.org/officeDocument/2006/relationships/image" Target="../media/image14.jpeg"/><Relationship Id="rId4" Type="http://schemas.openxmlformats.org/officeDocument/2006/relationships/image" Target="../media/image8.png"/><Relationship Id="rId9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Firefox_wallpap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Imagem 4" descr="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2428868"/>
            <a:ext cx="3414071" cy="1842514"/>
          </a:xfrm>
          <a:prstGeom prst="rect">
            <a:avLst/>
          </a:prstGeom>
        </p:spPr>
      </p:pic>
      <p:grpSp>
        <p:nvGrpSpPr>
          <p:cNvPr id="9" name="Grupo 8"/>
          <p:cNvGrpSpPr/>
          <p:nvPr/>
        </p:nvGrpSpPr>
        <p:grpSpPr>
          <a:xfrm>
            <a:off x="357158" y="642918"/>
            <a:ext cx="3420198" cy="5951834"/>
            <a:chOff x="5572132" y="142852"/>
            <a:chExt cx="3420198" cy="5951834"/>
          </a:xfrm>
        </p:grpSpPr>
        <p:pic>
          <p:nvPicPr>
            <p:cNvPr id="10" name="Imagem 9" descr="travel_0002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72330" y="142852"/>
              <a:ext cx="1920000" cy="1440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1" name="Imagem 10" descr="Sydney-Harbour-Bridge-at-Night-Australia-11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86446" y="1071546"/>
              <a:ext cx="1800000" cy="1440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2" name="Imagem 11" descr="pontes-recife_432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643702" y="2214554"/>
              <a:ext cx="2145103" cy="1440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3" name="Imagem 12" descr="Travel-wallpaper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572132" y="3429000"/>
              <a:ext cx="1800000" cy="1440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4" name="Imagem 13" descr="kremlin_and_red_square_fireworks,_moscow,_russia.jp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429388" y="4654686"/>
              <a:ext cx="1920000" cy="1440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727575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0 (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0"/>
            <a:ext cx="73136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9588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0 (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0"/>
            <a:ext cx="73136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042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0 (3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0"/>
            <a:ext cx="73136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6791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63" y="0"/>
            <a:ext cx="75342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436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3 (0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63" y="0"/>
            <a:ext cx="75342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796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3 (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0"/>
            <a:ext cx="78216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1401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3 (3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0" y="0"/>
            <a:ext cx="78089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209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3 (4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75" y="0"/>
            <a:ext cx="74358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092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63" y="0"/>
            <a:ext cx="75342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852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5 (0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63" y="0"/>
            <a:ext cx="75342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2630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7616" y="434160"/>
            <a:ext cx="1279612" cy="690584"/>
          </a:xfrm>
          <a:prstGeom prst="rect">
            <a:avLst/>
          </a:prstGeom>
        </p:spPr>
      </p:pic>
      <p:grpSp>
        <p:nvGrpSpPr>
          <p:cNvPr id="2" name="Grupo 5"/>
          <p:cNvGrpSpPr/>
          <p:nvPr/>
        </p:nvGrpSpPr>
        <p:grpSpPr>
          <a:xfrm>
            <a:off x="323528" y="126134"/>
            <a:ext cx="1410573" cy="998610"/>
            <a:chOff x="2936529" y="2002560"/>
            <a:chExt cx="3795711" cy="2687160"/>
          </a:xfrm>
        </p:grpSpPr>
        <p:pic>
          <p:nvPicPr>
            <p:cNvPr id="4" name="Imagem 3" descr="suaRotaDiferente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36529" y="2532330"/>
              <a:ext cx="3795711" cy="2157390"/>
            </a:xfrm>
            <a:prstGeom prst="rect">
              <a:avLst/>
            </a:prstGeom>
            <a:effectLst>
              <a:outerShdw blurRad="50800" dist="50800" dir="5400000" algn="ctr" rotWithShape="0">
                <a:schemeClr val="accent6"/>
              </a:outerShdw>
            </a:effectLst>
          </p:spPr>
        </p:pic>
        <p:pic>
          <p:nvPicPr>
            <p:cNvPr id="5" name="Imagem 4" descr="garça.tif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04048" y="2002560"/>
              <a:ext cx="432661" cy="579854"/>
            </a:xfrm>
            <a:prstGeom prst="rect">
              <a:avLst/>
            </a:prstGeom>
          </p:spPr>
        </p:pic>
      </p:grpSp>
      <p:pic>
        <p:nvPicPr>
          <p:cNvPr id="21" name="Picture 7" descr="http://www.canalverde.tv/images/899cab8dde2d23e7bddac0abe6f882e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8802" y="6165458"/>
            <a:ext cx="1224136" cy="693441"/>
          </a:xfrm>
          <a:prstGeom prst="rect">
            <a:avLst/>
          </a:prstGeom>
          <a:noFill/>
        </p:spPr>
      </p:pic>
      <p:pic>
        <p:nvPicPr>
          <p:cNvPr id="22" name="Picture 11" descr="http://bandab.pron.com.br/media/uploads/arara_azu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21476" y="6165458"/>
            <a:ext cx="1440160" cy="693441"/>
          </a:xfrm>
          <a:prstGeom prst="rect">
            <a:avLst/>
          </a:prstGeom>
          <a:noFill/>
        </p:spPr>
      </p:pic>
      <p:pic>
        <p:nvPicPr>
          <p:cNvPr id="23" name="Picture 17" descr="http://4.bp.blogspot.com/_YSo-wL7ZQs4/TIekCpUsOsI/AAAAAAAABvQ/vc2JeoVtt5Q/s1600/criancas-na-praiabombinha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15334" y="6165458"/>
            <a:ext cx="1307638" cy="693441"/>
          </a:xfrm>
          <a:prstGeom prst="rect">
            <a:avLst/>
          </a:prstGeom>
          <a:noFill/>
        </p:spPr>
      </p:pic>
      <p:pic>
        <p:nvPicPr>
          <p:cNvPr id="24" name="Picture 19" descr="http://www.dialogosuniversitarios.com.br/UserFiles/91/Image/frevo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25332" y="6165458"/>
            <a:ext cx="1296144" cy="693441"/>
          </a:xfrm>
          <a:prstGeom prst="rect">
            <a:avLst/>
          </a:prstGeom>
          <a:noFill/>
        </p:spPr>
      </p:pic>
      <p:pic>
        <p:nvPicPr>
          <p:cNvPr id="25" name="Picture 23" descr="http://www.eduardocampos40.com.br/wp-content/uploads/IMG_355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253248" y="6165304"/>
            <a:ext cx="1465137" cy="692696"/>
          </a:xfrm>
          <a:prstGeom prst="rect">
            <a:avLst/>
          </a:prstGeom>
          <a:noFill/>
        </p:spPr>
      </p:pic>
      <p:pic>
        <p:nvPicPr>
          <p:cNvPr id="26" name="Picture 25" descr="http://www.institutomauriciodenassau.com.br/blog/wp-content/uploads/2008/08/olinda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646377" y="6165304"/>
            <a:ext cx="1296144" cy="692696"/>
          </a:xfrm>
          <a:prstGeom prst="rect">
            <a:avLst/>
          </a:prstGeom>
          <a:noFill/>
        </p:spPr>
      </p:pic>
      <p:pic>
        <p:nvPicPr>
          <p:cNvPr id="27" name="Picture 30" descr="http://3.bp.blogspot.com/_t-MZajhUDiU/TVFa8hrZNmI/AAAAAAAAAbE/IhNdQ0kypxg/s1600/cati_praia3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939471" y="6165304"/>
            <a:ext cx="1204529" cy="692696"/>
          </a:xfrm>
          <a:prstGeom prst="rect">
            <a:avLst/>
          </a:prstGeom>
          <a:noFill/>
        </p:spPr>
      </p:pic>
      <p:sp>
        <p:nvSpPr>
          <p:cNvPr id="10" name="Título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Missão da Empresa</a:t>
            </a:r>
            <a:endParaRPr lang="pt-BR" dirty="0"/>
          </a:p>
        </p:txBody>
      </p:sp>
      <p:sp>
        <p:nvSpPr>
          <p:cNvPr id="11" name="Espaço Reservado para Conteúdo 10"/>
          <p:cNvSpPr>
            <a:spLocks noGrp="1"/>
          </p:cNvSpPr>
          <p:nvPr>
            <p:ph idx="1"/>
          </p:nvPr>
        </p:nvSpPr>
        <p:spPr>
          <a:xfrm>
            <a:off x="457200" y="2584475"/>
            <a:ext cx="8229600" cy="168905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t-BR" sz="3600" dirty="0"/>
              <a:t>“Unir tecnologia </a:t>
            </a:r>
            <a:r>
              <a:rPr lang="pt-BR" sz="3600" dirty="0" smtClean="0"/>
              <a:t>ao turismo </a:t>
            </a:r>
            <a:r>
              <a:rPr lang="pt-BR" sz="3600" dirty="0"/>
              <a:t>para criar soluções simples e </a:t>
            </a:r>
            <a:r>
              <a:rPr lang="pt-BR" sz="3600" dirty="0" smtClean="0"/>
              <a:t>inovadoras.”</a:t>
            </a:r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4124692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5 (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0"/>
            <a:ext cx="78216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2476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5 (3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0"/>
            <a:ext cx="78216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2085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5 (4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0"/>
            <a:ext cx="78216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069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9.1 (0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0"/>
            <a:ext cx="73136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253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9.1 (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00" y="0"/>
            <a:ext cx="77962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238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9.1 (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0"/>
            <a:ext cx="78216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00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9.1 (3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0"/>
            <a:ext cx="78470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521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9.1 (4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0"/>
            <a:ext cx="78216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6694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9.1 (5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00" y="0"/>
            <a:ext cx="77962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18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0"/>
            <a:ext cx="73136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992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7616" y="434160"/>
            <a:ext cx="1279612" cy="690584"/>
          </a:xfrm>
          <a:prstGeom prst="rect">
            <a:avLst/>
          </a:prstGeom>
        </p:spPr>
      </p:pic>
      <p:grpSp>
        <p:nvGrpSpPr>
          <p:cNvPr id="6" name="Grupo 5"/>
          <p:cNvGrpSpPr/>
          <p:nvPr/>
        </p:nvGrpSpPr>
        <p:grpSpPr>
          <a:xfrm>
            <a:off x="323528" y="126134"/>
            <a:ext cx="1410573" cy="998610"/>
            <a:chOff x="2936529" y="2002560"/>
            <a:chExt cx="3795711" cy="2687160"/>
          </a:xfrm>
        </p:grpSpPr>
        <p:pic>
          <p:nvPicPr>
            <p:cNvPr id="4" name="Imagem 3" descr="suaRotaDiferente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36529" y="2532330"/>
              <a:ext cx="3795711" cy="2157390"/>
            </a:xfrm>
            <a:prstGeom prst="rect">
              <a:avLst/>
            </a:prstGeom>
            <a:effectLst>
              <a:outerShdw blurRad="50800" dist="50800" dir="5400000" algn="ctr" rotWithShape="0">
                <a:schemeClr val="accent6"/>
              </a:outerShdw>
            </a:effectLst>
          </p:spPr>
        </p:pic>
        <p:pic>
          <p:nvPicPr>
            <p:cNvPr id="5" name="Imagem 4" descr="garça.tif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04048" y="2002560"/>
              <a:ext cx="432661" cy="579854"/>
            </a:xfrm>
            <a:prstGeom prst="rect">
              <a:avLst/>
            </a:prstGeom>
          </p:spPr>
        </p:pic>
      </p:grpSp>
      <p:pic>
        <p:nvPicPr>
          <p:cNvPr id="21" name="Picture 7" descr="http://www.canalverde.tv/images/899cab8dde2d23e7bddac0abe6f882e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8802" y="6165458"/>
            <a:ext cx="1224136" cy="693441"/>
          </a:xfrm>
          <a:prstGeom prst="rect">
            <a:avLst/>
          </a:prstGeom>
          <a:noFill/>
        </p:spPr>
      </p:pic>
      <p:pic>
        <p:nvPicPr>
          <p:cNvPr id="22" name="Picture 11" descr="http://bandab.pron.com.br/media/uploads/arara_azu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21476" y="6165458"/>
            <a:ext cx="1440160" cy="693441"/>
          </a:xfrm>
          <a:prstGeom prst="rect">
            <a:avLst/>
          </a:prstGeom>
          <a:noFill/>
        </p:spPr>
      </p:pic>
      <p:pic>
        <p:nvPicPr>
          <p:cNvPr id="23" name="Picture 17" descr="http://4.bp.blogspot.com/_YSo-wL7ZQs4/TIekCpUsOsI/AAAAAAAABvQ/vc2JeoVtt5Q/s1600/criancas-na-praiabombinha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15334" y="6165458"/>
            <a:ext cx="1307638" cy="693441"/>
          </a:xfrm>
          <a:prstGeom prst="rect">
            <a:avLst/>
          </a:prstGeom>
          <a:noFill/>
        </p:spPr>
      </p:pic>
      <p:pic>
        <p:nvPicPr>
          <p:cNvPr id="24" name="Picture 19" descr="http://www.dialogosuniversitarios.com.br/UserFiles/91/Image/frevo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25332" y="6165458"/>
            <a:ext cx="1296144" cy="693441"/>
          </a:xfrm>
          <a:prstGeom prst="rect">
            <a:avLst/>
          </a:prstGeom>
          <a:noFill/>
        </p:spPr>
      </p:pic>
      <p:pic>
        <p:nvPicPr>
          <p:cNvPr id="25" name="Picture 23" descr="http://www.eduardocampos40.com.br/wp-content/uploads/IMG_355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253248" y="6165304"/>
            <a:ext cx="1465137" cy="692696"/>
          </a:xfrm>
          <a:prstGeom prst="rect">
            <a:avLst/>
          </a:prstGeom>
          <a:noFill/>
        </p:spPr>
      </p:pic>
      <p:pic>
        <p:nvPicPr>
          <p:cNvPr id="26" name="Picture 25" descr="http://www.institutomauriciodenassau.com.br/blog/wp-content/uploads/2008/08/olinda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646377" y="6165304"/>
            <a:ext cx="1296144" cy="692696"/>
          </a:xfrm>
          <a:prstGeom prst="rect">
            <a:avLst/>
          </a:prstGeom>
          <a:noFill/>
        </p:spPr>
      </p:pic>
      <p:pic>
        <p:nvPicPr>
          <p:cNvPr id="27" name="Picture 30" descr="http://3.bp.blogspot.com/_t-MZajhUDiU/TVFa8hrZNmI/AAAAAAAAAbE/IhNdQ0kypxg/s1600/cati_praia3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939471" y="6165304"/>
            <a:ext cx="1204529" cy="692696"/>
          </a:xfrm>
          <a:prstGeom prst="rect">
            <a:avLst/>
          </a:prstGeom>
          <a:noFill/>
        </p:spPr>
      </p:pic>
      <p:sp>
        <p:nvSpPr>
          <p:cNvPr id="14" name="Título 1"/>
          <p:cNvSpPr>
            <a:spLocks noGrp="1"/>
          </p:cNvSpPr>
          <p:nvPr>
            <p:ph type="title"/>
          </p:nvPr>
        </p:nvSpPr>
        <p:spPr>
          <a:xfrm>
            <a:off x="1979712" y="274640"/>
            <a:ext cx="5328592" cy="1066129"/>
          </a:xfrm>
        </p:spPr>
        <p:txBody>
          <a:bodyPr/>
          <a:lstStyle/>
          <a:p>
            <a:r>
              <a:rPr lang="pt-BR" dirty="0" smtClean="0"/>
              <a:t>Roteiro</a:t>
            </a:r>
            <a:endParaRPr lang="pt-BR" dirty="0"/>
          </a:p>
        </p:txBody>
      </p:sp>
      <p:sp>
        <p:nvSpPr>
          <p:cNvPr id="1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O problema</a:t>
            </a:r>
          </a:p>
          <a:p>
            <a:r>
              <a:rPr lang="pt-BR" dirty="0" smtClean="0"/>
              <a:t>Nossa solução</a:t>
            </a:r>
          </a:p>
          <a:p>
            <a:r>
              <a:rPr lang="pt-BR" dirty="0"/>
              <a:t>Soluções </a:t>
            </a:r>
            <a:r>
              <a:rPr lang="pt-BR" dirty="0" smtClean="0"/>
              <a:t>atuais</a:t>
            </a:r>
            <a:endParaRPr lang="pt-BR" dirty="0"/>
          </a:p>
          <a:p>
            <a:r>
              <a:rPr lang="pt-BR" dirty="0"/>
              <a:t>Cenário </a:t>
            </a:r>
            <a:r>
              <a:rPr lang="pt-BR" dirty="0" smtClean="0"/>
              <a:t>atual</a:t>
            </a:r>
          </a:p>
          <a:p>
            <a:r>
              <a:rPr lang="pt-BR" dirty="0" smtClean="0"/>
              <a:t>Equipe</a:t>
            </a:r>
            <a:endParaRPr lang="pt-BR" dirty="0" smtClean="0"/>
          </a:p>
          <a:p>
            <a:r>
              <a:rPr lang="pt-BR" dirty="0" smtClean="0"/>
              <a:t>Dúvidas</a:t>
            </a:r>
          </a:p>
        </p:txBody>
      </p:sp>
    </p:spTree>
    <p:extLst>
      <p:ext uri="{BB962C8B-B14F-4D97-AF65-F5344CB8AC3E}">
        <p14:creationId xmlns:p14="http://schemas.microsoft.com/office/powerpoint/2010/main" val="26827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1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0"/>
            <a:ext cx="73136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559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0"/>
            <a:ext cx="73136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18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0"/>
            <a:ext cx="73136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865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1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0"/>
            <a:ext cx="73136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2713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1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0"/>
            <a:ext cx="73136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3794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1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0"/>
            <a:ext cx="73136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2661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1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0"/>
            <a:ext cx="73136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439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2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0"/>
            <a:ext cx="73136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685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7616" y="434160"/>
            <a:ext cx="1279612" cy="690584"/>
          </a:xfrm>
          <a:prstGeom prst="rect">
            <a:avLst/>
          </a:prstGeom>
        </p:spPr>
      </p:pic>
      <p:grpSp>
        <p:nvGrpSpPr>
          <p:cNvPr id="2" name="Grupo 5"/>
          <p:cNvGrpSpPr/>
          <p:nvPr/>
        </p:nvGrpSpPr>
        <p:grpSpPr>
          <a:xfrm>
            <a:off x="323528" y="126134"/>
            <a:ext cx="1410573" cy="998610"/>
            <a:chOff x="2936529" y="2002560"/>
            <a:chExt cx="3795711" cy="2687160"/>
          </a:xfrm>
        </p:grpSpPr>
        <p:pic>
          <p:nvPicPr>
            <p:cNvPr id="4" name="Imagem 3" descr="suaRotaDiferente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36529" y="2532330"/>
              <a:ext cx="3795711" cy="2157390"/>
            </a:xfrm>
            <a:prstGeom prst="rect">
              <a:avLst/>
            </a:prstGeom>
            <a:effectLst>
              <a:outerShdw blurRad="50800" dist="50800" dir="5400000" algn="ctr" rotWithShape="0">
                <a:schemeClr val="accent6"/>
              </a:outerShdw>
            </a:effectLst>
          </p:spPr>
        </p:pic>
        <p:pic>
          <p:nvPicPr>
            <p:cNvPr id="5" name="Imagem 4" descr="garça.tif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04048" y="2002560"/>
              <a:ext cx="432661" cy="579854"/>
            </a:xfrm>
            <a:prstGeom prst="rect">
              <a:avLst/>
            </a:prstGeom>
          </p:spPr>
        </p:pic>
      </p:grpSp>
      <p:pic>
        <p:nvPicPr>
          <p:cNvPr id="21" name="Picture 7" descr="http://www.canalverde.tv/images/899cab8dde2d23e7bddac0abe6f882e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8802" y="6165458"/>
            <a:ext cx="1224136" cy="693441"/>
          </a:xfrm>
          <a:prstGeom prst="rect">
            <a:avLst/>
          </a:prstGeom>
          <a:noFill/>
        </p:spPr>
      </p:pic>
      <p:pic>
        <p:nvPicPr>
          <p:cNvPr id="22" name="Picture 11" descr="http://bandab.pron.com.br/media/uploads/arara_azul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21476" y="6165458"/>
            <a:ext cx="1440160" cy="693441"/>
          </a:xfrm>
          <a:prstGeom prst="rect">
            <a:avLst/>
          </a:prstGeom>
          <a:noFill/>
        </p:spPr>
      </p:pic>
      <p:pic>
        <p:nvPicPr>
          <p:cNvPr id="23" name="Picture 17" descr="http://4.bp.blogspot.com/_YSo-wL7ZQs4/TIekCpUsOsI/AAAAAAAABvQ/vc2JeoVtt5Q/s1600/criancas-na-praiabombinhas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15334" y="6165458"/>
            <a:ext cx="1307638" cy="693441"/>
          </a:xfrm>
          <a:prstGeom prst="rect">
            <a:avLst/>
          </a:prstGeom>
          <a:noFill/>
        </p:spPr>
      </p:pic>
      <p:pic>
        <p:nvPicPr>
          <p:cNvPr id="24" name="Picture 19" descr="http://www.dialogosuniversitarios.com.br/UserFiles/91/Image/frevo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25332" y="6165458"/>
            <a:ext cx="1296144" cy="693441"/>
          </a:xfrm>
          <a:prstGeom prst="rect">
            <a:avLst/>
          </a:prstGeom>
          <a:noFill/>
        </p:spPr>
      </p:pic>
      <p:pic>
        <p:nvPicPr>
          <p:cNvPr id="25" name="Picture 23" descr="http://www.eduardocampos40.com.br/wp-content/uploads/IMG_3550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253248" y="6165304"/>
            <a:ext cx="1465137" cy="692696"/>
          </a:xfrm>
          <a:prstGeom prst="rect">
            <a:avLst/>
          </a:prstGeom>
          <a:noFill/>
        </p:spPr>
      </p:pic>
      <p:pic>
        <p:nvPicPr>
          <p:cNvPr id="26" name="Picture 25" descr="http://www.institutomauriciodenassau.com.br/blog/wp-content/uploads/2008/08/olinda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646377" y="6165304"/>
            <a:ext cx="1296144" cy="692696"/>
          </a:xfrm>
          <a:prstGeom prst="rect">
            <a:avLst/>
          </a:prstGeom>
          <a:noFill/>
        </p:spPr>
      </p:pic>
      <p:pic>
        <p:nvPicPr>
          <p:cNvPr id="27" name="Picture 30" descr="http://3.bp.blogspot.com/_t-MZajhUDiU/TVFa8hrZNmI/AAAAAAAAAbE/IhNdQ0kypxg/s1600/cati_praia3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939471" y="6165304"/>
            <a:ext cx="1204529" cy="692696"/>
          </a:xfrm>
          <a:prstGeom prst="rect">
            <a:avLst/>
          </a:prstGeom>
          <a:noFill/>
        </p:spPr>
      </p:pic>
      <p:sp>
        <p:nvSpPr>
          <p:cNvPr id="10" name="Título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Nossa Solução</a:t>
            </a:r>
            <a:endParaRPr lang="pt-BR" dirty="0"/>
          </a:p>
        </p:txBody>
      </p:sp>
      <p:sp>
        <p:nvSpPr>
          <p:cNvPr id="6" name="Espaço Reservado para Conteúdo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Simulação Cliente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0497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tela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1538"/>
            <a:ext cx="9144000" cy="51133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265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7616" y="434160"/>
            <a:ext cx="1279612" cy="690584"/>
          </a:xfrm>
          <a:prstGeom prst="rect">
            <a:avLst/>
          </a:prstGeom>
        </p:spPr>
      </p:pic>
      <p:grpSp>
        <p:nvGrpSpPr>
          <p:cNvPr id="2" name="Grupo 5"/>
          <p:cNvGrpSpPr/>
          <p:nvPr/>
        </p:nvGrpSpPr>
        <p:grpSpPr>
          <a:xfrm>
            <a:off x="323528" y="126134"/>
            <a:ext cx="1410573" cy="998610"/>
            <a:chOff x="2936529" y="2002560"/>
            <a:chExt cx="3795711" cy="2687160"/>
          </a:xfrm>
        </p:grpSpPr>
        <p:pic>
          <p:nvPicPr>
            <p:cNvPr id="4" name="Imagem 3" descr="suaRotaDiferente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36529" y="2532330"/>
              <a:ext cx="3795711" cy="2157390"/>
            </a:xfrm>
            <a:prstGeom prst="rect">
              <a:avLst/>
            </a:prstGeom>
            <a:effectLst>
              <a:outerShdw blurRad="50800" dist="50800" dir="5400000" algn="ctr" rotWithShape="0">
                <a:schemeClr val="accent6"/>
              </a:outerShdw>
            </a:effectLst>
          </p:spPr>
        </p:pic>
        <p:pic>
          <p:nvPicPr>
            <p:cNvPr id="5" name="Imagem 4" descr="garça.tif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04048" y="2002560"/>
              <a:ext cx="432661" cy="579854"/>
            </a:xfrm>
            <a:prstGeom prst="rect">
              <a:avLst/>
            </a:prstGeom>
          </p:spPr>
        </p:pic>
      </p:grpSp>
      <p:pic>
        <p:nvPicPr>
          <p:cNvPr id="21" name="Picture 7" descr="http://www.canalverde.tv/images/899cab8dde2d23e7bddac0abe6f882e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8802" y="6165458"/>
            <a:ext cx="1224136" cy="693441"/>
          </a:xfrm>
          <a:prstGeom prst="rect">
            <a:avLst/>
          </a:prstGeom>
          <a:noFill/>
        </p:spPr>
      </p:pic>
      <p:pic>
        <p:nvPicPr>
          <p:cNvPr id="22" name="Picture 11" descr="http://bandab.pron.com.br/media/uploads/arara_azu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21476" y="6165458"/>
            <a:ext cx="1440160" cy="693441"/>
          </a:xfrm>
          <a:prstGeom prst="rect">
            <a:avLst/>
          </a:prstGeom>
          <a:noFill/>
        </p:spPr>
      </p:pic>
      <p:pic>
        <p:nvPicPr>
          <p:cNvPr id="23" name="Picture 17" descr="http://4.bp.blogspot.com/_YSo-wL7ZQs4/TIekCpUsOsI/AAAAAAAABvQ/vc2JeoVtt5Q/s1600/criancas-na-praiabombinha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15334" y="6165458"/>
            <a:ext cx="1307638" cy="693441"/>
          </a:xfrm>
          <a:prstGeom prst="rect">
            <a:avLst/>
          </a:prstGeom>
          <a:noFill/>
        </p:spPr>
      </p:pic>
      <p:pic>
        <p:nvPicPr>
          <p:cNvPr id="24" name="Picture 19" descr="http://www.dialogosuniversitarios.com.br/UserFiles/91/Image/frevo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25332" y="6165458"/>
            <a:ext cx="1296144" cy="693441"/>
          </a:xfrm>
          <a:prstGeom prst="rect">
            <a:avLst/>
          </a:prstGeom>
          <a:noFill/>
        </p:spPr>
      </p:pic>
      <p:pic>
        <p:nvPicPr>
          <p:cNvPr id="25" name="Picture 23" descr="http://www.eduardocampos40.com.br/wp-content/uploads/IMG_355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253248" y="6165304"/>
            <a:ext cx="1465137" cy="692696"/>
          </a:xfrm>
          <a:prstGeom prst="rect">
            <a:avLst/>
          </a:prstGeom>
          <a:noFill/>
        </p:spPr>
      </p:pic>
      <p:pic>
        <p:nvPicPr>
          <p:cNvPr id="26" name="Picture 25" descr="http://www.institutomauriciodenassau.com.br/blog/wp-content/uploads/2008/08/olinda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646377" y="6165304"/>
            <a:ext cx="1296144" cy="692696"/>
          </a:xfrm>
          <a:prstGeom prst="rect">
            <a:avLst/>
          </a:prstGeom>
          <a:noFill/>
        </p:spPr>
      </p:pic>
      <p:pic>
        <p:nvPicPr>
          <p:cNvPr id="27" name="Picture 30" descr="http://3.bp.blogspot.com/_t-MZajhUDiU/TVFa8hrZNmI/AAAAAAAAAbE/IhNdQ0kypxg/s1600/cati_praia3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939471" y="6165304"/>
            <a:ext cx="1204529" cy="692696"/>
          </a:xfrm>
          <a:prstGeom prst="rect">
            <a:avLst/>
          </a:prstGeom>
          <a:noFill/>
        </p:spPr>
      </p:pic>
      <p:sp>
        <p:nvSpPr>
          <p:cNvPr id="10" name="Título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O Problema</a:t>
            </a:r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138" y="3484654"/>
            <a:ext cx="1685926" cy="16430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26" y="2017566"/>
            <a:ext cx="1827349" cy="13693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163" y="3789101"/>
            <a:ext cx="2500652" cy="16723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CaixaDeTexto 14"/>
          <p:cNvSpPr txBox="1"/>
          <p:nvPr/>
        </p:nvSpPr>
        <p:spPr>
          <a:xfrm>
            <a:off x="1172257" y="5373216"/>
            <a:ext cx="1095487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Turistas</a:t>
            </a:r>
            <a:endParaRPr lang="pt-BR" b="1" dirty="0"/>
          </a:p>
        </p:txBody>
      </p:sp>
      <p:sp>
        <p:nvSpPr>
          <p:cNvPr id="30" name="CaixaDeTexto 29"/>
          <p:cNvSpPr txBox="1"/>
          <p:nvPr/>
        </p:nvSpPr>
        <p:spPr>
          <a:xfrm>
            <a:off x="4541556" y="5589240"/>
            <a:ext cx="3725866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Estabelecimentos Comerciais</a:t>
            </a:r>
            <a:endParaRPr lang="pt-BR" b="1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994" y="1340768"/>
            <a:ext cx="2270234" cy="14504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8" name="CaixaDeTexto 27"/>
          <p:cNvSpPr txBox="1"/>
          <p:nvPr/>
        </p:nvSpPr>
        <p:spPr>
          <a:xfrm>
            <a:off x="6636994" y="3115861"/>
            <a:ext cx="2342119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Meios de Transporte</a:t>
            </a:r>
            <a:endParaRPr lang="pt-BR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7548" y="1614170"/>
            <a:ext cx="1908175" cy="133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CaixaDeTexto 30"/>
          <p:cNvSpPr txBox="1"/>
          <p:nvPr/>
        </p:nvSpPr>
        <p:spPr>
          <a:xfrm>
            <a:off x="4371316" y="3122935"/>
            <a:ext cx="1880448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Hospedagem</a:t>
            </a:r>
            <a:endParaRPr lang="pt-BR" b="1" dirty="0"/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338" y="3101738"/>
            <a:ext cx="862138" cy="862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974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0" grpId="0" animBg="1"/>
      <p:bldP spid="28" grpId="0" animBg="1"/>
      <p:bldP spid="3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tela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1538"/>
            <a:ext cx="9144000" cy="51133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126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tela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1538"/>
            <a:ext cx="9144000" cy="51133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2286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tela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1538"/>
            <a:ext cx="9144000" cy="51133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6784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7616" y="434160"/>
            <a:ext cx="1279612" cy="690584"/>
          </a:xfrm>
          <a:prstGeom prst="rect">
            <a:avLst/>
          </a:prstGeom>
        </p:spPr>
      </p:pic>
      <p:grpSp>
        <p:nvGrpSpPr>
          <p:cNvPr id="2" name="Grupo 5"/>
          <p:cNvGrpSpPr/>
          <p:nvPr/>
        </p:nvGrpSpPr>
        <p:grpSpPr>
          <a:xfrm>
            <a:off x="323528" y="126134"/>
            <a:ext cx="1410573" cy="998610"/>
            <a:chOff x="2936529" y="2002560"/>
            <a:chExt cx="3795711" cy="2687160"/>
          </a:xfrm>
        </p:grpSpPr>
        <p:pic>
          <p:nvPicPr>
            <p:cNvPr id="4" name="Imagem 3" descr="suaRotaDiferente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36529" y="2532330"/>
              <a:ext cx="3795711" cy="2157390"/>
            </a:xfrm>
            <a:prstGeom prst="rect">
              <a:avLst/>
            </a:prstGeom>
            <a:effectLst>
              <a:outerShdw blurRad="50800" dist="50800" dir="5400000" algn="ctr" rotWithShape="0">
                <a:schemeClr val="accent6"/>
              </a:outerShdw>
            </a:effectLst>
          </p:spPr>
        </p:pic>
        <p:pic>
          <p:nvPicPr>
            <p:cNvPr id="5" name="Imagem 4" descr="garça.tif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04048" y="2002560"/>
              <a:ext cx="432661" cy="579854"/>
            </a:xfrm>
            <a:prstGeom prst="rect">
              <a:avLst/>
            </a:prstGeom>
          </p:spPr>
        </p:pic>
      </p:grpSp>
      <p:pic>
        <p:nvPicPr>
          <p:cNvPr id="21" name="Picture 7" descr="http://www.canalverde.tv/images/899cab8dde2d23e7bddac0abe6f882e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8802" y="6165458"/>
            <a:ext cx="1224136" cy="693441"/>
          </a:xfrm>
          <a:prstGeom prst="rect">
            <a:avLst/>
          </a:prstGeom>
          <a:noFill/>
        </p:spPr>
      </p:pic>
      <p:pic>
        <p:nvPicPr>
          <p:cNvPr id="22" name="Picture 11" descr="http://bandab.pron.com.br/media/uploads/arara_azu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21476" y="6165458"/>
            <a:ext cx="1440160" cy="693441"/>
          </a:xfrm>
          <a:prstGeom prst="rect">
            <a:avLst/>
          </a:prstGeom>
          <a:noFill/>
        </p:spPr>
      </p:pic>
      <p:pic>
        <p:nvPicPr>
          <p:cNvPr id="23" name="Picture 17" descr="http://4.bp.blogspot.com/_YSo-wL7ZQs4/TIekCpUsOsI/AAAAAAAABvQ/vc2JeoVtt5Q/s1600/criancas-na-praiabombinha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15334" y="6165458"/>
            <a:ext cx="1307638" cy="693441"/>
          </a:xfrm>
          <a:prstGeom prst="rect">
            <a:avLst/>
          </a:prstGeom>
          <a:noFill/>
        </p:spPr>
      </p:pic>
      <p:pic>
        <p:nvPicPr>
          <p:cNvPr id="24" name="Picture 19" descr="http://www.dialogosuniversitarios.com.br/UserFiles/91/Image/frevo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25332" y="6165458"/>
            <a:ext cx="1296144" cy="693441"/>
          </a:xfrm>
          <a:prstGeom prst="rect">
            <a:avLst/>
          </a:prstGeom>
          <a:noFill/>
        </p:spPr>
      </p:pic>
      <p:pic>
        <p:nvPicPr>
          <p:cNvPr id="25" name="Picture 23" descr="http://www.eduardocampos40.com.br/wp-content/uploads/IMG_355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253248" y="6165304"/>
            <a:ext cx="1465137" cy="692696"/>
          </a:xfrm>
          <a:prstGeom prst="rect">
            <a:avLst/>
          </a:prstGeom>
          <a:noFill/>
        </p:spPr>
      </p:pic>
      <p:pic>
        <p:nvPicPr>
          <p:cNvPr id="26" name="Picture 25" descr="http://www.institutomauriciodenassau.com.br/blog/wp-content/uploads/2008/08/olinda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646377" y="6165304"/>
            <a:ext cx="1296144" cy="692696"/>
          </a:xfrm>
          <a:prstGeom prst="rect">
            <a:avLst/>
          </a:prstGeom>
          <a:noFill/>
        </p:spPr>
      </p:pic>
      <p:pic>
        <p:nvPicPr>
          <p:cNvPr id="27" name="Picture 30" descr="http://3.bp.blogspot.com/_t-MZajhUDiU/TVFa8hrZNmI/AAAAAAAAAbE/IhNdQ0kypxg/s1600/cati_praia3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939471" y="6165304"/>
            <a:ext cx="1204529" cy="692696"/>
          </a:xfrm>
          <a:prstGeom prst="rect">
            <a:avLst/>
          </a:prstGeom>
          <a:noFill/>
        </p:spPr>
      </p:pic>
      <p:sp>
        <p:nvSpPr>
          <p:cNvPr id="10" name="Título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Soluções Atuais</a:t>
            </a:r>
            <a:endParaRPr lang="pt-BR" dirty="0"/>
          </a:p>
        </p:txBody>
      </p:sp>
      <p:pic>
        <p:nvPicPr>
          <p:cNvPr id="15" name="Picture 9" descr="C:\Users\Thales Alex\Desktop\ogdv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1995144"/>
            <a:ext cx="2771775" cy="15398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2" descr="C:\Users\Thales Alex\Desktop\ag2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688" y="2524125"/>
            <a:ext cx="2714625" cy="1809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786" y="3076341"/>
            <a:ext cx="3907477" cy="6352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889" y="4223746"/>
            <a:ext cx="2847351" cy="9144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747" y="1972570"/>
            <a:ext cx="3279778" cy="7925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891" y="2780928"/>
            <a:ext cx="2353513" cy="15444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385"/>
          <a:stretch/>
        </p:blipFill>
        <p:spPr>
          <a:xfrm>
            <a:off x="3511800" y="2749049"/>
            <a:ext cx="2120400" cy="15444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129" y="4760760"/>
            <a:ext cx="2438854" cy="8427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4260" y="2829274"/>
            <a:ext cx="2540000" cy="1447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03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7616" y="434160"/>
            <a:ext cx="1279612" cy="690584"/>
          </a:xfrm>
          <a:prstGeom prst="rect">
            <a:avLst/>
          </a:prstGeom>
        </p:spPr>
      </p:pic>
      <p:grpSp>
        <p:nvGrpSpPr>
          <p:cNvPr id="2" name="Grupo 5"/>
          <p:cNvGrpSpPr/>
          <p:nvPr/>
        </p:nvGrpSpPr>
        <p:grpSpPr>
          <a:xfrm>
            <a:off x="323528" y="126134"/>
            <a:ext cx="1410573" cy="998610"/>
            <a:chOff x="2936529" y="2002560"/>
            <a:chExt cx="3795711" cy="2687160"/>
          </a:xfrm>
        </p:grpSpPr>
        <p:pic>
          <p:nvPicPr>
            <p:cNvPr id="4" name="Imagem 3" descr="suaRotaDiferente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36529" y="2532330"/>
              <a:ext cx="3795711" cy="2157390"/>
            </a:xfrm>
            <a:prstGeom prst="rect">
              <a:avLst/>
            </a:prstGeom>
            <a:effectLst>
              <a:outerShdw blurRad="50800" dist="50800" dir="5400000" algn="ctr" rotWithShape="0">
                <a:schemeClr val="accent6"/>
              </a:outerShdw>
            </a:effectLst>
          </p:spPr>
        </p:pic>
        <p:pic>
          <p:nvPicPr>
            <p:cNvPr id="5" name="Imagem 4" descr="garça.tif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04048" y="2002560"/>
              <a:ext cx="432661" cy="579854"/>
            </a:xfrm>
            <a:prstGeom prst="rect">
              <a:avLst/>
            </a:prstGeom>
          </p:spPr>
        </p:pic>
      </p:grpSp>
      <p:pic>
        <p:nvPicPr>
          <p:cNvPr id="21" name="Picture 7" descr="http://www.canalverde.tv/images/899cab8dde2d23e7bddac0abe6f882e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8802" y="6165458"/>
            <a:ext cx="1224136" cy="693441"/>
          </a:xfrm>
          <a:prstGeom prst="rect">
            <a:avLst/>
          </a:prstGeom>
          <a:noFill/>
        </p:spPr>
      </p:pic>
      <p:pic>
        <p:nvPicPr>
          <p:cNvPr id="22" name="Picture 11" descr="http://bandab.pron.com.br/media/uploads/arara_azul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21476" y="6165458"/>
            <a:ext cx="1440160" cy="693441"/>
          </a:xfrm>
          <a:prstGeom prst="rect">
            <a:avLst/>
          </a:prstGeom>
          <a:noFill/>
        </p:spPr>
      </p:pic>
      <p:pic>
        <p:nvPicPr>
          <p:cNvPr id="23" name="Picture 17" descr="http://4.bp.blogspot.com/_YSo-wL7ZQs4/TIekCpUsOsI/AAAAAAAABvQ/vc2JeoVtt5Q/s1600/criancas-na-praiabombinhas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15334" y="6165458"/>
            <a:ext cx="1307638" cy="693441"/>
          </a:xfrm>
          <a:prstGeom prst="rect">
            <a:avLst/>
          </a:prstGeom>
          <a:noFill/>
        </p:spPr>
      </p:pic>
      <p:pic>
        <p:nvPicPr>
          <p:cNvPr id="24" name="Picture 19" descr="http://www.dialogosuniversitarios.com.br/UserFiles/91/Image/frevo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25332" y="6165458"/>
            <a:ext cx="1296144" cy="693441"/>
          </a:xfrm>
          <a:prstGeom prst="rect">
            <a:avLst/>
          </a:prstGeom>
          <a:noFill/>
        </p:spPr>
      </p:pic>
      <p:pic>
        <p:nvPicPr>
          <p:cNvPr id="25" name="Picture 23" descr="http://www.eduardocampos40.com.br/wp-content/uploads/IMG_3550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253248" y="6165304"/>
            <a:ext cx="1465137" cy="692696"/>
          </a:xfrm>
          <a:prstGeom prst="rect">
            <a:avLst/>
          </a:prstGeom>
          <a:noFill/>
        </p:spPr>
      </p:pic>
      <p:pic>
        <p:nvPicPr>
          <p:cNvPr id="26" name="Picture 25" descr="http://www.institutomauriciodenassau.com.br/blog/wp-content/uploads/2008/08/olinda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646377" y="6165304"/>
            <a:ext cx="1296144" cy="692696"/>
          </a:xfrm>
          <a:prstGeom prst="rect">
            <a:avLst/>
          </a:prstGeom>
          <a:noFill/>
        </p:spPr>
      </p:pic>
      <p:pic>
        <p:nvPicPr>
          <p:cNvPr id="27" name="Picture 30" descr="http://3.bp.blogspot.com/_t-MZajhUDiU/TVFa8hrZNmI/AAAAAAAAAbE/IhNdQ0kypxg/s1600/cati_praia3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939471" y="6165304"/>
            <a:ext cx="1204529" cy="692696"/>
          </a:xfrm>
          <a:prstGeom prst="rect">
            <a:avLst/>
          </a:prstGeom>
          <a:noFill/>
        </p:spPr>
      </p:pic>
      <p:sp>
        <p:nvSpPr>
          <p:cNvPr id="10" name="Título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Cenário Atual</a:t>
            </a:r>
            <a:endParaRPr lang="pt-BR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4883" y="2550765"/>
            <a:ext cx="1597025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Elipse 18"/>
          <p:cNvSpPr/>
          <p:nvPr/>
        </p:nvSpPr>
        <p:spPr>
          <a:xfrm>
            <a:off x="1113488" y="4228018"/>
            <a:ext cx="1944217" cy="495008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600" dirty="0" smtClean="0">
                <a:solidFill>
                  <a:prstClr val="black"/>
                </a:solidFill>
              </a:rPr>
              <a:t>Planejamento da viagem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20" name="Elipse 19"/>
          <p:cNvSpPr/>
          <p:nvPr/>
        </p:nvSpPr>
        <p:spPr>
          <a:xfrm>
            <a:off x="1137600" y="1700808"/>
            <a:ext cx="1924481" cy="72008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600" dirty="0" smtClean="0">
                <a:solidFill>
                  <a:prstClr val="black"/>
                </a:solidFill>
              </a:rPr>
              <a:t>Receber e dar opinião</a:t>
            </a:r>
            <a:endParaRPr lang="pt-BR" sz="1600" dirty="0">
              <a:solidFill>
                <a:prstClr val="black"/>
              </a:solidFill>
            </a:endParaRPr>
          </a:p>
        </p:txBody>
      </p:sp>
      <p:pic>
        <p:nvPicPr>
          <p:cNvPr id="30" name="Picture 9" descr="C:\Users\Thales Alex\Desktop\ogdv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92" y="5518590"/>
            <a:ext cx="899566" cy="4997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2" descr="C:\Users\Thales Alex\Desktop\ag2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967" y="5474796"/>
            <a:ext cx="881018" cy="5873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Imagem 3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098" y="5649266"/>
            <a:ext cx="924094" cy="2967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7" name="Imagem 3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299" y="5648024"/>
            <a:ext cx="1064436" cy="2572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8" name="Imagem 3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399" y="5547027"/>
            <a:ext cx="763821" cy="5012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9" name="Imagem 38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385"/>
          <a:stretch/>
        </p:blipFill>
        <p:spPr>
          <a:xfrm>
            <a:off x="2525332" y="5531338"/>
            <a:ext cx="688165" cy="5012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" name="Imagem 3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931" y="5631708"/>
            <a:ext cx="791518" cy="2735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1" name="Imagem 4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0" y="5562718"/>
            <a:ext cx="824345" cy="4698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8" name="Elipse 27"/>
          <p:cNvSpPr/>
          <p:nvPr/>
        </p:nvSpPr>
        <p:spPr>
          <a:xfrm>
            <a:off x="188824" y="3051548"/>
            <a:ext cx="1679979" cy="604585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600" dirty="0" smtClean="0">
                <a:solidFill>
                  <a:prstClr val="black"/>
                </a:solidFill>
              </a:rPr>
              <a:t>Aproveitar promoções</a:t>
            </a:r>
            <a:endParaRPr lang="pt-BR" sz="1600" dirty="0">
              <a:solidFill>
                <a:prstClr val="black"/>
              </a:solidFill>
            </a:endParaRPr>
          </a:p>
        </p:txBody>
      </p:sp>
      <p:pic>
        <p:nvPicPr>
          <p:cNvPr id="29" name="Imagem 28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461" y="3666530"/>
            <a:ext cx="1007791" cy="6589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1" name="Imagem 30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918" y="3622720"/>
            <a:ext cx="1086049" cy="6052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3765" y="4351863"/>
            <a:ext cx="1264355" cy="842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178" y="4448239"/>
            <a:ext cx="1160356" cy="811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Elipse 34"/>
          <p:cNvSpPr/>
          <p:nvPr/>
        </p:nvSpPr>
        <p:spPr>
          <a:xfrm>
            <a:off x="4538760" y="2743112"/>
            <a:ext cx="2156492" cy="72008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600" dirty="0" smtClean="0">
                <a:solidFill>
                  <a:prstClr val="black"/>
                </a:solidFill>
              </a:rPr>
              <a:t>Feedback dos turistas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42" name="Elipse 41"/>
          <p:cNvSpPr/>
          <p:nvPr/>
        </p:nvSpPr>
        <p:spPr>
          <a:xfrm>
            <a:off x="6805624" y="3996000"/>
            <a:ext cx="1944217" cy="858171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600" dirty="0" smtClean="0">
                <a:solidFill>
                  <a:prstClr val="black"/>
                </a:solidFill>
              </a:rPr>
              <a:t>Aumento de fluxo de clientes</a:t>
            </a:r>
            <a:endParaRPr lang="pt-BR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11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2" animBg="1"/>
      <p:bldP spid="20" grpId="0" animBg="1"/>
      <p:bldP spid="20" grpId="2" animBg="1"/>
      <p:bldP spid="28" grpId="0" animBg="1"/>
      <p:bldP spid="28" grpId="2" animBg="1"/>
      <p:bldP spid="35" grpId="0" animBg="1"/>
      <p:bldP spid="35" grpId="2" animBg="1"/>
      <p:bldP spid="42" grpId="0" animBg="1"/>
      <p:bldP spid="42" grpId="2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7616" y="434160"/>
            <a:ext cx="1279612" cy="690584"/>
          </a:xfrm>
          <a:prstGeom prst="rect">
            <a:avLst/>
          </a:prstGeom>
        </p:spPr>
      </p:pic>
      <p:grpSp>
        <p:nvGrpSpPr>
          <p:cNvPr id="2" name="Grupo 5"/>
          <p:cNvGrpSpPr/>
          <p:nvPr/>
        </p:nvGrpSpPr>
        <p:grpSpPr>
          <a:xfrm>
            <a:off x="323528" y="126134"/>
            <a:ext cx="1410573" cy="998610"/>
            <a:chOff x="2936529" y="2002560"/>
            <a:chExt cx="3795711" cy="2687160"/>
          </a:xfrm>
        </p:grpSpPr>
        <p:pic>
          <p:nvPicPr>
            <p:cNvPr id="4" name="Imagem 3" descr="suaRotaDiferente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36529" y="2532330"/>
              <a:ext cx="3795711" cy="2157390"/>
            </a:xfrm>
            <a:prstGeom prst="rect">
              <a:avLst/>
            </a:prstGeom>
            <a:effectLst>
              <a:outerShdw blurRad="50800" dist="50800" dir="5400000" algn="ctr" rotWithShape="0">
                <a:schemeClr val="accent6"/>
              </a:outerShdw>
            </a:effectLst>
          </p:spPr>
        </p:pic>
        <p:pic>
          <p:nvPicPr>
            <p:cNvPr id="5" name="Imagem 4" descr="garça.tif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04048" y="2002560"/>
              <a:ext cx="432661" cy="579854"/>
            </a:xfrm>
            <a:prstGeom prst="rect">
              <a:avLst/>
            </a:prstGeom>
          </p:spPr>
        </p:pic>
      </p:grpSp>
      <p:pic>
        <p:nvPicPr>
          <p:cNvPr id="21" name="Picture 7" descr="http://www.canalverde.tv/images/899cab8dde2d23e7bddac0abe6f882e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8802" y="6165458"/>
            <a:ext cx="1224136" cy="693441"/>
          </a:xfrm>
          <a:prstGeom prst="rect">
            <a:avLst/>
          </a:prstGeom>
          <a:noFill/>
        </p:spPr>
      </p:pic>
      <p:pic>
        <p:nvPicPr>
          <p:cNvPr id="22" name="Picture 11" descr="http://bandab.pron.com.br/media/uploads/arara_azu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21476" y="6165458"/>
            <a:ext cx="1440160" cy="693441"/>
          </a:xfrm>
          <a:prstGeom prst="rect">
            <a:avLst/>
          </a:prstGeom>
          <a:noFill/>
        </p:spPr>
      </p:pic>
      <p:pic>
        <p:nvPicPr>
          <p:cNvPr id="23" name="Picture 17" descr="http://4.bp.blogspot.com/_YSo-wL7ZQs4/TIekCpUsOsI/AAAAAAAABvQ/vc2JeoVtt5Q/s1600/criancas-na-praiabombinha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15334" y="6165458"/>
            <a:ext cx="1307638" cy="693441"/>
          </a:xfrm>
          <a:prstGeom prst="rect">
            <a:avLst/>
          </a:prstGeom>
          <a:noFill/>
        </p:spPr>
      </p:pic>
      <p:pic>
        <p:nvPicPr>
          <p:cNvPr id="24" name="Picture 19" descr="http://www.dialogosuniversitarios.com.br/UserFiles/91/Image/frevo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25332" y="6165458"/>
            <a:ext cx="1296144" cy="693441"/>
          </a:xfrm>
          <a:prstGeom prst="rect">
            <a:avLst/>
          </a:prstGeom>
          <a:noFill/>
        </p:spPr>
      </p:pic>
      <p:pic>
        <p:nvPicPr>
          <p:cNvPr id="25" name="Picture 23" descr="http://www.eduardocampos40.com.br/wp-content/uploads/IMG_355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253248" y="6165304"/>
            <a:ext cx="1465137" cy="692696"/>
          </a:xfrm>
          <a:prstGeom prst="rect">
            <a:avLst/>
          </a:prstGeom>
          <a:noFill/>
        </p:spPr>
      </p:pic>
      <p:pic>
        <p:nvPicPr>
          <p:cNvPr id="26" name="Picture 25" descr="http://www.institutomauriciodenassau.com.br/blog/wp-content/uploads/2008/08/olinda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646377" y="6165304"/>
            <a:ext cx="1296144" cy="692696"/>
          </a:xfrm>
          <a:prstGeom prst="rect">
            <a:avLst/>
          </a:prstGeom>
          <a:noFill/>
        </p:spPr>
      </p:pic>
      <p:pic>
        <p:nvPicPr>
          <p:cNvPr id="27" name="Picture 30" descr="http://3.bp.blogspot.com/_t-MZajhUDiU/TVFa8hrZNmI/AAAAAAAAAbE/IhNdQ0kypxg/s1600/cati_praia3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939471" y="6165304"/>
            <a:ext cx="1204529" cy="692696"/>
          </a:xfrm>
          <a:prstGeom prst="rect">
            <a:avLst/>
          </a:prstGeom>
          <a:noFill/>
        </p:spPr>
      </p:pic>
      <p:sp>
        <p:nvSpPr>
          <p:cNvPr id="10" name="Título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Valores</a:t>
            </a:r>
            <a:endParaRPr lang="pt-BR" dirty="0"/>
          </a:p>
        </p:txBody>
      </p:sp>
      <p:sp>
        <p:nvSpPr>
          <p:cNvPr id="16" name="Espaço Reservado para Conteúdo 2"/>
          <p:cNvSpPr txBox="1">
            <a:spLocks/>
          </p:cNvSpPr>
          <p:nvPr/>
        </p:nvSpPr>
        <p:spPr>
          <a:xfrm>
            <a:off x="457200" y="163934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400" dirty="0"/>
              <a:t>Recomendação realizada por </a:t>
            </a:r>
            <a:r>
              <a:rPr lang="pt-BR" sz="2400" dirty="0" smtClean="0"/>
              <a:t>especialista</a:t>
            </a:r>
          </a:p>
          <a:p>
            <a:r>
              <a:rPr lang="pt-BR" sz="2400" dirty="0" smtClean="0"/>
              <a:t>Programação </a:t>
            </a:r>
            <a:r>
              <a:rPr lang="pt-BR" sz="2400" dirty="0"/>
              <a:t>da </a:t>
            </a:r>
            <a:r>
              <a:rPr lang="pt-BR" sz="2400" dirty="0" smtClean="0"/>
              <a:t>viagem</a:t>
            </a:r>
            <a:r>
              <a:rPr lang="pt-BR" sz="2400" dirty="0"/>
              <a:t>	</a:t>
            </a:r>
          </a:p>
          <a:p>
            <a:r>
              <a:rPr lang="pt-BR" sz="2400" dirty="0"/>
              <a:t>Informações turísticas em tempo real	</a:t>
            </a:r>
          </a:p>
          <a:p>
            <a:r>
              <a:rPr lang="pt-BR" sz="2400" dirty="0"/>
              <a:t>Opinião de outros usuários	</a:t>
            </a:r>
          </a:p>
          <a:p>
            <a:r>
              <a:rPr lang="pt-BR" sz="2400" dirty="0"/>
              <a:t>Recomendação baseada no perfil	</a:t>
            </a:r>
          </a:p>
          <a:p>
            <a:r>
              <a:rPr lang="pt-BR" sz="2400" dirty="0"/>
              <a:t>Diversão (estímulo)	</a:t>
            </a:r>
            <a:endParaRPr lang="pt-BR" sz="2400" dirty="0" smtClean="0"/>
          </a:p>
          <a:p>
            <a:r>
              <a:rPr lang="pt-BR" sz="2400" dirty="0" smtClean="0"/>
              <a:t>Publicidade</a:t>
            </a:r>
          </a:p>
          <a:p>
            <a:r>
              <a:rPr lang="pt-BR" sz="2400" dirty="0" smtClean="0"/>
              <a:t>Aumento de fluxo</a:t>
            </a:r>
          </a:p>
          <a:p>
            <a:r>
              <a:rPr lang="pt-BR" sz="2400" dirty="0" smtClean="0"/>
              <a:t>Feedback através de comentários</a:t>
            </a:r>
            <a:endParaRPr lang="pt-BR" sz="24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8521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7616" y="434160"/>
            <a:ext cx="1279612" cy="690584"/>
          </a:xfrm>
          <a:prstGeom prst="rect">
            <a:avLst/>
          </a:prstGeom>
        </p:spPr>
      </p:pic>
      <p:grpSp>
        <p:nvGrpSpPr>
          <p:cNvPr id="2" name="Grupo 5"/>
          <p:cNvGrpSpPr/>
          <p:nvPr/>
        </p:nvGrpSpPr>
        <p:grpSpPr>
          <a:xfrm>
            <a:off x="323528" y="126134"/>
            <a:ext cx="1410573" cy="998610"/>
            <a:chOff x="2936529" y="2002560"/>
            <a:chExt cx="3795711" cy="2687160"/>
          </a:xfrm>
        </p:grpSpPr>
        <p:pic>
          <p:nvPicPr>
            <p:cNvPr id="4" name="Imagem 3" descr="suaRotaDiferente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36529" y="2532330"/>
              <a:ext cx="3795711" cy="2157390"/>
            </a:xfrm>
            <a:prstGeom prst="rect">
              <a:avLst/>
            </a:prstGeom>
            <a:effectLst>
              <a:outerShdw blurRad="50800" dist="50800" dir="5400000" algn="ctr" rotWithShape="0">
                <a:schemeClr val="accent6"/>
              </a:outerShdw>
            </a:effectLst>
          </p:spPr>
        </p:pic>
        <p:pic>
          <p:nvPicPr>
            <p:cNvPr id="5" name="Imagem 4" descr="garça.tif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04048" y="2002560"/>
              <a:ext cx="432661" cy="579854"/>
            </a:xfrm>
            <a:prstGeom prst="rect">
              <a:avLst/>
            </a:prstGeom>
          </p:spPr>
        </p:pic>
      </p:grpSp>
      <p:pic>
        <p:nvPicPr>
          <p:cNvPr id="21" name="Picture 7" descr="http://www.canalverde.tv/images/899cab8dde2d23e7bddac0abe6f882e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8802" y="6165458"/>
            <a:ext cx="1224136" cy="693441"/>
          </a:xfrm>
          <a:prstGeom prst="rect">
            <a:avLst/>
          </a:prstGeom>
          <a:noFill/>
        </p:spPr>
      </p:pic>
      <p:pic>
        <p:nvPicPr>
          <p:cNvPr id="22" name="Picture 11" descr="http://bandab.pron.com.br/media/uploads/arara_azu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21476" y="6165458"/>
            <a:ext cx="1440160" cy="693441"/>
          </a:xfrm>
          <a:prstGeom prst="rect">
            <a:avLst/>
          </a:prstGeom>
          <a:noFill/>
        </p:spPr>
      </p:pic>
      <p:pic>
        <p:nvPicPr>
          <p:cNvPr id="23" name="Picture 17" descr="http://4.bp.blogspot.com/_YSo-wL7ZQs4/TIekCpUsOsI/AAAAAAAABvQ/vc2JeoVtt5Q/s1600/criancas-na-praiabombinha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15334" y="6165458"/>
            <a:ext cx="1307638" cy="693441"/>
          </a:xfrm>
          <a:prstGeom prst="rect">
            <a:avLst/>
          </a:prstGeom>
          <a:noFill/>
        </p:spPr>
      </p:pic>
      <p:pic>
        <p:nvPicPr>
          <p:cNvPr id="24" name="Picture 19" descr="http://www.dialogosuniversitarios.com.br/UserFiles/91/Image/frevo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25332" y="6165458"/>
            <a:ext cx="1296144" cy="693441"/>
          </a:xfrm>
          <a:prstGeom prst="rect">
            <a:avLst/>
          </a:prstGeom>
          <a:noFill/>
        </p:spPr>
      </p:pic>
      <p:pic>
        <p:nvPicPr>
          <p:cNvPr id="25" name="Picture 23" descr="http://www.eduardocampos40.com.br/wp-content/uploads/IMG_355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253248" y="6165304"/>
            <a:ext cx="1465137" cy="692696"/>
          </a:xfrm>
          <a:prstGeom prst="rect">
            <a:avLst/>
          </a:prstGeom>
          <a:noFill/>
        </p:spPr>
      </p:pic>
      <p:pic>
        <p:nvPicPr>
          <p:cNvPr id="26" name="Picture 25" descr="http://www.institutomauriciodenassau.com.br/blog/wp-content/uploads/2008/08/olinda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646377" y="6165304"/>
            <a:ext cx="1296144" cy="692696"/>
          </a:xfrm>
          <a:prstGeom prst="rect">
            <a:avLst/>
          </a:prstGeom>
          <a:noFill/>
        </p:spPr>
      </p:pic>
      <p:pic>
        <p:nvPicPr>
          <p:cNvPr id="27" name="Picture 30" descr="http://3.bp.blogspot.com/_t-MZajhUDiU/TVFa8hrZNmI/AAAAAAAAAbE/IhNdQ0kypxg/s1600/cati_praia3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939471" y="6165304"/>
            <a:ext cx="1204529" cy="692696"/>
          </a:xfrm>
          <a:prstGeom prst="rect">
            <a:avLst/>
          </a:prstGeom>
          <a:noFill/>
        </p:spPr>
      </p:pic>
      <p:sp>
        <p:nvSpPr>
          <p:cNvPr id="10" name="Título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Valores</a:t>
            </a:r>
            <a:endParaRPr lang="pt-BR" dirty="0"/>
          </a:p>
        </p:txBody>
      </p:sp>
      <p:graphicFrame>
        <p:nvGraphicFramePr>
          <p:cNvPr id="6" name="Espaço Reservado para Conteú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03627799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</p:spTree>
    <p:extLst>
      <p:ext uri="{BB962C8B-B14F-4D97-AF65-F5344CB8AC3E}">
        <p14:creationId xmlns:p14="http://schemas.microsoft.com/office/powerpoint/2010/main" val="2423238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7616" y="434160"/>
            <a:ext cx="1279612" cy="690584"/>
          </a:xfrm>
          <a:prstGeom prst="rect">
            <a:avLst/>
          </a:prstGeom>
        </p:spPr>
      </p:pic>
      <p:grpSp>
        <p:nvGrpSpPr>
          <p:cNvPr id="2" name="Grupo 5"/>
          <p:cNvGrpSpPr/>
          <p:nvPr/>
        </p:nvGrpSpPr>
        <p:grpSpPr>
          <a:xfrm>
            <a:off x="323528" y="126134"/>
            <a:ext cx="1410573" cy="998610"/>
            <a:chOff x="2936529" y="2002560"/>
            <a:chExt cx="3795711" cy="2687160"/>
          </a:xfrm>
        </p:grpSpPr>
        <p:pic>
          <p:nvPicPr>
            <p:cNvPr id="4" name="Imagem 3" descr="suaRotaDiferente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36529" y="2532330"/>
              <a:ext cx="3795711" cy="2157390"/>
            </a:xfrm>
            <a:prstGeom prst="rect">
              <a:avLst/>
            </a:prstGeom>
            <a:effectLst>
              <a:outerShdw blurRad="50800" dist="50800" dir="5400000" algn="ctr" rotWithShape="0">
                <a:schemeClr val="accent6"/>
              </a:outerShdw>
            </a:effectLst>
          </p:spPr>
        </p:pic>
        <p:pic>
          <p:nvPicPr>
            <p:cNvPr id="5" name="Imagem 4" descr="garça.tif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04048" y="2002560"/>
              <a:ext cx="432661" cy="579854"/>
            </a:xfrm>
            <a:prstGeom prst="rect">
              <a:avLst/>
            </a:prstGeom>
          </p:spPr>
        </p:pic>
      </p:grpSp>
      <p:pic>
        <p:nvPicPr>
          <p:cNvPr id="21" name="Picture 7" descr="http://www.canalverde.tv/images/899cab8dde2d23e7bddac0abe6f882e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8802" y="6165458"/>
            <a:ext cx="1224136" cy="693441"/>
          </a:xfrm>
          <a:prstGeom prst="rect">
            <a:avLst/>
          </a:prstGeom>
          <a:noFill/>
        </p:spPr>
      </p:pic>
      <p:pic>
        <p:nvPicPr>
          <p:cNvPr id="22" name="Picture 11" descr="http://bandab.pron.com.br/media/uploads/arara_azu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21476" y="6165458"/>
            <a:ext cx="1440160" cy="693441"/>
          </a:xfrm>
          <a:prstGeom prst="rect">
            <a:avLst/>
          </a:prstGeom>
          <a:noFill/>
        </p:spPr>
      </p:pic>
      <p:pic>
        <p:nvPicPr>
          <p:cNvPr id="23" name="Picture 17" descr="http://4.bp.blogspot.com/_YSo-wL7ZQs4/TIekCpUsOsI/AAAAAAAABvQ/vc2JeoVtt5Q/s1600/criancas-na-praiabombinha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15334" y="6165458"/>
            <a:ext cx="1307638" cy="693441"/>
          </a:xfrm>
          <a:prstGeom prst="rect">
            <a:avLst/>
          </a:prstGeom>
          <a:noFill/>
        </p:spPr>
      </p:pic>
      <p:pic>
        <p:nvPicPr>
          <p:cNvPr id="24" name="Picture 19" descr="http://www.dialogosuniversitarios.com.br/UserFiles/91/Image/frevo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25332" y="6165458"/>
            <a:ext cx="1296144" cy="693441"/>
          </a:xfrm>
          <a:prstGeom prst="rect">
            <a:avLst/>
          </a:prstGeom>
          <a:noFill/>
        </p:spPr>
      </p:pic>
      <p:pic>
        <p:nvPicPr>
          <p:cNvPr id="25" name="Picture 23" descr="http://www.eduardocampos40.com.br/wp-content/uploads/IMG_355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253248" y="6165304"/>
            <a:ext cx="1465137" cy="692696"/>
          </a:xfrm>
          <a:prstGeom prst="rect">
            <a:avLst/>
          </a:prstGeom>
          <a:noFill/>
        </p:spPr>
      </p:pic>
      <p:pic>
        <p:nvPicPr>
          <p:cNvPr id="26" name="Picture 25" descr="http://www.institutomauriciodenassau.com.br/blog/wp-content/uploads/2008/08/olinda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646377" y="6165304"/>
            <a:ext cx="1296144" cy="692696"/>
          </a:xfrm>
          <a:prstGeom prst="rect">
            <a:avLst/>
          </a:prstGeom>
          <a:noFill/>
        </p:spPr>
      </p:pic>
      <p:pic>
        <p:nvPicPr>
          <p:cNvPr id="27" name="Picture 30" descr="http://3.bp.blogspot.com/_t-MZajhUDiU/TVFa8hrZNmI/AAAAAAAAAbE/IhNdQ0kypxg/s1600/cati_praia3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939471" y="6165304"/>
            <a:ext cx="1204529" cy="692696"/>
          </a:xfrm>
          <a:prstGeom prst="rect">
            <a:avLst/>
          </a:prstGeom>
          <a:noFill/>
        </p:spPr>
      </p:pic>
      <p:sp>
        <p:nvSpPr>
          <p:cNvPr id="10" name="Título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Valores</a:t>
            </a:r>
            <a:endParaRPr lang="pt-BR" dirty="0"/>
          </a:p>
        </p:txBody>
      </p:sp>
      <p:graphicFrame>
        <p:nvGraphicFramePr>
          <p:cNvPr id="8" name="Espaço Reservado para Conteúdo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0747632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</p:spTree>
    <p:extLst>
      <p:ext uri="{BB962C8B-B14F-4D97-AF65-F5344CB8AC3E}">
        <p14:creationId xmlns:p14="http://schemas.microsoft.com/office/powerpoint/2010/main" val="314035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7616" y="434160"/>
            <a:ext cx="1279612" cy="690584"/>
          </a:xfrm>
          <a:prstGeom prst="rect">
            <a:avLst/>
          </a:prstGeom>
        </p:spPr>
      </p:pic>
      <p:grpSp>
        <p:nvGrpSpPr>
          <p:cNvPr id="2" name="Grupo 5"/>
          <p:cNvGrpSpPr/>
          <p:nvPr/>
        </p:nvGrpSpPr>
        <p:grpSpPr>
          <a:xfrm>
            <a:off x="323528" y="126134"/>
            <a:ext cx="1410573" cy="998610"/>
            <a:chOff x="2936529" y="2002560"/>
            <a:chExt cx="3795711" cy="2687160"/>
          </a:xfrm>
        </p:grpSpPr>
        <p:pic>
          <p:nvPicPr>
            <p:cNvPr id="4" name="Imagem 3" descr="suaRotaDiferente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36529" y="2532330"/>
              <a:ext cx="3795711" cy="2157390"/>
            </a:xfrm>
            <a:prstGeom prst="rect">
              <a:avLst/>
            </a:prstGeom>
            <a:effectLst>
              <a:outerShdw blurRad="50800" dist="50800" dir="5400000" algn="ctr" rotWithShape="0">
                <a:schemeClr val="accent6"/>
              </a:outerShdw>
            </a:effectLst>
          </p:spPr>
        </p:pic>
        <p:pic>
          <p:nvPicPr>
            <p:cNvPr id="5" name="Imagem 4" descr="garça.tif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04048" y="2002560"/>
              <a:ext cx="432661" cy="579854"/>
            </a:xfrm>
            <a:prstGeom prst="rect">
              <a:avLst/>
            </a:prstGeom>
          </p:spPr>
        </p:pic>
      </p:grpSp>
      <p:pic>
        <p:nvPicPr>
          <p:cNvPr id="21" name="Picture 7" descr="http://www.canalverde.tv/images/899cab8dde2d23e7bddac0abe6f882e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8802" y="6165458"/>
            <a:ext cx="1224136" cy="693441"/>
          </a:xfrm>
          <a:prstGeom prst="rect">
            <a:avLst/>
          </a:prstGeom>
          <a:noFill/>
        </p:spPr>
      </p:pic>
      <p:pic>
        <p:nvPicPr>
          <p:cNvPr id="22" name="Picture 11" descr="http://bandab.pron.com.br/media/uploads/arara_azu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21476" y="6165458"/>
            <a:ext cx="1440160" cy="693441"/>
          </a:xfrm>
          <a:prstGeom prst="rect">
            <a:avLst/>
          </a:prstGeom>
          <a:noFill/>
        </p:spPr>
      </p:pic>
      <p:pic>
        <p:nvPicPr>
          <p:cNvPr id="23" name="Picture 17" descr="http://4.bp.blogspot.com/_YSo-wL7ZQs4/TIekCpUsOsI/AAAAAAAABvQ/vc2JeoVtt5Q/s1600/criancas-na-praiabombinha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15334" y="6165458"/>
            <a:ext cx="1307638" cy="693441"/>
          </a:xfrm>
          <a:prstGeom prst="rect">
            <a:avLst/>
          </a:prstGeom>
          <a:noFill/>
        </p:spPr>
      </p:pic>
      <p:pic>
        <p:nvPicPr>
          <p:cNvPr id="24" name="Picture 19" descr="http://www.dialogosuniversitarios.com.br/UserFiles/91/Image/frevo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25332" y="6165458"/>
            <a:ext cx="1296144" cy="693441"/>
          </a:xfrm>
          <a:prstGeom prst="rect">
            <a:avLst/>
          </a:prstGeom>
          <a:noFill/>
        </p:spPr>
      </p:pic>
      <p:pic>
        <p:nvPicPr>
          <p:cNvPr id="25" name="Picture 23" descr="http://www.eduardocampos40.com.br/wp-content/uploads/IMG_355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253248" y="6165304"/>
            <a:ext cx="1465137" cy="692696"/>
          </a:xfrm>
          <a:prstGeom prst="rect">
            <a:avLst/>
          </a:prstGeom>
          <a:noFill/>
        </p:spPr>
      </p:pic>
      <p:pic>
        <p:nvPicPr>
          <p:cNvPr id="26" name="Picture 25" descr="http://www.institutomauriciodenassau.com.br/blog/wp-content/uploads/2008/08/olinda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646377" y="6165304"/>
            <a:ext cx="1296144" cy="692696"/>
          </a:xfrm>
          <a:prstGeom prst="rect">
            <a:avLst/>
          </a:prstGeom>
          <a:noFill/>
        </p:spPr>
      </p:pic>
      <p:pic>
        <p:nvPicPr>
          <p:cNvPr id="27" name="Picture 30" descr="http://3.bp.blogspot.com/_t-MZajhUDiU/TVFa8hrZNmI/AAAAAAAAAbE/IhNdQ0kypxg/s1600/cati_praia3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939471" y="6165304"/>
            <a:ext cx="1204529" cy="692696"/>
          </a:xfrm>
          <a:prstGeom prst="rect">
            <a:avLst/>
          </a:prstGeom>
          <a:noFill/>
        </p:spPr>
      </p:pic>
      <p:sp>
        <p:nvSpPr>
          <p:cNvPr id="10" name="Título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Equipe</a:t>
            </a:r>
            <a:endParaRPr lang="pt-BR" dirty="0"/>
          </a:p>
        </p:txBody>
      </p:sp>
      <p:sp>
        <p:nvSpPr>
          <p:cNvPr id="38" name="Fluxograma: Processo alternativo 37"/>
          <p:cNvSpPr/>
          <p:nvPr/>
        </p:nvSpPr>
        <p:spPr>
          <a:xfrm>
            <a:off x="873626" y="1556791"/>
            <a:ext cx="7335859" cy="3816425"/>
          </a:xfrm>
          <a:prstGeom prst="flowChartAlternate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t-BR" sz="2400" b="1" dirty="0" smtClean="0"/>
              <a:t>Desenvolvimento</a:t>
            </a:r>
            <a:endParaRPr lang="pt-BR" sz="2400" b="1" dirty="0"/>
          </a:p>
        </p:txBody>
      </p:sp>
      <p:sp>
        <p:nvSpPr>
          <p:cNvPr id="40" name="Fluxograma: Processo alternativo 39"/>
          <p:cNvSpPr/>
          <p:nvPr/>
        </p:nvSpPr>
        <p:spPr>
          <a:xfrm>
            <a:off x="3779912" y="2780928"/>
            <a:ext cx="1525908" cy="1728192"/>
          </a:xfrm>
          <a:prstGeom prst="flowChartAlternate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t-BR" sz="1400" dirty="0"/>
              <a:t>Márcio Barbosa</a:t>
            </a:r>
          </a:p>
          <a:p>
            <a:pPr algn="ctr"/>
            <a:r>
              <a:rPr lang="pt-BR" sz="1400" dirty="0"/>
              <a:t>Pedro </a:t>
            </a:r>
            <a:r>
              <a:rPr lang="pt-BR" sz="1400" dirty="0" smtClean="0"/>
              <a:t>Victor</a:t>
            </a:r>
            <a:r>
              <a:rPr lang="pt-BR" sz="1400" dirty="0" smtClean="0"/>
              <a:t>                 </a:t>
            </a:r>
            <a:endParaRPr lang="pt-BR" sz="1400" dirty="0" smtClean="0"/>
          </a:p>
          <a:p>
            <a:pPr algn="ctr"/>
            <a:r>
              <a:rPr lang="pt-BR" sz="1400" dirty="0" smtClean="0"/>
              <a:t>Dalton Pessoa</a:t>
            </a:r>
          </a:p>
          <a:p>
            <a:pPr algn="ctr"/>
            <a:r>
              <a:rPr lang="pt-BR" sz="1400" dirty="0" smtClean="0"/>
              <a:t>Davi </a:t>
            </a:r>
            <a:r>
              <a:rPr lang="pt-BR" sz="1400" dirty="0" smtClean="0"/>
              <a:t>França</a:t>
            </a:r>
          </a:p>
          <a:p>
            <a:pPr algn="ctr"/>
            <a:r>
              <a:rPr lang="pt-BR" sz="1400" dirty="0"/>
              <a:t>Ellís Carvalho</a:t>
            </a:r>
          </a:p>
          <a:p>
            <a:pPr algn="ctr"/>
            <a:r>
              <a:rPr lang="pt-BR" sz="1400" dirty="0"/>
              <a:t>Eduardo Rocha</a:t>
            </a:r>
          </a:p>
          <a:p>
            <a:pPr algn="ctr"/>
            <a:r>
              <a:rPr lang="pt-BR" sz="1400" dirty="0"/>
              <a:t>Isadora </a:t>
            </a:r>
            <a:r>
              <a:rPr lang="pt-BR" sz="1400" dirty="0" smtClean="0"/>
              <a:t>Forte</a:t>
            </a:r>
            <a:endParaRPr lang="pt-BR" sz="1400" dirty="0"/>
          </a:p>
        </p:txBody>
      </p:sp>
      <p:sp>
        <p:nvSpPr>
          <p:cNvPr id="17" name="Fluxograma: Processo alternativo 16"/>
          <p:cNvSpPr/>
          <p:nvPr/>
        </p:nvSpPr>
        <p:spPr>
          <a:xfrm>
            <a:off x="6084168" y="3165480"/>
            <a:ext cx="1769756" cy="911592"/>
          </a:xfrm>
          <a:prstGeom prst="flowChartAlternate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 smtClean="0"/>
              <a:t>Usabilidade</a:t>
            </a:r>
          </a:p>
          <a:p>
            <a:pPr algn="ctr"/>
            <a:r>
              <a:rPr lang="pt-BR" sz="1600" dirty="0" smtClean="0"/>
              <a:t>Isadora Barros</a:t>
            </a:r>
            <a:endParaRPr lang="pt-BR" sz="1600" dirty="0"/>
          </a:p>
        </p:txBody>
      </p:sp>
      <p:sp>
        <p:nvSpPr>
          <p:cNvPr id="36" name="Fluxograma: Processo alternativo 35"/>
          <p:cNvSpPr/>
          <p:nvPr/>
        </p:nvSpPr>
        <p:spPr>
          <a:xfrm>
            <a:off x="1115616" y="3165480"/>
            <a:ext cx="1769756" cy="911592"/>
          </a:xfrm>
          <a:prstGeom prst="flowChartAlternate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 smtClean="0"/>
              <a:t>Geral</a:t>
            </a:r>
          </a:p>
          <a:p>
            <a:pPr algn="ctr"/>
            <a:r>
              <a:rPr lang="pt-BR" sz="1600" dirty="0" smtClean="0"/>
              <a:t>Mariana Pinheiro</a:t>
            </a: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164657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7616" y="434160"/>
            <a:ext cx="1279612" cy="690584"/>
          </a:xfrm>
          <a:prstGeom prst="rect">
            <a:avLst/>
          </a:prstGeom>
        </p:spPr>
      </p:pic>
      <p:grpSp>
        <p:nvGrpSpPr>
          <p:cNvPr id="2" name="Grupo 5"/>
          <p:cNvGrpSpPr/>
          <p:nvPr/>
        </p:nvGrpSpPr>
        <p:grpSpPr>
          <a:xfrm>
            <a:off x="323528" y="126134"/>
            <a:ext cx="1410573" cy="998610"/>
            <a:chOff x="2936529" y="2002560"/>
            <a:chExt cx="3795711" cy="2687160"/>
          </a:xfrm>
        </p:grpSpPr>
        <p:pic>
          <p:nvPicPr>
            <p:cNvPr id="4" name="Imagem 3" descr="suaRotaDiferente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36529" y="2532330"/>
              <a:ext cx="3795711" cy="2157390"/>
            </a:xfrm>
            <a:prstGeom prst="rect">
              <a:avLst/>
            </a:prstGeom>
            <a:effectLst>
              <a:outerShdw blurRad="50800" dist="50800" dir="5400000" algn="ctr" rotWithShape="0">
                <a:schemeClr val="accent6"/>
              </a:outerShdw>
            </a:effectLst>
          </p:spPr>
        </p:pic>
        <p:pic>
          <p:nvPicPr>
            <p:cNvPr id="5" name="Imagem 4" descr="garça.tif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04048" y="2002560"/>
              <a:ext cx="432661" cy="579854"/>
            </a:xfrm>
            <a:prstGeom prst="rect">
              <a:avLst/>
            </a:prstGeom>
          </p:spPr>
        </p:pic>
      </p:grpSp>
      <p:pic>
        <p:nvPicPr>
          <p:cNvPr id="21" name="Picture 7" descr="http://www.canalverde.tv/images/899cab8dde2d23e7bddac0abe6f882e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8802" y="6165458"/>
            <a:ext cx="1224136" cy="693441"/>
          </a:xfrm>
          <a:prstGeom prst="rect">
            <a:avLst/>
          </a:prstGeom>
          <a:noFill/>
        </p:spPr>
      </p:pic>
      <p:pic>
        <p:nvPicPr>
          <p:cNvPr id="22" name="Picture 11" descr="http://bandab.pron.com.br/media/uploads/arara_azu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21476" y="6165458"/>
            <a:ext cx="1440160" cy="693441"/>
          </a:xfrm>
          <a:prstGeom prst="rect">
            <a:avLst/>
          </a:prstGeom>
          <a:noFill/>
        </p:spPr>
      </p:pic>
      <p:pic>
        <p:nvPicPr>
          <p:cNvPr id="23" name="Picture 17" descr="http://4.bp.blogspot.com/_YSo-wL7ZQs4/TIekCpUsOsI/AAAAAAAABvQ/vc2JeoVtt5Q/s1600/criancas-na-praiabombinha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15334" y="6165458"/>
            <a:ext cx="1307638" cy="693441"/>
          </a:xfrm>
          <a:prstGeom prst="rect">
            <a:avLst/>
          </a:prstGeom>
          <a:noFill/>
        </p:spPr>
      </p:pic>
      <p:pic>
        <p:nvPicPr>
          <p:cNvPr id="24" name="Picture 19" descr="http://www.dialogosuniversitarios.com.br/UserFiles/91/Image/frevo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25332" y="6165458"/>
            <a:ext cx="1296144" cy="693441"/>
          </a:xfrm>
          <a:prstGeom prst="rect">
            <a:avLst/>
          </a:prstGeom>
          <a:noFill/>
        </p:spPr>
      </p:pic>
      <p:pic>
        <p:nvPicPr>
          <p:cNvPr id="25" name="Picture 23" descr="http://www.eduardocampos40.com.br/wp-content/uploads/IMG_355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253248" y="6165304"/>
            <a:ext cx="1465137" cy="692696"/>
          </a:xfrm>
          <a:prstGeom prst="rect">
            <a:avLst/>
          </a:prstGeom>
          <a:noFill/>
        </p:spPr>
      </p:pic>
      <p:pic>
        <p:nvPicPr>
          <p:cNvPr id="26" name="Picture 25" descr="http://www.institutomauriciodenassau.com.br/blog/wp-content/uploads/2008/08/olinda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646377" y="6165304"/>
            <a:ext cx="1296144" cy="692696"/>
          </a:xfrm>
          <a:prstGeom prst="rect">
            <a:avLst/>
          </a:prstGeom>
          <a:noFill/>
        </p:spPr>
      </p:pic>
      <p:pic>
        <p:nvPicPr>
          <p:cNvPr id="27" name="Picture 30" descr="http://3.bp.blogspot.com/_t-MZajhUDiU/TVFa8hrZNmI/AAAAAAAAAbE/IhNdQ0kypxg/s1600/cati_praia3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939471" y="6165304"/>
            <a:ext cx="1204529" cy="692696"/>
          </a:xfrm>
          <a:prstGeom prst="rect">
            <a:avLst/>
          </a:prstGeom>
          <a:noFill/>
        </p:spPr>
      </p:pic>
      <p:sp>
        <p:nvSpPr>
          <p:cNvPr id="13" name="Título 1"/>
          <p:cNvSpPr>
            <a:spLocks noGrp="1"/>
          </p:cNvSpPr>
          <p:nvPr>
            <p:ph type="title"/>
          </p:nvPr>
        </p:nvSpPr>
        <p:spPr>
          <a:xfrm>
            <a:off x="1979712" y="274640"/>
            <a:ext cx="5328592" cy="1066129"/>
          </a:xfrm>
        </p:spPr>
        <p:txBody>
          <a:bodyPr/>
          <a:lstStyle/>
          <a:p>
            <a:r>
              <a:rPr lang="pt-BR" dirty="0" smtClean="0"/>
              <a:t>Dúvidas</a:t>
            </a:r>
            <a:endParaRPr lang="pt-BR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628" y="1610798"/>
            <a:ext cx="3492744" cy="3636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06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7616" y="434160"/>
            <a:ext cx="1279612" cy="690584"/>
          </a:xfrm>
          <a:prstGeom prst="rect">
            <a:avLst/>
          </a:prstGeom>
        </p:spPr>
      </p:pic>
      <p:grpSp>
        <p:nvGrpSpPr>
          <p:cNvPr id="2" name="Grupo 5"/>
          <p:cNvGrpSpPr/>
          <p:nvPr/>
        </p:nvGrpSpPr>
        <p:grpSpPr>
          <a:xfrm>
            <a:off x="323528" y="126134"/>
            <a:ext cx="1410573" cy="998610"/>
            <a:chOff x="2936529" y="2002560"/>
            <a:chExt cx="3795711" cy="2687160"/>
          </a:xfrm>
        </p:grpSpPr>
        <p:pic>
          <p:nvPicPr>
            <p:cNvPr id="4" name="Imagem 3" descr="suaRotaDiferente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36529" y="2532330"/>
              <a:ext cx="3795711" cy="2157390"/>
            </a:xfrm>
            <a:prstGeom prst="rect">
              <a:avLst/>
            </a:prstGeom>
            <a:effectLst>
              <a:outerShdw blurRad="50800" dist="50800" dir="5400000" algn="ctr" rotWithShape="0">
                <a:schemeClr val="accent6"/>
              </a:outerShdw>
            </a:effectLst>
          </p:spPr>
        </p:pic>
        <p:pic>
          <p:nvPicPr>
            <p:cNvPr id="5" name="Imagem 4" descr="garça.tif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04048" y="2002560"/>
              <a:ext cx="432661" cy="579854"/>
            </a:xfrm>
            <a:prstGeom prst="rect">
              <a:avLst/>
            </a:prstGeom>
          </p:spPr>
        </p:pic>
      </p:grpSp>
      <p:pic>
        <p:nvPicPr>
          <p:cNvPr id="21" name="Picture 7" descr="http://www.canalverde.tv/images/899cab8dde2d23e7bddac0abe6f882e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8802" y="6165458"/>
            <a:ext cx="1224136" cy="693441"/>
          </a:xfrm>
          <a:prstGeom prst="rect">
            <a:avLst/>
          </a:prstGeom>
          <a:noFill/>
        </p:spPr>
      </p:pic>
      <p:pic>
        <p:nvPicPr>
          <p:cNvPr id="22" name="Picture 11" descr="http://bandab.pron.com.br/media/uploads/arara_azu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21476" y="6165458"/>
            <a:ext cx="1440160" cy="693441"/>
          </a:xfrm>
          <a:prstGeom prst="rect">
            <a:avLst/>
          </a:prstGeom>
          <a:noFill/>
        </p:spPr>
      </p:pic>
      <p:pic>
        <p:nvPicPr>
          <p:cNvPr id="23" name="Picture 17" descr="http://4.bp.blogspot.com/_YSo-wL7ZQs4/TIekCpUsOsI/AAAAAAAABvQ/vc2JeoVtt5Q/s1600/criancas-na-praiabombinha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15334" y="6165458"/>
            <a:ext cx="1307638" cy="693441"/>
          </a:xfrm>
          <a:prstGeom prst="rect">
            <a:avLst/>
          </a:prstGeom>
          <a:noFill/>
        </p:spPr>
      </p:pic>
      <p:pic>
        <p:nvPicPr>
          <p:cNvPr id="24" name="Picture 19" descr="http://www.dialogosuniversitarios.com.br/UserFiles/91/Image/frevo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25332" y="6165458"/>
            <a:ext cx="1296144" cy="693441"/>
          </a:xfrm>
          <a:prstGeom prst="rect">
            <a:avLst/>
          </a:prstGeom>
          <a:noFill/>
        </p:spPr>
      </p:pic>
      <p:pic>
        <p:nvPicPr>
          <p:cNvPr id="25" name="Picture 23" descr="http://www.eduardocampos40.com.br/wp-content/uploads/IMG_355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253248" y="6165304"/>
            <a:ext cx="1465137" cy="692696"/>
          </a:xfrm>
          <a:prstGeom prst="rect">
            <a:avLst/>
          </a:prstGeom>
          <a:noFill/>
        </p:spPr>
      </p:pic>
      <p:pic>
        <p:nvPicPr>
          <p:cNvPr id="26" name="Picture 25" descr="http://www.institutomauriciodenassau.com.br/blog/wp-content/uploads/2008/08/olinda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646377" y="6165304"/>
            <a:ext cx="1296144" cy="692696"/>
          </a:xfrm>
          <a:prstGeom prst="rect">
            <a:avLst/>
          </a:prstGeom>
          <a:noFill/>
        </p:spPr>
      </p:pic>
      <p:pic>
        <p:nvPicPr>
          <p:cNvPr id="27" name="Picture 30" descr="http://3.bp.blogspot.com/_t-MZajhUDiU/TVFa8hrZNmI/AAAAAAAAAbE/IhNdQ0kypxg/s1600/cati_praia3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939471" y="6165304"/>
            <a:ext cx="1204529" cy="692696"/>
          </a:xfrm>
          <a:prstGeom prst="rect">
            <a:avLst/>
          </a:prstGeom>
          <a:noFill/>
        </p:spPr>
      </p:pic>
      <p:sp>
        <p:nvSpPr>
          <p:cNvPr id="10" name="Título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O Problema</a:t>
            </a:r>
            <a:endParaRPr lang="pt-BR" dirty="0"/>
          </a:p>
        </p:txBody>
      </p:sp>
      <p:graphicFrame>
        <p:nvGraphicFramePr>
          <p:cNvPr id="28" name="Gráfico 27"/>
          <p:cNvGraphicFramePr/>
          <p:nvPr>
            <p:extLst>
              <p:ext uri="{D42A27DB-BD31-4B8C-83A1-F6EECF244321}">
                <p14:modId xmlns:p14="http://schemas.microsoft.com/office/powerpoint/2010/main" val="2079633526"/>
              </p:ext>
            </p:extLst>
          </p:nvPr>
        </p:nvGraphicFramePr>
        <p:xfrm>
          <a:off x="2449177" y="1709663"/>
          <a:ext cx="4256766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29" name="CaixaDeTexto 7"/>
          <p:cNvSpPr txBox="1">
            <a:spLocks noChangeArrowheads="1"/>
          </p:cNvSpPr>
          <p:nvPr/>
        </p:nvSpPr>
        <p:spPr bwMode="auto">
          <a:xfrm>
            <a:off x="179512" y="5626695"/>
            <a:ext cx="872771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eaLnBrk="1" hangingPunct="1"/>
            <a:r>
              <a:rPr lang="pt-BR" sz="2000" dirty="0" smtClean="0">
                <a:latin typeface="Berlin Sans FB" pitchFamily="34" charset="0"/>
              </a:rPr>
              <a:t>Fonte: </a:t>
            </a:r>
            <a:r>
              <a:rPr lang="pt-BR" sz="1200" dirty="0" smtClean="0">
                <a:latin typeface="Berlin Sans FB" pitchFamily="34" charset="0"/>
              </a:rPr>
              <a:t>Pesquisa realizada no Centro de Informática e com conhecidos dos membros </a:t>
            </a:r>
            <a:r>
              <a:rPr lang="pt-BR" sz="2000" dirty="0" smtClean="0">
                <a:latin typeface="Berlin Sans FB" pitchFamily="34" charset="0"/>
              </a:rPr>
              <a:t>via </a:t>
            </a:r>
            <a:r>
              <a:rPr lang="pt-BR" sz="2000" dirty="0" err="1" smtClean="0">
                <a:latin typeface="Berlin Sans FB" pitchFamily="34" charset="0"/>
              </a:rPr>
              <a:t>form</a:t>
            </a:r>
            <a:r>
              <a:rPr lang="pt-BR" sz="2000" dirty="0" smtClean="0">
                <a:latin typeface="Berlin Sans FB" pitchFamily="34" charset="0"/>
              </a:rPr>
              <a:t> do Google</a:t>
            </a:r>
            <a:r>
              <a:rPr lang="pt-BR" sz="1300" dirty="0" smtClean="0">
                <a:latin typeface="Berlin Sans FB" pitchFamily="34" charset="0"/>
              </a:rPr>
              <a:t>(165 pessoas).</a:t>
            </a:r>
            <a:r>
              <a:rPr lang="pt-BR" sz="1200" dirty="0" smtClean="0">
                <a:latin typeface="Berlin Sans FB" pitchFamily="34" charset="0"/>
              </a:rPr>
              <a:t> </a:t>
            </a:r>
            <a:endParaRPr lang="pt-BR" sz="1400" dirty="0">
              <a:latin typeface="Berlin Sans FB" pitchFamily="34" charset="0"/>
            </a:endParaRPr>
          </a:p>
        </p:txBody>
      </p:sp>
      <p:graphicFrame>
        <p:nvGraphicFramePr>
          <p:cNvPr id="19" name="Gráfico 18"/>
          <p:cNvGraphicFramePr/>
          <p:nvPr>
            <p:extLst>
              <p:ext uri="{D42A27DB-BD31-4B8C-83A1-F6EECF244321}">
                <p14:modId xmlns:p14="http://schemas.microsoft.com/office/powerpoint/2010/main" val="2151345751"/>
              </p:ext>
            </p:extLst>
          </p:nvPr>
        </p:nvGraphicFramePr>
        <p:xfrm>
          <a:off x="2377169" y="1745667"/>
          <a:ext cx="4400782" cy="3312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31" name="Gráfico 30"/>
          <p:cNvGraphicFramePr/>
          <p:nvPr>
            <p:extLst>
              <p:ext uri="{D42A27DB-BD31-4B8C-83A1-F6EECF244321}">
                <p14:modId xmlns:p14="http://schemas.microsoft.com/office/powerpoint/2010/main" val="2499112391"/>
              </p:ext>
            </p:extLst>
          </p:nvPr>
        </p:nvGraphicFramePr>
        <p:xfrm>
          <a:off x="2398077" y="1700808"/>
          <a:ext cx="4347845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</p:spTree>
    <p:extLst>
      <p:ext uri="{BB962C8B-B14F-4D97-AF65-F5344CB8AC3E}">
        <p14:creationId xmlns:p14="http://schemas.microsoft.com/office/powerpoint/2010/main" val="1671221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8" grpId="0">
        <p:bldAsOne/>
      </p:bldGraphic>
      <p:bldGraphic spid="28" grpId="1">
        <p:bldAsOne/>
      </p:bldGraphic>
      <p:bldGraphic spid="19" grpId="0">
        <p:bldAsOne/>
      </p:bldGraphic>
      <p:bldGraphic spid="19" grpId="1">
        <p:bldAsOne/>
      </p:bldGraphic>
      <p:bldGraphic spid="31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7616" y="434160"/>
            <a:ext cx="1279612" cy="690584"/>
          </a:xfrm>
          <a:prstGeom prst="rect">
            <a:avLst/>
          </a:prstGeom>
        </p:spPr>
      </p:pic>
      <p:grpSp>
        <p:nvGrpSpPr>
          <p:cNvPr id="2" name="Grupo 5"/>
          <p:cNvGrpSpPr/>
          <p:nvPr/>
        </p:nvGrpSpPr>
        <p:grpSpPr>
          <a:xfrm>
            <a:off x="323528" y="126134"/>
            <a:ext cx="1410573" cy="998610"/>
            <a:chOff x="2936529" y="2002560"/>
            <a:chExt cx="3795711" cy="2687160"/>
          </a:xfrm>
        </p:grpSpPr>
        <p:pic>
          <p:nvPicPr>
            <p:cNvPr id="4" name="Imagem 3" descr="suaRotaDiferente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36529" y="2532330"/>
              <a:ext cx="3795711" cy="2157390"/>
            </a:xfrm>
            <a:prstGeom prst="rect">
              <a:avLst/>
            </a:prstGeom>
            <a:effectLst>
              <a:outerShdw blurRad="50800" dist="50800" dir="5400000" algn="ctr" rotWithShape="0">
                <a:schemeClr val="accent6"/>
              </a:outerShdw>
            </a:effectLst>
          </p:spPr>
        </p:pic>
        <p:pic>
          <p:nvPicPr>
            <p:cNvPr id="5" name="Imagem 4" descr="garça.tif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04048" y="2002560"/>
              <a:ext cx="432661" cy="579854"/>
            </a:xfrm>
            <a:prstGeom prst="rect">
              <a:avLst/>
            </a:prstGeom>
          </p:spPr>
        </p:pic>
      </p:grpSp>
      <p:pic>
        <p:nvPicPr>
          <p:cNvPr id="21" name="Picture 7" descr="http://www.canalverde.tv/images/899cab8dde2d23e7bddac0abe6f882e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8802" y="6165458"/>
            <a:ext cx="1224136" cy="693441"/>
          </a:xfrm>
          <a:prstGeom prst="rect">
            <a:avLst/>
          </a:prstGeom>
          <a:noFill/>
        </p:spPr>
      </p:pic>
      <p:pic>
        <p:nvPicPr>
          <p:cNvPr id="22" name="Picture 11" descr="http://bandab.pron.com.br/media/uploads/arara_azu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21476" y="6165458"/>
            <a:ext cx="1440160" cy="693441"/>
          </a:xfrm>
          <a:prstGeom prst="rect">
            <a:avLst/>
          </a:prstGeom>
          <a:noFill/>
        </p:spPr>
      </p:pic>
      <p:pic>
        <p:nvPicPr>
          <p:cNvPr id="23" name="Picture 17" descr="http://4.bp.blogspot.com/_YSo-wL7ZQs4/TIekCpUsOsI/AAAAAAAABvQ/vc2JeoVtt5Q/s1600/criancas-na-praiabombinha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15334" y="6165458"/>
            <a:ext cx="1307638" cy="693441"/>
          </a:xfrm>
          <a:prstGeom prst="rect">
            <a:avLst/>
          </a:prstGeom>
          <a:noFill/>
        </p:spPr>
      </p:pic>
      <p:pic>
        <p:nvPicPr>
          <p:cNvPr id="24" name="Picture 19" descr="http://www.dialogosuniversitarios.com.br/UserFiles/91/Image/frevo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25332" y="6165458"/>
            <a:ext cx="1296144" cy="693441"/>
          </a:xfrm>
          <a:prstGeom prst="rect">
            <a:avLst/>
          </a:prstGeom>
          <a:noFill/>
        </p:spPr>
      </p:pic>
      <p:pic>
        <p:nvPicPr>
          <p:cNvPr id="25" name="Picture 23" descr="http://www.eduardocampos40.com.br/wp-content/uploads/IMG_355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253248" y="6165304"/>
            <a:ext cx="1465137" cy="692696"/>
          </a:xfrm>
          <a:prstGeom prst="rect">
            <a:avLst/>
          </a:prstGeom>
          <a:noFill/>
        </p:spPr>
      </p:pic>
      <p:pic>
        <p:nvPicPr>
          <p:cNvPr id="26" name="Picture 25" descr="http://www.institutomauriciodenassau.com.br/blog/wp-content/uploads/2008/08/olinda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646377" y="6165304"/>
            <a:ext cx="1296144" cy="692696"/>
          </a:xfrm>
          <a:prstGeom prst="rect">
            <a:avLst/>
          </a:prstGeom>
          <a:noFill/>
        </p:spPr>
      </p:pic>
      <p:pic>
        <p:nvPicPr>
          <p:cNvPr id="27" name="Picture 30" descr="http://3.bp.blogspot.com/_t-MZajhUDiU/TVFa8hrZNmI/AAAAAAAAAbE/IhNdQ0kypxg/s1600/cati_praia3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939471" y="6165304"/>
            <a:ext cx="1204529" cy="692696"/>
          </a:xfrm>
          <a:prstGeom prst="rect">
            <a:avLst/>
          </a:prstGeom>
          <a:noFill/>
        </p:spPr>
      </p:pic>
      <p:sp>
        <p:nvSpPr>
          <p:cNvPr id="10" name="Título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Nossa Solução</a:t>
            </a:r>
            <a:endParaRPr lang="pt-BR" dirty="0"/>
          </a:p>
        </p:txBody>
      </p:sp>
      <p:sp>
        <p:nvSpPr>
          <p:cNvPr id="15" name="Espaço Reservado para Conteúdo 26"/>
          <p:cNvSpPr>
            <a:spLocks noGrp="1"/>
          </p:cNvSpPr>
          <p:nvPr>
            <p:ph idx="1"/>
          </p:nvPr>
        </p:nvSpPr>
        <p:spPr>
          <a:xfrm>
            <a:off x="457200" y="2492375"/>
            <a:ext cx="8229600" cy="1873250"/>
          </a:xfrm>
        </p:spPr>
        <p:txBody>
          <a:bodyPr anchor="ctr">
            <a:noAutofit/>
          </a:bodyPr>
          <a:lstStyle/>
          <a:p>
            <a:pPr marL="0" indent="0" algn="ctr">
              <a:buFont typeface="Arial" charset="0"/>
              <a:buNone/>
            </a:pPr>
            <a:r>
              <a:rPr lang="pt-BR" sz="2400" dirty="0" smtClean="0"/>
              <a:t>"Nossa solução é </a:t>
            </a:r>
            <a:r>
              <a:rPr lang="pt-BR" dirty="0" smtClean="0">
                <a:solidFill>
                  <a:srgbClr val="FF0000"/>
                </a:solidFill>
              </a:rPr>
              <a:t>recomendar</a:t>
            </a:r>
            <a:r>
              <a:rPr lang="pt-BR" dirty="0" smtClean="0"/>
              <a:t> </a:t>
            </a:r>
            <a:r>
              <a:rPr lang="pt-BR" sz="2400" dirty="0" smtClean="0"/>
              <a:t>lugares ideais aos turistas, além de </a:t>
            </a:r>
            <a:r>
              <a:rPr lang="pt-BR" dirty="0" smtClean="0">
                <a:solidFill>
                  <a:srgbClr val="FF0000"/>
                </a:solidFill>
              </a:rPr>
              <a:t>estimular</a:t>
            </a:r>
            <a:r>
              <a:rPr lang="pt-BR" dirty="0" smtClean="0"/>
              <a:t> </a:t>
            </a:r>
            <a:r>
              <a:rPr lang="pt-BR" sz="2400" dirty="0" smtClean="0"/>
              <a:t>o usuário através de uma nova forma de interação e reunir informações de forma </a:t>
            </a:r>
            <a:r>
              <a:rPr lang="pt-BR" dirty="0" smtClean="0">
                <a:solidFill>
                  <a:srgbClr val="FF0000"/>
                </a:solidFill>
              </a:rPr>
              <a:t>organizada</a:t>
            </a:r>
            <a:r>
              <a:rPr lang="pt-BR" dirty="0" smtClean="0"/>
              <a:t> </a:t>
            </a:r>
            <a:r>
              <a:rPr lang="pt-BR" sz="2400" dirty="0" smtClean="0"/>
              <a:t>e </a:t>
            </a:r>
            <a:r>
              <a:rPr lang="pt-BR" dirty="0" smtClean="0">
                <a:solidFill>
                  <a:srgbClr val="FF0000"/>
                </a:solidFill>
              </a:rPr>
              <a:t>otimizada</a:t>
            </a:r>
            <a:r>
              <a:rPr lang="pt-BR" sz="2400" dirty="0" smtClean="0"/>
              <a:t>."</a:t>
            </a:r>
          </a:p>
        </p:txBody>
      </p:sp>
    </p:spTree>
    <p:extLst>
      <p:ext uri="{BB962C8B-B14F-4D97-AF65-F5344CB8AC3E}">
        <p14:creationId xmlns:p14="http://schemas.microsoft.com/office/powerpoint/2010/main" val="3382486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7616" y="434160"/>
            <a:ext cx="1279612" cy="690584"/>
          </a:xfrm>
          <a:prstGeom prst="rect">
            <a:avLst/>
          </a:prstGeom>
        </p:spPr>
      </p:pic>
      <p:grpSp>
        <p:nvGrpSpPr>
          <p:cNvPr id="2" name="Grupo 5"/>
          <p:cNvGrpSpPr/>
          <p:nvPr/>
        </p:nvGrpSpPr>
        <p:grpSpPr>
          <a:xfrm>
            <a:off x="323528" y="126134"/>
            <a:ext cx="1410573" cy="998610"/>
            <a:chOff x="2936529" y="2002560"/>
            <a:chExt cx="3795711" cy="2687160"/>
          </a:xfrm>
        </p:grpSpPr>
        <p:pic>
          <p:nvPicPr>
            <p:cNvPr id="4" name="Imagem 3" descr="suaRotaDiferente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36529" y="2532330"/>
              <a:ext cx="3795711" cy="2157390"/>
            </a:xfrm>
            <a:prstGeom prst="rect">
              <a:avLst/>
            </a:prstGeom>
            <a:effectLst>
              <a:outerShdw blurRad="50800" dist="50800" dir="5400000" algn="ctr" rotWithShape="0">
                <a:schemeClr val="accent6"/>
              </a:outerShdw>
            </a:effectLst>
          </p:spPr>
        </p:pic>
        <p:pic>
          <p:nvPicPr>
            <p:cNvPr id="5" name="Imagem 4" descr="garça.tif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04048" y="2002560"/>
              <a:ext cx="432661" cy="579854"/>
            </a:xfrm>
            <a:prstGeom prst="rect">
              <a:avLst/>
            </a:prstGeom>
          </p:spPr>
        </p:pic>
      </p:grpSp>
      <p:pic>
        <p:nvPicPr>
          <p:cNvPr id="21" name="Picture 7" descr="http://www.canalverde.tv/images/899cab8dde2d23e7bddac0abe6f882e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8802" y="6165458"/>
            <a:ext cx="1224136" cy="693441"/>
          </a:xfrm>
          <a:prstGeom prst="rect">
            <a:avLst/>
          </a:prstGeom>
          <a:noFill/>
        </p:spPr>
      </p:pic>
      <p:pic>
        <p:nvPicPr>
          <p:cNvPr id="22" name="Picture 11" descr="http://bandab.pron.com.br/media/uploads/arara_azul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21476" y="6165458"/>
            <a:ext cx="1440160" cy="693441"/>
          </a:xfrm>
          <a:prstGeom prst="rect">
            <a:avLst/>
          </a:prstGeom>
          <a:noFill/>
        </p:spPr>
      </p:pic>
      <p:pic>
        <p:nvPicPr>
          <p:cNvPr id="23" name="Picture 17" descr="http://4.bp.blogspot.com/_YSo-wL7ZQs4/TIekCpUsOsI/AAAAAAAABvQ/vc2JeoVtt5Q/s1600/criancas-na-praiabombinhas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15334" y="6165458"/>
            <a:ext cx="1307638" cy="693441"/>
          </a:xfrm>
          <a:prstGeom prst="rect">
            <a:avLst/>
          </a:prstGeom>
          <a:noFill/>
        </p:spPr>
      </p:pic>
      <p:pic>
        <p:nvPicPr>
          <p:cNvPr id="24" name="Picture 19" descr="http://www.dialogosuniversitarios.com.br/UserFiles/91/Image/frevo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25332" y="6165458"/>
            <a:ext cx="1296144" cy="693441"/>
          </a:xfrm>
          <a:prstGeom prst="rect">
            <a:avLst/>
          </a:prstGeom>
          <a:noFill/>
        </p:spPr>
      </p:pic>
      <p:pic>
        <p:nvPicPr>
          <p:cNvPr id="25" name="Picture 23" descr="http://www.eduardocampos40.com.br/wp-content/uploads/IMG_3550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253248" y="6165304"/>
            <a:ext cx="1465137" cy="692696"/>
          </a:xfrm>
          <a:prstGeom prst="rect">
            <a:avLst/>
          </a:prstGeom>
          <a:noFill/>
        </p:spPr>
      </p:pic>
      <p:pic>
        <p:nvPicPr>
          <p:cNvPr id="26" name="Picture 25" descr="http://www.institutomauriciodenassau.com.br/blog/wp-content/uploads/2008/08/olinda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646377" y="6165304"/>
            <a:ext cx="1296144" cy="692696"/>
          </a:xfrm>
          <a:prstGeom prst="rect">
            <a:avLst/>
          </a:prstGeom>
          <a:noFill/>
        </p:spPr>
      </p:pic>
      <p:pic>
        <p:nvPicPr>
          <p:cNvPr id="27" name="Picture 30" descr="http://3.bp.blogspot.com/_t-MZajhUDiU/TVFa8hrZNmI/AAAAAAAAAbE/IhNdQ0kypxg/s1600/cati_praia3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939471" y="6165304"/>
            <a:ext cx="1204529" cy="692696"/>
          </a:xfrm>
          <a:prstGeom prst="rect">
            <a:avLst/>
          </a:prstGeom>
          <a:noFill/>
        </p:spPr>
      </p:pic>
      <p:sp>
        <p:nvSpPr>
          <p:cNvPr id="10" name="Título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Nossa Solução</a:t>
            </a:r>
            <a:endParaRPr lang="pt-BR" dirty="0"/>
          </a:p>
        </p:txBody>
      </p:sp>
      <p:pic>
        <p:nvPicPr>
          <p:cNvPr id="30" name="Imagem 2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832" y="4153127"/>
            <a:ext cx="1393730" cy="9320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1" name="Imagem 3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663" y="3087228"/>
            <a:ext cx="1469448" cy="9388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30" y="3125021"/>
            <a:ext cx="1085525" cy="759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4" name="Grupo 43"/>
          <p:cNvGrpSpPr/>
          <p:nvPr/>
        </p:nvGrpSpPr>
        <p:grpSpPr>
          <a:xfrm>
            <a:off x="3255111" y="3884528"/>
            <a:ext cx="1032544" cy="611074"/>
            <a:chOff x="2076338" y="4561244"/>
            <a:chExt cx="1032544" cy="611074"/>
          </a:xfrm>
        </p:grpSpPr>
        <p:pic>
          <p:nvPicPr>
            <p:cNvPr id="18" name="Imagem 17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52931">
              <a:off x="2076338" y="4614144"/>
              <a:ext cx="772738" cy="493101"/>
            </a:xfrm>
            <a:prstGeom prst="rect">
              <a:avLst/>
            </a:prstGeom>
          </p:spPr>
        </p:pic>
        <p:sp>
          <p:nvSpPr>
            <p:cNvPr id="34" name="Seta para a direita 33"/>
            <p:cNvSpPr/>
            <p:nvPr/>
          </p:nvSpPr>
          <p:spPr>
            <a:xfrm>
              <a:off x="2100771" y="4561244"/>
              <a:ext cx="1008111" cy="611074"/>
            </a:xfrm>
            <a:prstGeom prst="rightArrow">
              <a:avLst/>
            </a:prstGeom>
            <a:noFill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39" name="Imagem 3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6623" y="1496292"/>
            <a:ext cx="685417" cy="322049"/>
          </a:xfrm>
          <a:prstGeom prst="rect">
            <a:avLst/>
          </a:prstGeom>
        </p:spPr>
      </p:pic>
      <p:pic>
        <p:nvPicPr>
          <p:cNvPr id="46" name="Imagem 4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9023" y="1648692"/>
            <a:ext cx="685417" cy="322049"/>
          </a:xfrm>
          <a:prstGeom prst="rect">
            <a:avLst/>
          </a:prstGeom>
        </p:spPr>
      </p:pic>
      <p:pic>
        <p:nvPicPr>
          <p:cNvPr id="47" name="Imagem 4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12583" y="1525347"/>
            <a:ext cx="685417" cy="322049"/>
          </a:xfrm>
          <a:prstGeom prst="rect">
            <a:avLst/>
          </a:prstGeom>
        </p:spPr>
      </p:pic>
      <p:pic>
        <p:nvPicPr>
          <p:cNvPr id="48" name="Imagem 4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28086" y="1648692"/>
            <a:ext cx="685417" cy="322049"/>
          </a:xfrm>
          <a:prstGeom prst="rect">
            <a:avLst/>
          </a:prstGeom>
        </p:spPr>
      </p:pic>
      <p:pic>
        <p:nvPicPr>
          <p:cNvPr id="49" name="Imagem 4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49244" y="1498153"/>
            <a:ext cx="685417" cy="322049"/>
          </a:xfrm>
          <a:prstGeom prst="rect">
            <a:avLst/>
          </a:prstGeom>
        </p:spPr>
      </p:pic>
      <p:pic>
        <p:nvPicPr>
          <p:cNvPr id="50" name="Imagem 4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63422" y="1641676"/>
            <a:ext cx="685417" cy="322049"/>
          </a:xfrm>
          <a:prstGeom prst="rect">
            <a:avLst/>
          </a:prstGeom>
        </p:spPr>
      </p:pic>
      <p:pic>
        <p:nvPicPr>
          <p:cNvPr id="51" name="Imagem 5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67892" y="1498153"/>
            <a:ext cx="685417" cy="322049"/>
          </a:xfrm>
          <a:prstGeom prst="rect">
            <a:avLst/>
          </a:prstGeom>
        </p:spPr>
      </p:pic>
      <p:pic>
        <p:nvPicPr>
          <p:cNvPr id="52" name="Imagem 5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61159" y="1737570"/>
            <a:ext cx="685417" cy="322049"/>
          </a:xfrm>
          <a:prstGeom prst="rect">
            <a:avLst/>
          </a:prstGeom>
        </p:spPr>
      </p:pic>
      <p:pic>
        <p:nvPicPr>
          <p:cNvPr id="53" name="Imagem 5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97341" y="1725976"/>
            <a:ext cx="685417" cy="322049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730" y="3139502"/>
            <a:ext cx="2802863" cy="19925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1" name="Grupo 10"/>
          <p:cNvGrpSpPr/>
          <p:nvPr/>
        </p:nvGrpSpPr>
        <p:grpSpPr>
          <a:xfrm>
            <a:off x="5364088" y="1124744"/>
            <a:ext cx="2121327" cy="1732417"/>
            <a:chOff x="4138684" y="2167866"/>
            <a:chExt cx="5714286" cy="4666667"/>
          </a:xfrm>
        </p:grpSpPr>
        <p:pic>
          <p:nvPicPr>
            <p:cNvPr id="9" name="Imagem 8"/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8684" y="2167866"/>
              <a:ext cx="5714286" cy="4666667"/>
            </a:xfrm>
            <a:prstGeom prst="rect">
              <a:avLst/>
            </a:prstGeom>
          </p:spPr>
        </p:pic>
        <p:pic>
          <p:nvPicPr>
            <p:cNvPr id="8" name="Imagem 7"/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9" t="4328" r="43696" b="2009"/>
            <a:stretch/>
          </p:blipFill>
          <p:spPr>
            <a:xfrm>
              <a:off x="6344839" y="2991419"/>
              <a:ext cx="1186054" cy="1877741"/>
            </a:xfrm>
            <a:prstGeom prst="rect">
              <a:avLst/>
            </a:prstGeom>
          </p:spPr>
        </p:pic>
      </p:grpSp>
      <p:grpSp>
        <p:nvGrpSpPr>
          <p:cNvPr id="14" name="Grupo 13"/>
          <p:cNvGrpSpPr/>
          <p:nvPr/>
        </p:nvGrpSpPr>
        <p:grpSpPr>
          <a:xfrm>
            <a:off x="827584" y="1196752"/>
            <a:ext cx="1735701" cy="1630321"/>
            <a:chOff x="4046277" y="1288588"/>
            <a:chExt cx="2413942" cy="2413942"/>
          </a:xfrm>
        </p:grpSpPr>
        <p:pic>
          <p:nvPicPr>
            <p:cNvPr id="13" name="Imagem 12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6277" y="1288588"/>
              <a:ext cx="2413942" cy="2413942"/>
            </a:xfrm>
            <a:prstGeom prst="rect">
              <a:avLst/>
            </a:prstGeom>
          </p:spPr>
        </p:pic>
        <p:pic>
          <p:nvPicPr>
            <p:cNvPr id="1026" name="Picture 2" descr="C:\Users\Mariana\Documents\5º Período\Projeto de Desenvolvimento\Imagens e vídeos utilizados nos ppts\siteC3.png"/>
            <p:cNvPicPr>
              <a:picLocks noChangeAspect="1" noChangeArrowheads="1"/>
            </p:cNvPicPr>
            <p:nvPr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153" r="7338"/>
            <a:stretch/>
          </p:blipFill>
          <p:spPr bwMode="auto">
            <a:xfrm>
              <a:off x="5036455" y="1836126"/>
              <a:ext cx="1263737" cy="8016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1" name="Imagem 40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222615"/>
            <a:ext cx="3518303" cy="1558313"/>
          </a:xfrm>
          <a:prstGeom prst="rect">
            <a:avLst/>
          </a:prstGeom>
        </p:spPr>
      </p:pic>
      <p:grpSp>
        <p:nvGrpSpPr>
          <p:cNvPr id="54" name="Grupo 5"/>
          <p:cNvGrpSpPr/>
          <p:nvPr/>
        </p:nvGrpSpPr>
        <p:grpSpPr>
          <a:xfrm>
            <a:off x="3646880" y="4869160"/>
            <a:ext cx="1410573" cy="998610"/>
            <a:chOff x="2936529" y="2002560"/>
            <a:chExt cx="3795711" cy="2687160"/>
          </a:xfrm>
        </p:grpSpPr>
        <p:pic>
          <p:nvPicPr>
            <p:cNvPr id="55" name="Imagem 54" descr="suaRotaDiferente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36529" y="2532330"/>
              <a:ext cx="3795711" cy="2157390"/>
            </a:xfrm>
            <a:prstGeom prst="rect">
              <a:avLst/>
            </a:prstGeom>
            <a:effectLst>
              <a:outerShdw blurRad="50800" dist="50800" dir="5400000" algn="ctr" rotWithShape="0">
                <a:schemeClr val="accent6"/>
              </a:outerShdw>
            </a:effectLst>
          </p:spPr>
        </p:pic>
        <p:pic>
          <p:nvPicPr>
            <p:cNvPr id="62" name="Imagem 61" descr="garça.tif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04048" y="2002560"/>
              <a:ext cx="432661" cy="5798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06928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1.61925E-6 L 0.09045 0.0004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14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66574E-6 L -0.00243 0.46888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2343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2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13509E-6 L -0.0033 0.60398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" y="30187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42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06408E-6 L -0.00416 0.48739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24358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42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26324E-6 L 0.00278 0.41267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" y="20634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42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53759E-6 L 0.00191 0.3486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17418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42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6.61578E-7 L 0.00087 0.52556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26278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42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3.86074E-6 L -1.11111E-6 0.41938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0958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42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94009E-6 L -0.00087 0.35531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7765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42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2.59079E-7 L -0.00191 0.42748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213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0.46898 L 0.34393 0.56273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09" y="4676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3 0.60393 L 0.33507 0.54051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10" y="-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7616" y="434160"/>
            <a:ext cx="1279612" cy="690584"/>
          </a:xfrm>
          <a:prstGeom prst="rect">
            <a:avLst/>
          </a:prstGeom>
        </p:spPr>
      </p:pic>
      <p:grpSp>
        <p:nvGrpSpPr>
          <p:cNvPr id="2" name="Grupo 5"/>
          <p:cNvGrpSpPr/>
          <p:nvPr/>
        </p:nvGrpSpPr>
        <p:grpSpPr>
          <a:xfrm>
            <a:off x="323528" y="126134"/>
            <a:ext cx="1410573" cy="998610"/>
            <a:chOff x="2936529" y="2002560"/>
            <a:chExt cx="3795711" cy="2687160"/>
          </a:xfrm>
        </p:grpSpPr>
        <p:pic>
          <p:nvPicPr>
            <p:cNvPr id="4" name="Imagem 3" descr="suaRotaDiferente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36529" y="2532330"/>
              <a:ext cx="3795711" cy="2157390"/>
            </a:xfrm>
            <a:prstGeom prst="rect">
              <a:avLst/>
            </a:prstGeom>
            <a:effectLst>
              <a:outerShdw blurRad="50800" dist="50800" dir="5400000" algn="ctr" rotWithShape="0">
                <a:schemeClr val="accent6"/>
              </a:outerShdw>
            </a:effectLst>
          </p:spPr>
        </p:pic>
        <p:pic>
          <p:nvPicPr>
            <p:cNvPr id="5" name="Imagem 4" descr="garça.tif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04048" y="2002560"/>
              <a:ext cx="432661" cy="579854"/>
            </a:xfrm>
            <a:prstGeom prst="rect">
              <a:avLst/>
            </a:prstGeom>
          </p:spPr>
        </p:pic>
      </p:grpSp>
      <p:pic>
        <p:nvPicPr>
          <p:cNvPr id="21" name="Picture 7" descr="http://www.canalverde.tv/images/899cab8dde2d23e7bddac0abe6f882e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8802" y="6165458"/>
            <a:ext cx="1224136" cy="693441"/>
          </a:xfrm>
          <a:prstGeom prst="rect">
            <a:avLst/>
          </a:prstGeom>
          <a:noFill/>
        </p:spPr>
      </p:pic>
      <p:pic>
        <p:nvPicPr>
          <p:cNvPr id="22" name="Picture 11" descr="http://bandab.pron.com.br/media/uploads/arara_azul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21476" y="6165458"/>
            <a:ext cx="1440160" cy="693441"/>
          </a:xfrm>
          <a:prstGeom prst="rect">
            <a:avLst/>
          </a:prstGeom>
          <a:noFill/>
        </p:spPr>
      </p:pic>
      <p:pic>
        <p:nvPicPr>
          <p:cNvPr id="23" name="Picture 17" descr="http://4.bp.blogspot.com/_YSo-wL7ZQs4/TIekCpUsOsI/AAAAAAAABvQ/vc2JeoVtt5Q/s1600/criancas-na-praiabombinhas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15334" y="6165458"/>
            <a:ext cx="1307638" cy="693441"/>
          </a:xfrm>
          <a:prstGeom prst="rect">
            <a:avLst/>
          </a:prstGeom>
          <a:noFill/>
        </p:spPr>
      </p:pic>
      <p:pic>
        <p:nvPicPr>
          <p:cNvPr id="24" name="Picture 19" descr="http://www.dialogosuniversitarios.com.br/UserFiles/91/Image/frevo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25332" y="6165458"/>
            <a:ext cx="1296144" cy="693441"/>
          </a:xfrm>
          <a:prstGeom prst="rect">
            <a:avLst/>
          </a:prstGeom>
          <a:noFill/>
        </p:spPr>
      </p:pic>
      <p:pic>
        <p:nvPicPr>
          <p:cNvPr id="25" name="Picture 23" descr="http://www.eduardocampos40.com.br/wp-content/uploads/IMG_3550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253248" y="6165304"/>
            <a:ext cx="1465137" cy="692696"/>
          </a:xfrm>
          <a:prstGeom prst="rect">
            <a:avLst/>
          </a:prstGeom>
          <a:noFill/>
        </p:spPr>
      </p:pic>
      <p:pic>
        <p:nvPicPr>
          <p:cNvPr id="26" name="Picture 25" descr="http://www.institutomauriciodenassau.com.br/blog/wp-content/uploads/2008/08/olinda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646377" y="6165304"/>
            <a:ext cx="1296144" cy="692696"/>
          </a:xfrm>
          <a:prstGeom prst="rect">
            <a:avLst/>
          </a:prstGeom>
          <a:noFill/>
        </p:spPr>
      </p:pic>
      <p:pic>
        <p:nvPicPr>
          <p:cNvPr id="27" name="Picture 30" descr="http://3.bp.blogspot.com/_t-MZajhUDiU/TVFa8hrZNmI/AAAAAAAAAbE/IhNdQ0kypxg/s1600/cati_praia3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939471" y="6165304"/>
            <a:ext cx="1204529" cy="692696"/>
          </a:xfrm>
          <a:prstGeom prst="rect">
            <a:avLst/>
          </a:prstGeom>
          <a:noFill/>
        </p:spPr>
      </p:pic>
      <p:sp>
        <p:nvSpPr>
          <p:cNvPr id="10" name="Título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Nossa Solução</a:t>
            </a:r>
            <a:endParaRPr lang="pt-BR" dirty="0"/>
          </a:p>
        </p:txBody>
      </p:sp>
      <p:sp>
        <p:nvSpPr>
          <p:cNvPr id="6" name="Espaço Reservado para Conteúdo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Simulação Usuário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6736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0 (0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0"/>
            <a:ext cx="73136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033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8013</TotalTime>
  <Words>238</Words>
  <Application>Microsoft Office PowerPoint</Application>
  <PresentationFormat>Apresentação na tela (4:3)</PresentationFormat>
  <Paragraphs>70</Paragraphs>
  <Slides>49</Slides>
  <Notes>4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49</vt:i4>
      </vt:variant>
    </vt:vector>
  </HeadingPairs>
  <TitlesOfParts>
    <vt:vector size="50" baseType="lpstr">
      <vt:lpstr>Tema do Office</vt:lpstr>
      <vt:lpstr>Apresentação do PowerPoint</vt:lpstr>
      <vt:lpstr>Missão da Empresa</vt:lpstr>
      <vt:lpstr>Roteiro</vt:lpstr>
      <vt:lpstr>O Problema</vt:lpstr>
      <vt:lpstr>O Problema</vt:lpstr>
      <vt:lpstr>Nossa Solução</vt:lpstr>
      <vt:lpstr>Nossa Solução</vt:lpstr>
      <vt:lpstr>Nossa Solução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Nossa Solução</vt:lpstr>
      <vt:lpstr>Apresentação do PowerPoint</vt:lpstr>
      <vt:lpstr>Apresentação do PowerPoint</vt:lpstr>
      <vt:lpstr>Apresentação do PowerPoint</vt:lpstr>
      <vt:lpstr>Apresentação do PowerPoint</vt:lpstr>
      <vt:lpstr>Soluções Atuais</vt:lpstr>
      <vt:lpstr>Cenário Atual</vt:lpstr>
      <vt:lpstr>Valores</vt:lpstr>
      <vt:lpstr>Valores</vt:lpstr>
      <vt:lpstr>Valores</vt:lpstr>
      <vt:lpstr>Equipe</vt:lpstr>
      <vt:lpstr>Dúvidas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Cliente</dc:creator>
  <cp:lastModifiedBy>Isadora Forte Barros</cp:lastModifiedBy>
  <cp:revision>301</cp:revision>
  <dcterms:created xsi:type="dcterms:W3CDTF">2011-04-09T15:03:22Z</dcterms:created>
  <dcterms:modified xsi:type="dcterms:W3CDTF">2011-08-12T14:27:59Z</dcterms:modified>
</cp:coreProperties>
</file>