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4" r:id="rId29"/>
    <p:sldId id="285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85" autoAdjust="0"/>
    <p:restoredTop sz="89748" autoAdjust="0"/>
  </p:normalViewPr>
  <p:slideViewPr>
    <p:cSldViewPr>
      <p:cViewPr varScale="1">
        <p:scale>
          <a:sx n="129" d="100"/>
          <a:sy n="129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59C1C-C492-4FAD-8228-A6E17A363ED1}" type="datetimeFigureOut">
              <a:rPr lang="pt-BR" smtClean="0"/>
              <a:t>18/11/2013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B681E-D740-4E6A-A84A-5EA95E0C0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87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slide, </a:t>
            </a:r>
            <a:r>
              <a:rPr lang="en-US" baseline="0" dirty="0" err="1" smtClean="0"/>
              <a:t>falar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cardinalidades</a:t>
            </a:r>
            <a:r>
              <a:rPr lang="en-US" baseline="0" dirty="0" smtClean="0"/>
              <a:t>!!!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681E-D740-4E6A-A84A-5EA95E0C03E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744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importancia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ordem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criação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dependencias</a:t>
            </a:r>
            <a:r>
              <a:rPr lang="en-US" baseline="0" dirty="0" smtClean="0"/>
              <a:t>)!!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681E-D740-4E6A-A84A-5EA95E0C03E2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58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681E-D740-4E6A-A84A-5EA95E0C03E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38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Explicar</a:t>
            </a:r>
            <a:r>
              <a:rPr lang="en-US" dirty="0" smtClean="0"/>
              <a:t> 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porque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entidade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fraca</a:t>
            </a:r>
            <a:r>
              <a:rPr lang="en-US" baseline="0" dirty="0" smtClean="0"/>
              <a:t>!!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681E-D740-4E6A-A84A-5EA95E0C03E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654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681E-D740-4E6A-A84A-5EA95E0C03E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491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atributos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compostos</a:t>
            </a:r>
            <a:r>
              <a:rPr lang="en-US" baseline="0" dirty="0" smtClean="0"/>
              <a:t>!!!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681E-D740-4E6A-A84A-5EA95E0C03E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510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Falar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Entidade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Associativa</a:t>
            </a:r>
            <a:r>
              <a:rPr lang="en-US" baseline="0" dirty="0" smtClean="0"/>
              <a:t>!!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681E-D740-4E6A-A84A-5EA95E0C03E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93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auto-</a:t>
            </a:r>
            <a:r>
              <a:rPr lang="en-US" dirty="0" err="1" smtClean="0"/>
              <a:t>relacionamento</a:t>
            </a:r>
            <a:r>
              <a:rPr lang="en-US" dirty="0" smtClean="0"/>
              <a:t>!!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681E-D740-4E6A-A84A-5EA95E0C03E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462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681E-D740-4E6A-A84A-5EA95E0C03E2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902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especialização</a:t>
            </a:r>
            <a:r>
              <a:rPr lang="en-US" dirty="0" smtClean="0"/>
              <a:t>!!!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681E-D740-4E6A-A84A-5EA95E0C03E2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65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EB87-C356-4A3D-8AC5-1FBE52253934}" type="datetime1">
              <a:rPr lang="pt-BR" smtClean="0"/>
              <a:t>18/11/2013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C780-9739-4DA9-908A-0485E7263256}" type="datetime1">
              <a:rPr lang="pt-BR" smtClean="0"/>
              <a:t>18/11/2013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7275-C02C-4706-9455-09018E84C420}" type="datetime1">
              <a:rPr lang="pt-BR" smtClean="0"/>
              <a:t>18/11/2013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2C42-CC3A-4241-BC14-784ABEBBDDB2}" type="datetime1">
              <a:rPr lang="pt-BR" smtClean="0"/>
              <a:t>18/11/2013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CC3A-83F8-468E-BB0B-382A5145FEAE}" type="datetime1">
              <a:rPr lang="pt-BR" smtClean="0"/>
              <a:t>18/11/2013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294C-061E-4310-8733-0C3D54619E50}" type="datetime1">
              <a:rPr lang="pt-BR" smtClean="0"/>
              <a:t>18/11/2013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4527-0CFC-4ED8-8F29-70B4A878AD5B}" type="datetime1">
              <a:rPr lang="pt-BR" smtClean="0"/>
              <a:t>18/11/2013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304D-E7E5-44B7-BAF8-DD872DD45256}" type="datetime1">
              <a:rPr lang="pt-BR" smtClean="0"/>
              <a:t>18/11/2013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6A49-5255-4E9E-9E5D-F04FB19E9947}" type="datetime1">
              <a:rPr lang="pt-BR" smtClean="0"/>
              <a:t>18/11/2013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41CA-2423-422F-8202-90991D6D8A0D}" type="datetime1">
              <a:rPr lang="pt-BR" smtClean="0"/>
              <a:t>18/11/2013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3EEE-A789-4B61-B278-3D36BB2DECAE}" type="datetime1">
              <a:rPr lang="pt-BR" smtClean="0"/>
              <a:t>18/11/2013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93DAD91-236D-4E97-B16C-5BEAB36A35CD}" type="datetime1">
              <a:rPr lang="pt-BR" smtClean="0"/>
              <a:t>18/11/2013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78B9469-242C-4602-92B9-EB925CA2D70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2527921"/>
          </a:xfrm>
        </p:spPr>
        <p:txBody>
          <a:bodyPr/>
          <a:lstStyle/>
          <a:p>
            <a:r>
              <a:rPr lang="en-US" dirty="0" err="1" smtClean="0"/>
              <a:t>Monitoria</a:t>
            </a:r>
            <a:r>
              <a:rPr lang="en-US" dirty="0" smtClean="0"/>
              <a:t> GDI</a:t>
            </a:r>
            <a:br>
              <a:rPr lang="en-US" dirty="0" smtClean="0"/>
            </a:br>
            <a:r>
              <a:rPr lang="en-US" sz="6600" dirty="0" smtClean="0"/>
              <a:t>Aula </a:t>
            </a:r>
            <a:r>
              <a:rPr lang="en-US" sz="6600" dirty="0" err="1" smtClean="0"/>
              <a:t>Prática</a:t>
            </a:r>
            <a:endParaRPr lang="pt-BR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Projeto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Conceitual</a:t>
            </a:r>
            <a:r>
              <a:rPr lang="en-US" sz="3200" b="1" dirty="0" smtClean="0"/>
              <a:t> e </a:t>
            </a:r>
            <a:r>
              <a:rPr lang="en-US" sz="3200" b="1" dirty="0" err="1" smtClean="0"/>
              <a:t>Lógico</a:t>
            </a:r>
            <a:endParaRPr lang="en-US" sz="3200" b="1" dirty="0" smtClean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0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536" y="4046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rgbClr val="000000"/>
                </a:solidFill>
                <a:latin typeface="+mj-lt"/>
              </a:rPr>
              <a:t>Todo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aluno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tem uma matrícula, um nome, um sexo, uma nota do vestibular, e tem que estar vinculado a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um único curso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, o qual pode ter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vários alunos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15018"/>
          <a:stretch/>
        </p:blipFill>
        <p:spPr>
          <a:xfrm>
            <a:off x="154278" y="1772816"/>
            <a:ext cx="8951707" cy="4381290"/>
          </a:xfrm>
          <a:prstGeom prst="rect">
            <a:avLst/>
          </a:prstGeom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10</a:t>
            </a:fld>
            <a:endParaRPr lang="pt-BR"/>
          </a:p>
        </p:txBody>
      </p:sp>
      <p:pic>
        <p:nvPicPr>
          <p:cNvPr id="4099" name="Picture 3" descr="C:\Users\fmbl\Desktop\aula\image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8" y="1628800"/>
            <a:ext cx="8951707" cy="48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17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536" y="4046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47936" y="55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rgbClr val="000000"/>
                </a:solidFill>
                <a:latin typeface="+mj-lt"/>
              </a:rPr>
              <a:t>Os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alunos podem se matricular em várias turmas (não necessariamente ofertadas pelo seu curso), as quais podem ter vários alunos matriculados. </a:t>
            </a:r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5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47936" y="55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rgbClr val="000000"/>
                </a:solidFill>
                <a:latin typeface="+mj-lt"/>
              </a:rPr>
              <a:t>Os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alunos podem se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matricular em várias turmas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(não necessariamente ofertadas pelo seu curso), as quais podem ter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vários alunos matriculados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. </a:t>
            </a: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15415"/>
          <a:stretch/>
        </p:blipFill>
        <p:spPr>
          <a:xfrm>
            <a:off x="107504" y="1844824"/>
            <a:ext cx="8921931" cy="4360861"/>
          </a:xfrm>
          <a:prstGeom prst="rect">
            <a:avLst/>
          </a:prstGeom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12</a:t>
            </a:fld>
            <a:endParaRPr lang="pt-BR"/>
          </a:p>
        </p:txBody>
      </p:sp>
      <p:pic>
        <p:nvPicPr>
          <p:cNvPr id="5123" name="Picture 3" descr="C:\Users\fmbl\Desktop\aula\imag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13300"/>
            <a:ext cx="8898380" cy="46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8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47936" y="55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rgbClr val="000000"/>
                </a:solidFill>
                <a:latin typeface="+mj-lt"/>
              </a:rPr>
              <a:t>Todo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aluno que está matriculado em uma turma tem que fazer, no mínimo, duas provas. Para cada prova deve-se guardar a sua descrição (</a:t>
            </a:r>
            <a:r>
              <a:rPr lang="pt-BR" sz="2400" dirty="0" err="1">
                <a:solidFill>
                  <a:srgbClr val="000000"/>
                </a:solidFill>
                <a:latin typeface="+mj-lt"/>
              </a:rPr>
              <a:t>ex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: 1AV, 2AV ou Final) e a sua nota (um valor entre 0 e 10). 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8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47936" y="55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rgbClr val="000000"/>
                </a:solidFill>
                <a:latin typeface="+mj-lt"/>
              </a:rPr>
              <a:t>Todo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aluno que está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matriculado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em uma turma tem que fazer, no mínimo,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duas provas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. Para cada prova deve-se guardar a sua descrição (</a:t>
            </a:r>
            <a:r>
              <a:rPr lang="pt-BR" sz="2400" dirty="0" err="1">
                <a:solidFill>
                  <a:srgbClr val="000000"/>
                </a:solidFill>
                <a:latin typeface="+mj-lt"/>
              </a:rPr>
              <a:t>ex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: 1AV, 2AV ou Final) e a sua nota (um valor entre 0 e 10). 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t="15161"/>
          <a:stretch/>
        </p:blipFill>
        <p:spPr>
          <a:xfrm>
            <a:off x="195239" y="2204864"/>
            <a:ext cx="8934994" cy="4373924"/>
          </a:xfrm>
          <a:prstGeom prst="rect">
            <a:avLst/>
          </a:prstGeom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14</a:t>
            </a:fld>
            <a:endParaRPr lang="pt-BR"/>
          </a:p>
        </p:txBody>
      </p:sp>
      <p:pic>
        <p:nvPicPr>
          <p:cNvPr id="6146" name="Picture 2" descr="C:\Users\fmbl\Desktop\aula\image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9" y="2100223"/>
            <a:ext cx="8934994" cy="447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1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47936" y="55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rgbClr val="000000"/>
                </a:solidFill>
                <a:latin typeface="+mj-lt"/>
              </a:rPr>
              <a:t>Além das provas, pode ser exigido que cada aluno matriculado em uma turma faça um projeto, o qual tem um código, um título, uma página Web e um conceito (Bom, Ruim ou Regular). Um projeto pode ser feito em equipe. 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2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47936" y="55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rgbClr val="000000"/>
                </a:solidFill>
                <a:latin typeface="+mj-lt"/>
              </a:rPr>
              <a:t>Além das provas, pode ser exigido que cada aluno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matriculado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em uma turma faça um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projeto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, o qual tem um código, um título, uma página Web e um conceito (Bom, Ruim ou Regular). Um projeto pode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ser feito em equipe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. </a:t>
            </a: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14908"/>
          <a:stretch/>
        </p:blipFill>
        <p:spPr>
          <a:xfrm>
            <a:off x="445685" y="2492896"/>
            <a:ext cx="8217578" cy="4046575"/>
          </a:xfrm>
          <a:prstGeom prst="rect">
            <a:avLst/>
          </a:prstGeom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16</a:t>
            </a:fld>
            <a:endParaRPr lang="pt-BR"/>
          </a:p>
        </p:txBody>
      </p:sp>
      <p:pic>
        <p:nvPicPr>
          <p:cNvPr id="7170" name="Picture 2" descr="C:\Users\fmbl\Desktop\aula\image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7"/>
            <a:ext cx="8598024" cy="404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5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47936" y="55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rgbClr val="000000"/>
                </a:solidFill>
                <a:latin typeface="+mj-lt"/>
              </a:rPr>
              <a:t>Uma turma pode ter vários alunos como monitores, um aluno pode ser monitor de várias turmas. A monitoria de um aluno em uma turma só acontece sob a responsabilidade de um único professor. 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6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47936" y="55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rgbClr val="000000"/>
                </a:solidFill>
                <a:latin typeface="+mj-lt"/>
              </a:rPr>
              <a:t>Uma turma pode ter vários alunos como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monitores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, um aluno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pode ser monitor de várias turmas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. A monitoria de um aluno em uma turma só acontece sob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a responsabilidade de um único professor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.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15682"/>
          <a:stretch/>
        </p:blipFill>
        <p:spPr>
          <a:xfrm>
            <a:off x="535504" y="2204864"/>
            <a:ext cx="8242031" cy="3987768"/>
          </a:xfrm>
          <a:prstGeom prst="rect">
            <a:avLst/>
          </a:prstGeom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18</a:t>
            </a:fld>
            <a:endParaRPr lang="pt-BR"/>
          </a:p>
        </p:txBody>
      </p:sp>
      <p:pic>
        <p:nvPicPr>
          <p:cNvPr id="8194" name="Picture 2" descr="C:\Users\fmbl\Desktop\aula\image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9" y="2204864"/>
            <a:ext cx="8704561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1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47936" y="55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rgbClr val="000000"/>
                </a:solidFill>
                <a:latin typeface="+mj-lt"/>
              </a:rPr>
              <a:t>Um professor pode liderar vários professores. Um professor só tem um líder.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2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600200"/>
          </a:xfrm>
        </p:spPr>
        <p:txBody>
          <a:bodyPr/>
          <a:lstStyle/>
          <a:p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Conceitual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9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47936" y="55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rgbClr val="000000"/>
                </a:solidFill>
                <a:latin typeface="+mj-lt"/>
              </a:rPr>
              <a:t>Um professor pode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liderar vários professores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. Um professor só tem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um líder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t="14215"/>
          <a:stretch/>
        </p:blipFill>
        <p:spPr>
          <a:xfrm>
            <a:off x="195239" y="1484784"/>
            <a:ext cx="8934994" cy="4618867"/>
          </a:xfrm>
          <a:prstGeom prst="rect">
            <a:avLst/>
          </a:prstGeom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20</a:t>
            </a:fld>
            <a:endParaRPr lang="pt-BR"/>
          </a:p>
        </p:txBody>
      </p:sp>
      <p:pic>
        <p:nvPicPr>
          <p:cNvPr id="9219" name="Picture 3" descr="C:\Users\fmbl\Desktop\aula\image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57" y="1340768"/>
            <a:ext cx="88964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8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47936" y="55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rgbClr val="000000"/>
                </a:solidFill>
                <a:latin typeface="+mj-lt"/>
              </a:rPr>
              <a:t>Um professor pode coordenar uma disciplina, a qual só pode ter um coordenador.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7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47936" y="55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rgbClr val="000000"/>
                </a:solidFill>
                <a:latin typeface="+mj-lt"/>
              </a:rPr>
              <a:t>Um professor pode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coordenar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uma disciplina, a qual só pode ter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um coordenador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14215"/>
          <a:stretch/>
        </p:blipFill>
        <p:spPr>
          <a:xfrm>
            <a:off x="201769" y="1484784"/>
            <a:ext cx="8921931" cy="4618867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22</a:t>
            </a:fld>
            <a:endParaRPr lang="pt-BR"/>
          </a:p>
        </p:txBody>
      </p:sp>
      <p:pic>
        <p:nvPicPr>
          <p:cNvPr id="10242" name="Picture 2" descr="C:\Users\fmbl\Desktop\aula\image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9" y="1433393"/>
            <a:ext cx="8921931" cy="501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15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47936" y="55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rgbClr val="000000"/>
                </a:solidFill>
                <a:latin typeface="+mj-lt"/>
              </a:rPr>
              <a:t>Professor e aluno são genericamente conhecidos/manipulados como pessoas.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0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47936" y="55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rgbClr val="000000"/>
                </a:solidFill>
                <a:latin typeface="+mj-lt"/>
              </a:rPr>
              <a:t>Professor e aluno são genericamente conhecidos/manipulados como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pessoas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1655"/>
          <a:stretch/>
        </p:blipFill>
        <p:spPr>
          <a:xfrm>
            <a:off x="364704" y="1371736"/>
            <a:ext cx="8596064" cy="5297624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24</a:t>
            </a:fld>
            <a:endParaRPr lang="pt-BR"/>
          </a:p>
        </p:txBody>
      </p:sp>
      <p:pic>
        <p:nvPicPr>
          <p:cNvPr id="11266" name="Picture 2" descr="C:\Users\fmbl\Desktop\aula\image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5" y="1371737"/>
            <a:ext cx="8596064" cy="529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8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600200"/>
          </a:xfrm>
        </p:spPr>
        <p:txBody>
          <a:bodyPr/>
          <a:lstStyle/>
          <a:p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Lógico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7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26</a:t>
            </a:fld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47936" y="55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rgbClr val="000000"/>
                </a:solidFill>
                <a:latin typeface="+mj-lt"/>
              </a:rPr>
              <a:t>Esquema relacional normalizado e respeitando a ordem de dependência para </a:t>
            </a:r>
            <a:r>
              <a:rPr lang="pt-BR" sz="2400" dirty="0" smtClean="0">
                <a:solidFill>
                  <a:srgbClr val="000000"/>
                </a:solidFill>
                <a:latin typeface="+mj-lt"/>
              </a:rPr>
              <a:t>a criação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das </a:t>
            </a:r>
            <a:r>
              <a:rPr lang="pt-BR" sz="2400" dirty="0" smtClean="0">
                <a:solidFill>
                  <a:srgbClr val="000000"/>
                </a:solidFill>
                <a:latin typeface="+mj-lt"/>
              </a:rPr>
              <a:t>relações:</a:t>
            </a:r>
            <a:endParaRPr lang="pt-BR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72136" y="1844824"/>
            <a:ext cx="77768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000000"/>
                </a:solidFill>
                <a:latin typeface="+mj-lt"/>
              </a:rPr>
              <a:t>Curso</a:t>
            </a:r>
            <a:r>
              <a:rPr lang="pt-BR" sz="22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pt-BR" sz="2200" u="sng" dirty="0" err="1">
                <a:solidFill>
                  <a:srgbClr val="000000"/>
                </a:solidFill>
                <a:latin typeface="+mj-lt"/>
              </a:rPr>
              <a:t>codigo</a:t>
            </a:r>
            <a:r>
              <a:rPr lang="pt-BR" sz="2200" u="sng" dirty="0">
                <a:solidFill>
                  <a:srgbClr val="000000"/>
                </a:solidFill>
                <a:latin typeface="+mj-lt"/>
              </a:rPr>
              <a:t>-curso</a:t>
            </a:r>
            <a:r>
              <a:rPr lang="pt-BR" sz="2200" dirty="0">
                <a:solidFill>
                  <a:srgbClr val="000000"/>
                </a:solidFill>
                <a:latin typeface="+mj-lt"/>
              </a:rPr>
              <a:t>, nome</a:t>
            </a:r>
            <a:r>
              <a:rPr lang="pt-BR" sz="2200" dirty="0" smtClean="0">
                <a:solidFill>
                  <a:srgbClr val="000000"/>
                </a:solidFill>
                <a:latin typeface="+mj-lt"/>
              </a:rPr>
              <a:t>)</a:t>
            </a:r>
          </a:p>
          <a:p>
            <a:endParaRPr lang="pt-BR" sz="2200" dirty="0">
              <a:solidFill>
                <a:srgbClr val="000000"/>
              </a:solidFill>
              <a:latin typeface="+mj-lt"/>
            </a:endParaRPr>
          </a:p>
          <a:p>
            <a:r>
              <a:rPr lang="pt-BR" sz="2200" b="1" dirty="0">
                <a:solidFill>
                  <a:srgbClr val="000000"/>
                </a:solidFill>
                <a:latin typeface="+mj-lt"/>
              </a:rPr>
              <a:t>Projeto</a:t>
            </a:r>
            <a:r>
              <a:rPr lang="pt-BR" sz="22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pt-BR" sz="2200" u="sng" dirty="0" err="1">
                <a:solidFill>
                  <a:srgbClr val="000000"/>
                </a:solidFill>
                <a:latin typeface="+mj-lt"/>
              </a:rPr>
              <a:t>codigo</a:t>
            </a:r>
            <a:r>
              <a:rPr lang="pt-BR" sz="2200" u="sng" dirty="0">
                <a:solidFill>
                  <a:srgbClr val="000000"/>
                </a:solidFill>
                <a:latin typeface="+mj-lt"/>
              </a:rPr>
              <a:t>-projeto</a:t>
            </a:r>
            <a:r>
              <a:rPr lang="pt-BR" sz="2200" dirty="0">
                <a:solidFill>
                  <a:srgbClr val="000000"/>
                </a:solidFill>
                <a:latin typeface="+mj-lt"/>
              </a:rPr>
              <a:t>, titulo, conceito, </a:t>
            </a:r>
            <a:r>
              <a:rPr lang="pt-BR" sz="2200" dirty="0" err="1">
                <a:solidFill>
                  <a:srgbClr val="000000"/>
                </a:solidFill>
                <a:latin typeface="+mj-lt"/>
              </a:rPr>
              <a:t>hp</a:t>
            </a:r>
            <a:r>
              <a:rPr lang="pt-BR" sz="2200" dirty="0" smtClean="0">
                <a:solidFill>
                  <a:srgbClr val="000000"/>
                </a:solidFill>
                <a:latin typeface="+mj-lt"/>
              </a:rPr>
              <a:t>)</a:t>
            </a:r>
          </a:p>
          <a:p>
            <a:endParaRPr lang="pt-BR" sz="2200" dirty="0">
              <a:solidFill>
                <a:srgbClr val="000000"/>
              </a:solidFill>
              <a:latin typeface="+mj-lt"/>
            </a:endParaRPr>
          </a:p>
          <a:p>
            <a:r>
              <a:rPr lang="pt-BR" sz="2200" b="1" dirty="0">
                <a:solidFill>
                  <a:srgbClr val="000000"/>
                </a:solidFill>
                <a:latin typeface="+mj-lt"/>
              </a:rPr>
              <a:t>Pessoa</a:t>
            </a:r>
            <a:r>
              <a:rPr lang="pt-BR" sz="22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pt-BR" sz="2200" u="sng" dirty="0">
                <a:solidFill>
                  <a:srgbClr val="000000"/>
                </a:solidFill>
                <a:latin typeface="+mj-lt"/>
              </a:rPr>
              <a:t>matricula-pessoa</a:t>
            </a:r>
            <a:r>
              <a:rPr lang="pt-BR" sz="2200" dirty="0">
                <a:solidFill>
                  <a:srgbClr val="000000"/>
                </a:solidFill>
                <a:latin typeface="+mj-lt"/>
              </a:rPr>
              <a:t>, nome, sexo</a:t>
            </a:r>
            <a:r>
              <a:rPr lang="pt-BR" sz="2200" dirty="0" smtClean="0">
                <a:solidFill>
                  <a:srgbClr val="000000"/>
                </a:solidFill>
                <a:latin typeface="+mj-lt"/>
              </a:rPr>
              <a:t>)</a:t>
            </a:r>
          </a:p>
          <a:p>
            <a:endParaRPr lang="pt-BR" sz="2200" dirty="0">
              <a:solidFill>
                <a:srgbClr val="000000"/>
              </a:solidFill>
              <a:latin typeface="+mj-lt"/>
            </a:endParaRPr>
          </a:p>
          <a:p>
            <a:r>
              <a:rPr lang="pt-BR" sz="2200" b="1" dirty="0">
                <a:solidFill>
                  <a:srgbClr val="000000"/>
                </a:solidFill>
                <a:latin typeface="+mj-lt"/>
              </a:rPr>
              <a:t>Professor</a:t>
            </a:r>
            <a:r>
              <a:rPr lang="pt-BR" sz="22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pt-BR" sz="2200" u="sng" dirty="0">
                <a:solidFill>
                  <a:srgbClr val="000000"/>
                </a:solidFill>
                <a:latin typeface="+mj-lt"/>
              </a:rPr>
              <a:t>matricula-professor</a:t>
            </a:r>
            <a:r>
              <a:rPr lang="pt-BR" sz="2200" dirty="0">
                <a:solidFill>
                  <a:srgbClr val="000000"/>
                </a:solidFill>
                <a:latin typeface="+mj-lt"/>
              </a:rPr>
              <a:t>, data-</a:t>
            </a:r>
            <a:r>
              <a:rPr lang="pt-BR" sz="2200" dirty="0" err="1">
                <a:solidFill>
                  <a:srgbClr val="000000"/>
                </a:solidFill>
                <a:latin typeface="+mj-lt"/>
              </a:rPr>
              <a:t>admissao</a:t>
            </a:r>
            <a:r>
              <a:rPr lang="pt-BR" sz="2200" dirty="0">
                <a:solidFill>
                  <a:srgbClr val="000000"/>
                </a:solidFill>
                <a:latin typeface="+mj-lt"/>
              </a:rPr>
              <a:t>, matricula-</a:t>
            </a:r>
            <a:r>
              <a:rPr lang="pt-BR" sz="2200" dirty="0" err="1">
                <a:solidFill>
                  <a:srgbClr val="000000"/>
                </a:solidFill>
                <a:latin typeface="+mj-lt"/>
              </a:rPr>
              <a:t>lider</a:t>
            </a:r>
            <a:r>
              <a:rPr lang="pt-BR" sz="22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pt-BR" sz="2200" dirty="0" smtClean="0">
                <a:solidFill>
                  <a:srgbClr val="000000"/>
                </a:solidFill>
                <a:latin typeface="+mj-lt"/>
              </a:rPr>
              <a:t>	matricula-professor </a:t>
            </a:r>
            <a:r>
              <a:rPr lang="pt-BR" sz="2200" dirty="0">
                <a:solidFill>
                  <a:srgbClr val="000000"/>
                </a:solidFill>
                <a:latin typeface="+mj-lt"/>
              </a:rPr>
              <a:t>referencia Pessoa</a:t>
            </a:r>
          </a:p>
          <a:p>
            <a:r>
              <a:rPr lang="pt-BR" sz="2200" dirty="0" smtClean="0">
                <a:solidFill>
                  <a:srgbClr val="000000"/>
                </a:solidFill>
                <a:latin typeface="+mj-lt"/>
              </a:rPr>
              <a:t>	matricula-</a:t>
            </a:r>
            <a:r>
              <a:rPr lang="pt-BR" sz="2200" dirty="0" err="1" smtClean="0">
                <a:solidFill>
                  <a:srgbClr val="000000"/>
                </a:solidFill>
                <a:latin typeface="+mj-lt"/>
              </a:rPr>
              <a:t>lider</a:t>
            </a:r>
            <a:r>
              <a:rPr lang="pt-BR" sz="2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t-BR" sz="2200" dirty="0">
                <a:solidFill>
                  <a:srgbClr val="000000"/>
                </a:solidFill>
                <a:latin typeface="+mj-lt"/>
              </a:rPr>
              <a:t>referencia </a:t>
            </a:r>
            <a:r>
              <a:rPr lang="pt-BR" sz="2200" dirty="0" smtClean="0">
                <a:solidFill>
                  <a:srgbClr val="000000"/>
                </a:solidFill>
                <a:latin typeface="+mj-lt"/>
              </a:rPr>
              <a:t>Professor</a:t>
            </a:r>
          </a:p>
          <a:p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2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>
                <a:solidFill>
                  <a:srgbClr val="000000"/>
                </a:solidFill>
              </a:rPr>
              <a:t>Disciplina</a:t>
            </a:r>
            <a:r>
              <a:rPr lang="pt-BR" sz="2000" dirty="0">
                <a:solidFill>
                  <a:srgbClr val="000000"/>
                </a:solidFill>
              </a:rPr>
              <a:t> (</a:t>
            </a:r>
            <a:r>
              <a:rPr lang="pt-BR" sz="2000" u="sng" dirty="0" err="1" smtClean="0">
                <a:solidFill>
                  <a:srgbClr val="000000"/>
                </a:solidFill>
              </a:rPr>
              <a:t>codigo</a:t>
            </a:r>
            <a:r>
              <a:rPr lang="pt-BR" sz="2000" u="sng" dirty="0" smtClean="0">
                <a:solidFill>
                  <a:srgbClr val="000000"/>
                </a:solidFill>
              </a:rPr>
              <a:t>-disciplina</a:t>
            </a:r>
            <a:r>
              <a:rPr lang="pt-BR" sz="2000" dirty="0">
                <a:solidFill>
                  <a:srgbClr val="000000"/>
                </a:solidFill>
              </a:rPr>
              <a:t>, </a:t>
            </a:r>
            <a:r>
              <a:rPr lang="pt-BR" sz="2000" dirty="0" err="1">
                <a:solidFill>
                  <a:srgbClr val="000000"/>
                </a:solidFill>
              </a:rPr>
              <a:t>conteudo-programatico</a:t>
            </a:r>
            <a:r>
              <a:rPr lang="pt-BR" sz="2000" dirty="0">
                <a:solidFill>
                  <a:srgbClr val="000000"/>
                </a:solidFill>
              </a:rPr>
              <a:t>, ementa, matricula-professor)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000000"/>
                </a:solidFill>
              </a:rPr>
              <a:t>	matricula-professor </a:t>
            </a:r>
            <a:r>
              <a:rPr lang="pt-BR" sz="2000" dirty="0">
                <a:solidFill>
                  <a:srgbClr val="000000"/>
                </a:solidFill>
              </a:rPr>
              <a:t>referencia </a:t>
            </a:r>
            <a:r>
              <a:rPr lang="pt-BR" sz="2000" dirty="0" smtClean="0">
                <a:solidFill>
                  <a:srgbClr val="000000"/>
                </a:solidFill>
              </a:rPr>
              <a:t>Professor</a:t>
            </a:r>
          </a:p>
          <a:p>
            <a:endParaRPr lang="pt-BR" sz="20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t-BR" sz="2000" b="1" dirty="0" smtClean="0">
                <a:solidFill>
                  <a:srgbClr val="000000"/>
                </a:solidFill>
              </a:rPr>
              <a:t>Turma</a:t>
            </a:r>
            <a:r>
              <a:rPr lang="pt-BR" sz="2000" dirty="0" smtClean="0">
                <a:solidFill>
                  <a:srgbClr val="000000"/>
                </a:solidFill>
              </a:rPr>
              <a:t> </a:t>
            </a:r>
            <a:r>
              <a:rPr lang="pt-BR" sz="2000" dirty="0">
                <a:solidFill>
                  <a:srgbClr val="000000"/>
                </a:solidFill>
              </a:rPr>
              <a:t>(</a:t>
            </a:r>
            <a:r>
              <a:rPr lang="pt-BR" sz="2000" u="sng" dirty="0" err="1">
                <a:solidFill>
                  <a:srgbClr val="000000"/>
                </a:solidFill>
              </a:rPr>
              <a:t>codigo</a:t>
            </a:r>
            <a:r>
              <a:rPr lang="pt-BR" sz="2000" u="sng" dirty="0">
                <a:solidFill>
                  <a:srgbClr val="000000"/>
                </a:solidFill>
              </a:rPr>
              <a:t>-disciplina</a:t>
            </a:r>
            <a:r>
              <a:rPr lang="pt-BR" sz="2000" dirty="0">
                <a:solidFill>
                  <a:srgbClr val="000000"/>
                </a:solidFill>
              </a:rPr>
              <a:t>, </a:t>
            </a:r>
            <a:r>
              <a:rPr lang="pt-BR" sz="2000" u="sng" dirty="0" err="1">
                <a:solidFill>
                  <a:srgbClr val="000000"/>
                </a:solidFill>
              </a:rPr>
              <a:t>codigo</a:t>
            </a:r>
            <a:r>
              <a:rPr lang="pt-BR" sz="2000" u="sng" dirty="0">
                <a:solidFill>
                  <a:srgbClr val="000000"/>
                </a:solidFill>
              </a:rPr>
              <a:t>-curso</a:t>
            </a:r>
            <a:r>
              <a:rPr lang="pt-BR" sz="2000" dirty="0">
                <a:solidFill>
                  <a:srgbClr val="000000"/>
                </a:solidFill>
              </a:rPr>
              <a:t>, </a:t>
            </a:r>
            <a:r>
              <a:rPr lang="pt-BR" sz="2000" u="sng" dirty="0">
                <a:solidFill>
                  <a:srgbClr val="000000"/>
                </a:solidFill>
              </a:rPr>
              <a:t>ano-semestre</a:t>
            </a:r>
            <a:r>
              <a:rPr lang="pt-BR" sz="2000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000000"/>
                </a:solidFill>
              </a:rPr>
              <a:t>	</a:t>
            </a:r>
            <a:r>
              <a:rPr lang="pt-BR" sz="2000" dirty="0" err="1" smtClean="0">
                <a:solidFill>
                  <a:srgbClr val="000000"/>
                </a:solidFill>
              </a:rPr>
              <a:t>codigo</a:t>
            </a:r>
            <a:r>
              <a:rPr lang="pt-BR" sz="2000" dirty="0" smtClean="0">
                <a:solidFill>
                  <a:srgbClr val="000000"/>
                </a:solidFill>
              </a:rPr>
              <a:t>-disciplina </a:t>
            </a:r>
            <a:r>
              <a:rPr lang="pt-BR" sz="2000" dirty="0">
                <a:solidFill>
                  <a:srgbClr val="000000"/>
                </a:solidFill>
              </a:rPr>
              <a:t>referencia Disciplina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000000"/>
                </a:solidFill>
              </a:rPr>
              <a:t>	</a:t>
            </a:r>
            <a:r>
              <a:rPr lang="pt-BR" sz="2000" dirty="0" err="1" smtClean="0">
                <a:solidFill>
                  <a:srgbClr val="000000"/>
                </a:solidFill>
              </a:rPr>
              <a:t>codigo</a:t>
            </a:r>
            <a:r>
              <a:rPr lang="pt-BR" sz="2000" dirty="0" smtClean="0">
                <a:solidFill>
                  <a:srgbClr val="000000"/>
                </a:solidFill>
              </a:rPr>
              <a:t>-curso </a:t>
            </a:r>
            <a:r>
              <a:rPr lang="pt-BR" sz="2000" dirty="0">
                <a:solidFill>
                  <a:srgbClr val="000000"/>
                </a:solidFill>
              </a:rPr>
              <a:t>referencia </a:t>
            </a:r>
            <a:r>
              <a:rPr lang="pt-BR" sz="2000" dirty="0" smtClean="0">
                <a:solidFill>
                  <a:srgbClr val="000000"/>
                </a:solidFill>
              </a:rPr>
              <a:t>Curso</a:t>
            </a:r>
          </a:p>
          <a:p>
            <a:pPr marL="0" indent="0">
              <a:buNone/>
            </a:pPr>
            <a:endParaRPr lang="pt-B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rgbClr val="000000"/>
                </a:solidFill>
              </a:rPr>
              <a:t>Ministra</a:t>
            </a:r>
            <a:r>
              <a:rPr lang="pt-BR" sz="2000" dirty="0">
                <a:solidFill>
                  <a:srgbClr val="000000"/>
                </a:solidFill>
              </a:rPr>
              <a:t> (</a:t>
            </a:r>
            <a:r>
              <a:rPr lang="pt-BR" sz="2000" u="sng" dirty="0" err="1">
                <a:solidFill>
                  <a:srgbClr val="000000"/>
                </a:solidFill>
              </a:rPr>
              <a:t>codigo</a:t>
            </a:r>
            <a:r>
              <a:rPr lang="pt-BR" sz="2000" u="sng" dirty="0">
                <a:solidFill>
                  <a:srgbClr val="000000"/>
                </a:solidFill>
              </a:rPr>
              <a:t>-disciplina</a:t>
            </a:r>
            <a:r>
              <a:rPr lang="pt-BR" sz="2000" dirty="0">
                <a:solidFill>
                  <a:srgbClr val="000000"/>
                </a:solidFill>
              </a:rPr>
              <a:t>, </a:t>
            </a:r>
            <a:r>
              <a:rPr lang="pt-BR" sz="2000" u="sng" dirty="0" err="1">
                <a:solidFill>
                  <a:srgbClr val="000000"/>
                </a:solidFill>
              </a:rPr>
              <a:t>codigo</a:t>
            </a:r>
            <a:r>
              <a:rPr lang="pt-BR" sz="2000" u="sng" dirty="0">
                <a:solidFill>
                  <a:srgbClr val="000000"/>
                </a:solidFill>
              </a:rPr>
              <a:t>-curso</a:t>
            </a:r>
            <a:r>
              <a:rPr lang="pt-BR" sz="2000" dirty="0">
                <a:solidFill>
                  <a:srgbClr val="000000"/>
                </a:solidFill>
              </a:rPr>
              <a:t>, ano-semestre, matricula-professor)</a:t>
            </a:r>
          </a:p>
          <a:p>
            <a:pPr marL="900113" indent="-900113">
              <a:buNone/>
            </a:pPr>
            <a:r>
              <a:rPr lang="pt-BR" sz="2000" dirty="0" smtClean="0">
                <a:solidFill>
                  <a:srgbClr val="000000"/>
                </a:solidFill>
              </a:rPr>
              <a:t>	</a:t>
            </a:r>
            <a:r>
              <a:rPr lang="pt-BR" sz="2000" dirty="0" err="1" smtClean="0">
                <a:solidFill>
                  <a:srgbClr val="000000"/>
                </a:solidFill>
              </a:rPr>
              <a:t>cod</a:t>
            </a:r>
            <a:r>
              <a:rPr lang="pt-BR" sz="2000" dirty="0" smtClean="0">
                <a:solidFill>
                  <a:srgbClr val="000000"/>
                </a:solidFill>
              </a:rPr>
              <a:t>-disciplina</a:t>
            </a:r>
            <a:r>
              <a:rPr lang="pt-BR" sz="2000" dirty="0">
                <a:solidFill>
                  <a:srgbClr val="000000"/>
                </a:solidFill>
              </a:rPr>
              <a:t>, </a:t>
            </a:r>
            <a:r>
              <a:rPr lang="pt-BR" sz="2000" dirty="0" err="1">
                <a:solidFill>
                  <a:srgbClr val="000000"/>
                </a:solidFill>
              </a:rPr>
              <a:t>codigo</a:t>
            </a:r>
            <a:r>
              <a:rPr lang="pt-BR" sz="2000" dirty="0">
                <a:solidFill>
                  <a:srgbClr val="000000"/>
                </a:solidFill>
              </a:rPr>
              <a:t>-curso, ano-semestre </a:t>
            </a:r>
            <a:r>
              <a:rPr lang="pt-BR" sz="2000" dirty="0" smtClean="0">
                <a:solidFill>
                  <a:srgbClr val="000000"/>
                </a:solidFill>
              </a:rPr>
              <a:t>     referencia </a:t>
            </a:r>
            <a:r>
              <a:rPr lang="pt-BR" sz="2000" dirty="0">
                <a:solidFill>
                  <a:srgbClr val="000000"/>
                </a:solidFill>
              </a:rPr>
              <a:t>Turma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000000"/>
                </a:solidFill>
              </a:rPr>
              <a:t>	matricula-professor referencia Professor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rgbClr val="000000"/>
                </a:solidFill>
              </a:rPr>
              <a:t>Aluno</a:t>
            </a:r>
            <a:r>
              <a:rPr lang="pt-BR" sz="2000" dirty="0">
                <a:solidFill>
                  <a:srgbClr val="000000"/>
                </a:solidFill>
              </a:rPr>
              <a:t> (</a:t>
            </a:r>
            <a:r>
              <a:rPr lang="pt-BR" sz="2000" u="sng" dirty="0">
                <a:solidFill>
                  <a:srgbClr val="000000"/>
                </a:solidFill>
              </a:rPr>
              <a:t>matricula-aluno</a:t>
            </a:r>
            <a:r>
              <a:rPr lang="pt-BR" sz="2000" dirty="0">
                <a:solidFill>
                  <a:srgbClr val="000000"/>
                </a:solidFill>
              </a:rPr>
              <a:t>, nota-vestibular, </a:t>
            </a:r>
            <a:r>
              <a:rPr lang="pt-BR" sz="2000" dirty="0" err="1">
                <a:solidFill>
                  <a:srgbClr val="000000"/>
                </a:solidFill>
              </a:rPr>
              <a:t>codigo</a:t>
            </a:r>
            <a:r>
              <a:rPr lang="pt-BR" sz="2000" dirty="0">
                <a:solidFill>
                  <a:srgbClr val="000000"/>
                </a:solidFill>
              </a:rPr>
              <a:t>-curso)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000000"/>
                </a:solidFill>
              </a:rPr>
              <a:t>	matricula-aluno </a:t>
            </a:r>
            <a:r>
              <a:rPr lang="pt-BR" sz="2000" dirty="0">
                <a:solidFill>
                  <a:srgbClr val="000000"/>
                </a:solidFill>
              </a:rPr>
              <a:t>referencia Pessoa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000000"/>
                </a:solidFill>
              </a:rPr>
              <a:t>	</a:t>
            </a:r>
            <a:r>
              <a:rPr lang="pt-BR" sz="2000" dirty="0" err="1" smtClean="0">
                <a:solidFill>
                  <a:srgbClr val="000000"/>
                </a:solidFill>
              </a:rPr>
              <a:t>codigo</a:t>
            </a:r>
            <a:r>
              <a:rPr lang="pt-BR" sz="2000" dirty="0" smtClean="0">
                <a:solidFill>
                  <a:srgbClr val="000000"/>
                </a:solidFill>
              </a:rPr>
              <a:t>-curso </a:t>
            </a:r>
            <a:r>
              <a:rPr lang="pt-BR" sz="2000" dirty="0">
                <a:solidFill>
                  <a:srgbClr val="000000"/>
                </a:solidFill>
              </a:rPr>
              <a:t>referencia Curso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28</a:t>
            </a:fld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000" b="1" dirty="0">
                <a:solidFill>
                  <a:srgbClr val="000000"/>
                </a:solidFill>
              </a:rPr>
              <a:t>Aluno-Turma</a:t>
            </a:r>
            <a:r>
              <a:rPr lang="pt-BR" sz="2000" dirty="0">
                <a:solidFill>
                  <a:srgbClr val="000000"/>
                </a:solidFill>
              </a:rPr>
              <a:t> (</a:t>
            </a:r>
            <a:r>
              <a:rPr lang="pt-BR" sz="2000" u="sng" dirty="0" err="1">
                <a:solidFill>
                  <a:srgbClr val="000000"/>
                </a:solidFill>
              </a:rPr>
              <a:t>cod</a:t>
            </a:r>
            <a:r>
              <a:rPr lang="pt-BR" sz="2000" u="sng" dirty="0">
                <a:solidFill>
                  <a:srgbClr val="000000"/>
                </a:solidFill>
              </a:rPr>
              <a:t>-disciplina</a:t>
            </a:r>
            <a:r>
              <a:rPr lang="pt-BR" sz="2000" dirty="0">
                <a:solidFill>
                  <a:srgbClr val="000000"/>
                </a:solidFill>
              </a:rPr>
              <a:t>, </a:t>
            </a:r>
            <a:r>
              <a:rPr lang="pt-BR" sz="2000" u="sng" dirty="0" err="1">
                <a:solidFill>
                  <a:srgbClr val="000000"/>
                </a:solidFill>
              </a:rPr>
              <a:t>codigo</a:t>
            </a:r>
            <a:r>
              <a:rPr lang="pt-BR" sz="2000" u="sng" dirty="0">
                <a:solidFill>
                  <a:srgbClr val="000000"/>
                </a:solidFill>
              </a:rPr>
              <a:t>-curso</a:t>
            </a:r>
            <a:r>
              <a:rPr lang="pt-BR" sz="2000" dirty="0">
                <a:solidFill>
                  <a:srgbClr val="000000"/>
                </a:solidFill>
              </a:rPr>
              <a:t>, </a:t>
            </a:r>
            <a:r>
              <a:rPr lang="pt-BR" sz="2000" u="sng" dirty="0">
                <a:solidFill>
                  <a:srgbClr val="000000"/>
                </a:solidFill>
              </a:rPr>
              <a:t>ano-semestre</a:t>
            </a:r>
            <a:r>
              <a:rPr lang="pt-BR" sz="2000" dirty="0">
                <a:solidFill>
                  <a:srgbClr val="000000"/>
                </a:solidFill>
              </a:rPr>
              <a:t>, </a:t>
            </a:r>
            <a:r>
              <a:rPr lang="pt-BR" sz="2000" u="sng" dirty="0">
                <a:solidFill>
                  <a:srgbClr val="000000"/>
                </a:solidFill>
              </a:rPr>
              <a:t>matricula-aluno</a:t>
            </a:r>
            <a:r>
              <a:rPr lang="pt-BR" sz="2000" dirty="0">
                <a:solidFill>
                  <a:srgbClr val="000000"/>
                </a:solidFill>
              </a:rPr>
              <a:t>, </a:t>
            </a:r>
            <a:r>
              <a:rPr lang="pt-BR" sz="2000" dirty="0" err="1">
                <a:solidFill>
                  <a:srgbClr val="000000"/>
                </a:solidFill>
              </a:rPr>
              <a:t>codigo</a:t>
            </a:r>
            <a:r>
              <a:rPr lang="pt-BR" sz="2000" dirty="0">
                <a:solidFill>
                  <a:srgbClr val="000000"/>
                </a:solidFill>
              </a:rPr>
              <a:t>-projeto)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000000"/>
                </a:solidFill>
              </a:rPr>
              <a:t>	</a:t>
            </a:r>
            <a:r>
              <a:rPr lang="pt-BR" sz="2000" dirty="0" err="1" smtClean="0">
                <a:solidFill>
                  <a:srgbClr val="000000"/>
                </a:solidFill>
              </a:rPr>
              <a:t>cod</a:t>
            </a:r>
            <a:r>
              <a:rPr lang="pt-BR" sz="2000" dirty="0" smtClean="0">
                <a:solidFill>
                  <a:srgbClr val="000000"/>
                </a:solidFill>
              </a:rPr>
              <a:t>-disciplina</a:t>
            </a:r>
            <a:r>
              <a:rPr lang="pt-BR" sz="2000" dirty="0">
                <a:solidFill>
                  <a:srgbClr val="000000"/>
                </a:solidFill>
              </a:rPr>
              <a:t>, </a:t>
            </a:r>
            <a:r>
              <a:rPr lang="pt-BR" sz="2000" dirty="0" err="1">
                <a:solidFill>
                  <a:srgbClr val="000000"/>
                </a:solidFill>
              </a:rPr>
              <a:t>codigo</a:t>
            </a:r>
            <a:r>
              <a:rPr lang="pt-BR" sz="2000" dirty="0">
                <a:solidFill>
                  <a:srgbClr val="000000"/>
                </a:solidFill>
              </a:rPr>
              <a:t>-curso, ano-semestre referencia Turma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000000"/>
                </a:solidFill>
              </a:rPr>
              <a:t>	matricula-aluno </a:t>
            </a:r>
            <a:r>
              <a:rPr lang="pt-BR" sz="2000" dirty="0">
                <a:solidFill>
                  <a:srgbClr val="000000"/>
                </a:solidFill>
              </a:rPr>
              <a:t>referencia Aluno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000000"/>
                </a:solidFill>
              </a:rPr>
              <a:t>	</a:t>
            </a:r>
            <a:r>
              <a:rPr lang="pt-BR" sz="2000" dirty="0" err="1" smtClean="0">
                <a:solidFill>
                  <a:srgbClr val="000000"/>
                </a:solidFill>
              </a:rPr>
              <a:t>codigo</a:t>
            </a:r>
            <a:r>
              <a:rPr lang="pt-BR" sz="2000" dirty="0" smtClean="0">
                <a:solidFill>
                  <a:srgbClr val="000000"/>
                </a:solidFill>
              </a:rPr>
              <a:t>-projeto </a:t>
            </a:r>
            <a:r>
              <a:rPr lang="pt-BR" sz="2000" dirty="0">
                <a:solidFill>
                  <a:srgbClr val="000000"/>
                </a:solidFill>
              </a:rPr>
              <a:t>referencia </a:t>
            </a:r>
            <a:r>
              <a:rPr lang="pt-BR" sz="2000" dirty="0" smtClean="0">
                <a:solidFill>
                  <a:srgbClr val="000000"/>
                </a:solidFill>
              </a:rPr>
              <a:t>Projeto</a:t>
            </a:r>
          </a:p>
          <a:p>
            <a:pPr marL="0" indent="0">
              <a:buNone/>
            </a:pPr>
            <a:endParaRPr lang="pt-B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rgbClr val="000000"/>
                </a:solidFill>
              </a:rPr>
              <a:t>P</a:t>
            </a:r>
            <a:r>
              <a:rPr lang="pt-BR" sz="2000" b="1" dirty="0" smtClean="0">
                <a:solidFill>
                  <a:srgbClr val="000000"/>
                </a:solidFill>
              </a:rPr>
              <a:t>rova </a:t>
            </a:r>
            <a:r>
              <a:rPr lang="pt-BR" sz="2000" dirty="0">
                <a:solidFill>
                  <a:srgbClr val="000000"/>
                </a:solidFill>
              </a:rPr>
              <a:t>(</a:t>
            </a:r>
            <a:r>
              <a:rPr lang="pt-BR" sz="2000" u="sng" dirty="0" err="1">
                <a:solidFill>
                  <a:srgbClr val="000000"/>
                </a:solidFill>
              </a:rPr>
              <a:t>cod</a:t>
            </a:r>
            <a:r>
              <a:rPr lang="pt-BR" sz="2000" u="sng" dirty="0">
                <a:solidFill>
                  <a:srgbClr val="000000"/>
                </a:solidFill>
              </a:rPr>
              <a:t>-disciplina</a:t>
            </a:r>
            <a:r>
              <a:rPr lang="pt-BR" sz="2000" dirty="0">
                <a:solidFill>
                  <a:srgbClr val="000000"/>
                </a:solidFill>
              </a:rPr>
              <a:t>, </a:t>
            </a:r>
            <a:r>
              <a:rPr lang="pt-BR" sz="2000" u="sng" dirty="0" err="1">
                <a:solidFill>
                  <a:srgbClr val="000000"/>
                </a:solidFill>
              </a:rPr>
              <a:t>codigo</a:t>
            </a:r>
            <a:r>
              <a:rPr lang="pt-BR" sz="2000" u="sng" dirty="0">
                <a:solidFill>
                  <a:srgbClr val="000000"/>
                </a:solidFill>
              </a:rPr>
              <a:t>-curso</a:t>
            </a:r>
            <a:r>
              <a:rPr lang="pt-BR" sz="2000" dirty="0">
                <a:solidFill>
                  <a:srgbClr val="000000"/>
                </a:solidFill>
              </a:rPr>
              <a:t>, </a:t>
            </a:r>
            <a:r>
              <a:rPr lang="pt-BR" sz="2000" u="sng" dirty="0">
                <a:solidFill>
                  <a:srgbClr val="000000"/>
                </a:solidFill>
              </a:rPr>
              <a:t>ano-semestre</a:t>
            </a:r>
            <a:r>
              <a:rPr lang="pt-BR" sz="2000" dirty="0">
                <a:solidFill>
                  <a:srgbClr val="000000"/>
                </a:solidFill>
              </a:rPr>
              <a:t>, </a:t>
            </a:r>
            <a:r>
              <a:rPr lang="pt-BR" sz="2000" u="sng" dirty="0">
                <a:solidFill>
                  <a:srgbClr val="000000"/>
                </a:solidFill>
              </a:rPr>
              <a:t>matricula-aluno</a:t>
            </a:r>
            <a:r>
              <a:rPr lang="pt-BR" sz="2000" dirty="0">
                <a:solidFill>
                  <a:srgbClr val="000000"/>
                </a:solidFill>
              </a:rPr>
              <a:t>, </a:t>
            </a:r>
            <a:r>
              <a:rPr lang="pt-BR" sz="2000" dirty="0" err="1">
                <a:solidFill>
                  <a:srgbClr val="000000"/>
                </a:solidFill>
              </a:rPr>
              <a:t>descricao</a:t>
            </a:r>
            <a:r>
              <a:rPr lang="pt-BR" sz="2000" dirty="0">
                <a:solidFill>
                  <a:srgbClr val="000000"/>
                </a:solidFill>
              </a:rPr>
              <a:t>, nota)</a:t>
            </a:r>
          </a:p>
          <a:p>
            <a:pPr marL="900113" indent="-900113">
              <a:buNone/>
            </a:pPr>
            <a:r>
              <a:rPr lang="pt-BR" sz="2000" dirty="0" smtClean="0">
                <a:solidFill>
                  <a:srgbClr val="000000"/>
                </a:solidFill>
              </a:rPr>
              <a:t>	</a:t>
            </a:r>
            <a:r>
              <a:rPr lang="pt-BR" sz="2000" dirty="0" err="1" smtClean="0">
                <a:solidFill>
                  <a:srgbClr val="000000"/>
                </a:solidFill>
              </a:rPr>
              <a:t>cod</a:t>
            </a:r>
            <a:r>
              <a:rPr lang="pt-BR" sz="2000" dirty="0" smtClean="0">
                <a:solidFill>
                  <a:srgbClr val="000000"/>
                </a:solidFill>
              </a:rPr>
              <a:t>-disciplina</a:t>
            </a:r>
            <a:r>
              <a:rPr lang="pt-BR" sz="2000" dirty="0">
                <a:solidFill>
                  <a:srgbClr val="000000"/>
                </a:solidFill>
              </a:rPr>
              <a:t>, </a:t>
            </a:r>
            <a:r>
              <a:rPr lang="pt-BR" sz="2000" dirty="0" err="1">
                <a:solidFill>
                  <a:srgbClr val="000000"/>
                </a:solidFill>
              </a:rPr>
              <a:t>codigo</a:t>
            </a:r>
            <a:r>
              <a:rPr lang="pt-BR" sz="2000" dirty="0">
                <a:solidFill>
                  <a:srgbClr val="000000"/>
                </a:solidFill>
              </a:rPr>
              <a:t>-curso, ano-semestre, matricula-aluno </a:t>
            </a:r>
            <a:r>
              <a:rPr lang="pt-BR" sz="2000" dirty="0" smtClean="0">
                <a:solidFill>
                  <a:srgbClr val="000000"/>
                </a:solidFill>
              </a:rPr>
              <a:t>     referencia Aluno-Turma</a:t>
            </a:r>
          </a:p>
          <a:p>
            <a:pPr marL="0" indent="0">
              <a:buNone/>
            </a:pPr>
            <a:endParaRPr lang="pt-B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t-BR" sz="2000" b="1" dirty="0" smtClean="0">
                <a:solidFill>
                  <a:srgbClr val="000000"/>
                </a:solidFill>
              </a:rPr>
              <a:t>Monitoria</a:t>
            </a:r>
            <a:r>
              <a:rPr lang="pt-BR" sz="2000" dirty="0" smtClean="0">
                <a:solidFill>
                  <a:srgbClr val="000000"/>
                </a:solidFill>
              </a:rPr>
              <a:t> </a:t>
            </a:r>
            <a:r>
              <a:rPr lang="pt-BR" sz="2000" dirty="0">
                <a:solidFill>
                  <a:srgbClr val="000000"/>
                </a:solidFill>
              </a:rPr>
              <a:t>(</a:t>
            </a:r>
            <a:r>
              <a:rPr lang="pt-BR" sz="2000" u="sng" dirty="0" err="1">
                <a:solidFill>
                  <a:srgbClr val="000000"/>
                </a:solidFill>
              </a:rPr>
              <a:t>cod</a:t>
            </a:r>
            <a:r>
              <a:rPr lang="pt-BR" sz="2000" u="sng" dirty="0">
                <a:solidFill>
                  <a:srgbClr val="000000"/>
                </a:solidFill>
              </a:rPr>
              <a:t>-disciplina</a:t>
            </a:r>
            <a:r>
              <a:rPr lang="pt-BR" sz="2000" dirty="0">
                <a:solidFill>
                  <a:srgbClr val="000000"/>
                </a:solidFill>
              </a:rPr>
              <a:t>, </a:t>
            </a:r>
            <a:r>
              <a:rPr lang="pt-BR" sz="2000" u="sng" dirty="0" err="1">
                <a:solidFill>
                  <a:srgbClr val="000000"/>
                </a:solidFill>
              </a:rPr>
              <a:t>codigo</a:t>
            </a:r>
            <a:r>
              <a:rPr lang="pt-BR" sz="2000" u="sng" dirty="0">
                <a:solidFill>
                  <a:srgbClr val="000000"/>
                </a:solidFill>
              </a:rPr>
              <a:t>-curso</a:t>
            </a:r>
            <a:r>
              <a:rPr lang="pt-BR" sz="2000" dirty="0">
                <a:solidFill>
                  <a:srgbClr val="000000"/>
                </a:solidFill>
              </a:rPr>
              <a:t>, </a:t>
            </a:r>
            <a:r>
              <a:rPr lang="pt-BR" sz="2000" u="sng" dirty="0">
                <a:solidFill>
                  <a:srgbClr val="000000"/>
                </a:solidFill>
              </a:rPr>
              <a:t>ano-semestre</a:t>
            </a:r>
            <a:r>
              <a:rPr lang="pt-BR" sz="2000" dirty="0">
                <a:solidFill>
                  <a:srgbClr val="000000"/>
                </a:solidFill>
              </a:rPr>
              <a:t>, </a:t>
            </a:r>
            <a:r>
              <a:rPr lang="pt-BR" sz="2000" u="sng" dirty="0">
                <a:solidFill>
                  <a:srgbClr val="000000"/>
                </a:solidFill>
              </a:rPr>
              <a:t>matricula-aluno</a:t>
            </a:r>
            <a:r>
              <a:rPr lang="pt-BR" sz="2000" dirty="0">
                <a:solidFill>
                  <a:srgbClr val="000000"/>
                </a:solidFill>
              </a:rPr>
              <a:t>, </a:t>
            </a:r>
            <a:r>
              <a:rPr lang="pt-BR" sz="2000" u="sng" dirty="0">
                <a:solidFill>
                  <a:srgbClr val="000000"/>
                </a:solidFill>
              </a:rPr>
              <a:t>matricula-professor</a:t>
            </a:r>
            <a:r>
              <a:rPr lang="pt-BR" sz="2000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000000"/>
                </a:solidFill>
              </a:rPr>
              <a:t>	</a:t>
            </a:r>
            <a:r>
              <a:rPr lang="pt-BR" sz="2000" dirty="0" err="1" smtClean="0">
                <a:solidFill>
                  <a:srgbClr val="000000"/>
                </a:solidFill>
              </a:rPr>
              <a:t>cod</a:t>
            </a:r>
            <a:r>
              <a:rPr lang="pt-BR" sz="2000" dirty="0" smtClean="0">
                <a:solidFill>
                  <a:srgbClr val="000000"/>
                </a:solidFill>
              </a:rPr>
              <a:t>-disciplina</a:t>
            </a:r>
            <a:r>
              <a:rPr lang="pt-BR" sz="2000" dirty="0">
                <a:solidFill>
                  <a:srgbClr val="000000"/>
                </a:solidFill>
              </a:rPr>
              <a:t>, </a:t>
            </a:r>
            <a:r>
              <a:rPr lang="pt-BR" sz="2000" dirty="0" err="1">
                <a:solidFill>
                  <a:srgbClr val="000000"/>
                </a:solidFill>
              </a:rPr>
              <a:t>codigo</a:t>
            </a:r>
            <a:r>
              <a:rPr lang="pt-BR" sz="2000" dirty="0">
                <a:solidFill>
                  <a:srgbClr val="000000"/>
                </a:solidFill>
              </a:rPr>
              <a:t>-curso, ano-semestre referencia Turma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000000"/>
                </a:solidFill>
              </a:rPr>
              <a:t>	matricula-aluno </a:t>
            </a:r>
            <a:r>
              <a:rPr lang="pt-BR" sz="2000" dirty="0">
                <a:solidFill>
                  <a:srgbClr val="000000"/>
                </a:solidFill>
              </a:rPr>
              <a:t>referencia Aluno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000000"/>
                </a:solidFill>
              </a:rPr>
              <a:t>	matricula-professor </a:t>
            </a:r>
            <a:r>
              <a:rPr lang="pt-BR" sz="2000" dirty="0">
                <a:solidFill>
                  <a:srgbClr val="000000"/>
                </a:solidFill>
              </a:rPr>
              <a:t>referencia Professor</a:t>
            </a:r>
            <a:endParaRPr lang="pt-BR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600200"/>
          </a:xfrm>
        </p:spPr>
        <p:txBody>
          <a:bodyPr/>
          <a:lstStyle/>
          <a:p>
            <a:r>
              <a:rPr lang="en-US" sz="8800" b="1" dirty="0" err="1" smtClean="0"/>
              <a:t>Dúvidas</a:t>
            </a:r>
            <a:r>
              <a:rPr lang="en-US" sz="8800" b="1" dirty="0" smtClean="0"/>
              <a:t>?</a:t>
            </a:r>
            <a:endParaRPr lang="pt-BR" sz="88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5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Um curso tem um código, um nome e várias turmas. Cada turma é exclusiva de um </a:t>
            </a:r>
            <a:r>
              <a:rPr lang="pt-BR" dirty="0" smtClean="0">
                <a:solidFill>
                  <a:schemeClr val="tx1"/>
                </a:solidFill>
              </a:rPr>
              <a:t>curso. A cada </a:t>
            </a:r>
            <a:r>
              <a:rPr lang="pt-BR" dirty="0">
                <a:solidFill>
                  <a:schemeClr val="tx1"/>
                </a:solidFill>
              </a:rPr>
              <a:t>turma é ofertada </a:t>
            </a:r>
            <a:r>
              <a:rPr lang="pt-BR" dirty="0" smtClean="0">
                <a:solidFill>
                  <a:schemeClr val="tx1"/>
                </a:solidFill>
              </a:rPr>
              <a:t>uma </a:t>
            </a:r>
            <a:r>
              <a:rPr lang="pt-BR" dirty="0">
                <a:solidFill>
                  <a:schemeClr val="tx1"/>
                </a:solidFill>
              </a:rPr>
              <a:t>disciplina específica. Uma disciplina tem um código, uma ementa, um conteúdo programático e pode ser ofertada para diferentes turmas.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8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95536" y="4046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rgbClr val="000000"/>
                </a:solidFill>
                <a:latin typeface="+mj-lt"/>
              </a:rPr>
              <a:t>Um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curso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+mj-lt"/>
              </a:rPr>
              <a:t>tem um código, um nome e várias turmas. Cada </a:t>
            </a:r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turma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+mj-lt"/>
              </a:rPr>
              <a:t>é exclusiva de um curso. Cada turma é ofertada para uma disciplina específica. Uma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disciplina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+mj-lt"/>
              </a:rPr>
              <a:t>tem um código, uma ementa, um conteúdo programático e pode ser ofertada para diferentes turmas. </a:t>
            </a:r>
          </a:p>
          <a:p>
            <a:endParaRPr lang="pt-BR" dirty="0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8508854" cy="1474712"/>
          </a:xfrm>
        </p:spPr>
      </p:pic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4</a:t>
            </a:fld>
            <a:endParaRPr lang="pt-BR"/>
          </a:p>
        </p:txBody>
      </p:sp>
      <p:pic>
        <p:nvPicPr>
          <p:cNvPr id="1027" name="Picture 3" descr="C:\Users\fmbl\Desktop\aula\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856223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90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536" y="4046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rgbClr val="000000"/>
                </a:solidFill>
                <a:latin typeface="+mj-lt"/>
              </a:rPr>
              <a:t>Cada turma é identificada a partir do código da sua disciplina mais o código do seu curso e o ano/semestre que a turma foi ofertada. </a:t>
            </a:r>
            <a:endParaRPr lang="pt-BR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2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536" y="4046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rgbClr val="000000"/>
                </a:solidFill>
                <a:latin typeface="+mj-lt"/>
              </a:rPr>
              <a:t>Cada turma é identificada a partir do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código da sua </a:t>
            </a:r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disciplina</a:t>
            </a:r>
            <a:r>
              <a:rPr lang="pt-BR" sz="2400" dirty="0" smtClean="0">
                <a:solidFill>
                  <a:srgbClr val="000000"/>
                </a:solidFill>
                <a:latin typeface="+mj-lt"/>
              </a:rPr>
              <a:t>, o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código do seu curso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e o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ano/semestre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que a turma foi ofertada.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t="39475"/>
          <a:stretch/>
        </p:blipFill>
        <p:spPr>
          <a:xfrm>
            <a:off x="395536" y="2667645"/>
            <a:ext cx="8352928" cy="1483664"/>
          </a:xfrm>
          <a:prstGeom prst="rect">
            <a:avLst/>
          </a:prstGeom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6</a:t>
            </a:fld>
            <a:endParaRPr lang="pt-BR"/>
          </a:p>
        </p:txBody>
      </p:sp>
      <p:pic>
        <p:nvPicPr>
          <p:cNvPr id="2052" name="Picture 4" descr="C:\Users\fmbl\Desktop\aula\image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1325"/>
            <a:ext cx="8398024" cy="18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7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536" y="4046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rgbClr val="000000"/>
                </a:solidFill>
                <a:latin typeface="+mj-lt"/>
              </a:rPr>
              <a:t>Um professor tem uma matrícula, um nome, um sexo, uma data de admissão e pode ministrar aulas em diversas turmas de diferentes cursos. Uma turma pode ter mais de um professor. 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7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536" y="4046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rgbClr val="000000"/>
                </a:solidFill>
                <a:latin typeface="+mj-lt"/>
              </a:rPr>
              <a:t>Um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professor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tem uma matrícula, um nome, um sexo, uma data de admissão e pode ministrar aulas em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diversas turmas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de diferentes cursos. Uma turma pode ter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mais de um professor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17036"/>
          <a:stretch/>
        </p:blipFill>
        <p:spPr>
          <a:xfrm>
            <a:off x="457747" y="2132856"/>
            <a:ext cx="8166871" cy="3895861"/>
          </a:xfrm>
          <a:prstGeom prst="rect">
            <a:avLst/>
          </a:prstGeom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8</a:t>
            </a:fld>
            <a:endParaRPr lang="pt-BR"/>
          </a:p>
        </p:txBody>
      </p:sp>
      <p:pic>
        <p:nvPicPr>
          <p:cNvPr id="3075" name="Picture 3" descr="C:\Users\fmbl\Desktop\aula\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9" y="1916831"/>
            <a:ext cx="8165167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34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536" y="4046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rgbClr val="000000"/>
                </a:solidFill>
                <a:latin typeface="+mj-lt"/>
              </a:rPr>
              <a:t>Todo aluno tem uma matrícula, um nome, um sexo, uma nota do vestibular, e tem que estar vinculado a um único curso, o qual pode ter vários alunos. 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2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345</TotalTime>
  <Words>847</Words>
  <Application>Microsoft Office PowerPoint</Application>
  <PresentationFormat>Apresentação na tela (4:3)</PresentationFormat>
  <Paragraphs>113</Paragraphs>
  <Slides>29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Executivo</vt:lpstr>
      <vt:lpstr>Monitoria GDI Aula Prática</vt:lpstr>
      <vt:lpstr>Projeto Conceitual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Projeto Lógico</vt:lpstr>
      <vt:lpstr>Apresentação do PowerPoint</vt:lpstr>
      <vt:lpstr>Apresentação do PowerPoint</vt:lpstr>
      <vt:lpstr>Apresentação do PowerPoint</vt:lpstr>
      <vt:lpstr>Dúvidas?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MiniMundo</dc:title>
  <dc:creator>Crystal Menezes</dc:creator>
  <cp:lastModifiedBy>Fernando Miguel Barros Lins</cp:lastModifiedBy>
  <cp:revision>21</cp:revision>
  <dcterms:created xsi:type="dcterms:W3CDTF">2011-08-24T21:01:58Z</dcterms:created>
  <dcterms:modified xsi:type="dcterms:W3CDTF">2013-11-19T00:09:50Z</dcterms:modified>
</cp:coreProperties>
</file>