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41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5" r:id="rId22"/>
    <p:sldId id="330" r:id="rId23"/>
    <p:sldId id="336" r:id="rId24"/>
    <p:sldId id="331" r:id="rId25"/>
    <p:sldId id="337" r:id="rId26"/>
    <p:sldId id="332" r:id="rId27"/>
    <p:sldId id="333" r:id="rId28"/>
    <p:sldId id="338" r:id="rId29"/>
    <p:sldId id="339" r:id="rId30"/>
    <p:sldId id="340" r:id="rId31"/>
    <p:sldId id="334" r:id="rId32"/>
    <p:sldId id="315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>
        <p:scale>
          <a:sx n="111" d="100"/>
          <a:sy n="111" d="100"/>
        </p:scale>
        <p:origin x="-161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02/12/2013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02/12/2013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fmbl/gdi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Considere que todo professor é um líder em </a:t>
            </a:r>
            <a:r>
              <a:rPr lang="pt-BR" sz="2000" b="1" dirty="0" smtClean="0">
                <a:solidFill>
                  <a:schemeClr val="tx1"/>
                </a:solidFill>
              </a:rPr>
              <a:t>potencial. Realize </a:t>
            </a:r>
            <a:r>
              <a:rPr lang="pt-BR" sz="2000" b="1" dirty="0">
                <a:solidFill>
                  <a:schemeClr val="tx1"/>
                </a:solidFill>
              </a:rPr>
              <a:t>uma consulta que relacione, em duas colunas, </a:t>
            </a:r>
            <a:r>
              <a:rPr lang="pt-BR" sz="2000" b="1" dirty="0" smtClean="0">
                <a:solidFill>
                  <a:schemeClr val="tx1"/>
                </a:solidFill>
              </a:rPr>
              <a:t>os nomes </a:t>
            </a:r>
            <a:r>
              <a:rPr lang="pt-BR" sz="2000" b="1" dirty="0">
                <a:solidFill>
                  <a:schemeClr val="tx1"/>
                </a:solidFill>
              </a:rPr>
              <a:t>dos professores e o nome dos seus líderes. </a:t>
            </a:r>
            <a:r>
              <a:rPr lang="pt-BR" sz="2000" b="1" dirty="0" smtClean="0">
                <a:solidFill>
                  <a:schemeClr val="tx1"/>
                </a:solidFill>
              </a:rPr>
              <a:t>Mesmo os </a:t>
            </a:r>
            <a:r>
              <a:rPr lang="pt-BR" sz="2000" b="1" dirty="0">
                <a:solidFill>
                  <a:schemeClr val="tx1"/>
                </a:solidFill>
              </a:rPr>
              <a:t>professores que não têm líder deverão aparecer </a:t>
            </a:r>
            <a:r>
              <a:rPr lang="pt-BR" sz="2000" b="1" dirty="0" smtClean="0">
                <a:solidFill>
                  <a:schemeClr val="tx1"/>
                </a:solidFill>
              </a:rPr>
              <a:t>na primeira </a:t>
            </a:r>
            <a:r>
              <a:rPr lang="pt-BR" sz="2000" b="1" dirty="0">
                <a:solidFill>
                  <a:schemeClr val="tx1"/>
                </a:solidFill>
              </a:rPr>
              <a:t>coluna e mesmo os professores que não </a:t>
            </a:r>
            <a:r>
              <a:rPr lang="pt-BR" sz="2000" b="1" dirty="0" smtClean="0">
                <a:solidFill>
                  <a:schemeClr val="tx1"/>
                </a:solidFill>
              </a:rPr>
              <a:t>têm liderados </a:t>
            </a:r>
            <a:r>
              <a:rPr lang="pt-BR" sz="2000" b="1" dirty="0">
                <a:solidFill>
                  <a:schemeClr val="tx1"/>
                </a:solidFill>
              </a:rPr>
              <a:t>devem aparecer na lista de líderes (</a:t>
            </a:r>
            <a:r>
              <a:rPr lang="pt-BR" sz="2000" b="1" dirty="0" smtClean="0">
                <a:solidFill>
                  <a:schemeClr val="tx1"/>
                </a:solidFill>
              </a:rPr>
              <a:t>segunda coluna</a:t>
            </a:r>
            <a:r>
              <a:rPr lang="pt-BR" sz="2000" b="1" dirty="0">
                <a:solidFill>
                  <a:schemeClr val="tx1"/>
                </a:solidFill>
              </a:rPr>
              <a:t>).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01875" y="3698392"/>
            <a:ext cx="9000000" cy="25389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p1.nome AS liderado, p2.nome AS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lider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professor pr1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FULL OUTER JOIN professor pr2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(pr1.matricula_lider = pr2.matricula_professor)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pessoa p1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(p1.matricula_pessoa = pr1.matricula_professor)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pessoa p2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(p2.matricula_pessoa = pr2.matricula_professor);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Exiba o código e o nome de TODOS os cursos bem como </a:t>
            </a:r>
            <a:r>
              <a:rPr lang="pt-BR" sz="2000" b="1" dirty="0" smtClean="0">
                <a:solidFill>
                  <a:schemeClr val="tx1"/>
                </a:solidFill>
              </a:rPr>
              <a:t>a quantidade </a:t>
            </a:r>
            <a:r>
              <a:rPr lang="pt-BR" sz="2000" b="1" dirty="0">
                <a:solidFill>
                  <a:schemeClr val="tx1"/>
                </a:solidFill>
              </a:rPr>
              <a:t>de alunos que estão vinculados a </a:t>
            </a:r>
            <a:r>
              <a:rPr lang="pt-BR" sz="2000" b="1" dirty="0" smtClean="0">
                <a:solidFill>
                  <a:schemeClr val="tx1"/>
                </a:solidFill>
              </a:rPr>
              <a:t>ele, ordenando-os </a:t>
            </a:r>
            <a:r>
              <a:rPr lang="pt-BR" sz="2000" b="1" dirty="0">
                <a:solidFill>
                  <a:schemeClr val="tx1"/>
                </a:solidFill>
              </a:rPr>
              <a:t>por essa quantidade.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3140968"/>
            <a:ext cx="9360000" cy="17281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C.codigo_curso,C.nome,COUNT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QTD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Curso 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GROUP BY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C.nome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QTD DESC;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Mostre, para cada um dos professores, a quantidade </a:t>
            </a:r>
            <a:r>
              <a:rPr lang="pt-BR" sz="2000" b="1" dirty="0" smtClean="0">
                <a:solidFill>
                  <a:schemeClr val="bg2"/>
                </a:solidFill>
              </a:rPr>
              <a:t>de alunos </a:t>
            </a:r>
            <a:r>
              <a:rPr lang="pt-BR" sz="2000" b="1" dirty="0">
                <a:solidFill>
                  <a:schemeClr val="bg2"/>
                </a:solidFill>
              </a:rPr>
              <a:t>diferentes que já passaram por sua orientação.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42088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COUNT(DISTINCT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QTD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Ministra 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		JOIN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M.codigo_disciplina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M.codigo_curso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M.ano_semestre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GROUP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QTD DESC;</a:t>
            </a:r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Considere </a:t>
            </a:r>
            <a:r>
              <a:rPr lang="pt-BR" sz="2000" b="1" dirty="0">
                <a:solidFill>
                  <a:schemeClr val="tx1"/>
                </a:solidFill>
              </a:rPr>
              <a:t>que haverá um recálculo dos alunos </a:t>
            </a:r>
            <a:r>
              <a:rPr lang="pt-BR" sz="2000" b="1" dirty="0" smtClean="0">
                <a:solidFill>
                  <a:schemeClr val="tx1"/>
                </a:solidFill>
              </a:rPr>
              <a:t>aprovados no vestibular. Só </a:t>
            </a:r>
            <a:r>
              <a:rPr lang="pt-BR" sz="2000" b="1" dirty="0">
                <a:solidFill>
                  <a:schemeClr val="tx1"/>
                </a:solidFill>
              </a:rPr>
              <a:t>serão aprovados aqueles que tiverem obtido uma </a:t>
            </a:r>
            <a:r>
              <a:rPr lang="pt-BR" sz="2000" b="1" dirty="0" smtClean="0">
                <a:solidFill>
                  <a:schemeClr val="tx1"/>
                </a:solidFill>
              </a:rPr>
              <a:t>nota no </a:t>
            </a:r>
            <a:r>
              <a:rPr lang="pt-BR" sz="2000" b="1" dirty="0">
                <a:solidFill>
                  <a:schemeClr val="tx1"/>
                </a:solidFill>
              </a:rPr>
              <a:t>máximo 5% menor que a média das notas dos </a:t>
            </a:r>
            <a:r>
              <a:rPr lang="pt-BR" sz="2000" b="1" dirty="0" smtClean="0">
                <a:solidFill>
                  <a:schemeClr val="tx1"/>
                </a:solidFill>
              </a:rPr>
              <a:t>alunos daquele curso. Mostre </a:t>
            </a:r>
            <a:r>
              <a:rPr lang="pt-BR" sz="2000" b="1" dirty="0">
                <a:solidFill>
                  <a:schemeClr val="tx1"/>
                </a:solidFill>
              </a:rPr>
              <a:t>os alunos que deveriam abandonar os cursos, </a:t>
            </a:r>
            <a:r>
              <a:rPr lang="pt-BR" sz="2000" b="1" dirty="0" smtClean="0">
                <a:solidFill>
                  <a:schemeClr val="tx1"/>
                </a:solidFill>
              </a:rPr>
              <a:t>o código </a:t>
            </a:r>
            <a:r>
              <a:rPr lang="pt-BR" sz="2000" b="1" dirty="0">
                <a:solidFill>
                  <a:schemeClr val="tx1"/>
                </a:solidFill>
              </a:rPr>
              <a:t>do curso e a nota, de acordo com as novas regras.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7544" y="3717032"/>
            <a:ext cx="9000000" cy="280831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&lt;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(AVG(A2.nota_vestibular)) * 0.95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 A2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A2.codigo_curso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Utilizando a mesma ideia da consulta anterior, liste </a:t>
            </a:r>
            <a:r>
              <a:rPr lang="pt-BR" sz="2000" b="1" dirty="0" smtClean="0">
                <a:solidFill>
                  <a:schemeClr val="bg2"/>
                </a:solidFill>
              </a:rPr>
              <a:t>as informações </a:t>
            </a:r>
            <a:r>
              <a:rPr lang="pt-BR" sz="2000" b="1" dirty="0">
                <a:solidFill>
                  <a:schemeClr val="bg2"/>
                </a:solidFill>
              </a:rPr>
              <a:t>dos projetos que devem ser cancelados </a:t>
            </a:r>
            <a:r>
              <a:rPr lang="pt-BR" sz="2000" b="1" dirty="0" smtClean="0">
                <a:solidFill>
                  <a:schemeClr val="bg2"/>
                </a:solidFill>
              </a:rPr>
              <a:t>por apresentar </a:t>
            </a:r>
            <a:r>
              <a:rPr lang="pt-BR" sz="2000" b="1" dirty="0">
                <a:solidFill>
                  <a:schemeClr val="bg2"/>
                </a:solidFill>
              </a:rPr>
              <a:t>qualquer tipo de problema (reprovação </a:t>
            </a:r>
            <a:r>
              <a:rPr lang="pt-BR" sz="2000" b="1" dirty="0" smtClean="0">
                <a:solidFill>
                  <a:schemeClr val="bg2"/>
                </a:solidFill>
              </a:rPr>
              <a:t>no vestibular</a:t>
            </a:r>
            <a:r>
              <a:rPr lang="pt-BR" sz="2000" b="1" dirty="0">
                <a:solidFill>
                  <a:schemeClr val="bg2"/>
                </a:solidFill>
              </a:rPr>
              <a:t>) com algum dos alunos envolvidos.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6542" y="3068960"/>
            <a:ext cx="9180000" cy="35283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DISTINCT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ANY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(SELECT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FROM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&lt;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(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AVG(A2.nota_vestibular)) * 0.95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 A2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A2.codigo_curso = 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</a:t>
            </a:r>
            <a:r>
              <a:rPr lang="pt-BR" b="1" i="0" u="none" strike="noStrike" kern="1200" spc="0" baseline="0" dirty="0" err="1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Na mesma consulta mostre os cursos com maior e </a:t>
            </a:r>
            <a:r>
              <a:rPr lang="pt-BR" sz="2000" b="1" dirty="0" smtClean="0">
                <a:solidFill>
                  <a:schemeClr val="bg2"/>
                </a:solidFill>
              </a:rPr>
              <a:t>pior média </a:t>
            </a:r>
            <a:r>
              <a:rPr lang="pt-BR" sz="2000" b="1" dirty="0">
                <a:solidFill>
                  <a:schemeClr val="bg2"/>
                </a:solidFill>
              </a:rPr>
              <a:t>de notas no vestibular.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852936"/>
            <a:ext cx="9000000" cy="134647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MAX(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nova_tabela.Media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), MIN(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nova_tabela.Media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(SELECT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AVG(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Media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todos os professores que são líderes. (Use EXISTS)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95536" y="2371249"/>
            <a:ext cx="9180000" cy="237626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P,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EXISTS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PR2.matricula_professor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Professor PR2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PR2.matricula_lider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7959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 não retornam valor (exceção: modo OUT ou </a:t>
            </a:r>
            <a:r>
              <a:rPr lang="pt-BR" sz="2000" b="1" dirty="0" smtClean="0">
                <a:solidFill>
                  <a:schemeClr val="bg2"/>
                </a:solidFill>
              </a:rPr>
              <a:t>IN OUT</a:t>
            </a:r>
            <a:r>
              <a:rPr lang="pt-BR" sz="2000" b="1" dirty="0">
                <a:solidFill>
                  <a:schemeClr val="bg2"/>
                </a:solidFill>
              </a:rPr>
              <a:t>).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 PROCEDURE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padrão, necessariamente, retornam um único valor.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uma FUNCTION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www.cin.ufpe.br/~</a:t>
            </a:r>
            <a:r>
              <a:rPr lang="pt-BR" dirty="0" err="1" smtClean="0">
                <a:solidFill>
                  <a:schemeClr val="tx1"/>
                </a:solidFill>
              </a:rPr>
              <a:t>fmbl</a:t>
            </a:r>
            <a:r>
              <a:rPr lang="pt-BR" dirty="0" smtClean="0">
                <a:solidFill>
                  <a:schemeClr val="tx1"/>
                </a:solidFill>
              </a:rPr>
              <a:t>/</a:t>
            </a:r>
            <a:r>
              <a:rPr lang="pt-BR" dirty="0" err="1" smtClean="0">
                <a:solidFill>
                  <a:schemeClr val="tx1"/>
                </a:solidFill>
              </a:rPr>
              <a:t>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Admita que cada uma das cadeiras que um aluno paga </a:t>
            </a:r>
            <a:r>
              <a:rPr lang="pt-BR" sz="2000" b="1" dirty="0" smtClean="0">
                <a:solidFill>
                  <a:schemeClr val="bg2"/>
                </a:solidFill>
              </a:rPr>
              <a:t>vale 5 </a:t>
            </a:r>
            <a:r>
              <a:rPr lang="pt-BR" sz="2000" b="1" dirty="0">
                <a:solidFill>
                  <a:schemeClr val="bg2"/>
                </a:solidFill>
              </a:rPr>
              <a:t>créditos, que cada projeto vale 1 e que cada </a:t>
            </a:r>
            <a:r>
              <a:rPr lang="pt-BR" sz="2000" b="1" dirty="0" smtClean="0">
                <a:solidFill>
                  <a:schemeClr val="bg2"/>
                </a:solidFill>
              </a:rPr>
              <a:t>monitoria vale </a:t>
            </a:r>
            <a:r>
              <a:rPr lang="pt-BR" sz="2000" b="1" dirty="0">
                <a:solidFill>
                  <a:schemeClr val="bg2"/>
                </a:solidFill>
              </a:rPr>
              <a:t>2 </a:t>
            </a:r>
            <a:r>
              <a:rPr lang="pt-BR" sz="2000" b="1" dirty="0" smtClean="0">
                <a:solidFill>
                  <a:schemeClr val="bg2"/>
                </a:solidFill>
              </a:rPr>
              <a:t>créditos. Implemente </a:t>
            </a:r>
            <a:r>
              <a:rPr lang="pt-BR" sz="2000" b="1" dirty="0">
                <a:solidFill>
                  <a:schemeClr val="bg2"/>
                </a:solidFill>
              </a:rPr>
              <a:t>uma função que, dado um número </a:t>
            </a:r>
            <a:r>
              <a:rPr lang="pt-BR" sz="2000" b="1" dirty="0" smtClean="0">
                <a:solidFill>
                  <a:schemeClr val="bg2"/>
                </a:solidFill>
              </a:rPr>
              <a:t>de matrícula</a:t>
            </a:r>
            <a:r>
              <a:rPr lang="pt-BR" sz="2000" b="1" dirty="0">
                <a:solidFill>
                  <a:schemeClr val="bg2"/>
                </a:solidFill>
              </a:rPr>
              <a:t>, retorna os créditos totais da carreira </a:t>
            </a:r>
            <a:r>
              <a:rPr lang="pt-BR" sz="2000" b="1" dirty="0" smtClean="0">
                <a:solidFill>
                  <a:schemeClr val="bg2"/>
                </a:solidFill>
              </a:rPr>
              <a:t>estudantil do </a:t>
            </a:r>
            <a:r>
              <a:rPr lang="pt-BR" sz="2000" b="1" dirty="0">
                <a:solidFill>
                  <a:schemeClr val="bg2"/>
                </a:solidFill>
              </a:rPr>
              <a:t>aluno.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8544" y="194400"/>
            <a:ext cx="9000000" cy="66636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FUNCTION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)*5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+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)*1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+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)*2 INTO retorno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monitoria m, aluno 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(9999) FROM DUAL;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552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 procedimento que recebe como </a:t>
            </a:r>
            <a:r>
              <a:rPr lang="pt-BR" sz="2000" b="1" dirty="0" smtClean="0">
                <a:solidFill>
                  <a:schemeClr val="tx1"/>
                </a:solidFill>
              </a:rPr>
              <a:t>parâmetro de </a:t>
            </a:r>
            <a:r>
              <a:rPr lang="pt-BR" sz="2000" b="1" dirty="0">
                <a:solidFill>
                  <a:schemeClr val="tx1"/>
                </a:solidFill>
              </a:rPr>
              <a:t>entrada um título de um projeto e imprime os </a:t>
            </a:r>
            <a:r>
              <a:rPr lang="pt-BR" sz="2000" b="1" dirty="0" smtClean="0">
                <a:solidFill>
                  <a:schemeClr val="tx1"/>
                </a:solidFill>
              </a:rPr>
              <a:t>seus dados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60648"/>
            <a:ext cx="9540000" cy="61926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PROCEDURE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</a:t>
            </a:r>
            <a:endParaRPr lang="pt-BR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projeto.codigo_projeto%TYPE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projeto.conceito%TYPE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projeto.hp%TYPE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titulo, conceito,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v_codigo_projeto,v_titulo,v_conceito,v_hp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projeto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titulo LIKE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'COD: ' ||	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TIT: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CON: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v_conceito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HP: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v_hp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('Rede Aberta');</a:t>
            </a:r>
          </a:p>
        </p:txBody>
      </p:sp>
    </p:spTree>
    <p:extLst>
      <p:ext uri="{BB962C8B-B14F-4D97-AF65-F5344CB8AC3E}">
        <p14:creationId xmlns:p14="http://schemas.microsoft.com/office/powerpoint/2010/main" val="24357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Implemente um novo procedimento, semelhante </a:t>
            </a:r>
            <a:r>
              <a:rPr lang="pt-BR" sz="2000" b="1" dirty="0" smtClean="0">
                <a:solidFill>
                  <a:schemeClr val="bg2"/>
                </a:solidFill>
              </a:rPr>
              <a:t>ao anterior</a:t>
            </a:r>
            <a:r>
              <a:rPr lang="pt-BR" sz="2000" b="1" dirty="0">
                <a:solidFill>
                  <a:schemeClr val="bg2"/>
                </a:solidFill>
              </a:rPr>
              <a:t>, que seja mais genérico e pesquise todos </a:t>
            </a:r>
            <a:r>
              <a:rPr lang="pt-BR" sz="2000" b="1" dirty="0" smtClean="0">
                <a:solidFill>
                  <a:schemeClr val="bg2"/>
                </a:solidFill>
              </a:rPr>
              <a:t>os projetos </a:t>
            </a:r>
            <a:r>
              <a:rPr lang="pt-BR" sz="2000" b="1" dirty="0">
                <a:solidFill>
                  <a:schemeClr val="bg2"/>
                </a:solidFill>
              </a:rPr>
              <a:t>que possuam o valor do parâmetro </a:t>
            </a:r>
            <a:r>
              <a:rPr lang="pt-BR" sz="2000" b="1" dirty="0" smtClean="0">
                <a:solidFill>
                  <a:schemeClr val="bg2"/>
                </a:solidFill>
              </a:rPr>
              <a:t>como </a:t>
            </a:r>
            <a:r>
              <a:rPr lang="pt-BR" sz="2000" b="1" dirty="0" err="1" smtClean="0">
                <a:solidFill>
                  <a:schemeClr val="bg2"/>
                </a:solidFill>
              </a:rPr>
              <a:t>substring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do seu título. (Utilize LIKE '%' e CURSOR)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260648"/>
            <a:ext cx="9540000" cy="63176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PROCEDURE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pesquisa_projeto_generico</a:t>
            </a:r>
            <a:endParaRPr lang="pt-BR" sz="17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SELECT *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projeto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LOWER(titulo)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LIKE LOWER('%'||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||'%');</a:t>
            </a:r>
            <a:endParaRPr lang="pt-BR" sz="17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projeto%ROWTYPE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sz="1700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OPEN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EXIT WHEN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cursor_projetos%NOTFOUND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'COD: '||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registro_projeto.codigo_projeto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TIT: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registro_projeto.titulo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CON: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registro_projeto.conceito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HP: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registro_projeto.hp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pesquisa_projeto_generico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cin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</p:txBody>
      </p:sp>
    </p:spTree>
    <p:extLst>
      <p:ext uri="{BB962C8B-B14F-4D97-AF65-F5344CB8AC3E}">
        <p14:creationId xmlns:p14="http://schemas.microsoft.com/office/powerpoint/2010/main" val="18307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Crie um PROCEDURE que recebe um VARCHAR do </a:t>
            </a:r>
            <a:r>
              <a:rPr lang="pt-BR" sz="2000" b="1" dirty="0" smtClean="0">
                <a:solidFill>
                  <a:schemeClr val="bg2"/>
                </a:solidFill>
              </a:rPr>
              <a:t>tipo </a:t>
            </a:r>
            <a:r>
              <a:rPr lang="pt-BR" sz="2000" b="1" dirty="0" err="1" smtClean="0">
                <a:solidFill>
                  <a:schemeClr val="bg2"/>
                </a:solidFill>
              </a:rPr>
              <a:t>ano_semestre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e produz dois parâmetros numéricos </a:t>
            </a:r>
            <a:r>
              <a:rPr lang="pt-BR" sz="2000" b="1" dirty="0" smtClean="0">
                <a:solidFill>
                  <a:schemeClr val="bg2"/>
                </a:solidFill>
              </a:rPr>
              <a:t>de saída</a:t>
            </a:r>
            <a:r>
              <a:rPr lang="pt-BR" sz="2000" b="1" dirty="0">
                <a:solidFill>
                  <a:schemeClr val="bg2"/>
                </a:solidFill>
              </a:rPr>
              <a:t>: ano e semestre;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08032" y="2924944"/>
            <a:ext cx="9180000" cy="309634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PROCEDURE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 OUT NUMBER,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semestre OUT NUMBER) IS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 := SUBSTR(ano_semestre,1,4);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semestre := SUBSTR(ano_semestre,6,1);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uma FUNCTION que receberá o código de </a:t>
            </a:r>
            <a:r>
              <a:rPr lang="pt-BR" sz="2000" b="1" dirty="0" smtClean="0">
                <a:solidFill>
                  <a:schemeClr val="tx1"/>
                </a:solidFill>
              </a:rPr>
              <a:t>uma disciplina </a:t>
            </a:r>
            <a:r>
              <a:rPr lang="pt-BR" sz="2000" b="1" dirty="0">
                <a:solidFill>
                  <a:schemeClr val="tx1"/>
                </a:solidFill>
              </a:rPr>
              <a:t>e retornará uma STRING com todos os ANOS </a:t>
            </a:r>
            <a:r>
              <a:rPr lang="pt-BR" sz="2000" b="1" dirty="0" smtClean="0">
                <a:solidFill>
                  <a:schemeClr val="tx1"/>
                </a:solidFill>
              </a:rPr>
              <a:t>em que </a:t>
            </a:r>
            <a:r>
              <a:rPr lang="pt-BR" sz="2000" b="1" dirty="0">
                <a:solidFill>
                  <a:schemeClr val="tx1"/>
                </a:solidFill>
              </a:rPr>
              <a:t>ela foi ofertada no 1º semestre e todos os anos para </a:t>
            </a:r>
            <a:r>
              <a:rPr lang="pt-BR" sz="2000" b="1" dirty="0" smtClean="0">
                <a:solidFill>
                  <a:schemeClr val="tx1"/>
                </a:solidFill>
              </a:rPr>
              <a:t>o 2º </a:t>
            </a:r>
            <a:r>
              <a:rPr lang="pt-BR" sz="2000" b="1" dirty="0">
                <a:solidFill>
                  <a:schemeClr val="tx1"/>
                </a:solidFill>
              </a:rPr>
              <a:t>semestre (EX: '1º: 1992; 1990; 2000; 2º: 1990; 2001;').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Crie </a:t>
            </a:r>
            <a:r>
              <a:rPr lang="pt-BR" sz="2000" b="1" dirty="0">
                <a:solidFill>
                  <a:schemeClr val="tx1"/>
                </a:solidFill>
              </a:rPr>
              <a:t>uma tabela (IS TABLE OF) com registros do tipo (</a:t>
            </a:r>
            <a:r>
              <a:rPr lang="pt-BR" sz="2000" b="1" dirty="0" smtClean="0">
                <a:solidFill>
                  <a:schemeClr val="tx1"/>
                </a:solidFill>
              </a:rPr>
              <a:t>IS RECORD </a:t>
            </a:r>
            <a:r>
              <a:rPr lang="pt-BR" sz="2000" b="1" dirty="0">
                <a:solidFill>
                  <a:schemeClr val="tx1"/>
                </a:solidFill>
              </a:rPr>
              <a:t>[</a:t>
            </a:r>
            <a:r>
              <a:rPr lang="pt-BR" sz="2000" b="1" dirty="0" err="1">
                <a:solidFill>
                  <a:schemeClr val="tx1"/>
                </a:solidFill>
              </a:rPr>
              <a:t>cod_curso</a:t>
            </a:r>
            <a:r>
              <a:rPr lang="pt-BR" sz="2000" b="1" dirty="0">
                <a:solidFill>
                  <a:schemeClr val="tx1"/>
                </a:solidFill>
              </a:rPr>
              <a:t>, ano, semestre]) que receberá </a:t>
            </a:r>
            <a:r>
              <a:rPr lang="pt-BR" sz="2000" b="1" dirty="0" smtClean="0">
                <a:solidFill>
                  <a:schemeClr val="tx1"/>
                </a:solidFill>
              </a:rPr>
              <a:t>as informações </a:t>
            </a:r>
            <a:r>
              <a:rPr lang="pt-BR" sz="2000" b="1" dirty="0">
                <a:solidFill>
                  <a:schemeClr val="tx1"/>
                </a:solidFill>
              </a:rPr>
              <a:t>de todas as turmas que já existiram e utilize </a:t>
            </a:r>
            <a:r>
              <a:rPr lang="pt-BR" sz="2000" b="1" dirty="0" smtClean="0">
                <a:solidFill>
                  <a:schemeClr val="tx1"/>
                </a:solidFill>
              </a:rPr>
              <a:t>o PROCEDURE </a:t>
            </a:r>
            <a:r>
              <a:rPr lang="pt-BR" sz="2000" b="1" dirty="0">
                <a:solidFill>
                  <a:schemeClr val="tx1"/>
                </a:solidFill>
              </a:rPr>
              <a:t>anterior para separar os </a:t>
            </a:r>
            <a:r>
              <a:rPr lang="pt-BR" sz="2000" b="1" dirty="0" smtClean="0">
                <a:solidFill>
                  <a:schemeClr val="tx1"/>
                </a:solidFill>
              </a:rPr>
              <a:t>campos </a:t>
            </a:r>
            <a:r>
              <a:rPr lang="pt-BR" sz="2000" b="1" dirty="0" err="1" smtClean="0">
                <a:solidFill>
                  <a:schemeClr val="tx1"/>
                </a:solidFill>
              </a:rPr>
              <a:t>ano_semestre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Em </a:t>
            </a:r>
            <a:r>
              <a:rPr lang="pt-BR" sz="2000" b="1" dirty="0">
                <a:solidFill>
                  <a:schemeClr val="tx1"/>
                </a:solidFill>
              </a:rPr>
              <a:t>seguida, verifique um a um os registros da tabela </a:t>
            </a:r>
            <a:r>
              <a:rPr lang="pt-BR" sz="2000" b="1" dirty="0" smtClean="0">
                <a:solidFill>
                  <a:schemeClr val="tx1"/>
                </a:solidFill>
              </a:rPr>
              <a:t>já povoada </a:t>
            </a:r>
            <a:r>
              <a:rPr lang="pt-BR" sz="2000" b="1" dirty="0">
                <a:solidFill>
                  <a:schemeClr val="tx1"/>
                </a:solidFill>
              </a:rPr>
              <a:t>e vá preenchendo a variável de retorno.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52457" y="332656"/>
            <a:ext cx="9540000" cy="63176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FUNCTION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anos_por_semestre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disciplina.codigo_disciplina%TYPE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VARCHAR2 IS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TYPE TIPO_TURMA_COMPACTO IS RECORD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turma.codigo_curso%TYPE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 NUMBER, semestre NUMBER);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TYPE TIPO_TURMA_COMPACTO_TABELA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IS TABLE OF TIPO_TURMA_COMPACTO;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TIPO_TURMA_COMPACTO_TABELA :=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TIPO_TURMA_COMPACTO_TABELA();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anos1 VARCHAR2(100) := '1º: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anos2 VARCHAR2(100) := '2º: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158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79512" y="836712"/>
            <a:ext cx="9540000" cy="4470066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FOR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(SELECT * FROM turma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</a:t>
            </a:r>
            <a:endParaRPr lang="pt-BR" sz="19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ORDER BY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tab_compacto.EXTEND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:=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registro_turma.codigo_curso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registro_turma.ano_semestre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23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6" name="Picture 2" descr="C:\Users\fmbl\Desktop\aula\image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7078"/>
            <a:ext cx="7947992" cy="489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404664"/>
            <a:ext cx="9540000" cy="70801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WHILE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tab_compacto.COUNT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 = 1) THEN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anos1 := anos1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 || '-'||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||';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 = 2) THEN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anos2 := anos2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 || '-'||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||';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tab_compacto.TRIM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anos1 ||'  '||anos2;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anos_por_semestre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(1) FROM DUAL;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320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Triggers</a:t>
            </a:r>
            <a:r>
              <a:rPr lang="pt-BR" dirty="0">
                <a:solidFill>
                  <a:schemeClr val="tx1"/>
                </a:solidFill>
              </a:rPr>
              <a:t>,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procedures </a:t>
            </a:r>
            <a:r>
              <a:rPr lang="pt-BR" dirty="0" smtClean="0">
                <a:solidFill>
                  <a:schemeClr val="tx1"/>
                </a:solidFill>
              </a:rPr>
              <a:t>e </a:t>
            </a:r>
            <a:r>
              <a:rPr lang="pt-BR" smtClean="0">
                <a:solidFill>
                  <a:schemeClr val="tx1"/>
                </a:solidFill>
              </a:rPr>
              <a:t>functions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hlinkClick r:id="rId2"/>
              </a:rPr>
              <a:t>www.cin.ufpe.br/~fmbl/gdi</a:t>
            </a:r>
            <a:endParaRPr lang="en-US" sz="2400" u="sng" dirty="0" smtClean="0">
              <a:solidFill>
                <a:srgbClr val="0070C0"/>
              </a:solidFill>
            </a:endParaRPr>
          </a:p>
          <a:p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todas as notas do período de '2010.2' do aluno </a:t>
            </a:r>
            <a:r>
              <a:rPr lang="pt-BR" sz="2000" b="1" dirty="0" smtClean="0">
                <a:solidFill>
                  <a:schemeClr val="tx1"/>
                </a:solidFill>
              </a:rPr>
              <a:t>de nome </a:t>
            </a:r>
            <a:r>
              <a:rPr lang="pt-BR" sz="2000" b="1" dirty="0">
                <a:solidFill>
                  <a:schemeClr val="tx1"/>
                </a:solidFill>
              </a:rPr>
              <a:t>'Augustos </a:t>
            </a:r>
            <a:r>
              <a:rPr lang="pt-BR" sz="2000" b="1" dirty="0" err="1">
                <a:solidFill>
                  <a:schemeClr val="tx1"/>
                </a:solidFill>
              </a:rPr>
              <a:t>Kilter</a:t>
            </a:r>
            <a:r>
              <a:rPr lang="pt-BR" sz="2000" b="1" dirty="0">
                <a:solidFill>
                  <a:schemeClr val="tx1"/>
                </a:solidFill>
              </a:rPr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22522" y="2712759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PV.nota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Prova PV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'Augustus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Kilter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'2010.2';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o aluno de nome 'Joao Custodia' mostre todos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dos quais ele já participou, ordenando-os </a:t>
            </a:r>
            <a:r>
              <a:rPr lang="pt-BR" sz="2000" b="1" dirty="0" smtClean="0">
                <a:solidFill>
                  <a:schemeClr val="tx1"/>
                </a:solidFill>
              </a:rPr>
              <a:t>por período </a:t>
            </a:r>
            <a:r>
              <a:rPr lang="pt-BR" sz="2000" b="1" dirty="0">
                <a:solidFill>
                  <a:schemeClr val="tx1"/>
                </a:solidFill>
              </a:rPr>
              <a:t>e conceito obtido.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40000" y="2852936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PJ.conceito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'Joao Custodia'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PJ.conceito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Liste o nome e a matrícula dos professores que </a:t>
            </a:r>
            <a:r>
              <a:rPr lang="pt-BR" sz="2000" b="1" dirty="0" smtClean="0">
                <a:solidFill>
                  <a:schemeClr val="tx1"/>
                </a:solidFill>
              </a:rPr>
              <a:t>ensinaram à </a:t>
            </a:r>
            <a:r>
              <a:rPr lang="pt-BR" sz="2000" b="1" dirty="0">
                <a:solidFill>
                  <a:schemeClr val="tx1"/>
                </a:solidFill>
              </a:rPr>
              <a:t>aluna 'Helena Nunes' no seu primeiro período. </a:t>
            </a:r>
            <a:r>
              <a:rPr lang="pt-BR" sz="2000" b="1" dirty="0" smtClean="0">
                <a:solidFill>
                  <a:schemeClr val="tx1"/>
                </a:solidFill>
              </a:rPr>
              <a:t>Também informe </a:t>
            </a:r>
            <a:r>
              <a:rPr lang="pt-BR" sz="2000" b="1" dirty="0">
                <a:solidFill>
                  <a:schemeClr val="tx1"/>
                </a:solidFill>
              </a:rPr>
              <a:t>o código das disciplinas cursadas.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51520" y="405551"/>
            <a:ext cx="9000000" cy="67888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P2.nome,PR.matricula_professor,AT.codigo_disciplina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Ministra 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M.codigo_disciplina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M.matricula_professor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Pessoa P2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P2.matricula_pessoa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'Helena Nunes'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MIN(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 A2		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ON AT2.matricula_aluno = A2.matricula_aluno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A2.matricula_aluno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740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todos os alunos que pagaram a disciplina 5 mostre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que foram desenvolvidos por eles bem como </a:t>
            </a:r>
            <a:r>
              <a:rPr lang="pt-BR" sz="2000" b="1" dirty="0" smtClean="0">
                <a:solidFill>
                  <a:schemeClr val="tx1"/>
                </a:solidFill>
              </a:rPr>
              <a:t>seu período </a:t>
            </a:r>
            <a:r>
              <a:rPr lang="pt-BR" sz="2000" b="1" dirty="0">
                <a:solidFill>
                  <a:schemeClr val="tx1"/>
                </a:solidFill>
              </a:rPr>
              <a:t>de execução. Mostre título e curso dos </a:t>
            </a:r>
            <a:r>
              <a:rPr lang="pt-BR" sz="2000" b="1" dirty="0" smtClean="0">
                <a:solidFill>
                  <a:schemeClr val="tx1"/>
                </a:solidFill>
              </a:rPr>
              <a:t>projetos. Mesmo </a:t>
            </a:r>
            <a:r>
              <a:rPr lang="pt-BR" sz="2000" b="1" dirty="0">
                <a:solidFill>
                  <a:schemeClr val="tx1"/>
                </a:solidFill>
              </a:rPr>
              <a:t>os alunos sem projeto deverão ser exibidos.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10727" y="297400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DISTINCT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AT.ano_semestre,C.nome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Curso 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348</TotalTime>
  <Words>873</Words>
  <Application>Microsoft Office PowerPoint</Application>
  <PresentationFormat>Apresentação na tela (4:3)</PresentationFormat>
  <Paragraphs>348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</vt:lpstr>
      <vt:lpstr>Exercício 2</vt:lpstr>
      <vt:lpstr>Exercício 3</vt:lpstr>
      <vt:lpstr>Apresentação do PowerPoint</vt:lpstr>
      <vt:lpstr>Exercício 4</vt:lpstr>
      <vt:lpstr>Exercício 5</vt:lpstr>
      <vt:lpstr>Exercício 6</vt:lpstr>
      <vt:lpstr>Exercício 7</vt:lpstr>
      <vt:lpstr>Exercício 8</vt:lpstr>
      <vt:lpstr>Exercício 9</vt:lpstr>
      <vt:lpstr>Exercício 10</vt:lpstr>
      <vt:lpstr>Exercício 11</vt:lpstr>
      <vt:lpstr>PL/SQL</vt:lpstr>
      <vt:lpstr>PROCEDURE</vt:lpstr>
      <vt:lpstr>FUNCTION</vt:lpstr>
      <vt:lpstr>Exercício 12</vt:lpstr>
      <vt:lpstr>Apresentação do PowerPoint</vt:lpstr>
      <vt:lpstr>Exercício 13</vt:lpstr>
      <vt:lpstr>Apresentação do PowerPoint</vt:lpstr>
      <vt:lpstr>Exercício 14</vt:lpstr>
      <vt:lpstr>Apresentação do PowerPoint</vt:lpstr>
      <vt:lpstr>Exercício 15</vt:lpstr>
      <vt:lpstr>Exercício 16</vt:lpstr>
      <vt:lpstr>Apresentação do PowerPoint</vt:lpstr>
      <vt:lpstr>Apresentação do PowerPoint</vt:lpstr>
      <vt:lpstr>Apresentação do PowerPoint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Isadora Forte Barros</cp:lastModifiedBy>
  <cp:revision>38</cp:revision>
  <dcterms:created xsi:type="dcterms:W3CDTF">2011-08-24T21:01:58Z</dcterms:created>
  <dcterms:modified xsi:type="dcterms:W3CDTF">2013-12-02T19:25:07Z</dcterms:modified>
</cp:coreProperties>
</file>