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96" r:id="rId3"/>
    <p:sldId id="286" r:id="rId4"/>
    <p:sldId id="287" r:id="rId5"/>
    <p:sldId id="314" r:id="rId6"/>
    <p:sldId id="316" r:id="rId7"/>
    <p:sldId id="317" r:id="rId8"/>
    <p:sldId id="341" r:id="rId9"/>
    <p:sldId id="318" r:id="rId10"/>
    <p:sldId id="319" r:id="rId11"/>
    <p:sldId id="320" r:id="rId12"/>
    <p:sldId id="321" r:id="rId13"/>
    <p:sldId id="322" r:id="rId14"/>
    <p:sldId id="323" r:id="rId15"/>
    <p:sldId id="324" r:id="rId16"/>
    <p:sldId id="325" r:id="rId17"/>
    <p:sldId id="326" r:id="rId18"/>
    <p:sldId id="327" r:id="rId19"/>
    <p:sldId id="328" r:id="rId20"/>
    <p:sldId id="329" r:id="rId21"/>
    <p:sldId id="335" r:id="rId22"/>
    <p:sldId id="330" r:id="rId23"/>
    <p:sldId id="336" r:id="rId24"/>
    <p:sldId id="331" r:id="rId25"/>
    <p:sldId id="337" r:id="rId26"/>
    <p:sldId id="332" r:id="rId27"/>
    <p:sldId id="333" r:id="rId28"/>
    <p:sldId id="338" r:id="rId29"/>
    <p:sldId id="339" r:id="rId30"/>
    <p:sldId id="340" r:id="rId31"/>
    <p:sldId id="334" r:id="rId32"/>
    <p:sldId id="315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9748" autoAdjust="0"/>
  </p:normalViewPr>
  <p:slideViewPr>
    <p:cSldViewPr>
      <p:cViewPr>
        <p:scale>
          <a:sx n="111" d="100"/>
          <a:sy n="111" d="100"/>
        </p:scale>
        <p:origin x="-1614" y="1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59C1C-C492-4FAD-8228-A6E17A363ED1}" type="datetimeFigureOut">
              <a:rPr lang="pt-BR" smtClean="0"/>
              <a:pPr/>
              <a:t>02/12/2013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6B681E-D740-4E6A-A84A-5EA95E0C03E2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828702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06B681E-D740-4E6A-A84A-5EA95E0C03E2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32744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7EB87-C356-4A3D-8AC5-1FBE52253934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54C780-9739-4DA9-908A-0485E7263256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A7275-C02C-4706-9455-09018E84C420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302C42-CC3A-4241-BC14-784ABEBBDDB2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51CC3A-83F8-468E-BB0B-382A5145FEAE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17294C-061E-4310-8733-0C3D54619E50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74527-0CFC-4ED8-8F29-70B4A878AD5B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73304D-E7E5-44B7-BAF8-DD872DD45256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8C16A49-5255-4E9E-9E5D-F04FB19E9947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C541CA-2423-422F-8202-90991D6D8A0D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AD3EEE-A789-4B61-B278-3D36BB2DECAE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393DAD91-236D-4E97-B16C-5BEAB36A35CD}" type="datetime1">
              <a:rPr lang="pt-BR" smtClean="0"/>
              <a:pPr/>
              <a:t>02/12/2013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078B9469-242C-4602-92B9-EB925CA2D704}" type="slidenum">
              <a:rPr lang="pt-BR" smtClean="0"/>
              <a:pPr/>
              <a:t>‹nº›</a:t>
            </a:fld>
            <a:endParaRPr lang="pt-BR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n.ufpe.br/~fmbl/gdi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11560" y="548680"/>
            <a:ext cx="7772400" cy="2527921"/>
          </a:xfrm>
        </p:spPr>
        <p:txBody>
          <a:bodyPr/>
          <a:lstStyle/>
          <a:p>
            <a:r>
              <a:rPr lang="en-US" dirty="0" err="1" smtClean="0"/>
              <a:t>Monitoria</a:t>
            </a:r>
            <a:r>
              <a:rPr lang="en-US" dirty="0" smtClean="0"/>
              <a:t> GDI</a:t>
            </a:r>
            <a:br>
              <a:rPr lang="en-US" dirty="0" smtClean="0"/>
            </a:br>
            <a:r>
              <a:rPr lang="en-US" sz="5400" dirty="0" smtClean="0"/>
              <a:t>Aula </a:t>
            </a:r>
            <a:r>
              <a:rPr lang="en-US" sz="5400" dirty="0" err="1" smtClean="0"/>
              <a:t>Prática</a:t>
            </a:r>
            <a:endParaRPr lang="pt-BR" sz="66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3200" b="1" dirty="0" smtClean="0"/>
              <a:t>Aula 1: SQL + PL</a:t>
            </a:r>
          </a:p>
          <a:p>
            <a:endParaRPr lang="pt-BR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8001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Considere que todo professor é um líder em </a:t>
            </a:r>
            <a:r>
              <a:rPr lang="pt-BR" sz="2000" b="1" dirty="0" smtClean="0">
                <a:solidFill>
                  <a:schemeClr val="tx1"/>
                </a:solidFill>
              </a:rPr>
              <a:t>potencial. Realize </a:t>
            </a:r>
            <a:r>
              <a:rPr lang="pt-BR" sz="2000" b="1" dirty="0">
                <a:solidFill>
                  <a:schemeClr val="tx1"/>
                </a:solidFill>
              </a:rPr>
              <a:t>uma consulta que relacione, em duas colunas, </a:t>
            </a:r>
            <a:r>
              <a:rPr lang="pt-BR" sz="2000" b="1" dirty="0" smtClean="0">
                <a:solidFill>
                  <a:schemeClr val="tx1"/>
                </a:solidFill>
              </a:rPr>
              <a:t>os nomes </a:t>
            </a:r>
            <a:r>
              <a:rPr lang="pt-BR" sz="2000" b="1" dirty="0">
                <a:solidFill>
                  <a:schemeClr val="tx1"/>
                </a:solidFill>
              </a:rPr>
              <a:t>dos professores e o nome dos seus líderes. </a:t>
            </a:r>
            <a:r>
              <a:rPr lang="pt-BR" sz="2000" b="1" dirty="0" smtClean="0">
                <a:solidFill>
                  <a:schemeClr val="tx1"/>
                </a:solidFill>
              </a:rPr>
              <a:t>Mesmo os </a:t>
            </a:r>
            <a:r>
              <a:rPr lang="pt-BR" sz="2000" b="1" dirty="0">
                <a:solidFill>
                  <a:schemeClr val="tx1"/>
                </a:solidFill>
              </a:rPr>
              <a:t>professores que não têm líder deverão aparecer </a:t>
            </a:r>
            <a:r>
              <a:rPr lang="pt-BR" sz="2000" b="1" dirty="0" smtClean="0">
                <a:solidFill>
                  <a:schemeClr val="tx1"/>
                </a:solidFill>
              </a:rPr>
              <a:t>na primeira </a:t>
            </a:r>
            <a:r>
              <a:rPr lang="pt-BR" sz="2000" b="1" dirty="0">
                <a:solidFill>
                  <a:schemeClr val="tx1"/>
                </a:solidFill>
              </a:rPr>
              <a:t>coluna e mesmo os professores que não </a:t>
            </a:r>
            <a:r>
              <a:rPr lang="pt-BR" sz="2000" b="1" dirty="0" smtClean="0">
                <a:solidFill>
                  <a:schemeClr val="tx1"/>
                </a:solidFill>
              </a:rPr>
              <a:t>têm liderados </a:t>
            </a:r>
            <a:r>
              <a:rPr lang="pt-BR" sz="2000" b="1" dirty="0">
                <a:solidFill>
                  <a:schemeClr val="tx1"/>
                </a:solidFill>
              </a:rPr>
              <a:t>devem aparecer na lista de líderes (</a:t>
            </a:r>
            <a:r>
              <a:rPr lang="pt-BR" sz="2000" b="1" dirty="0" smtClean="0">
                <a:solidFill>
                  <a:schemeClr val="tx1"/>
                </a:solidFill>
              </a:rPr>
              <a:t>segunda coluna</a:t>
            </a:r>
            <a:r>
              <a:rPr lang="pt-BR" sz="2000" b="1" dirty="0">
                <a:solidFill>
                  <a:schemeClr val="tx1"/>
                </a:solidFill>
              </a:rPr>
              <a:t>).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01875" y="3698392"/>
            <a:ext cx="9000000" cy="25389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p1.nome AS liderado, p2.nome AS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lider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professor pr1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FULL OUTER JOIN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(pr1.matricula_lider = pr2.matricula_professor)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p1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(p1.matricula_pessoa = pr1.matricula_professor)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(p2.matricula_pessoa = pr2.matricula_professor);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Exiba o código e o nome de TODOS os cursos bem como </a:t>
            </a:r>
            <a:r>
              <a:rPr lang="pt-BR" sz="2000" b="1" dirty="0" smtClean="0">
                <a:solidFill>
                  <a:schemeClr val="tx1"/>
                </a:solidFill>
              </a:rPr>
              <a:t>a quantidade </a:t>
            </a:r>
            <a:r>
              <a:rPr lang="pt-BR" sz="2000" b="1" dirty="0">
                <a:solidFill>
                  <a:schemeClr val="tx1"/>
                </a:solidFill>
              </a:rPr>
              <a:t>de alunos que estão vinculados a </a:t>
            </a:r>
            <a:r>
              <a:rPr lang="pt-BR" sz="2000" b="1" dirty="0" smtClean="0">
                <a:solidFill>
                  <a:schemeClr val="tx1"/>
                </a:solidFill>
              </a:rPr>
              <a:t>ele, ordenando-os </a:t>
            </a:r>
            <a:r>
              <a:rPr lang="pt-BR" sz="2000" b="1" dirty="0">
                <a:solidFill>
                  <a:schemeClr val="tx1"/>
                </a:solidFill>
              </a:rPr>
              <a:t>por essa quantidade.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3140968"/>
            <a:ext cx="9360000" cy="17281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C.codigo_curso,C.nome,COUNT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4059662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7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Mostre, para cada um dos professores, a quantidade </a:t>
            </a:r>
            <a:r>
              <a:rPr lang="pt-BR" sz="2000" b="1" dirty="0" smtClean="0">
                <a:solidFill>
                  <a:schemeClr val="bg2"/>
                </a:solidFill>
              </a:rPr>
              <a:t>de alunos </a:t>
            </a:r>
            <a:r>
              <a:rPr lang="pt-BR" sz="2000" b="1" dirty="0">
                <a:solidFill>
                  <a:schemeClr val="bg2"/>
                </a:solidFill>
              </a:rPr>
              <a:t>diferentes que já passaram por sua orientação.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12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242088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COUNT(DISTINCT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QTD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		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QTD DESC;</a:t>
            </a:r>
          </a:p>
        </p:txBody>
      </p:sp>
    </p:spTree>
    <p:extLst>
      <p:ext uri="{BB962C8B-B14F-4D97-AF65-F5344CB8AC3E}">
        <p14:creationId xmlns:p14="http://schemas.microsoft.com/office/powerpoint/2010/main" val="2183585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8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Considere </a:t>
            </a:r>
            <a:r>
              <a:rPr lang="pt-BR" sz="2000" b="1" dirty="0">
                <a:solidFill>
                  <a:schemeClr val="tx1"/>
                </a:solidFill>
              </a:rPr>
              <a:t>que haverá um recálculo dos alunos </a:t>
            </a:r>
            <a:r>
              <a:rPr lang="pt-BR" sz="2000" b="1" dirty="0" smtClean="0">
                <a:solidFill>
                  <a:schemeClr val="tx1"/>
                </a:solidFill>
              </a:rPr>
              <a:t>aprovados no vestibular. Só </a:t>
            </a:r>
            <a:r>
              <a:rPr lang="pt-BR" sz="2000" b="1" dirty="0">
                <a:solidFill>
                  <a:schemeClr val="tx1"/>
                </a:solidFill>
              </a:rPr>
              <a:t>serão aprovados aqueles que tiverem obtido uma </a:t>
            </a:r>
            <a:r>
              <a:rPr lang="pt-BR" sz="2000" b="1" dirty="0" smtClean="0">
                <a:solidFill>
                  <a:schemeClr val="tx1"/>
                </a:solidFill>
              </a:rPr>
              <a:t>nota no </a:t>
            </a:r>
            <a:r>
              <a:rPr lang="pt-BR" sz="2000" b="1" dirty="0">
                <a:solidFill>
                  <a:schemeClr val="tx1"/>
                </a:solidFill>
              </a:rPr>
              <a:t>máximo 5% menor que a média das notas dos </a:t>
            </a:r>
            <a:r>
              <a:rPr lang="pt-BR" sz="2000" b="1" dirty="0" smtClean="0">
                <a:solidFill>
                  <a:schemeClr val="tx1"/>
                </a:solidFill>
              </a:rPr>
              <a:t>alunos daquele curso. Mostre </a:t>
            </a:r>
            <a:r>
              <a:rPr lang="pt-BR" sz="2000" b="1" dirty="0">
                <a:solidFill>
                  <a:schemeClr val="tx1"/>
                </a:solidFill>
              </a:rPr>
              <a:t>os alunos que deveriam abandonar os cursos, </a:t>
            </a:r>
            <a:r>
              <a:rPr lang="pt-BR" sz="2000" b="1" dirty="0" smtClean="0">
                <a:solidFill>
                  <a:schemeClr val="tx1"/>
                </a:solidFill>
              </a:rPr>
              <a:t>o código </a:t>
            </a:r>
            <a:r>
              <a:rPr lang="pt-BR" sz="2000" b="1" dirty="0">
                <a:solidFill>
                  <a:schemeClr val="tx1"/>
                </a:solidFill>
              </a:rPr>
              <a:t>do curso e a nota, de acordo com as novas regras.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7544" y="3717032"/>
            <a:ext cx="9000000" cy="280831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(AVG(A2.nota_vestibular))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A2.codigo_curso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0743037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9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Utilizando a mesma ideia da consulta anterior, liste </a:t>
            </a:r>
            <a:r>
              <a:rPr lang="pt-BR" sz="2000" b="1" dirty="0" smtClean="0">
                <a:solidFill>
                  <a:schemeClr val="bg2"/>
                </a:solidFill>
              </a:rPr>
              <a:t>as informações </a:t>
            </a:r>
            <a:r>
              <a:rPr lang="pt-BR" sz="2000" b="1" dirty="0">
                <a:solidFill>
                  <a:schemeClr val="bg2"/>
                </a:solidFill>
              </a:rPr>
              <a:t>dos projetos que devem ser cancelados </a:t>
            </a:r>
            <a:r>
              <a:rPr lang="pt-BR" sz="2000" b="1" dirty="0" smtClean="0">
                <a:solidFill>
                  <a:schemeClr val="bg2"/>
                </a:solidFill>
              </a:rPr>
              <a:t>por apresentar </a:t>
            </a:r>
            <a:r>
              <a:rPr lang="pt-BR" sz="2000" b="1" dirty="0">
                <a:solidFill>
                  <a:schemeClr val="bg2"/>
                </a:solidFill>
              </a:rPr>
              <a:t>qualquer tipo de problema (reprovação </a:t>
            </a:r>
            <a:r>
              <a:rPr lang="pt-BR" sz="2000" b="1" dirty="0" smtClean="0">
                <a:solidFill>
                  <a:schemeClr val="bg2"/>
                </a:solidFill>
              </a:rPr>
              <a:t>no vestibular</a:t>
            </a:r>
            <a:r>
              <a:rPr lang="pt-BR" sz="2000" b="1" dirty="0">
                <a:solidFill>
                  <a:schemeClr val="bg2"/>
                </a:solidFill>
              </a:rPr>
              <a:t>) com algum dos alunos envolvidos.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14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6542" y="3068960"/>
            <a:ext cx="9180000" cy="352839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ANY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FROM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A.nota_vestibular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&lt;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(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AVG(A2.nota_vestibular)) * 0.95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 A2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A2.codigo_curso = </a:t>
            </a: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</a:t>
            </a:r>
            <a:r>
              <a:rPr lang="pt-BR" b="1" i="0" u="none" strike="noStrike" kern="1200" spc="0" baseline="0" dirty="0" err="1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));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5283550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10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Na mesma consulta mostre os cursos com maior e </a:t>
            </a:r>
            <a:r>
              <a:rPr lang="pt-BR" sz="2000" b="1" dirty="0" smtClean="0">
                <a:solidFill>
                  <a:schemeClr val="bg2"/>
                </a:solidFill>
              </a:rPr>
              <a:t>pior média </a:t>
            </a:r>
            <a:r>
              <a:rPr lang="pt-BR" sz="2000" b="1" dirty="0">
                <a:solidFill>
                  <a:schemeClr val="bg2"/>
                </a:solidFill>
              </a:rPr>
              <a:t>de notas no vestibular.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852936"/>
            <a:ext cx="9000000" cy="1346472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MAX(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), MIN(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nova_tabela.Media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(SELECT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AVG(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nota_vestibular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AS Media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GROUP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nova_tabela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4173984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todos os professores que são líderes. (Use EXISTS)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95536" y="2371249"/>
            <a:ext cx="9180000" cy="237626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P,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EXISTS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PR2.matricula_professor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Professor PR2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PR2.matricula_lider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4795939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PL/SQL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b="1" dirty="0"/>
              <a:t>Procedural </a:t>
            </a:r>
            <a:r>
              <a:rPr lang="pt-BR" b="1" dirty="0" err="1" smtClean="0"/>
              <a:t>Language</a:t>
            </a:r>
            <a:r>
              <a:rPr lang="pt-BR" b="1" dirty="0" smtClean="0"/>
              <a:t> / </a:t>
            </a:r>
            <a:r>
              <a:rPr lang="pt-BR" b="1" dirty="0" err="1" smtClean="0"/>
              <a:t>Structured</a:t>
            </a:r>
            <a:r>
              <a:rPr lang="pt-BR" b="1" dirty="0" smtClean="0"/>
              <a:t> </a:t>
            </a:r>
            <a:r>
              <a:rPr lang="pt-BR" b="1" dirty="0"/>
              <a:t>Query </a:t>
            </a:r>
            <a:r>
              <a:rPr lang="pt-BR" b="1" dirty="0" err="1"/>
              <a:t>Language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315827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PROCEDURE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 não retornam valor (exceção: modo OUT ou </a:t>
            </a:r>
            <a:r>
              <a:rPr lang="pt-BR" sz="2000" b="1" dirty="0" smtClean="0">
                <a:solidFill>
                  <a:schemeClr val="bg2"/>
                </a:solidFill>
              </a:rPr>
              <a:t>IN OUT</a:t>
            </a:r>
            <a:r>
              <a:rPr lang="pt-BR" sz="2000" b="1" dirty="0">
                <a:solidFill>
                  <a:schemeClr val="bg2"/>
                </a:solidFill>
              </a:rPr>
              <a:t>).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 PROCEDURE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18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2003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PROCEDURE nome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3513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FUNCTION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000" b="1" dirty="0">
                <a:solidFill>
                  <a:schemeClr val="bg2"/>
                </a:solidFill>
              </a:rPr>
              <a:t>Por padrão, necessariamente, retornam um único valor.</a:t>
            </a:r>
          </a:p>
          <a:p>
            <a:r>
              <a:rPr lang="pt-BR" sz="2000" b="1" dirty="0" smtClean="0">
                <a:solidFill>
                  <a:schemeClr val="bg2"/>
                </a:solidFill>
              </a:rPr>
              <a:t>Estrutura </a:t>
            </a:r>
            <a:r>
              <a:rPr lang="pt-BR" sz="2000" b="1" dirty="0">
                <a:solidFill>
                  <a:schemeClr val="bg2"/>
                </a:solidFill>
              </a:rPr>
              <a:t>básica de uma FUNCTION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19</a:t>
            </a:fld>
            <a:endParaRPr lang="pt-BR"/>
          </a:p>
        </p:txBody>
      </p:sp>
      <p:sp>
        <p:nvSpPr>
          <p:cNvPr id="5" name="Retângulo 4"/>
          <p:cNvSpPr/>
          <p:nvPr/>
        </p:nvSpPr>
        <p:spPr>
          <a:xfrm>
            <a:off x="971600" y="2996952"/>
            <a:ext cx="4572000" cy="147732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nome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RETURN </a:t>
            </a:r>
            <a:r>
              <a:rPr lang="en-US" b="1" dirty="0" err="1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tipo</a:t>
            </a:r>
            <a:r>
              <a:rPr lang="en-US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 IS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BEGIN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RETURN 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valor</a:t>
            </a:r>
          </a:p>
          <a:p>
            <a:r>
              <a:rPr lang="pt-BR" b="1" dirty="0" smtClean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	[</a:t>
            </a:r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EXCEPTION]</a:t>
            </a:r>
          </a:p>
          <a:p>
            <a:r>
              <a:rPr lang="pt-BR" b="1" dirty="0">
                <a:solidFill>
                  <a:schemeClr val="tx2"/>
                </a:solidFill>
                <a:latin typeface="Courier New" pitchFamily="49" charset="0"/>
                <a:cs typeface="Courier New" pitchFamily="49" charset="0"/>
              </a:rPr>
              <a:t>END;</a:t>
            </a:r>
            <a:endParaRPr lang="pt-BR" dirty="0">
              <a:solidFill>
                <a:schemeClr val="tx2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0577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Estudo</a:t>
            </a:r>
            <a:r>
              <a:rPr lang="en-US" sz="4800" dirty="0" smtClean="0"/>
              <a:t> de </a:t>
            </a:r>
            <a:r>
              <a:rPr lang="en-US" sz="4800" dirty="0" err="1" smtClean="0"/>
              <a:t>caso</a:t>
            </a:r>
            <a:r>
              <a:rPr lang="en-US" sz="4800" dirty="0" smtClean="0"/>
              <a:t> - </a:t>
            </a:r>
            <a:r>
              <a:rPr lang="en-US" sz="4800" dirty="0" err="1" smtClean="0"/>
              <a:t>continuação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Pegar arquivo GDI.zip em </a:t>
            </a:r>
          </a:p>
          <a:p>
            <a:pPr>
              <a:buNone/>
            </a:pPr>
            <a:r>
              <a:rPr lang="pt-BR" dirty="0" smtClean="0">
                <a:solidFill>
                  <a:schemeClr val="tx1"/>
                </a:solidFill>
              </a:rPr>
              <a:t>			www.cin.ufpe.br/~</a:t>
            </a:r>
            <a:r>
              <a:rPr lang="pt-BR" dirty="0" err="1" smtClean="0">
                <a:solidFill>
                  <a:schemeClr val="tx1"/>
                </a:solidFill>
              </a:rPr>
              <a:t>fmbl</a:t>
            </a:r>
            <a:r>
              <a:rPr lang="pt-BR" dirty="0" smtClean="0">
                <a:solidFill>
                  <a:schemeClr val="tx1"/>
                </a:solidFill>
              </a:rPr>
              <a:t>/</a:t>
            </a:r>
            <a:r>
              <a:rPr lang="pt-BR" dirty="0" err="1" smtClean="0">
                <a:solidFill>
                  <a:schemeClr val="tx1"/>
                </a:solidFill>
              </a:rPr>
              <a:t>gdi</a:t>
            </a:r>
            <a:endParaRPr lang="pt-BR" dirty="0" smtClean="0">
              <a:solidFill>
                <a:schemeClr val="tx1"/>
              </a:solidFill>
            </a:endParaRPr>
          </a:p>
          <a:p>
            <a:r>
              <a:rPr lang="pt-BR" dirty="0" smtClean="0">
                <a:solidFill>
                  <a:schemeClr val="tx1"/>
                </a:solidFill>
              </a:rPr>
              <a:t>Descompactar arquivo: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criacaoTabelas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pt-BR" dirty="0" err="1" smtClean="0">
                <a:solidFill>
                  <a:schemeClr val="tx1"/>
                </a:solidFill>
              </a:rPr>
              <a:t>povoamentoBD</a:t>
            </a:r>
            <a:r>
              <a:rPr lang="pt-BR" dirty="0" smtClean="0">
                <a:solidFill>
                  <a:schemeClr val="tx1"/>
                </a:solidFill>
              </a:rPr>
              <a:t>.SQL</a:t>
            </a:r>
          </a:p>
          <a:p>
            <a:pPr lvl="1"/>
            <a:r>
              <a:rPr lang="en-US" dirty="0" err="1" smtClean="0">
                <a:solidFill>
                  <a:schemeClr val="tx1"/>
                </a:solidFill>
              </a:rPr>
              <a:t>Modelo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Lógico</a:t>
            </a:r>
            <a:endParaRPr lang="pt-BR" dirty="0" smtClean="0">
              <a:solidFill>
                <a:schemeClr val="tx1"/>
              </a:solidFill>
            </a:endParaRP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Logico.jpg</a:t>
            </a:r>
          </a:p>
          <a:p>
            <a:pPr lvl="1"/>
            <a:r>
              <a:rPr lang="pt-BR" dirty="0" smtClean="0">
                <a:solidFill>
                  <a:schemeClr val="tx1"/>
                </a:solidFill>
              </a:rPr>
              <a:t>Modelo Conceitual</a:t>
            </a:r>
          </a:p>
          <a:p>
            <a:pPr lvl="2"/>
            <a:r>
              <a:rPr lang="pt-BR" sz="2000" dirty="0" smtClean="0">
                <a:solidFill>
                  <a:schemeClr val="tx1"/>
                </a:solidFill>
              </a:rPr>
              <a:t>Modelo Conceitual.jpg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Admita que cada uma das cadeiras que um aluno paga </a:t>
            </a:r>
            <a:r>
              <a:rPr lang="pt-BR" sz="2000" b="1" dirty="0" smtClean="0">
                <a:solidFill>
                  <a:schemeClr val="bg2"/>
                </a:solidFill>
              </a:rPr>
              <a:t>vale 5 </a:t>
            </a:r>
            <a:r>
              <a:rPr lang="pt-BR" sz="2000" b="1" dirty="0">
                <a:solidFill>
                  <a:schemeClr val="bg2"/>
                </a:solidFill>
              </a:rPr>
              <a:t>créditos, que cada projeto vale 1 e que cada </a:t>
            </a:r>
            <a:r>
              <a:rPr lang="pt-BR" sz="2000" b="1" dirty="0" smtClean="0">
                <a:solidFill>
                  <a:schemeClr val="bg2"/>
                </a:solidFill>
              </a:rPr>
              <a:t>monitoria vale </a:t>
            </a:r>
            <a:r>
              <a:rPr lang="pt-BR" sz="2000" b="1" dirty="0">
                <a:solidFill>
                  <a:schemeClr val="bg2"/>
                </a:solidFill>
              </a:rPr>
              <a:t>2 </a:t>
            </a:r>
            <a:r>
              <a:rPr lang="pt-BR" sz="2000" b="1" dirty="0" smtClean="0">
                <a:solidFill>
                  <a:schemeClr val="bg2"/>
                </a:solidFill>
              </a:rPr>
              <a:t>créditos. Implemente </a:t>
            </a:r>
            <a:r>
              <a:rPr lang="pt-BR" sz="2000" b="1" dirty="0">
                <a:solidFill>
                  <a:schemeClr val="bg2"/>
                </a:solidFill>
              </a:rPr>
              <a:t>uma função que, dado um número </a:t>
            </a:r>
            <a:r>
              <a:rPr lang="pt-BR" sz="2000" b="1" dirty="0" smtClean="0">
                <a:solidFill>
                  <a:schemeClr val="bg2"/>
                </a:solidFill>
              </a:rPr>
              <a:t>de matrícula</a:t>
            </a:r>
            <a:r>
              <a:rPr lang="pt-BR" sz="2000" b="1" dirty="0">
                <a:solidFill>
                  <a:schemeClr val="bg2"/>
                </a:solidFill>
              </a:rPr>
              <a:t>, retorna os créditos totais da carreira </a:t>
            </a:r>
            <a:r>
              <a:rPr lang="pt-BR" sz="2000" b="1" dirty="0" smtClean="0">
                <a:solidFill>
                  <a:schemeClr val="bg2"/>
                </a:solidFill>
              </a:rPr>
              <a:t>estudantil do </a:t>
            </a:r>
            <a:r>
              <a:rPr lang="pt-BR" sz="2000" b="1" dirty="0">
                <a:solidFill>
                  <a:schemeClr val="bg2"/>
                </a:solidFill>
              </a:rPr>
              <a:t>aluno.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37425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21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468544" y="194400"/>
            <a:ext cx="9000000" cy="66636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endParaRPr lang="pt-BR" sz="20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aluno.matricula_aluno%TYPE</a:t>
            </a:r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NUMBER IS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sz="20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retorno NUMBER;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)*5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)*1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+ COUNT(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)*2 INTO retorno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FROM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monitoria m, aluno 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a_t.matricula_aluno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mat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retorno;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qtd_creditos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(9999)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1255278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 procedimento que recebe como </a:t>
            </a:r>
            <a:r>
              <a:rPr lang="pt-BR" sz="2000" b="1" dirty="0" smtClean="0">
                <a:solidFill>
                  <a:schemeClr val="tx1"/>
                </a:solidFill>
              </a:rPr>
              <a:t>parâmetro de </a:t>
            </a:r>
            <a:r>
              <a:rPr lang="pt-BR" sz="2000" b="1" dirty="0">
                <a:solidFill>
                  <a:schemeClr val="tx1"/>
                </a:solidFill>
              </a:rPr>
              <a:t>entrada um título de um projeto e imprime os </a:t>
            </a:r>
            <a:r>
              <a:rPr lang="pt-BR" sz="2000" b="1" dirty="0" smtClean="0">
                <a:solidFill>
                  <a:schemeClr val="tx1"/>
                </a:solidFill>
              </a:rPr>
              <a:t>seus dados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35165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23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251520" y="260648"/>
            <a:ext cx="9540000" cy="6192688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endParaRPr lang="pt-BR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projeto.codigo_projeto%TYPE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projeto.conceito%TYPE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lvl="0" hangingPunct="0"/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projeto.hp%TYPE</a:t>
            </a:r>
            <a:r>
              <a:rPr lang="pt-BR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SELECT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titulo, conceito,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INTO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v_codigo_projeto,v_titulo,v_conceito,v_hp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titulo LIKE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 ||	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v_conceito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v_hp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('Rede Aberta');</a:t>
            </a:r>
          </a:p>
        </p:txBody>
      </p:sp>
    </p:spTree>
    <p:extLst>
      <p:ext uri="{BB962C8B-B14F-4D97-AF65-F5344CB8AC3E}">
        <p14:creationId xmlns:p14="http://schemas.microsoft.com/office/powerpoint/2010/main" val="2435797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Implemente um novo procedimento, semelhante </a:t>
            </a:r>
            <a:r>
              <a:rPr lang="pt-BR" sz="2000" b="1" dirty="0" smtClean="0">
                <a:solidFill>
                  <a:schemeClr val="bg2"/>
                </a:solidFill>
              </a:rPr>
              <a:t>ao anterior</a:t>
            </a:r>
            <a:r>
              <a:rPr lang="pt-BR" sz="2000" b="1" dirty="0">
                <a:solidFill>
                  <a:schemeClr val="bg2"/>
                </a:solidFill>
              </a:rPr>
              <a:t>, que seja mais genérico e pesquise todos </a:t>
            </a:r>
            <a:r>
              <a:rPr lang="pt-BR" sz="2000" b="1" dirty="0" smtClean="0">
                <a:solidFill>
                  <a:schemeClr val="bg2"/>
                </a:solidFill>
              </a:rPr>
              <a:t>os projetos </a:t>
            </a:r>
            <a:r>
              <a:rPr lang="pt-BR" sz="2000" b="1" dirty="0">
                <a:solidFill>
                  <a:schemeClr val="bg2"/>
                </a:solidFill>
              </a:rPr>
              <a:t>que possuam o valor do parâmetro </a:t>
            </a:r>
            <a:r>
              <a:rPr lang="pt-BR" sz="2000" b="1" dirty="0" smtClean="0">
                <a:solidFill>
                  <a:schemeClr val="bg2"/>
                </a:solidFill>
              </a:rPr>
              <a:t>como </a:t>
            </a:r>
            <a:r>
              <a:rPr lang="pt-BR" sz="2000" b="1" dirty="0" err="1" smtClean="0">
                <a:solidFill>
                  <a:schemeClr val="bg2"/>
                </a:solidFill>
              </a:rPr>
              <a:t>substring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do seu título. (Utilize LIKE '%' e CURSOR)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35938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755576" y="260648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PROCEDURE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projeto.titulo%TYPE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IS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SELECT *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projeto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LOWER(titulo)</a:t>
            </a: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LIKE LOWER('%'||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par_titulo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||'%');</a:t>
            </a:r>
            <a:endParaRPr lang="pt-BR" sz="1700" b="1" dirty="0"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lvl="0" hangingPunct="0"/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dirty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1700" b="1" dirty="0" err="1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projeto%ROWTYPE</a:t>
            </a:r>
            <a:r>
              <a:rPr lang="pt-BR" sz="1700" b="1" dirty="0" smtClean="0"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  <a:endParaRPr lang="pt-BR" sz="1700" b="1" i="0" u="none" strike="noStrike" kern="1200" spc="0" baseline="0" dirty="0" smtClean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 smtClean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OPEN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FETCH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INTO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EXIT WHEN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cursor_projetos%NOTFOUND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dbms_output.put_line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'COD: '||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registro_projeto.codigo_projeto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TIT: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registro_projeto.titulo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CON: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registro_projeto.conceito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' - HP: ' 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registro_projeto.hp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CLOSE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cursor_projetos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EXECUTE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pesquisa_projeto_generico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('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cin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');</a:t>
            </a:r>
          </a:p>
        </p:txBody>
      </p:sp>
    </p:spTree>
    <p:extLst>
      <p:ext uri="{BB962C8B-B14F-4D97-AF65-F5344CB8AC3E}">
        <p14:creationId xmlns:p14="http://schemas.microsoft.com/office/powerpoint/2010/main" val="1830785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15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bg2"/>
                </a:solidFill>
              </a:rPr>
              <a:t>Crie um PROCEDURE que recebe um VARCHAR do </a:t>
            </a:r>
            <a:r>
              <a:rPr lang="pt-BR" sz="2000" b="1" dirty="0" smtClean="0">
                <a:solidFill>
                  <a:schemeClr val="bg2"/>
                </a:solidFill>
              </a:rPr>
              <a:t>tipo </a:t>
            </a:r>
            <a:r>
              <a:rPr lang="pt-BR" sz="2000" b="1" dirty="0" err="1" smtClean="0">
                <a:solidFill>
                  <a:schemeClr val="bg2"/>
                </a:solidFill>
              </a:rPr>
              <a:t>ano_semestre</a:t>
            </a:r>
            <a:r>
              <a:rPr lang="pt-BR" sz="2000" b="1" dirty="0" smtClean="0">
                <a:solidFill>
                  <a:schemeClr val="bg2"/>
                </a:solidFill>
              </a:rPr>
              <a:t> </a:t>
            </a:r>
            <a:r>
              <a:rPr lang="pt-BR" sz="2000" b="1" dirty="0">
                <a:solidFill>
                  <a:schemeClr val="bg2"/>
                </a:solidFill>
              </a:rPr>
              <a:t>e produz dois parâmetros numéricos </a:t>
            </a:r>
            <a:r>
              <a:rPr lang="pt-BR" sz="2000" b="1" dirty="0" smtClean="0">
                <a:solidFill>
                  <a:schemeClr val="bg2"/>
                </a:solidFill>
              </a:rPr>
              <a:t>de saída</a:t>
            </a:r>
            <a:r>
              <a:rPr lang="pt-BR" sz="2000" b="1" dirty="0">
                <a:solidFill>
                  <a:schemeClr val="bg2"/>
                </a:solidFill>
              </a:rPr>
              <a:t>: ano e semestre;</a:t>
            </a:r>
            <a:endParaRPr lang="pt-BR" sz="2000" dirty="0">
              <a:solidFill>
                <a:schemeClr val="bg2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08032" y="2924944"/>
            <a:ext cx="9180000" cy="3096344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PROCEDURE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turma.ano_semestre%TYPE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OUT NUMBER,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OUT NUMBER)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 := SUBSTR(ano_semestre,1,4);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semestre := SUBSTR(ano_semestre,6,1);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498500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16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Implemente uma FUNCTION que receberá o código de </a:t>
            </a:r>
            <a:r>
              <a:rPr lang="pt-BR" sz="2000" b="1" dirty="0" smtClean="0">
                <a:solidFill>
                  <a:schemeClr val="tx1"/>
                </a:solidFill>
              </a:rPr>
              <a:t>uma disciplina </a:t>
            </a:r>
            <a:r>
              <a:rPr lang="pt-BR" sz="2000" b="1" dirty="0">
                <a:solidFill>
                  <a:schemeClr val="tx1"/>
                </a:solidFill>
              </a:rPr>
              <a:t>e retornará uma STRING com todos os ANOS </a:t>
            </a:r>
            <a:r>
              <a:rPr lang="pt-BR" sz="2000" b="1" dirty="0" smtClean="0">
                <a:solidFill>
                  <a:schemeClr val="tx1"/>
                </a:solidFill>
              </a:rPr>
              <a:t>em que </a:t>
            </a:r>
            <a:r>
              <a:rPr lang="pt-BR" sz="2000" b="1" dirty="0">
                <a:solidFill>
                  <a:schemeClr val="tx1"/>
                </a:solidFill>
              </a:rPr>
              <a:t>ela foi ofertada no 1º semestre e todos os anos para </a:t>
            </a:r>
            <a:r>
              <a:rPr lang="pt-BR" sz="2000" b="1" dirty="0" smtClean="0">
                <a:solidFill>
                  <a:schemeClr val="tx1"/>
                </a:solidFill>
              </a:rPr>
              <a:t>o 2º </a:t>
            </a:r>
            <a:r>
              <a:rPr lang="pt-BR" sz="2000" b="1" dirty="0">
                <a:solidFill>
                  <a:schemeClr val="tx1"/>
                </a:solidFill>
              </a:rPr>
              <a:t>semestre (EX: '1º: 1992; 1990; 2000; 2º: 1990; 2001;').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Crie </a:t>
            </a:r>
            <a:r>
              <a:rPr lang="pt-BR" sz="2000" b="1" dirty="0">
                <a:solidFill>
                  <a:schemeClr val="tx1"/>
                </a:solidFill>
              </a:rPr>
              <a:t>uma tabela (IS TABLE OF) com registros do tipo (</a:t>
            </a:r>
            <a:r>
              <a:rPr lang="pt-BR" sz="2000" b="1" dirty="0" smtClean="0">
                <a:solidFill>
                  <a:schemeClr val="tx1"/>
                </a:solidFill>
              </a:rPr>
              <a:t>IS RECORD </a:t>
            </a:r>
            <a:r>
              <a:rPr lang="pt-BR" sz="2000" b="1" dirty="0">
                <a:solidFill>
                  <a:schemeClr val="tx1"/>
                </a:solidFill>
              </a:rPr>
              <a:t>[</a:t>
            </a:r>
            <a:r>
              <a:rPr lang="pt-BR" sz="2000" b="1" dirty="0" err="1">
                <a:solidFill>
                  <a:schemeClr val="tx1"/>
                </a:solidFill>
              </a:rPr>
              <a:t>cod_curso</a:t>
            </a:r>
            <a:r>
              <a:rPr lang="pt-BR" sz="2000" b="1" dirty="0">
                <a:solidFill>
                  <a:schemeClr val="tx1"/>
                </a:solidFill>
              </a:rPr>
              <a:t>, ano, semestre]) que receberá </a:t>
            </a:r>
            <a:r>
              <a:rPr lang="pt-BR" sz="2000" b="1" dirty="0" smtClean="0">
                <a:solidFill>
                  <a:schemeClr val="tx1"/>
                </a:solidFill>
              </a:rPr>
              <a:t>as informações </a:t>
            </a:r>
            <a:r>
              <a:rPr lang="pt-BR" sz="2000" b="1" dirty="0">
                <a:solidFill>
                  <a:schemeClr val="tx1"/>
                </a:solidFill>
              </a:rPr>
              <a:t>de todas as turmas que já existiram e utilize </a:t>
            </a:r>
            <a:r>
              <a:rPr lang="pt-BR" sz="2000" b="1" dirty="0" smtClean="0">
                <a:solidFill>
                  <a:schemeClr val="tx1"/>
                </a:solidFill>
              </a:rPr>
              <a:t>o PROCEDURE </a:t>
            </a:r>
            <a:r>
              <a:rPr lang="pt-BR" sz="2000" b="1" dirty="0">
                <a:solidFill>
                  <a:schemeClr val="tx1"/>
                </a:solidFill>
              </a:rPr>
              <a:t>anterior para separar os </a:t>
            </a:r>
            <a:r>
              <a:rPr lang="pt-BR" sz="2000" b="1" dirty="0" smtClean="0">
                <a:solidFill>
                  <a:schemeClr val="tx1"/>
                </a:solidFill>
              </a:rPr>
              <a:t>campos </a:t>
            </a:r>
            <a:r>
              <a:rPr lang="pt-BR" sz="2000" b="1" dirty="0" err="1" smtClean="0">
                <a:solidFill>
                  <a:schemeClr val="tx1"/>
                </a:solidFill>
              </a:rPr>
              <a:t>ano_semestre</a:t>
            </a:r>
            <a:r>
              <a:rPr lang="pt-BR" sz="2000" b="1" dirty="0">
                <a:solidFill>
                  <a:schemeClr val="tx1"/>
                </a:solidFill>
              </a:rPr>
              <a:t>.</a:t>
            </a:r>
          </a:p>
          <a:p>
            <a:pPr algn="just"/>
            <a:r>
              <a:rPr lang="pt-BR" sz="2000" b="1" dirty="0" smtClean="0">
                <a:solidFill>
                  <a:schemeClr val="tx1"/>
                </a:solidFill>
              </a:rPr>
              <a:t>Em </a:t>
            </a:r>
            <a:r>
              <a:rPr lang="pt-BR" sz="2000" b="1" dirty="0">
                <a:solidFill>
                  <a:schemeClr val="tx1"/>
                </a:solidFill>
              </a:rPr>
              <a:t>seguida, verifique um a um os registros da tabela </a:t>
            </a:r>
            <a:r>
              <a:rPr lang="pt-BR" sz="2000" b="1" dirty="0" smtClean="0">
                <a:solidFill>
                  <a:schemeClr val="tx1"/>
                </a:solidFill>
              </a:rPr>
              <a:t>já povoada </a:t>
            </a:r>
            <a:r>
              <a:rPr lang="pt-BR" sz="2000" b="1" dirty="0">
                <a:solidFill>
                  <a:schemeClr val="tx1"/>
                </a:solidFill>
              </a:rPr>
              <a:t>e vá preenchendo a variável de retorno.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26805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28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52457" y="332656"/>
            <a:ext cx="9540000" cy="631764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CREATE OR REPLACE FUNCTION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disciplina.codigo_disciplina%TYPE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VARCHAR2 IS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 IS RECORD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turma.codigo_curso%TYPE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 NUMBER, semestre NUMBER);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TYPE TIPO_TURMA_COMPACTO_TABELA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IS TABLE OF TIPO_TURMA_COMPACTO;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TIPO_TURMA_COMPACTO_TABELA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TIPO_TURMA_COMPACTO_TABELA();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anos1 VARCHAR2(100) := '1º: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anos2 VARCHAR2(100) := '2º: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2400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2815813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29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179512" y="836712"/>
            <a:ext cx="9540000" cy="4470066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BEGIN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FOR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IN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(SELECT * FROM turma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WHERE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codigo_disciplina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</a:t>
            </a:r>
            <a:endParaRPr lang="pt-BR" sz="19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ORDER BY 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tab_compacto.EXTEND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:=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		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registro_turma.codigo_curso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desmembra_semestre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registro_turma.ano_semestre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).ano,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9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9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</p:txBody>
      </p:sp>
    </p:spTree>
    <p:extLst>
      <p:ext uri="{BB962C8B-B14F-4D97-AF65-F5344CB8AC3E}">
        <p14:creationId xmlns:p14="http://schemas.microsoft.com/office/powerpoint/2010/main" val="2832322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907504"/>
          </a:xfrm>
        </p:spPr>
        <p:txBody>
          <a:bodyPr/>
          <a:lstStyle/>
          <a:p>
            <a:r>
              <a:rPr lang="en-US" dirty="0" err="1" smtClean="0"/>
              <a:t>Modelo</a:t>
            </a:r>
            <a:r>
              <a:rPr lang="en-US" dirty="0" smtClean="0"/>
              <a:t> </a:t>
            </a:r>
            <a:r>
              <a:rPr lang="en-US" dirty="0" err="1" smtClean="0"/>
              <a:t>Conceitual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</a:t>
            </a:fld>
            <a:endParaRPr lang="pt-BR"/>
          </a:p>
        </p:txBody>
      </p:sp>
      <p:pic>
        <p:nvPicPr>
          <p:cNvPr id="6" name="Picture 2" descr="C:\Users\fmbl\Desktop\aula\image1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267078"/>
            <a:ext cx="7947992" cy="489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30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323528" y="404664"/>
            <a:ext cx="9540000" cy="708012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WHILE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tab_compacto.COUNT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&gt; 0 LOOP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1)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anos1 := anos1 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ELSIF(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).semestre = 2) THEN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anos2 := anos2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||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).ano || '-'||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tab_compacto.LAST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).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cod_curso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||'; ';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END IF;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tab_compacto.TRIM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();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 LOOP;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RETURN anos1 ||'  '||anos2;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END;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/	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--TESTANDO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17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anos_por_semestre</a:t>
            </a:r>
            <a:r>
              <a:rPr lang="pt-BR" sz="17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(1) FROM DUAL;</a:t>
            </a: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algn="l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sz="17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</p:txBody>
      </p:sp>
    </p:spTree>
    <p:extLst>
      <p:ext uri="{BB962C8B-B14F-4D97-AF65-F5344CB8AC3E}">
        <p14:creationId xmlns:p14="http://schemas.microsoft.com/office/powerpoint/2010/main" val="3332057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Na próxima aula...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736501"/>
          </a:xfrm>
        </p:spPr>
        <p:txBody>
          <a:bodyPr>
            <a:normAutofit/>
          </a:bodyPr>
          <a:lstStyle/>
          <a:p>
            <a:r>
              <a:rPr lang="pt-BR" dirty="0" smtClean="0">
                <a:solidFill>
                  <a:schemeClr val="tx1"/>
                </a:solidFill>
              </a:rPr>
              <a:t>Triggers</a:t>
            </a:r>
            <a:r>
              <a:rPr lang="pt-BR" dirty="0">
                <a:solidFill>
                  <a:schemeClr val="tx1"/>
                </a:solidFill>
              </a:rPr>
              <a:t>,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procedures </a:t>
            </a:r>
            <a:r>
              <a:rPr lang="pt-BR" dirty="0" smtClean="0">
                <a:solidFill>
                  <a:schemeClr val="tx1"/>
                </a:solidFill>
              </a:rPr>
              <a:t>e </a:t>
            </a:r>
            <a:r>
              <a:rPr lang="pt-BR" smtClean="0">
                <a:solidFill>
                  <a:schemeClr val="tx1"/>
                </a:solidFill>
              </a:rPr>
              <a:t>functions</a:t>
            </a:r>
            <a:r>
              <a:rPr lang="pt-BR" dirty="0" smtClean="0">
                <a:solidFill>
                  <a:schemeClr val="tx1"/>
                </a:solidFill>
              </a:rPr>
              <a:t> </a:t>
            </a:r>
            <a:r>
              <a:rPr lang="pt-BR" dirty="0" smtClean="0">
                <a:solidFill>
                  <a:schemeClr val="tx1"/>
                </a:solidFill>
              </a:rPr>
              <a:t>mais difíceis..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59420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TENTEM FAZER AS QUESTÕES ANTES DA AULA!</a:t>
            </a:r>
            <a:endParaRPr lang="pt-BR" dirty="0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sz="2400" u="sng" dirty="0" smtClean="0">
                <a:solidFill>
                  <a:srgbClr val="0070C0"/>
                </a:solidFill>
                <a:hlinkClick r:id="rId2"/>
              </a:rPr>
              <a:t>www.cin.ufpe.br/~fmbl/gdi</a:t>
            </a:r>
            <a:endParaRPr lang="en-US" sz="2400" u="sng" dirty="0" smtClean="0">
              <a:solidFill>
                <a:srgbClr val="0070C0"/>
              </a:solidFill>
            </a:endParaRPr>
          </a:p>
          <a:p>
            <a:endParaRPr lang="pt-BR" sz="2400" u="sng" dirty="0">
              <a:solidFill>
                <a:srgbClr val="0070C0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32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907504"/>
          </a:xfrm>
        </p:spPr>
        <p:txBody>
          <a:bodyPr/>
          <a:lstStyle/>
          <a:p>
            <a:r>
              <a:rPr lang="en-US" sz="4800" dirty="0" err="1" smtClean="0"/>
              <a:t>Modelo</a:t>
            </a:r>
            <a:r>
              <a:rPr lang="en-US" sz="4800" dirty="0" smtClean="0"/>
              <a:t> </a:t>
            </a:r>
            <a:r>
              <a:rPr lang="en-US" sz="4800" dirty="0" err="1" smtClean="0"/>
              <a:t>Lógico</a:t>
            </a:r>
            <a:endParaRPr lang="pt-BR" sz="48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4</a:t>
            </a:fld>
            <a:endParaRPr lang="pt-BR"/>
          </a:p>
        </p:txBody>
      </p:sp>
      <p:pic>
        <p:nvPicPr>
          <p:cNvPr id="2050" name="Picture 2" descr="C:\Users\Eduardo Pires\Downloads\gdi(1)\gdi\2 - PL-SQL\Aula\Modelo Logic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196752"/>
            <a:ext cx="9096163" cy="566124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Exercício</a:t>
            </a:r>
            <a:r>
              <a:rPr lang="en-US" dirty="0" smtClean="0"/>
              <a:t> 1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Mostre todas as notas do período de '2010.2' do aluno </a:t>
            </a:r>
            <a:r>
              <a:rPr lang="pt-BR" sz="2000" b="1" dirty="0" smtClean="0">
                <a:solidFill>
                  <a:schemeClr val="tx1"/>
                </a:solidFill>
              </a:rPr>
              <a:t>de nome </a:t>
            </a:r>
            <a:r>
              <a:rPr lang="pt-BR" sz="2000" b="1" dirty="0">
                <a:solidFill>
                  <a:schemeClr val="tx1"/>
                </a:solidFill>
              </a:rPr>
              <a:t>'Augustos </a:t>
            </a:r>
            <a:r>
              <a:rPr lang="pt-BR" sz="2000" b="1" dirty="0" err="1">
                <a:solidFill>
                  <a:schemeClr val="tx1"/>
                </a:solidFill>
              </a:rPr>
              <a:t>Kilter</a:t>
            </a:r>
            <a:r>
              <a:rPr lang="pt-BR" sz="2000" b="1" dirty="0">
                <a:solidFill>
                  <a:schemeClr val="tx1"/>
                </a:solidFill>
              </a:rPr>
              <a:t>'.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5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22522" y="2712759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PV.nota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Prova PV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'Augustus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Kilter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PV.ano_semestre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'2010.2';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2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o aluno de nome 'Joao Custodia' mostre todos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dos quais ele já participou, ordenando-os </a:t>
            </a:r>
            <a:r>
              <a:rPr lang="pt-BR" sz="2000" b="1" dirty="0" smtClean="0">
                <a:solidFill>
                  <a:schemeClr val="tx1"/>
                </a:solidFill>
              </a:rPr>
              <a:t>por período </a:t>
            </a:r>
            <a:r>
              <a:rPr lang="pt-BR" sz="2000" b="1" dirty="0">
                <a:solidFill>
                  <a:schemeClr val="tx1"/>
                </a:solidFill>
              </a:rPr>
              <a:t>e conceito obtido.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6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40000" y="2852936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endParaRPr lang="pt-BR" sz="2000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'Joao Custodia'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sz="2000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PJ.conceito</a:t>
            </a:r>
            <a:r>
              <a:rPr lang="pt-BR" sz="2000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2055313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3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Liste o nome e a matrícula dos professores que </a:t>
            </a:r>
            <a:r>
              <a:rPr lang="pt-BR" sz="2000" b="1" dirty="0" smtClean="0">
                <a:solidFill>
                  <a:schemeClr val="tx1"/>
                </a:solidFill>
              </a:rPr>
              <a:t>ensinaram à </a:t>
            </a:r>
            <a:r>
              <a:rPr lang="pt-BR" sz="2000" b="1" dirty="0">
                <a:solidFill>
                  <a:schemeClr val="tx1"/>
                </a:solidFill>
              </a:rPr>
              <a:t>aluna 'Helena Nunes' no seu primeiro período. </a:t>
            </a:r>
            <a:r>
              <a:rPr lang="pt-BR" sz="2000" b="1" dirty="0" smtClean="0">
                <a:solidFill>
                  <a:schemeClr val="tx1"/>
                </a:solidFill>
              </a:rPr>
              <a:t>Também informe </a:t>
            </a:r>
            <a:r>
              <a:rPr lang="pt-BR" sz="2000" b="1" dirty="0">
                <a:solidFill>
                  <a:schemeClr val="tx1"/>
                </a:solidFill>
              </a:rPr>
              <a:t>o código das disciplinas cursadas.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9427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8</a:t>
            </a:fld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251520" y="405551"/>
            <a:ext cx="9000000" cy="678888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P2.nome,PR.matricula_professor,AT.codigo_disciplina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Ministra M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Professor PR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M.matricula_professor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JOIN Pessoa P2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PR.matricula_professor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P2.matricula_pessoa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'Helena Nunes'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AND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(SELECT MIN(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FROM Aluno A2		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AT2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	ON AT2.matricula_aluno = A2.matricula_aluno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WHERE A2.matricula_aluno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974062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Exercício 4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sz="2000" b="1" dirty="0">
                <a:solidFill>
                  <a:schemeClr val="tx1"/>
                </a:solidFill>
              </a:rPr>
              <a:t>Para todos os alunos que pagaram a disciplina 5 mostre </a:t>
            </a:r>
            <a:r>
              <a:rPr lang="pt-BR" sz="2000" b="1" dirty="0" smtClean="0">
                <a:solidFill>
                  <a:schemeClr val="tx1"/>
                </a:solidFill>
              </a:rPr>
              <a:t>os projetos </a:t>
            </a:r>
            <a:r>
              <a:rPr lang="pt-BR" sz="2000" b="1" dirty="0">
                <a:solidFill>
                  <a:schemeClr val="tx1"/>
                </a:solidFill>
              </a:rPr>
              <a:t>que foram desenvolvidos por eles bem como </a:t>
            </a:r>
            <a:r>
              <a:rPr lang="pt-BR" sz="2000" b="1" dirty="0" smtClean="0">
                <a:solidFill>
                  <a:schemeClr val="tx1"/>
                </a:solidFill>
              </a:rPr>
              <a:t>seu período </a:t>
            </a:r>
            <a:r>
              <a:rPr lang="pt-BR" sz="2000" b="1" dirty="0">
                <a:solidFill>
                  <a:schemeClr val="tx1"/>
                </a:solidFill>
              </a:rPr>
              <a:t>de execução. Mostre título e curso dos </a:t>
            </a:r>
            <a:r>
              <a:rPr lang="pt-BR" sz="2000" b="1" dirty="0" smtClean="0">
                <a:solidFill>
                  <a:schemeClr val="tx1"/>
                </a:solidFill>
              </a:rPr>
              <a:t>projetos. Mesmo </a:t>
            </a:r>
            <a:r>
              <a:rPr lang="pt-BR" sz="2000" b="1" dirty="0">
                <a:solidFill>
                  <a:schemeClr val="tx1"/>
                </a:solidFill>
              </a:rPr>
              <a:t>os alunos sem projeto deverão ser exibidos.</a:t>
            </a:r>
            <a:endParaRPr lang="pt-BR" sz="2000" dirty="0">
              <a:solidFill>
                <a:schemeClr val="tx1"/>
              </a:solidFill>
            </a:endParaRP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8B9469-242C-4602-92B9-EB925CA2D704}" type="slidenum">
              <a:rPr lang="pt-BR" smtClean="0"/>
              <a:pPr/>
              <a:t>9</a:t>
            </a:fld>
            <a:endParaRPr lang="pt-BR"/>
          </a:p>
        </p:txBody>
      </p:sp>
      <p:sp>
        <p:nvSpPr>
          <p:cNvPr id="5" name="CaixaDeTexto 4"/>
          <p:cNvSpPr txBox="1"/>
          <p:nvPr/>
        </p:nvSpPr>
        <p:spPr>
          <a:xfrm>
            <a:off x="510727" y="2974008"/>
            <a:ext cx="9000000" cy="4127400"/>
          </a:xfrm>
          <a:prstGeom prst="rect">
            <a:avLst/>
          </a:prstGeom>
          <a:noFill/>
          <a:ln>
            <a:noFill/>
          </a:ln>
        </p:spPr>
        <p:txBody>
          <a:bodyPr vert="horz" lIns="90000" tIns="45000" rIns="90000" bIns="45000" compatLnSpc="0"/>
          <a:lstStyle/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endParaRPr lang="pt-BR" b="1" i="0" u="none" strike="noStrike" kern="1200" spc="0" baseline="0" dirty="0">
              <a:ln>
                <a:noFill/>
              </a:ln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SELECT DISTINCT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PJ.titulo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AT.ano_semestre,C.nome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FROM Pessoa P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Aluno A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P.matricula_pessoa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Aluno_turma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AT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A.matricula_aluno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AT.matricula_aluno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LEFT OUTER JOIN Projeto PJ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AT.codigo_projeto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PJ.codigo_projeto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INNER JOIN Curso C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		ON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AT.codigo_curso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C.codigo_curso</a:t>
            </a:r>
            <a:endParaRPr lang="pt-BR" b="1" i="0" u="none" strike="noStrike" kern="1200" spc="0" baseline="0" dirty="0">
              <a:ln>
                <a:noFill/>
              </a:ln>
              <a:solidFill>
                <a:schemeClr val="tx2"/>
              </a:solidFill>
              <a:latin typeface="Courier New" pitchFamily="49"/>
              <a:ea typeface="Lucida Sans Unicode" pitchFamily="2"/>
              <a:cs typeface="Mangal" pitchFamily="2"/>
            </a:endParaRP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WHERE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AT.codigo_disciplina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 = 5</a:t>
            </a:r>
          </a:p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</a:pP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ORDER BY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P.nome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, </a:t>
            </a:r>
            <a:r>
              <a:rPr lang="pt-BR" b="1" i="0" u="none" strike="noStrike" kern="1200" spc="0" baseline="0" dirty="0" err="1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AT.ano_semestre</a:t>
            </a:r>
            <a:r>
              <a:rPr lang="pt-BR" b="1" i="0" u="none" strike="noStrike" kern="1200" spc="0" baseline="0" dirty="0">
                <a:ln>
                  <a:noFill/>
                </a:ln>
                <a:solidFill>
                  <a:schemeClr val="tx2"/>
                </a:solidFill>
                <a:latin typeface="Courier New" pitchFamily="49"/>
                <a:ea typeface="Lucida Sans Unicode" pitchFamily="2"/>
                <a:cs typeface="Mangal" pitchFamily="2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64754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Personalizada 2">
      <a:dk1>
        <a:sysClr val="windowText" lastClr="000000"/>
      </a:dk1>
      <a:lt1>
        <a:sysClr val="window" lastClr="FFFFFF"/>
      </a:lt1>
      <a:dk2>
        <a:srgbClr val="2F5897"/>
      </a:dk2>
      <a:lt2>
        <a:srgbClr val="000000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0C0C0C"/>
      </a:folHlink>
    </a:clrScheme>
    <a:fontScheme name="Executivo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348</TotalTime>
  <Words>873</Words>
  <Application>Microsoft Office PowerPoint</Application>
  <PresentationFormat>Apresentação na tela (4:3)</PresentationFormat>
  <Paragraphs>348</Paragraphs>
  <Slides>32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Executivo</vt:lpstr>
      <vt:lpstr>Monitoria GDI Aula Prática</vt:lpstr>
      <vt:lpstr>Estudo de caso - continuação</vt:lpstr>
      <vt:lpstr>Modelo Conceitual</vt:lpstr>
      <vt:lpstr>Modelo Lógico</vt:lpstr>
      <vt:lpstr>Exercício 1</vt:lpstr>
      <vt:lpstr>Exercício 2</vt:lpstr>
      <vt:lpstr>Exercício 3</vt:lpstr>
      <vt:lpstr>Apresentação do PowerPoint</vt:lpstr>
      <vt:lpstr>Exercício 4</vt:lpstr>
      <vt:lpstr>Exercício 5</vt:lpstr>
      <vt:lpstr>Exercício 6</vt:lpstr>
      <vt:lpstr>Exercício 7</vt:lpstr>
      <vt:lpstr>Exercício 8</vt:lpstr>
      <vt:lpstr>Exercício 9</vt:lpstr>
      <vt:lpstr>Exercício 10</vt:lpstr>
      <vt:lpstr>Exercício 11</vt:lpstr>
      <vt:lpstr>PL/SQL</vt:lpstr>
      <vt:lpstr>PROCEDURE</vt:lpstr>
      <vt:lpstr>FUNCTION</vt:lpstr>
      <vt:lpstr>Exercício 12</vt:lpstr>
      <vt:lpstr>Apresentação do PowerPoint</vt:lpstr>
      <vt:lpstr>Exercício 13</vt:lpstr>
      <vt:lpstr>Apresentação do PowerPoint</vt:lpstr>
      <vt:lpstr>Exercício 14</vt:lpstr>
      <vt:lpstr>Apresentação do PowerPoint</vt:lpstr>
      <vt:lpstr>Exercício 15</vt:lpstr>
      <vt:lpstr>Exercício 16</vt:lpstr>
      <vt:lpstr>Apresentação do PowerPoint</vt:lpstr>
      <vt:lpstr>Apresentação do PowerPoint</vt:lpstr>
      <vt:lpstr>Apresentação do PowerPoint</vt:lpstr>
      <vt:lpstr>Na próxima aula...</vt:lpstr>
      <vt:lpstr>TENTEM FAZER AS QUESTÕES ANTES DA AULA!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Ambiente Desenvolvimento + SQL</dc:title>
  <dc:creator>Eduardo Pires</dc:creator>
  <cp:lastModifiedBy>Isadora Forte Barros</cp:lastModifiedBy>
  <cp:revision>38</cp:revision>
  <dcterms:created xsi:type="dcterms:W3CDTF">2011-08-24T21:01:58Z</dcterms:created>
  <dcterms:modified xsi:type="dcterms:W3CDTF">2013-12-02T19:25:07Z</dcterms:modified>
</cp:coreProperties>
</file>