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55"/>
  </p:notesMasterIdLst>
  <p:sldIdLst>
    <p:sldId id="278" r:id="rId2"/>
    <p:sldId id="279" r:id="rId3"/>
    <p:sldId id="263" r:id="rId4"/>
    <p:sldId id="259" r:id="rId5"/>
    <p:sldId id="256" r:id="rId6"/>
    <p:sldId id="257" r:id="rId7"/>
    <p:sldId id="260" r:id="rId8"/>
    <p:sldId id="321" r:id="rId9"/>
    <p:sldId id="262" r:id="rId10"/>
    <p:sldId id="268" r:id="rId11"/>
    <p:sldId id="322" r:id="rId12"/>
    <p:sldId id="302" r:id="rId13"/>
    <p:sldId id="269" r:id="rId14"/>
    <p:sldId id="271" r:id="rId15"/>
    <p:sldId id="272" r:id="rId16"/>
    <p:sldId id="273" r:id="rId17"/>
    <p:sldId id="291" r:id="rId18"/>
    <p:sldId id="275" r:id="rId19"/>
    <p:sldId id="276" r:id="rId20"/>
    <p:sldId id="292" r:id="rId21"/>
    <p:sldId id="280" r:id="rId22"/>
    <p:sldId id="293" r:id="rId23"/>
    <p:sldId id="277" r:id="rId24"/>
    <p:sldId id="281" r:id="rId25"/>
    <p:sldId id="283" r:id="rId26"/>
    <p:sldId id="285" r:id="rId27"/>
    <p:sldId id="294" r:id="rId28"/>
    <p:sldId id="284" r:id="rId29"/>
    <p:sldId id="295" r:id="rId30"/>
    <p:sldId id="287" r:id="rId31"/>
    <p:sldId id="289" r:id="rId32"/>
    <p:sldId id="296" r:id="rId33"/>
    <p:sldId id="290" r:id="rId34"/>
    <p:sldId id="297" r:id="rId35"/>
    <p:sldId id="298" r:id="rId36"/>
    <p:sldId id="320" r:id="rId37"/>
    <p:sldId id="315" r:id="rId38"/>
    <p:sldId id="282" r:id="rId39"/>
    <p:sldId id="317" r:id="rId40"/>
    <p:sldId id="286" r:id="rId41"/>
    <p:sldId id="319" r:id="rId42"/>
    <p:sldId id="301" r:id="rId43"/>
    <p:sldId id="300" r:id="rId44"/>
    <p:sldId id="303" r:id="rId45"/>
    <p:sldId id="309" r:id="rId46"/>
    <p:sldId id="306" r:id="rId47"/>
    <p:sldId id="311" r:id="rId48"/>
    <p:sldId id="308" r:id="rId49"/>
    <p:sldId id="312" r:id="rId50"/>
    <p:sldId id="305" r:id="rId51"/>
    <p:sldId id="313" r:id="rId52"/>
    <p:sldId id="307" r:id="rId53"/>
    <p:sldId id="314" r:id="rId5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63" autoAdjust="0"/>
    <p:restoredTop sz="99153" autoAdjust="0"/>
  </p:normalViewPr>
  <p:slideViewPr>
    <p:cSldViewPr>
      <p:cViewPr>
        <p:scale>
          <a:sx n="100" d="100"/>
          <a:sy n="100" d="100"/>
        </p:scale>
        <p:origin x="-1800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64BB9-3B0D-4B18-94B3-DFEE360BB8F3}" type="datetimeFigureOut">
              <a:rPr lang="pt-BR" smtClean="0"/>
              <a:pPr/>
              <a:t>06/12/2010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F9E47-5C86-49CA-BD66-7F780EA94B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142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Botar explicações..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F9E47-5C86-49CA-BD66-7F780EA94B35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Botar explicações..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F9E47-5C86-49CA-BD66-7F780EA94B35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Botar</a:t>
            </a:r>
            <a:r>
              <a:rPr lang="pt-BR" baseline="0" dirty="0" smtClean="0"/>
              <a:t> </a:t>
            </a:r>
            <a:r>
              <a:rPr lang="pt-BR" baseline="0" dirty="0" err="1" smtClean="0"/>
              <a:t>aki</a:t>
            </a:r>
            <a:r>
              <a:rPr lang="pt-BR" baseline="0" dirty="0" smtClean="0"/>
              <a:t> os padrões bridge, fachada, </a:t>
            </a:r>
            <a:r>
              <a:rPr lang="pt-BR" baseline="0" dirty="0" err="1" smtClean="0"/>
              <a:t>singleton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F9E47-5C86-49CA-BD66-7F780EA94B35}" type="slidenum">
              <a:rPr lang="pt-BR" smtClean="0"/>
              <a:pPr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3631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Botar</a:t>
            </a:r>
            <a:r>
              <a:rPr lang="pt-BR" baseline="0" dirty="0" smtClean="0"/>
              <a:t> </a:t>
            </a:r>
            <a:r>
              <a:rPr lang="pt-BR" baseline="0" dirty="0" err="1" smtClean="0"/>
              <a:t>aki</a:t>
            </a:r>
            <a:r>
              <a:rPr lang="pt-BR" baseline="0" dirty="0" smtClean="0"/>
              <a:t> os padrões bridge, fachada, </a:t>
            </a:r>
            <a:r>
              <a:rPr lang="pt-BR" baseline="0" dirty="0" err="1" smtClean="0"/>
              <a:t>singleton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F9E47-5C86-49CA-BD66-7F780EA94B35}" type="slidenum">
              <a:rPr lang="pt-BR" smtClean="0"/>
              <a:pPr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3631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Botar</a:t>
            </a:r>
            <a:r>
              <a:rPr lang="pt-BR" baseline="0" dirty="0" smtClean="0"/>
              <a:t> </a:t>
            </a:r>
            <a:r>
              <a:rPr lang="pt-BR" baseline="0" dirty="0" err="1" smtClean="0"/>
              <a:t>aki</a:t>
            </a:r>
            <a:r>
              <a:rPr lang="pt-BR" baseline="0" dirty="0" smtClean="0"/>
              <a:t> os padrões bridge, fachada, </a:t>
            </a:r>
            <a:r>
              <a:rPr lang="pt-BR" baseline="0" dirty="0" err="1" smtClean="0"/>
              <a:t>singleton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F9E47-5C86-49CA-BD66-7F780EA94B35}" type="slidenum">
              <a:rPr lang="pt-BR" smtClean="0"/>
              <a:pPr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3631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Botar</a:t>
            </a:r>
            <a:r>
              <a:rPr lang="pt-BR" baseline="0" dirty="0" smtClean="0"/>
              <a:t> </a:t>
            </a:r>
            <a:r>
              <a:rPr lang="pt-BR" baseline="0" dirty="0" err="1" smtClean="0"/>
              <a:t>aki</a:t>
            </a:r>
            <a:r>
              <a:rPr lang="pt-BR" baseline="0" dirty="0" smtClean="0"/>
              <a:t> os padrões bridge, fachada, </a:t>
            </a:r>
            <a:r>
              <a:rPr lang="pt-BR" baseline="0" dirty="0" err="1" smtClean="0"/>
              <a:t>singleton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F9E47-5C86-49CA-BD66-7F780EA94B35}" type="slidenum">
              <a:rPr lang="pt-BR" smtClean="0"/>
              <a:pPr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3631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Botar</a:t>
            </a:r>
            <a:r>
              <a:rPr lang="pt-BR" baseline="0" dirty="0" smtClean="0"/>
              <a:t> </a:t>
            </a:r>
            <a:r>
              <a:rPr lang="pt-BR" baseline="0" dirty="0" err="1" smtClean="0"/>
              <a:t>aki</a:t>
            </a:r>
            <a:r>
              <a:rPr lang="pt-BR" baseline="0" dirty="0" smtClean="0"/>
              <a:t> os padrões bridge, fachada, </a:t>
            </a:r>
            <a:r>
              <a:rPr lang="pt-BR" baseline="0" dirty="0" err="1" smtClean="0"/>
              <a:t>singleton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F9E47-5C86-49CA-BD66-7F780EA94B35}" type="slidenum">
              <a:rPr lang="pt-BR" smtClean="0"/>
              <a:pPr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3631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Botar explicações..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F9E47-5C86-49CA-BD66-7F780EA94B35}" type="slidenum">
              <a:rPr lang="pt-BR" smtClean="0"/>
              <a:pPr/>
              <a:t>42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ângu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ângu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ângulo de cantos arredondado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ângulo de cantos arredondado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51B4A9A-3AB8-4600-B64C-022F6F6D3AE1}" type="datetimeFigureOut">
              <a:rPr lang="pt-BR" smtClean="0"/>
              <a:pPr/>
              <a:t>06/12/2010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ABC9A5C-8A66-4BAC-852D-3DB485F48DD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4A9A-3AB8-4600-B64C-022F6F6D3AE1}" type="datetimeFigureOut">
              <a:rPr lang="pt-BR" smtClean="0"/>
              <a:pPr/>
              <a:t>06/12/2010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9A5C-8A66-4BAC-852D-3DB485F48DD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4A9A-3AB8-4600-B64C-022F6F6D3AE1}" type="datetimeFigureOut">
              <a:rPr lang="pt-BR" smtClean="0"/>
              <a:pPr/>
              <a:t>06/12/2010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9A5C-8A66-4BAC-852D-3DB485F48DD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4A9A-3AB8-4600-B64C-022F6F6D3AE1}" type="datetimeFigureOut">
              <a:rPr lang="pt-BR" smtClean="0"/>
              <a:pPr/>
              <a:t>06/12/2010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9A5C-8A66-4BAC-852D-3DB485F48DD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4A9A-3AB8-4600-B64C-022F6F6D3AE1}" type="datetimeFigureOut">
              <a:rPr lang="pt-BR" smtClean="0"/>
              <a:pPr/>
              <a:t>06/12/2010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9A5C-8A66-4BAC-852D-3DB485F48DD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4A9A-3AB8-4600-B64C-022F6F6D3AE1}" type="datetimeFigureOut">
              <a:rPr lang="pt-BR" smtClean="0"/>
              <a:pPr/>
              <a:t>06/12/2010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9A5C-8A66-4BAC-852D-3DB485F48DD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51B4A9A-3AB8-4600-B64C-022F6F6D3AE1}" type="datetimeFigureOut">
              <a:rPr lang="pt-BR" smtClean="0"/>
              <a:pPr/>
              <a:t>06/12/2010</a:t>
            </a:fld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ABC9A5C-8A66-4BAC-852D-3DB485F48DD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51B4A9A-3AB8-4600-B64C-022F6F6D3AE1}" type="datetimeFigureOut">
              <a:rPr lang="pt-BR" smtClean="0"/>
              <a:pPr/>
              <a:t>06/12/2010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ABC9A5C-8A66-4BAC-852D-3DB485F48DD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4A9A-3AB8-4600-B64C-022F6F6D3AE1}" type="datetimeFigureOut">
              <a:rPr lang="pt-BR" smtClean="0"/>
              <a:pPr/>
              <a:t>06/12/2010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9A5C-8A66-4BAC-852D-3DB485F48DD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4A9A-3AB8-4600-B64C-022F6F6D3AE1}" type="datetimeFigureOut">
              <a:rPr lang="pt-BR" smtClean="0"/>
              <a:pPr/>
              <a:t>06/12/2010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9A5C-8A66-4BAC-852D-3DB485F48DD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4A9A-3AB8-4600-B64C-022F6F6D3AE1}" type="datetimeFigureOut">
              <a:rPr lang="pt-BR" smtClean="0"/>
              <a:pPr/>
              <a:t>06/12/2010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9A5C-8A66-4BAC-852D-3DB485F48DD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ângu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ângu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ângu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ângu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ângu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51B4A9A-3AB8-4600-B64C-022F6F6D3AE1}" type="datetimeFigureOut">
              <a:rPr lang="pt-BR" smtClean="0"/>
              <a:pPr/>
              <a:t>06/12/2010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ABC9A5C-8A66-4BAC-852D-3DB485F48DD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/>
              <a:t>Análise e Projeto de Sistemas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nália\Desktop\Arquitetu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00200"/>
            <a:ext cx="9144000" cy="5058048"/>
          </a:xfrm>
          <a:prstGeom prst="rect">
            <a:avLst/>
          </a:prstGeom>
          <a:noFill/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908720"/>
            <a:ext cx="9829756" cy="638944"/>
          </a:xfrm>
        </p:spPr>
        <p:txBody>
          <a:bodyPr>
            <a:normAutofit fontScale="90000"/>
          </a:bodyPr>
          <a:lstStyle/>
          <a:p>
            <a:r>
              <a:rPr lang="pt-BR" sz="3300" dirty="0" smtClean="0"/>
              <a:t>Projetar Arquitetura: Definir Padrão de Arquitetura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6876256" y="1772816"/>
            <a:ext cx="180020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Diagrama</a:t>
            </a:r>
            <a:r>
              <a:rPr kumimoji="0" lang="pt-BR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Arquitetura de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Componentes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rineu\Desktop\Arquitetu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97254" y="-315416"/>
            <a:ext cx="40319326" cy="1234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32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72000" y="72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1.25191 -0.5745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87" y="-2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191 -0.57454 L 0.27534 -0.5534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7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534 -0.55348 L -0.76407 -0.55348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Projetar Serviços – Fluxo de Atividades</a:t>
            </a:r>
            <a:endParaRPr lang="pt-B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72816"/>
            <a:ext cx="3974173" cy="491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/>
          <p:cNvSpPr/>
          <p:nvPr/>
        </p:nvSpPr>
        <p:spPr>
          <a:xfrm>
            <a:off x="4716016" y="4077072"/>
            <a:ext cx="1512168" cy="10052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823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 idx="4294967295"/>
          </p:nvPr>
        </p:nvSpPr>
        <p:spPr>
          <a:xfrm>
            <a:off x="0" y="764704"/>
            <a:ext cx="7772400" cy="1470025"/>
          </a:xfrm>
        </p:spPr>
        <p:txBody>
          <a:bodyPr/>
          <a:lstStyle/>
          <a:p>
            <a:r>
              <a:rPr lang="pt-BR" dirty="0" smtClean="0"/>
              <a:t>Projetar </a:t>
            </a:r>
            <a:r>
              <a:rPr lang="pt-BR" dirty="0" err="1" smtClean="0"/>
              <a:t>Back-end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683568" y="2636912"/>
            <a:ext cx="6599237" cy="2662237"/>
          </a:xfrm>
        </p:spPr>
        <p:txBody>
          <a:bodyPr>
            <a:normAutofit/>
          </a:bodyPr>
          <a:lstStyle/>
          <a:p>
            <a:pPr marL="525780" indent="-457200">
              <a:buFont typeface="+mj-lt"/>
              <a:buAutoNum type="arabicPeriod"/>
            </a:pPr>
            <a:r>
              <a:rPr lang="pt-BR" dirty="0" smtClean="0">
                <a:solidFill>
                  <a:schemeClr val="tx2"/>
                </a:solidFill>
              </a:rPr>
              <a:t>Projetar Componentes</a:t>
            </a:r>
          </a:p>
          <a:p>
            <a:pPr marL="525780" indent="-457200">
              <a:buFont typeface="+mj-lt"/>
              <a:buAutoNum type="arabicPeriod"/>
            </a:pPr>
            <a:r>
              <a:rPr lang="pt-BR" dirty="0" smtClean="0">
                <a:solidFill>
                  <a:schemeClr val="tx2"/>
                </a:solidFill>
              </a:rPr>
              <a:t>Atualizar Modelo de Informação</a:t>
            </a:r>
          </a:p>
          <a:p>
            <a:pPr marL="525780" indent="-457200">
              <a:buFont typeface="+mj-lt"/>
              <a:buAutoNum type="arabicPeriod"/>
            </a:pPr>
            <a:r>
              <a:rPr lang="pt-BR" dirty="0" smtClean="0">
                <a:solidFill>
                  <a:schemeClr val="tx2"/>
                </a:solidFill>
              </a:rPr>
              <a:t>Agrupar classes </a:t>
            </a:r>
          </a:p>
          <a:p>
            <a:pPr marL="525780" indent="-457200">
              <a:buFont typeface="+mj-lt"/>
              <a:buAutoNum type="arabicPeriod"/>
            </a:pPr>
            <a:r>
              <a:rPr lang="pt-BR" dirty="0" smtClean="0">
                <a:solidFill>
                  <a:schemeClr val="tx2"/>
                </a:solidFill>
              </a:rPr>
              <a:t>Projetar Classes e  Banco de dados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 idx="4294967295"/>
          </p:nvPr>
        </p:nvSpPr>
        <p:spPr>
          <a:xfrm>
            <a:off x="0" y="692696"/>
            <a:ext cx="7772400" cy="1470025"/>
          </a:xfrm>
        </p:spPr>
        <p:txBody>
          <a:bodyPr/>
          <a:lstStyle/>
          <a:p>
            <a:r>
              <a:rPr lang="pt-BR" dirty="0" smtClean="0"/>
              <a:t>Projetar Componentes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0" y="2204864"/>
            <a:ext cx="6670675" cy="3816350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Para cada componente:</a:t>
            </a:r>
          </a:p>
          <a:p>
            <a:pPr marL="822960" lvl="1" indent="-457200">
              <a:buFont typeface="+mj-lt"/>
              <a:buAutoNum type="arabicPeriod"/>
            </a:pPr>
            <a:r>
              <a:rPr lang="pt-BR" dirty="0" smtClean="0">
                <a:solidFill>
                  <a:schemeClr val="tx2"/>
                </a:solidFill>
              </a:rPr>
              <a:t>Definir padrões de projetos utilizados</a:t>
            </a:r>
          </a:p>
          <a:p>
            <a:pPr marL="822960" lvl="1" indent="-457200">
              <a:buFont typeface="+mj-lt"/>
              <a:buAutoNum type="arabicPeriod"/>
            </a:pPr>
            <a:r>
              <a:rPr lang="pt-BR" dirty="0" smtClean="0">
                <a:solidFill>
                  <a:schemeClr val="tx2"/>
                </a:solidFill>
              </a:rPr>
              <a:t>Fazer Diagrama de classes</a:t>
            </a:r>
          </a:p>
          <a:p>
            <a:pPr marL="822960" lvl="1" indent="-457200">
              <a:buFont typeface="+mj-lt"/>
              <a:buAutoNum type="arabicPeriod"/>
            </a:pPr>
            <a:r>
              <a:rPr lang="pt-BR" dirty="0" smtClean="0">
                <a:solidFill>
                  <a:schemeClr val="tx2"/>
                </a:solidFill>
              </a:rPr>
              <a:t>Fazer Diagrama de </a:t>
            </a:r>
            <a:r>
              <a:rPr lang="pt-BR" dirty="0" err="1" smtClean="0">
                <a:solidFill>
                  <a:schemeClr val="tx2"/>
                </a:solidFill>
              </a:rPr>
              <a:t>sequência</a:t>
            </a:r>
            <a:r>
              <a:rPr lang="pt-BR" dirty="0" smtClean="0">
                <a:solidFill>
                  <a:schemeClr val="tx2"/>
                </a:solidFill>
              </a:rPr>
              <a:t> para </a:t>
            </a:r>
            <a:r>
              <a:rPr lang="pt-BR" b="1" dirty="0" smtClean="0">
                <a:solidFill>
                  <a:schemeClr val="tx2"/>
                </a:solidFill>
              </a:rPr>
              <a:t>todas as operações </a:t>
            </a:r>
            <a:r>
              <a:rPr lang="pt-BR" dirty="0" smtClean="0">
                <a:solidFill>
                  <a:schemeClr val="tx2"/>
                </a:solidFill>
              </a:rPr>
              <a:t>de sua interface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Componente Controle de Acesso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2"/>
                </a:solidFill>
              </a:rPr>
              <a:t>Diagrama de classe</a:t>
            </a:r>
            <a:endParaRPr lang="pt-BR" dirty="0">
              <a:solidFill>
                <a:schemeClr val="tx2"/>
              </a:solidFill>
            </a:endParaRPr>
          </a:p>
        </p:txBody>
      </p:sp>
      <p:pic>
        <p:nvPicPr>
          <p:cNvPr id="8194" name="Picture 2" descr="C:\Documents and Settings\Anália\Desktop\ClassesControleAce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054334"/>
            <a:ext cx="9001156" cy="27559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r>
              <a:rPr lang="pt-BR" dirty="0" smtClean="0"/>
              <a:t>Componente Controle de Acesso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325112"/>
          </a:xfrm>
        </p:spPr>
        <p:txBody>
          <a:bodyPr/>
          <a:lstStyle/>
          <a:p>
            <a:r>
              <a:rPr lang="pt-BR" dirty="0" smtClean="0">
                <a:solidFill>
                  <a:schemeClr val="tx2"/>
                </a:solidFill>
              </a:rPr>
              <a:t>Diagrama de </a:t>
            </a:r>
            <a:r>
              <a:rPr lang="pt-BR" dirty="0" err="1" smtClean="0">
                <a:solidFill>
                  <a:schemeClr val="tx2"/>
                </a:solidFill>
              </a:rPr>
              <a:t>sequência</a:t>
            </a:r>
            <a:r>
              <a:rPr lang="pt-BR" dirty="0" smtClean="0">
                <a:solidFill>
                  <a:schemeClr val="tx2"/>
                </a:solidFill>
              </a:rPr>
              <a:t> – (</a:t>
            </a:r>
            <a:r>
              <a:rPr lang="pt-BR" dirty="0" err="1" smtClean="0">
                <a:solidFill>
                  <a:schemeClr val="tx2"/>
                </a:solidFill>
              </a:rPr>
              <a:t>Logar</a:t>
            </a:r>
            <a:r>
              <a:rPr lang="pt-BR" dirty="0" smtClean="0">
                <a:solidFill>
                  <a:schemeClr val="tx2"/>
                </a:solidFill>
              </a:rPr>
              <a:t>)</a:t>
            </a:r>
            <a:endParaRPr lang="pt-BR" dirty="0">
              <a:solidFill>
                <a:schemeClr val="tx2"/>
              </a:solidFill>
            </a:endParaRPr>
          </a:p>
        </p:txBody>
      </p:sp>
      <p:pic>
        <p:nvPicPr>
          <p:cNvPr id="1028" name="Picture 4" descr="C:\Users\TEMP.CIN.005\Desktop\Sequencia Log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58621"/>
            <a:ext cx="6624340" cy="449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cin01\scratch_imlm2$\diagramas_sequencia\Sequencia Log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784976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229600" cy="1066800"/>
          </a:xfrm>
        </p:spPr>
        <p:txBody>
          <a:bodyPr>
            <a:normAutofit/>
          </a:bodyPr>
          <a:lstStyle/>
          <a:p>
            <a:r>
              <a:rPr lang="pt-BR" sz="3200" dirty="0"/>
              <a:t>Diagrama de sequência completo </a:t>
            </a:r>
            <a:r>
              <a:rPr lang="pt-BR" sz="3200" dirty="0" smtClean="0"/>
              <a:t>(</a:t>
            </a:r>
            <a:r>
              <a:rPr lang="pt-BR" sz="3200" dirty="0" err="1"/>
              <a:t>Logar</a:t>
            </a:r>
            <a:r>
              <a:rPr lang="pt-BR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197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229600" cy="1066800"/>
          </a:xfrm>
        </p:spPr>
        <p:txBody>
          <a:bodyPr/>
          <a:lstStyle/>
          <a:p>
            <a:r>
              <a:rPr lang="pt-BR" dirty="0" smtClean="0"/>
              <a:t>Componente Controle Produto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Diagrama de classe</a:t>
            </a:r>
            <a:endParaRPr lang="pt-BR" dirty="0"/>
          </a:p>
        </p:txBody>
      </p:sp>
      <p:pic>
        <p:nvPicPr>
          <p:cNvPr id="15362" name="Picture 2" descr="\\cin01\scratch_imlm2$\diagramas_componentes\Componente Controle Produ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76872"/>
            <a:ext cx="9143999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cin01\scratch_imlm2$\diagramas_sequencia\_Sequencia AvaliarProdu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77798"/>
            <a:ext cx="8280920" cy="468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229600" cy="1066800"/>
          </a:xfrm>
        </p:spPr>
        <p:txBody>
          <a:bodyPr/>
          <a:lstStyle/>
          <a:p>
            <a:r>
              <a:rPr lang="pt-BR" dirty="0" smtClean="0"/>
              <a:t>Componente Controle Produto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325112"/>
          </a:xfrm>
        </p:spPr>
        <p:txBody>
          <a:bodyPr/>
          <a:lstStyle/>
          <a:p>
            <a:r>
              <a:rPr lang="pt-BR" dirty="0" smtClean="0">
                <a:solidFill>
                  <a:schemeClr val="tx2"/>
                </a:solidFill>
              </a:rPr>
              <a:t>Diagrama de </a:t>
            </a:r>
            <a:r>
              <a:rPr lang="pt-BR" dirty="0" err="1" smtClean="0">
                <a:solidFill>
                  <a:schemeClr val="tx2"/>
                </a:solidFill>
              </a:rPr>
              <a:t>Sequência</a:t>
            </a:r>
            <a:r>
              <a:rPr lang="pt-BR" dirty="0" smtClean="0">
                <a:solidFill>
                  <a:schemeClr val="tx2"/>
                </a:solidFill>
              </a:rPr>
              <a:t> (Avaliar Produto)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Equipe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2"/>
                </a:solidFill>
              </a:rPr>
              <a:t>Anália </a:t>
            </a:r>
            <a:r>
              <a:rPr lang="pt-BR" dirty="0">
                <a:solidFill>
                  <a:schemeClr val="tx2"/>
                </a:solidFill>
              </a:rPr>
              <a:t>Lima (alc5)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pt-BR" dirty="0">
                <a:solidFill>
                  <a:schemeClr val="tx2"/>
                </a:solidFill>
              </a:rPr>
              <a:t>Irineu Martins (</a:t>
            </a:r>
            <a:r>
              <a:rPr lang="en-US" dirty="0">
                <a:solidFill>
                  <a:schemeClr val="tx2"/>
                </a:solidFill>
              </a:rPr>
              <a:t>imlm2</a:t>
            </a:r>
            <a:r>
              <a:rPr lang="pt-BR" dirty="0">
                <a:solidFill>
                  <a:schemeClr val="tx2"/>
                </a:solidFill>
              </a:rPr>
              <a:t>)</a:t>
            </a:r>
          </a:p>
          <a:p>
            <a:r>
              <a:rPr lang="pt-BR" dirty="0">
                <a:solidFill>
                  <a:schemeClr val="tx2"/>
                </a:solidFill>
              </a:rPr>
              <a:t>Natália Cabral (</a:t>
            </a:r>
            <a:r>
              <a:rPr lang="pt-BR" dirty="0" err="1">
                <a:solidFill>
                  <a:schemeClr val="tx2"/>
                </a:solidFill>
              </a:rPr>
              <a:t>ncs</a:t>
            </a:r>
            <a:r>
              <a:rPr lang="pt-BR" dirty="0">
                <a:solidFill>
                  <a:schemeClr val="tx2"/>
                </a:solidFill>
              </a:rPr>
              <a:t>)</a:t>
            </a:r>
          </a:p>
          <a:p>
            <a:r>
              <a:rPr lang="pt-BR" dirty="0">
                <a:solidFill>
                  <a:schemeClr val="tx2"/>
                </a:solidFill>
              </a:rPr>
              <a:t>Victor Lorena (</a:t>
            </a:r>
            <a:r>
              <a:rPr lang="pt-BR" dirty="0" err="1">
                <a:solidFill>
                  <a:schemeClr val="tx2"/>
                </a:solidFill>
              </a:rPr>
              <a:t>vlfs</a:t>
            </a:r>
            <a:r>
              <a:rPr lang="pt-BR" dirty="0">
                <a:solidFill>
                  <a:schemeClr val="tx2"/>
                </a:solidFill>
              </a:rPr>
              <a:t>)</a:t>
            </a:r>
          </a:p>
          <a:p>
            <a:pPr marL="109728" indent="0"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1066800"/>
          </a:xfrm>
        </p:spPr>
        <p:txBody>
          <a:bodyPr>
            <a:noAutofit/>
          </a:bodyPr>
          <a:lstStyle/>
          <a:p>
            <a:r>
              <a:rPr lang="pt-BR" sz="3000" dirty="0"/>
              <a:t>Diagrama de sequência completo </a:t>
            </a:r>
            <a:r>
              <a:rPr lang="pt-BR" sz="3000" dirty="0" smtClean="0"/>
              <a:t>(Avaliar Produto)</a:t>
            </a:r>
            <a:endParaRPr lang="pt-BR" sz="3000" dirty="0"/>
          </a:p>
        </p:txBody>
      </p:sp>
      <p:pic>
        <p:nvPicPr>
          <p:cNvPr id="6146" name="Picture 2" descr="\\cin01\scratch_imlm2$\diagramas_sequencia\Sequencia AvaliarProdu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402"/>
            <a:ext cx="8820472" cy="502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30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1066800"/>
          </a:xfrm>
        </p:spPr>
        <p:txBody>
          <a:bodyPr/>
          <a:lstStyle/>
          <a:p>
            <a:r>
              <a:rPr lang="pt-BR" dirty="0" smtClean="0"/>
              <a:t>Componente Controle Produto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556792"/>
            <a:ext cx="9144000" cy="4525963"/>
          </a:xfrm>
        </p:spPr>
        <p:txBody>
          <a:bodyPr/>
          <a:lstStyle/>
          <a:p>
            <a:r>
              <a:rPr lang="pt-BR" sz="2400" dirty="0" smtClean="0">
                <a:solidFill>
                  <a:schemeClr val="tx2"/>
                </a:solidFill>
              </a:rPr>
              <a:t>Diagrama de </a:t>
            </a:r>
            <a:r>
              <a:rPr lang="pt-BR" sz="2400" dirty="0" err="1" smtClean="0">
                <a:solidFill>
                  <a:schemeClr val="tx2"/>
                </a:solidFill>
              </a:rPr>
              <a:t>Sequência</a:t>
            </a:r>
            <a:r>
              <a:rPr lang="pt-BR" sz="2400" dirty="0" smtClean="0">
                <a:solidFill>
                  <a:schemeClr val="tx2"/>
                </a:solidFill>
              </a:rPr>
              <a:t> (Buscar Informações do produto)</a:t>
            </a:r>
          </a:p>
          <a:p>
            <a:pPr marL="0" indent="0">
              <a:buNone/>
            </a:pP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7170" name="Picture 2" descr="\\cin01\scratch_imlm2$\diagramas_sequencia\_Sequencia BuscarInformacoesProdu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93" y="2512000"/>
            <a:ext cx="741682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pt-BR" dirty="0"/>
              <a:t>Diagrama de sequência completo </a:t>
            </a:r>
            <a:r>
              <a:rPr lang="pt-BR" dirty="0" smtClean="0"/>
              <a:t>(</a:t>
            </a:r>
            <a:r>
              <a:rPr lang="pt-BR" dirty="0"/>
              <a:t>Buscar Informações do produto</a:t>
            </a:r>
            <a:r>
              <a:rPr lang="pt-BR" dirty="0" smtClean="0"/>
              <a:t>)</a:t>
            </a:r>
            <a:endParaRPr lang="pt-BR" dirty="0"/>
          </a:p>
        </p:txBody>
      </p:sp>
      <p:pic>
        <p:nvPicPr>
          <p:cNvPr id="8194" name="Picture 2" descr="\\cin01\scratch_imlm2$\diagramas_sequencia\Sequencia BuscarInformacoesProdu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40" y="2348880"/>
            <a:ext cx="8879360" cy="371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71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nália\Desktop\Componente Visualizar Filiais mais próxim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0928"/>
            <a:ext cx="9129481" cy="35719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Componente Visualizar Filiais Próximas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844824"/>
            <a:ext cx="4122059" cy="820688"/>
          </a:xfrm>
        </p:spPr>
        <p:txBody>
          <a:bodyPr/>
          <a:lstStyle/>
          <a:p>
            <a:r>
              <a:rPr lang="pt-BR" dirty="0" smtClean="0">
                <a:solidFill>
                  <a:schemeClr val="tx2"/>
                </a:solidFill>
              </a:rPr>
              <a:t>Diagrama de Classe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Componente Visualizar Filiais Próximas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325112"/>
          </a:xfrm>
        </p:spPr>
        <p:txBody>
          <a:bodyPr/>
          <a:lstStyle/>
          <a:p>
            <a:r>
              <a:rPr lang="pt-BR" dirty="0" smtClean="0">
                <a:solidFill>
                  <a:schemeClr val="tx2"/>
                </a:solidFill>
              </a:rPr>
              <a:t>Diagrama de </a:t>
            </a:r>
            <a:r>
              <a:rPr lang="pt-BR" dirty="0" err="1" smtClean="0">
                <a:solidFill>
                  <a:schemeClr val="tx2"/>
                </a:solidFill>
              </a:rPr>
              <a:t>Sequência</a:t>
            </a:r>
            <a:r>
              <a:rPr lang="pt-BR" dirty="0" smtClean="0">
                <a:solidFill>
                  <a:schemeClr val="tx2"/>
                </a:solidFill>
              </a:rPr>
              <a:t> </a:t>
            </a:r>
            <a:endParaRPr lang="pt-BR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TEMP.CIN.005\Desktop\Sequencia VisualizarProxima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0" y="2924944"/>
            <a:ext cx="912413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r>
              <a:rPr lang="pt-BR" dirty="0" smtClean="0"/>
              <a:t>Componente Controle Usuário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700808"/>
            <a:ext cx="3898776" cy="891544"/>
          </a:xfrm>
        </p:spPr>
        <p:txBody>
          <a:bodyPr/>
          <a:lstStyle/>
          <a:p>
            <a:r>
              <a:rPr lang="pt-BR" dirty="0" smtClean="0">
                <a:solidFill>
                  <a:schemeClr val="tx2"/>
                </a:solidFill>
              </a:rPr>
              <a:t>Diagrama de classe</a:t>
            </a:r>
            <a:endParaRPr lang="pt-BR" dirty="0">
              <a:solidFill>
                <a:schemeClr val="tx2"/>
              </a:solidFill>
            </a:endParaRPr>
          </a:p>
        </p:txBody>
      </p:sp>
      <p:pic>
        <p:nvPicPr>
          <p:cNvPr id="16386" name="Picture 2" descr="\\cin01\scratch_imlm2$\diagramas_componentes\Componente Controle Usuári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4781"/>
            <a:ext cx="9036496" cy="342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\\cin01\scratch_imlm2$\diagramas_sequencia\_Sequencia RemoverUsuari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7586337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066800"/>
          </a:xfrm>
        </p:spPr>
        <p:txBody>
          <a:bodyPr/>
          <a:lstStyle/>
          <a:p>
            <a:r>
              <a:rPr lang="pt-BR" dirty="0" smtClean="0"/>
              <a:t>Componente Controle Usuário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84784"/>
            <a:ext cx="7437513" cy="641379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Diagrama de </a:t>
            </a:r>
            <a:r>
              <a:rPr lang="pt-BR" dirty="0" err="1" smtClean="0">
                <a:solidFill>
                  <a:schemeClr val="tx2"/>
                </a:solidFill>
              </a:rPr>
              <a:t>sequência</a:t>
            </a:r>
            <a:r>
              <a:rPr lang="pt-BR" dirty="0" smtClean="0">
                <a:solidFill>
                  <a:schemeClr val="tx2"/>
                </a:solidFill>
              </a:rPr>
              <a:t> (remover usuário)</a:t>
            </a:r>
            <a:endParaRPr lang="pt-BR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764704"/>
            <a:ext cx="9793088" cy="1066800"/>
          </a:xfrm>
        </p:spPr>
        <p:txBody>
          <a:bodyPr>
            <a:normAutofit/>
          </a:bodyPr>
          <a:lstStyle/>
          <a:p>
            <a:r>
              <a:rPr lang="pt-BR" sz="3000" dirty="0"/>
              <a:t>Diagrama de sequência completo </a:t>
            </a:r>
            <a:r>
              <a:rPr lang="pt-BR" sz="3000" dirty="0" smtClean="0"/>
              <a:t>(Remover Usuário)</a:t>
            </a:r>
            <a:endParaRPr lang="pt-BR" sz="3000" dirty="0"/>
          </a:p>
        </p:txBody>
      </p:sp>
      <p:pic>
        <p:nvPicPr>
          <p:cNvPr id="10242" name="Picture 2" descr="\\cin01\scratch_imlm2$\diagramas_sequencia\Sequencia RemoverUsuari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8867155" cy="453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2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pt-BR" dirty="0" smtClean="0"/>
              <a:t>Componente Controle Usuário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25112"/>
          </a:xfrm>
        </p:spPr>
        <p:txBody>
          <a:bodyPr/>
          <a:lstStyle/>
          <a:p>
            <a:r>
              <a:rPr lang="pt-BR" dirty="0" smtClean="0">
                <a:solidFill>
                  <a:schemeClr val="tx2"/>
                </a:solidFill>
              </a:rPr>
              <a:t>Diagrama de </a:t>
            </a:r>
            <a:r>
              <a:rPr lang="pt-BR" dirty="0" err="1" smtClean="0">
                <a:solidFill>
                  <a:schemeClr val="tx2"/>
                </a:solidFill>
              </a:rPr>
              <a:t>sequência</a:t>
            </a:r>
            <a:r>
              <a:rPr lang="pt-BR" dirty="0" smtClean="0">
                <a:solidFill>
                  <a:schemeClr val="tx2"/>
                </a:solidFill>
              </a:rPr>
              <a:t> (cadastrar usuário)</a:t>
            </a:r>
            <a:endParaRPr lang="pt-BR" dirty="0">
              <a:solidFill>
                <a:schemeClr val="tx2"/>
              </a:solidFill>
            </a:endParaRPr>
          </a:p>
        </p:txBody>
      </p:sp>
      <p:pic>
        <p:nvPicPr>
          <p:cNvPr id="11266" name="Picture 2" descr="\\cin01\scratch_imlm2$\diagramas_sequencia\_Sequencia CadastrarUsuari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93504"/>
            <a:ext cx="777686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764704"/>
            <a:ext cx="9612560" cy="1066800"/>
          </a:xfrm>
        </p:spPr>
        <p:txBody>
          <a:bodyPr>
            <a:normAutofit/>
          </a:bodyPr>
          <a:lstStyle/>
          <a:p>
            <a:r>
              <a:rPr lang="pt-BR" sz="2900" dirty="0"/>
              <a:t>Diagrama de sequência completo </a:t>
            </a:r>
            <a:r>
              <a:rPr lang="pt-BR" sz="2900" dirty="0" smtClean="0"/>
              <a:t>(Cadastrar Usuário)</a:t>
            </a:r>
            <a:endParaRPr lang="pt-BR" sz="2900" dirty="0"/>
          </a:p>
        </p:txBody>
      </p:sp>
      <p:pic>
        <p:nvPicPr>
          <p:cNvPr id="12290" name="Picture 2" descr="\\cin01\scratch_imlm2$\diagramas_sequencia\Sequencia CadastrarUsuari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8" y="1989873"/>
            <a:ext cx="8964488" cy="467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65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3475" y="457200"/>
            <a:ext cx="420052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066800"/>
          </a:xfrm>
        </p:spPr>
        <p:txBody>
          <a:bodyPr/>
          <a:lstStyle/>
          <a:p>
            <a:r>
              <a:rPr lang="pt-BR" dirty="0" smtClean="0"/>
              <a:t>Sistema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142488"/>
            <a:ext cx="5791200" cy="4325112"/>
          </a:xfrm>
        </p:spPr>
        <p:txBody>
          <a:bodyPr/>
          <a:lstStyle/>
          <a:p>
            <a:pPr algn="ctr">
              <a:buNone/>
            </a:pPr>
            <a:r>
              <a:rPr lang="pt-BR" dirty="0" smtClean="0">
                <a:solidFill>
                  <a:schemeClr val="tx2"/>
                </a:solidFill>
              </a:rPr>
              <a:t>O </a:t>
            </a:r>
            <a:r>
              <a:rPr lang="pt-BR" b="1" dirty="0" err="1" smtClean="0">
                <a:solidFill>
                  <a:schemeClr val="tx2"/>
                </a:solidFill>
              </a:rPr>
              <a:t>VideoSystem</a:t>
            </a:r>
            <a:r>
              <a:rPr lang="pt-BR" dirty="0" smtClean="0">
                <a:solidFill>
                  <a:schemeClr val="tx2"/>
                </a:solidFill>
              </a:rPr>
              <a:t> é  um sistema  web desenvolvido com o objetivo de proporcionar melhores meios de interação entre uma rede de </a:t>
            </a:r>
            <a:r>
              <a:rPr lang="pt-BR" b="1" dirty="0" smtClean="0">
                <a:solidFill>
                  <a:schemeClr val="tx2"/>
                </a:solidFill>
              </a:rPr>
              <a:t>locadoras</a:t>
            </a:r>
            <a:r>
              <a:rPr lang="pt-BR" dirty="0" smtClean="0">
                <a:solidFill>
                  <a:schemeClr val="tx2"/>
                </a:solidFill>
              </a:rPr>
              <a:t> e seus </a:t>
            </a:r>
            <a:r>
              <a:rPr lang="pt-BR" b="1" dirty="0" smtClean="0">
                <a:solidFill>
                  <a:schemeClr val="tx2"/>
                </a:solidFill>
              </a:rPr>
              <a:t>clientes</a:t>
            </a:r>
            <a:r>
              <a:rPr lang="pt-BR" dirty="0" smtClean="0">
                <a:solidFill>
                  <a:schemeClr val="tx2"/>
                </a:solidFill>
              </a:rPr>
              <a:t>.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\\cin01\scratch_imlm2$\diagramas_componentes\Componente Locaçã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0" y="1412776"/>
            <a:ext cx="9022886" cy="526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692696"/>
            <a:ext cx="8229600" cy="1066800"/>
          </a:xfrm>
        </p:spPr>
        <p:txBody>
          <a:bodyPr/>
          <a:lstStyle/>
          <a:p>
            <a:r>
              <a:rPr lang="pt-BR" dirty="0" smtClean="0"/>
              <a:t>Componente Controle Locação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25112"/>
          </a:xfrm>
        </p:spPr>
        <p:txBody>
          <a:bodyPr/>
          <a:lstStyle/>
          <a:p>
            <a:r>
              <a:rPr lang="pt-BR" dirty="0" smtClean="0">
                <a:solidFill>
                  <a:schemeClr val="tx2"/>
                </a:solidFill>
              </a:rPr>
              <a:t>Diagrama de classe</a:t>
            </a:r>
            <a:endParaRPr lang="pt-BR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1066800"/>
          </a:xfrm>
        </p:spPr>
        <p:txBody>
          <a:bodyPr/>
          <a:lstStyle/>
          <a:p>
            <a:r>
              <a:rPr lang="pt-BR" dirty="0" smtClean="0"/>
              <a:t>Componente Controle Locação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556792"/>
            <a:ext cx="9155360" cy="1107568"/>
          </a:xfrm>
        </p:spPr>
        <p:txBody>
          <a:bodyPr>
            <a:normAutofit/>
          </a:bodyPr>
          <a:lstStyle/>
          <a:p>
            <a:r>
              <a:rPr lang="pt-BR" sz="2600" dirty="0" smtClean="0">
                <a:solidFill>
                  <a:schemeClr val="tx2"/>
                </a:solidFill>
              </a:rPr>
              <a:t>Diagrama de sequência (buscar locações por período)</a:t>
            </a:r>
            <a:endParaRPr lang="pt-BR" sz="2600" dirty="0">
              <a:solidFill>
                <a:schemeClr val="tx2"/>
              </a:solidFill>
            </a:endParaRPr>
          </a:p>
        </p:txBody>
      </p:sp>
      <p:pic>
        <p:nvPicPr>
          <p:cNvPr id="13314" name="Picture 2" descr="\\cin01\scratch_imlm2$\diagramas_sequencia\_Sequencia BuscarLocaca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8880"/>
            <a:ext cx="7999920" cy="404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615876" cy="1066800"/>
          </a:xfrm>
        </p:spPr>
        <p:txBody>
          <a:bodyPr>
            <a:normAutofit/>
          </a:bodyPr>
          <a:lstStyle/>
          <a:p>
            <a:r>
              <a:rPr lang="pt-BR" sz="3000" dirty="0"/>
              <a:t>Diagrama de sequência completo </a:t>
            </a:r>
            <a:r>
              <a:rPr lang="pt-BR" sz="3000" dirty="0" smtClean="0"/>
              <a:t/>
            </a:r>
            <a:br>
              <a:rPr lang="pt-BR" sz="3000" dirty="0" smtClean="0"/>
            </a:br>
            <a:r>
              <a:rPr lang="pt-BR" sz="3000" dirty="0" smtClean="0"/>
              <a:t>(Buscar Locações por período)</a:t>
            </a:r>
            <a:endParaRPr lang="pt-BR" sz="3000" dirty="0"/>
          </a:p>
        </p:txBody>
      </p:sp>
      <p:pic>
        <p:nvPicPr>
          <p:cNvPr id="14338" name="Picture 2" descr="\\cin01\scratch_imlm2$\diagramas_sequencia\Sequencia BuscarLocaca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9144000" cy="383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78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066800"/>
          </a:xfrm>
        </p:spPr>
        <p:txBody>
          <a:bodyPr/>
          <a:lstStyle/>
          <a:p>
            <a:r>
              <a:rPr lang="pt-BR" dirty="0" smtClean="0"/>
              <a:t>Diagrama de sequência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484784"/>
            <a:ext cx="7256202" cy="792088"/>
          </a:xfrm>
        </p:spPr>
        <p:txBody>
          <a:bodyPr/>
          <a:lstStyle/>
          <a:p>
            <a:r>
              <a:rPr lang="pt-BR" dirty="0" smtClean="0">
                <a:solidFill>
                  <a:schemeClr val="tx2"/>
                </a:solidFill>
              </a:rPr>
              <a:t>Caso de uso Realizar Locação</a:t>
            </a:r>
            <a:endParaRPr lang="pt-BR" dirty="0">
              <a:solidFill>
                <a:schemeClr val="tx2"/>
              </a:solidFill>
            </a:endParaRPr>
          </a:p>
        </p:txBody>
      </p:sp>
      <p:pic>
        <p:nvPicPr>
          <p:cNvPr id="3074" name="Picture 2" descr="C:\Users\TEMP.CIN.005\Desktop\Sequencia RealizarLocaca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9" y="2564904"/>
            <a:ext cx="9019107" cy="379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066800"/>
          </a:xfrm>
        </p:spPr>
        <p:txBody>
          <a:bodyPr>
            <a:normAutofit/>
          </a:bodyPr>
          <a:lstStyle/>
          <a:p>
            <a:r>
              <a:rPr lang="pt-BR" dirty="0" smtClean="0"/>
              <a:t>Projeto de BD</a:t>
            </a:r>
            <a:endParaRPr lang="pt-BR" dirty="0"/>
          </a:p>
        </p:txBody>
      </p:sp>
      <p:pic>
        <p:nvPicPr>
          <p:cNvPr id="1026" name="Picture 2" descr="C:\Users\Victor\Desktop\projeto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200800" cy="53062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462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6956" y="47667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Arquitetura do Back-</a:t>
            </a:r>
            <a:r>
              <a:rPr lang="pt-BR" dirty="0" err="1" smtClean="0"/>
              <a:t>End</a:t>
            </a:r>
            <a:r>
              <a:rPr lang="pt-BR" dirty="0" smtClean="0"/>
              <a:t> Atualizada (Projetar Classes)</a:t>
            </a:r>
            <a:endParaRPr lang="pt-BR" dirty="0"/>
          </a:p>
        </p:txBody>
      </p:sp>
      <p:pic>
        <p:nvPicPr>
          <p:cNvPr id="3" name="Picture 3" descr="C:\Users\Irineu\Desktop\ArquiteturaBackE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64013" y="-9028384"/>
            <a:ext cx="42872026" cy="2652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00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Irineu\Desktop\ArquiteturaBackE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86751" y="-9316416"/>
            <a:ext cx="42872026" cy="2652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48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45000" y="4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687 0.19699 L 0.11806 0.4482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7" y="125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06 0.44826 L 0.59063 -0.3478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28" y="-3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062 -0.3478 L -0.07639 -0.3475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9 -0.34757 L -0.5882 -0.3371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90" y="5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82 -0.33718 L 0.57726 -0.7561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64" y="-209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726 -0.75612 L -0.5882 -0.7667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281" y="-5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cin01\scratch_imlm2$\ArquiteturaBackE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1" y="1673424"/>
            <a:ext cx="9146271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229600" cy="1066800"/>
          </a:xfrm>
        </p:spPr>
        <p:txBody>
          <a:bodyPr>
            <a:normAutofit/>
          </a:bodyPr>
          <a:lstStyle/>
          <a:p>
            <a:r>
              <a:rPr lang="pt-BR" dirty="0" smtClean="0"/>
              <a:t>Padrão </a:t>
            </a:r>
            <a:r>
              <a:rPr lang="pt-BR" dirty="0" err="1" smtClean="0"/>
              <a:t>Type-Object</a:t>
            </a:r>
            <a:endParaRPr lang="pt-BR" dirty="0"/>
          </a:p>
        </p:txBody>
      </p:sp>
      <p:sp>
        <p:nvSpPr>
          <p:cNvPr id="4" name="Elipse 3"/>
          <p:cNvSpPr/>
          <p:nvPr/>
        </p:nvSpPr>
        <p:spPr>
          <a:xfrm>
            <a:off x="5508104" y="5157192"/>
            <a:ext cx="1008112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900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Padrão </a:t>
            </a:r>
            <a:r>
              <a:rPr lang="pt-BR" dirty="0" err="1" smtClean="0"/>
              <a:t>Type-Object</a:t>
            </a:r>
            <a:endParaRPr lang="pt-BR" dirty="0"/>
          </a:p>
        </p:txBody>
      </p:sp>
      <p:pic>
        <p:nvPicPr>
          <p:cNvPr id="2050" name="Picture 2" descr="C:\Documents and Settings\Anália\Desktop\Type Object Patter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000240"/>
            <a:ext cx="6547238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cin01\scratch_imlm2$\ArquiteturaBackE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1" y="1484784"/>
            <a:ext cx="9146271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6064" y="548680"/>
            <a:ext cx="8229600" cy="1066800"/>
          </a:xfrm>
        </p:spPr>
        <p:txBody>
          <a:bodyPr>
            <a:normAutofit/>
          </a:bodyPr>
          <a:lstStyle/>
          <a:p>
            <a:r>
              <a:rPr lang="pt-BR" dirty="0" smtClean="0"/>
              <a:t>Padrão Abstract </a:t>
            </a:r>
            <a:r>
              <a:rPr lang="pt-BR" dirty="0" err="1" smtClean="0"/>
              <a:t>Factory</a:t>
            </a:r>
            <a:endParaRPr lang="pt-BR" dirty="0"/>
          </a:p>
        </p:txBody>
      </p:sp>
      <p:sp>
        <p:nvSpPr>
          <p:cNvPr id="5" name="Elipse 4"/>
          <p:cNvSpPr/>
          <p:nvPr/>
        </p:nvSpPr>
        <p:spPr>
          <a:xfrm>
            <a:off x="1835696" y="5589240"/>
            <a:ext cx="648072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900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Projetar Serviços – Fluxo de Atividades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132856"/>
            <a:ext cx="3584272" cy="4267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779912" y="2060848"/>
            <a:ext cx="2160240" cy="16009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433374"/>
            <a:ext cx="8229600" cy="1066800"/>
          </a:xfrm>
        </p:spPr>
        <p:txBody>
          <a:bodyPr/>
          <a:lstStyle/>
          <a:p>
            <a:r>
              <a:rPr lang="pt-BR" dirty="0" smtClean="0"/>
              <a:t>Padrão Abstract </a:t>
            </a:r>
            <a:r>
              <a:rPr lang="pt-BR" dirty="0" err="1" smtClean="0"/>
              <a:t>Factory</a:t>
            </a:r>
            <a:endParaRPr lang="pt-BR" dirty="0"/>
          </a:p>
        </p:txBody>
      </p:sp>
      <p:pic>
        <p:nvPicPr>
          <p:cNvPr id="3074" name="Picture 2" descr="C:\Documents and Settings\Anália\Desktop\Abstract Fact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7005655" cy="47395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cin01\scratch_imlm2$\ArquiteturaBackE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6271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74394"/>
            <a:ext cx="8229600" cy="1066800"/>
          </a:xfrm>
        </p:spPr>
        <p:txBody>
          <a:bodyPr>
            <a:normAutofit/>
          </a:bodyPr>
          <a:lstStyle/>
          <a:p>
            <a:r>
              <a:rPr lang="pt-BR" dirty="0" smtClean="0"/>
              <a:t>Outros Padrões Utilizados</a:t>
            </a:r>
            <a:endParaRPr lang="pt-BR" dirty="0"/>
          </a:p>
        </p:txBody>
      </p:sp>
      <p:sp>
        <p:nvSpPr>
          <p:cNvPr id="4" name="Elipse 3"/>
          <p:cNvSpPr/>
          <p:nvPr/>
        </p:nvSpPr>
        <p:spPr>
          <a:xfrm>
            <a:off x="3059832" y="1412776"/>
            <a:ext cx="1584176" cy="19442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79512" y="5949280"/>
            <a:ext cx="8784976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3851920" y="4581128"/>
            <a:ext cx="648072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4427984" y="1340768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 smtClean="0">
                <a:solidFill>
                  <a:srgbClr val="0070C0"/>
                </a:solidFill>
              </a:rPr>
              <a:t>Façade</a:t>
            </a:r>
            <a:endParaRPr lang="pt-BR" sz="2400" dirty="0">
              <a:solidFill>
                <a:srgbClr val="0070C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211960" y="429309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 smtClean="0">
                <a:solidFill>
                  <a:srgbClr val="0070C0"/>
                </a:solidFill>
              </a:rPr>
              <a:t>Iterator</a:t>
            </a:r>
            <a:endParaRPr lang="pt-BR" sz="2400" dirty="0">
              <a:solidFill>
                <a:srgbClr val="0070C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779912" y="6207695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 smtClean="0">
                <a:solidFill>
                  <a:srgbClr val="0070C0"/>
                </a:solidFill>
              </a:rPr>
              <a:t>Bridge</a:t>
            </a:r>
            <a:endParaRPr lang="pt-BR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00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Projetar Serviços – Fluxo de Atividades</a:t>
            </a:r>
            <a:endParaRPr lang="pt-B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72816"/>
            <a:ext cx="3816424" cy="471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/>
          <p:cNvSpPr/>
          <p:nvPr/>
        </p:nvSpPr>
        <p:spPr>
          <a:xfrm>
            <a:off x="2915816" y="3933056"/>
            <a:ext cx="1368152" cy="10801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646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 idx="4294967295"/>
          </p:nvPr>
        </p:nvSpPr>
        <p:spPr>
          <a:xfrm>
            <a:off x="0" y="981075"/>
            <a:ext cx="7772400" cy="1470025"/>
          </a:xfrm>
        </p:spPr>
        <p:txBody>
          <a:bodyPr/>
          <a:lstStyle/>
          <a:p>
            <a:r>
              <a:rPr lang="pt-BR" dirty="0" smtClean="0"/>
              <a:t>Projetar Front-</a:t>
            </a:r>
            <a:r>
              <a:rPr lang="pt-BR" dirty="0" err="1" smtClean="0"/>
              <a:t>end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0" y="2420888"/>
            <a:ext cx="6599237" cy="2662237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tx2"/>
                </a:solidFill>
              </a:rPr>
              <a:t>Baseado no </a:t>
            </a:r>
            <a:r>
              <a:rPr lang="pt-BR" b="1" dirty="0">
                <a:solidFill>
                  <a:schemeClr val="tx2"/>
                </a:solidFill>
              </a:rPr>
              <a:t>protótipo da interface</a:t>
            </a:r>
            <a:r>
              <a:rPr lang="pt-BR" dirty="0">
                <a:solidFill>
                  <a:schemeClr val="tx2"/>
                </a:solidFill>
              </a:rPr>
              <a:t>, tecnologias utilizadas e integração front-</a:t>
            </a:r>
            <a:r>
              <a:rPr lang="pt-BR" dirty="0" err="1">
                <a:solidFill>
                  <a:schemeClr val="tx2"/>
                </a:solidFill>
              </a:rPr>
              <a:t>back</a:t>
            </a:r>
            <a:r>
              <a:rPr lang="pt-BR" dirty="0">
                <a:solidFill>
                  <a:schemeClr val="tx2"/>
                </a:solidFill>
              </a:rPr>
              <a:t> </a:t>
            </a:r>
            <a:r>
              <a:rPr lang="pt-BR" dirty="0" err="1">
                <a:solidFill>
                  <a:schemeClr val="tx2"/>
                </a:solidFill>
              </a:rPr>
              <a:t>end</a:t>
            </a:r>
            <a:r>
              <a:rPr lang="pt-BR" dirty="0">
                <a:solidFill>
                  <a:schemeClr val="tx2"/>
                </a:solidFill>
              </a:rPr>
              <a:t>:</a:t>
            </a:r>
          </a:p>
          <a:p>
            <a:pPr lvl="1"/>
            <a:r>
              <a:rPr lang="pt-BR" dirty="0" smtClean="0">
                <a:solidFill>
                  <a:schemeClr val="tx2"/>
                </a:solidFill>
              </a:rPr>
              <a:t>Diagramas </a:t>
            </a:r>
            <a:r>
              <a:rPr lang="pt-BR" dirty="0">
                <a:solidFill>
                  <a:schemeClr val="tx2"/>
                </a:solidFill>
              </a:rPr>
              <a:t>de classe</a:t>
            </a:r>
          </a:p>
          <a:p>
            <a:pPr lvl="1"/>
            <a:r>
              <a:rPr lang="pt-BR" dirty="0">
                <a:solidFill>
                  <a:schemeClr val="tx2"/>
                </a:solidFill>
              </a:rPr>
              <a:t>Diagramas de sequencia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51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83671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pt-BR" dirty="0" err="1" smtClean="0"/>
              <a:t>Front-End</a:t>
            </a:r>
            <a:r>
              <a:rPr lang="pt-BR" dirty="0" smtClean="0"/>
              <a:t> Funcionário(Desktop)  </a:t>
            </a:r>
            <a:br>
              <a:rPr lang="pt-BR" dirty="0" smtClean="0"/>
            </a:br>
            <a:r>
              <a:rPr lang="pt-BR" dirty="0" smtClean="0"/>
              <a:t> </a:t>
            </a:r>
            <a:r>
              <a:rPr lang="pt-BR" sz="3300" dirty="0" smtClean="0"/>
              <a:t>Tela Buscar Locação – Diagrama de classes</a:t>
            </a:r>
            <a:endParaRPr lang="pt-BR" sz="3300" dirty="0"/>
          </a:p>
        </p:txBody>
      </p:sp>
      <p:pic>
        <p:nvPicPr>
          <p:cNvPr id="4" name="Picture 2" descr="C:\Documents and Settings\victor.lorena\Meus documentos\Downloads\aps\buscarLocaca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8"/>
            <a:ext cx="7956376" cy="45550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56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83671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pt-BR" dirty="0" err="1" smtClean="0"/>
              <a:t>Front-End</a:t>
            </a:r>
            <a:r>
              <a:rPr lang="pt-BR" dirty="0" smtClean="0"/>
              <a:t> Funcionário(Desktop)  </a:t>
            </a:r>
            <a:br>
              <a:rPr lang="pt-BR" dirty="0" smtClean="0"/>
            </a:br>
            <a:r>
              <a:rPr lang="pt-BR" dirty="0" smtClean="0"/>
              <a:t> </a:t>
            </a:r>
            <a:r>
              <a:rPr lang="pt-BR" sz="3300" dirty="0" smtClean="0"/>
              <a:t>Tela Buscar Locação – Diagrama de sequência</a:t>
            </a:r>
            <a:endParaRPr lang="pt-BR" sz="3300" dirty="0"/>
          </a:p>
        </p:txBody>
      </p:sp>
      <p:pic>
        <p:nvPicPr>
          <p:cNvPr id="25602" name="Picture 2" descr="H:\public_html\Img\diagramas_front-end\Sequencia BuscarLocaca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9036496" cy="368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08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73832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pt-BR" dirty="0" err="1" smtClean="0"/>
              <a:t>Front-End</a:t>
            </a:r>
            <a:r>
              <a:rPr lang="pt-BR" dirty="0" smtClean="0"/>
              <a:t> Funcionário (Desktop) </a:t>
            </a:r>
            <a:br>
              <a:rPr lang="pt-BR" dirty="0" smtClean="0"/>
            </a:br>
            <a:r>
              <a:rPr lang="pt-BR" dirty="0" smtClean="0"/>
              <a:t> </a:t>
            </a:r>
            <a:r>
              <a:rPr lang="pt-BR" sz="3300" dirty="0" smtClean="0"/>
              <a:t>Tela Cadastrar Usuário</a:t>
            </a:r>
            <a:r>
              <a:rPr lang="pt-BR" sz="3300" dirty="0"/>
              <a:t> – Diagrama de classes</a:t>
            </a:r>
          </a:p>
        </p:txBody>
      </p:sp>
      <p:pic>
        <p:nvPicPr>
          <p:cNvPr id="4" name="Picture 2" descr="C:\Documents and Settings\victor.lorena\Meus documentos\Downloads\aps\cadastroUsuari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16831"/>
            <a:ext cx="7056784" cy="47820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111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64704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pt-BR" dirty="0" err="1" smtClean="0"/>
              <a:t>Front-End</a:t>
            </a:r>
            <a:r>
              <a:rPr lang="pt-BR" dirty="0" smtClean="0"/>
              <a:t> Funcionário (Desktop) </a:t>
            </a:r>
            <a:br>
              <a:rPr lang="pt-BR" dirty="0" smtClean="0"/>
            </a:br>
            <a:r>
              <a:rPr lang="pt-BR" dirty="0" smtClean="0"/>
              <a:t> </a:t>
            </a:r>
            <a:r>
              <a:rPr lang="pt-BR" sz="3300" dirty="0" smtClean="0"/>
              <a:t>Tela Cadastrar Usuário</a:t>
            </a:r>
            <a:r>
              <a:rPr lang="pt-BR" sz="3300" dirty="0"/>
              <a:t> – Diagrama de </a:t>
            </a:r>
            <a:r>
              <a:rPr lang="pt-BR" sz="3300" dirty="0" smtClean="0"/>
              <a:t>sequência</a:t>
            </a:r>
            <a:endParaRPr lang="pt-BR" sz="3300" dirty="0"/>
          </a:p>
        </p:txBody>
      </p:sp>
      <p:pic>
        <p:nvPicPr>
          <p:cNvPr id="26626" name="Picture 2" descr="H:\public_html\Img\diagramas_front-end\Sequencia CadastroUsuarioDeskt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10" y="2492896"/>
            <a:ext cx="9056668" cy="365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18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7802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pt-BR" dirty="0" err="1" smtClean="0"/>
              <a:t>Front-End</a:t>
            </a:r>
            <a:r>
              <a:rPr lang="pt-BR" dirty="0" smtClean="0"/>
              <a:t> Usuário(web)</a:t>
            </a:r>
            <a:br>
              <a:rPr lang="pt-BR" dirty="0" smtClean="0"/>
            </a:br>
            <a:r>
              <a:rPr lang="pt-BR" dirty="0" smtClean="0"/>
              <a:t> </a:t>
            </a:r>
            <a:r>
              <a:rPr lang="pt-BR" sz="3300" dirty="0" smtClean="0"/>
              <a:t>Tela </a:t>
            </a:r>
            <a:r>
              <a:rPr lang="pt-BR" sz="3300" dirty="0" err="1" smtClean="0"/>
              <a:t>Logar</a:t>
            </a:r>
            <a:r>
              <a:rPr lang="pt-BR" sz="3300" dirty="0"/>
              <a:t> – Diagrama de classes</a:t>
            </a:r>
          </a:p>
        </p:txBody>
      </p:sp>
      <p:pic>
        <p:nvPicPr>
          <p:cNvPr id="23554" name="Picture 2" descr="H:\public_html\Img\diagramas_front-end\Classes Log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3"/>
          <a:stretch>
            <a:fillRect/>
          </a:stretch>
        </p:blipFill>
        <p:spPr bwMode="auto">
          <a:xfrm>
            <a:off x="1979712" y="1916832"/>
            <a:ext cx="4322056" cy="474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41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6470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pt-BR" dirty="0" err="1" smtClean="0"/>
              <a:t>Front-End</a:t>
            </a:r>
            <a:r>
              <a:rPr lang="pt-BR" dirty="0" smtClean="0"/>
              <a:t> Usuário(web)</a:t>
            </a:r>
            <a:br>
              <a:rPr lang="pt-BR" dirty="0" smtClean="0"/>
            </a:br>
            <a:r>
              <a:rPr lang="pt-BR" dirty="0" smtClean="0"/>
              <a:t> </a:t>
            </a:r>
            <a:r>
              <a:rPr lang="pt-BR" sz="3300" dirty="0" smtClean="0"/>
              <a:t>Tela </a:t>
            </a:r>
            <a:r>
              <a:rPr lang="pt-BR" sz="3300" dirty="0" err="1" smtClean="0"/>
              <a:t>Logar</a:t>
            </a:r>
            <a:r>
              <a:rPr lang="pt-BR" sz="3300" dirty="0"/>
              <a:t> – Diagrama de </a:t>
            </a:r>
            <a:r>
              <a:rPr lang="pt-BR" sz="3300" dirty="0" smtClean="0"/>
              <a:t>sequência</a:t>
            </a:r>
            <a:endParaRPr lang="pt-BR" sz="3300" dirty="0"/>
          </a:p>
        </p:txBody>
      </p:sp>
      <p:pic>
        <p:nvPicPr>
          <p:cNvPr id="28674" name="Picture 2" descr="H:\public_html\Img\diagramas_front-end\Sequencia TelaLogi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2" t="6809" r="2384" b="7582"/>
          <a:stretch/>
        </p:blipFill>
        <p:spPr bwMode="auto">
          <a:xfrm>
            <a:off x="611560" y="2140634"/>
            <a:ext cx="8100392" cy="471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15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Projetar Arquitetura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5780" indent="-457200">
              <a:buFont typeface="+mj-lt"/>
              <a:buAutoNum type="arabicPeriod"/>
            </a:pPr>
            <a:r>
              <a:rPr lang="pt-BR" dirty="0">
                <a:solidFill>
                  <a:schemeClr val="tx2"/>
                </a:solidFill>
              </a:rPr>
              <a:t>Refinar Análise de Serviços</a:t>
            </a:r>
          </a:p>
          <a:p>
            <a:pPr marL="525780" indent="-457200">
              <a:buFont typeface="+mj-lt"/>
              <a:buAutoNum type="arabicPeriod"/>
            </a:pPr>
            <a:r>
              <a:rPr lang="pt-BR" dirty="0">
                <a:solidFill>
                  <a:schemeClr val="tx2"/>
                </a:solidFill>
              </a:rPr>
              <a:t>Definir Padrão de Arquitetura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6470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pt-BR" dirty="0" err="1" smtClean="0"/>
              <a:t>Front-End</a:t>
            </a:r>
            <a:r>
              <a:rPr lang="pt-BR" dirty="0" smtClean="0"/>
              <a:t> Usuário(web)</a:t>
            </a:r>
            <a:br>
              <a:rPr lang="pt-BR" dirty="0" smtClean="0"/>
            </a:br>
            <a:r>
              <a:rPr lang="pt-BR" dirty="0" smtClean="0"/>
              <a:t> </a:t>
            </a:r>
            <a:r>
              <a:rPr lang="pt-BR" sz="3300" dirty="0" smtClean="0"/>
              <a:t>Tela Avaliar Produto</a:t>
            </a:r>
            <a:r>
              <a:rPr lang="pt-BR" sz="3300" dirty="0"/>
              <a:t> – Diagrama de classes</a:t>
            </a:r>
          </a:p>
        </p:txBody>
      </p:sp>
      <p:pic>
        <p:nvPicPr>
          <p:cNvPr id="19458" name="Picture 2" descr="H:\public_html\Img\diagramas_front-end\Classes AvaliarProdu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8716466" cy="350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29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6470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pt-BR" dirty="0" err="1" smtClean="0"/>
              <a:t>Front-End</a:t>
            </a:r>
            <a:r>
              <a:rPr lang="pt-BR" dirty="0" smtClean="0"/>
              <a:t> Usuário(web)</a:t>
            </a:r>
            <a:br>
              <a:rPr lang="pt-BR" dirty="0" smtClean="0"/>
            </a:br>
            <a:r>
              <a:rPr lang="pt-BR" dirty="0" smtClean="0"/>
              <a:t> </a:t>
            </a:r>
            <a:r>
              <a:rPr lang="pt-BR" sz="3300" dirty="0" smtClean="0"/>
              <a:t>Tela Avaliar Produto</a:t>
            </a:r>
            <a:r>
              <a:rPr lang="pt-BR" sz="3300" dirty="0"/>
              <a:t> – Diagrama de </a:t>
            </a:r>
            <a:r>
              <a:rPr lang="pt-BR" sz="3300" dirty="0" smtClean="0"/>
              <a:t>sequência</a:t>
            </a:r>
            <a:endParaRPr lang="pt-BR" sz="3300" dirty="0"/>
          </a:p>
        </p:txBody>
      </p:sp>
      <p:pic>
        <p:nvPicPr>
          <p:cNvPr id="24578" name="Picture 2" descr="H:\public_html\Img\diagramas_front-end\Sequencia AvaliarProdu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19300"/>
            <a:ext cx="8191500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04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64704"/>
            <a:ext cx="9756576" cy="1066800"/>
          </a:xfrm>
        </p:spPr>
        <p:txBody>
          <a:bodyPr>
            <a:normAutofit fontScale="90000"/>
          </a:bodyPr>
          <a:lstStyle/>
          <a:p>
            <a:r>
              <a:rPr lang="pt-BR" dirty="0" err="1" smtClean="0"/>
              <a:t>Front-End</a:t>
            </a:r>
            <a:r>
              <a:rPr lang="pt-BR" dirty="0" smtClean="0"/>
              <a:t> Usuário(web)</a:t>
            </a:r>
            <a:br>
              <a:rPr lang="pt-BR" dirty="0" smtClean="0"/>
            </a:br>
            <a:r>
              <a:rPr lang="pt-BR" dirty="0" smtClean="0"/>
              <a:t> </a:t>
            </a:r>
            <a:r>
              <a:rPr lang="pt-BR" sz="3100" dirty="0" smtClean="0"/>
              <a:t>Tela Visualizar Filiais Próximas - Diagrama </a:t>
            </a:r>
            <a:r>
              <a:rPr lang="pt-BR" sz="3100" dirty="0"/>
              <a:t>de classes</a:t>
            </a:r>
          </a:p>
        </p:txBody>
      </p:sp>
      <p:pic>
        <p:nvPicPr>
          <p:cNvPr id="22530" name="Picture 2" descr="H:\public_html\Img\diagramas_front-end\Classes FiliaisProxim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38883"/>
            <a:ext cx="4036022" cy="491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35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78024"/>
            <a:ext cx="10699687" cy="1066800"/>
          </a:xfrm>
        </p:spPr>
        <p:txBody>
          <a:bodyPr>
            <a:normAutofit fontScale="90000"/>
          </a:bodyPr>
          <a:lstStyle/>
          <a:p>
            <a:r>
              <a:rPr lang="pt-BR" dirty="0" err="1" smtClean="0"/>
              <a:t>Front-End</a:t>
            </a:r>
            <a:r>
              <a:rPr lang="pt-BR" dirty="0" smtClean="0"/>
              <a:t> Usuário(web)</a:t>
            </a:r>
            <a:br>
              <a:rPr lang="pt-BR" dirty="0" smtClean="0"/>
            </a:br>
            <a:r>
              <a:rPr lang="pt-BR" sz="3100" dirty="0" smtClean="0"/>
              <a:t>Tela Visualizar Filiais Próximas - Diagrama </a:t>
            </a:r>
            <a:r>
              <a:rPr lang="pt-BR" sz="3100" dirty="0"/>
              <a:t>de </a:t>
            </a:r>
            <a:r>
              <a:rPr lang="pt-BR" sz="3100" dirty="0" smtClean="0"/>
              <a:t>sequência</a:t>
            </a:r>
            <a:endParaRPr lang="pt-BR" sz="3100" dirty="0"/>
          </a:p>
        </p:txBody>
      </p:sp>
      <p:pic>
        <p:nvPicPr>
          <p:cNvPr id="27650" name="Picture 2" descr="H:\public_html\Img\diagramas_front-end\Sequencia FiliaisProxim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8864674" cy="423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12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cin01\scratch_imlm2$\Arquitetura_de_Servicos_Final2_2511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628800"/>
            <a:ext cx="9143999" cy="52292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6000760" y="2071678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2"/>
                </a:solidFill>
              </a:rPr>
              <a:t>Arquitetura de Serviços revisada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0" y="1052736"/>
            <a:ext cx="12097344" cy="407538"/>
          </a:xfrm>
        </p:spPr>
        <p:txBody>
          <a:bodyPr>
            <a:normAutofit fontScale="90000"/>
          </a:bodyPr>
          <a:lstStyle/>
          <a:p>
            <a:r>
              <a:rPr lang="pt-BR" sz="3300" dirty="0" smtClean="0"/>
              <a:t>Projetar Arquitetura: Refinar Análise de Serviços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908720"/>
            <a:ext cx="8786874" cy="648072"/>
          </a:xfrm>
        </p:spPr>
        <p:txBody>
          <a:bodyPr>
            <a:normAutofit fontScale="90000"/>
          </a:bodyPr>
          <a:lstStyle/>
          <a:p>
            <a:r>
              <a:rPr lang="pt-BR" sz="3300" dirty="0" smtClean="0"/>
              <a:t>Projetar Arquitetura: Refinar Análise de Serviços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8" y="1527618"/>
            <a:ext cx="8977122" cy="5316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39626" y="-1596864"/>
            <a:ext cx="21374100" cy="1265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89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L 0.43524 -0.31598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53" y="-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524 -0.31598 L 0.01007 0.0199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67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7 0.01991 L 0.01407 -0.34861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07 -0.34861 L -0.24809 -0.02199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08" y="1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809 -0.02199 L -0.24809 -0.3055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908720"/>
            <a:ext cx="10189796" cy="720080"/>
          </a:xfrm>
        </p:spPr>
        <p:txBody>
          <a:bodyPr>
            <a:normAutofit fontScale="90000"/>
          </a:bodyPr>
          <a:lstStyle/>
          <a:p>
            <a:r>
              <a:rPr lang="pt-BR" sz="3300" dirty="0" smtClean="0"/>
              <a:t>Projetar Arquitetura: Definir Padrão de Arquitetura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357158" y="1928802"/>
            <a:ext cx="8143932" cy="471490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pt-BR" sz="2400" dirty="0" smtClean="0">
                <a:solidFill>
                  <a:schemeClr val="tx2"/>
                </a:solidFill>
              </a:rPr>
              <a:t>As tecnologias utilizadas foram: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pt-BR" sz="2400" dirty="0" smtClean="0">
              <a:solidFill>
                <a:schemeClr val="tx2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2400" dirty="0" smtClean="0">
                <a:solidFill>
                  <a:schemeClr val="tx2"/>
                </a:solidFill>
              </a:rPr>
              <a:t>Módulo WEB: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2400" dirty="0" smtClean="0">
                <a:solidFill>
                  <a:schemeClr val="tx2"/>
                </a:solidFill>
              </a:rPr>
              <a:t>HTML + CSS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2400" dirty="0" err="1" smtClean="0">
                <a:solidFill>
                  <a:schemeClr val="tx2"/>
                </a:solidFill>
              </a:rPr>
              <a:t>Javascript</a:t>
            </a:r>
            <a:endParaRPr lang="pt-BR" sz="2400" dirty="0" smtClean="0">
              <a:solidFill>
                <a:schemeClr val="tx2"/>
              </a:solidFill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2400" dirty="0" err="1" smtClean="0">
                <a:solidFill>
                  <a:schemeClr val="tx2"/>
                </a:solidFill>
              </a:rPr>
              <a:t>Jquery</a:t>
            </a:r>
            <a:endParaRPr lang="pt-BR" sz="2400" dirty="0" smtClean="0">
              <a:solidFill>
                <a:schemeClr val="tx2"/>
              </a:solidFill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2400" dirty="0" err="1" smtClean="0">
                <a:solidFill>
                  <a:schemeClr val="tx2"/>
                </a:solidFill>
              </a:rPr>
              <a:t>Servlet</a:t>
            </a:r>
            <a:endParaRPr lang="pt-BR" sz="2400" dirty="0" smtClean="0">
              <a:solidFill>
                <a:schemeClr val="tx2"/>
              </a:solidFill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2400" dirty="0" smtClean="0">
                <a:solidFill>
                  <a:schemeClr val="tx2"/>
                </a:solidFill>
              </a:rPr>
              <a:t>JSP</a:t>
            </a:r>
          </a:p>
          <a:p>
            <a:pPr marL="800100" lvl="1" indent="-342900">
              <a:spcBef>
                <a:spcPct val="20000"/>
              </a:spcBef>
              <a:defRPr/>
            </a:pPr>
            <a:endParaRPr lang="pt-BR" sz="2400" dirty="0" smtClean="0">
              <a:solidFill>
                <a:schemeClr val="tx2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2400" dirty="0" smtClean="0">
                <a:solidFill>
                  <a:schemeClr val="tx2"/>
                </a:solidFill>
              </a:rPr>
              <a:t>Módulo Desktop: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2400" dirty="0" smtClean="0">
                <a:solidFill>
                  <a:schemeClr val="tx2"/>
                </a:solidFill>
              </a:rPr>
              <a:t>Interface: Swing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2400" dirty="0" smtClean="0">
                <a:solidFill>
                  <a:schemeClr val="tx2"/>
                </a:solidFill>
              </a:rPr>
              <a:t>Java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pt-BR" sz="2400" dirty="0" smtClean="0">
              <a:solidFill>
                <a:schemeClr val="tx2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2400" dirty="0" smtClean="0">
                <a:solidFill>
                  <a:schemeClr val="tx2"/>
                </a:solidFill>
              </a:rPr>
              <a:t>Banco de dados: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2400" dirty="0" err="1" smtClean="0">
                <a:solidFill>
                  <a:schemeClr val="tx2"/>
                </a:solidFill>
              </a:rPr>
              <a:t>My</a:t>
            </a:r>
            <a:r>
              <a:rPr lang="pt-BR" sz="2400" dirty="0" smtClean="0">
                <a:solidFill>
                  <a:schemeClr val="tx2"/>
                </a:solidFill>
              </a:rPr>
              <a:t> SQL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2400" dirty="0" err="1" smtClean="0">
                <a:solidFill>
                  <a:schemeClr val="tx2"/>
                </a:solidFill>
              </a:rPr>
              <a:t>Hibernate</a:t>
            </a:r>
            <a:endParaRPr lang="pt-BR" sz="2400" dirty="0" smtClean="0">
              <a:solidFill>
                <a:schemeClr val="tx2"/>
              </a:solidFill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2400" dirty="0" smtClean="0">
                <a:solidFill>
                  <a:schemeClr val="tx2"/>
                </a:solidFill>
              </a:rPr>
              <a:t>JPA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915</TotalTime>
  <Words>490</Words>
  <Application>Microsoft Office PowerPoint</Application>
  <PresentationFormat>Apresentação na tela (4:3)</PresentationFormat>
  <Paragraphs>127</Paragraphs>
  <Slides>53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53</vt:i4>
      </vt:variant>
    </vt:vector>
  </HeadingPairs>
  <TitlesOfParts>
    <vt:vector size="54" baseType="lpstr">
      <vt:lpstr>Urbano</vt:lpstr>
      <vt:lpstr>Análise e Projeto de Sistemas</vt:lpstr>
      <vt:lpstr>Equipe</vt:lpstr>
      <vt:lpstr>Sistema</vt:lpstr>
      <vt:lpstr>Projetar Serviços – Fluxo de Atividades</vt:lpstr>
      <vt:lpstr>Projetar Arquitetura</vt:lpstr>
      <vt:lpstr>Projetar Arquitetura: Refinar Análise de Serviços </vt:lpstr>
      <vt:lpstr>Projetar Arquitetura: Refinar Análise de Serviços </vt:lpstr>
      <vt:lpstr>Apresentação do PowerPoint</vt:lpstr>
      <vt:lpstr>Projetar Arquitetura: Definir Padrão de Arquitetura </vt:lpstr>
      <vt:lpstr>Projetar Arquitetura: Definir Padrão de Arquitetura </vt:lpstr>
      <vt:lpstr>Apresentação do PowerPoint</vt:lpstr>
      <vt:lpstr>Projetar Serviços – Fluxo de Atividades</vt:lpstr>
      <vt:lpstr>Projetar Back-end</vt:lpstr>
      <vt:lpstr>Projetar Componentes</vt:lpstr>
      <vt:lpstr>Componente Controle de Acesso</vt:lpstr>
      <vt:lpstr>Componente Controle de Acesso</vt:lpstr>
      <vt:lpstr>Diagrama de sequência completo (Logar)</vt:lpstr>
      <vt:lpstr>Componente Controle Produto</vt:lpstr>
      <vt:lpstr>Componente Controle Produto</vt:lpstr>
      <vt:lpstr>Diagrama de sequência completo (Avaliar Produto)</vt:lpstr>
      <vt:lpstr>Componente Controle Produto</vt:lpstr>
      <vt:lpstr>Diagrama de sequência completo (Buscar Informações do produto)</vt:lpstr>
      <vt:lpstr>Componente Visualizar Filiais Próximas</vt:lpstr>
      <vt:lpstr>Componente Visualizar Filiais Próximas</vt:lpstr>
      <vt:lpstr>Componente Controle Usuário</vt:lpstr>
      <vt:lpstr>Componente Controle Usuário</vt:lpstr>
      <vt:lpstr>Diagrama de sequência completo (Remover Usuário)</vt:lpstr>
      <vt:lpstr>Componente Controle Usuário</vt:lpstr>
      <vt:lpstr>Diagrama de sequência completo (Cadastrar Usuário)</vt:lpstr>
      <vt:lpstr>Componente Controle Locação</vt:lpstr>
      <vt:lpstr>Componente Controle Locação</vt:lpstr>
      <vt:lpstr>Diagrama de sequência completo  (Buscar Locações por período)</vt:lpstr>
      <vt:lpstr>Diagrama de sequência</vt:lpstr>
      <vt:lpstr>Projeto de BD</vt:lpstr>
      <vt:lpstr>Arquitetura do Back-End Atualizada (Projetar Classes)</vt:lpstr>
      <vt:lpstr>Apresentação do PowerPoint</vt:lpstr>
      <vt:lpstr>Padrão Type-Object</vt:lpstr>
      <vt:lpstr>Padrão Type-Object</vt:lpstr>
      <vt:lpstr>Padrão Abstract Factory</vt:lpstr>
      <vt:lpstr>Padrão Abstract Factory</vt:lpstr>
      <vt:lpstr>Outros Padrões Utilizados</vt:lpstr>
      <vt:lpstr>Projetar Serviços – Fluxo de Atividades</vt:lpstr>
      <vt:lpstr>Projetar Front-end</vt:lpstr>
      <vt:lpstr>Front-End Funcionário(Desktop)    Tela Buscar Locação – Diagrama de classes</vt:lpstr>
      <vt:lpstr>Front-End Funcionário(Desktop)    Tela Buscar Locação – Diagrama de sequência</vt:lpstr>
      <vt:lpstr>Front-End Funcionário (Desktop)   Tela Cadastrar Usuário – Diagrama de classes</vt:lpstr>
      <vt:lpstr>Front-End Funcionário (Desktop)   Tela Cadastrar Usuário – Diagrama de sequência</vt:lpstr>
      <vt:lpstr>Front-End Usuário(web)  Tela Logar – Diagrama de classes</vt:lpstr>
      <vt:lpstr>Front-End Usuário(web)  Tela Logar – Diagrama de sequência</vt:lpstr>
      <vt:lpstr>Front-End Usuário(web)  Tela Avaliar Produto – Diagrama de classes</vt:lpstr>
      <vt:lpstr>Front-End Usuário(web)  Tela Avaliar Produto – Diagrama de sequência</vt:lpstr>
      <vt:lpstr>Front-End Usuário(web)  Tela Visualizar Filiais Próximas - Diagrama de classes</vt:lpstr>
      <vt:lpstr>Front-End Usuário(web) Tela Visualizar Filiais Próximas - Diagrama de sequência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Projetar Arquitetura</dc:title>
  <dc:creator>Anália</dc:creator>
  <cp:lastModifiedBy>Irineu Martins de Lima Moura</cp:lastModifiedBy>
  <cp:revision>165</cp:revision>
  <dcterms:created xsi:type="dcterms:W3CDTF">2010-11-24T02:50:57Z</dcterms:created>
  <dcterms:modified xsi:type="dcterms:W3CDTF">2010-12-07T03:23:53Z</dcterms:modified>
</cp:coreProperties>
</file>