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3"/>
  </p:notesMasterIdLst>
  <p:sldIdLst>
    <p:sldId id="278" r:id="rId2"/>
    <p:sldId id="279" r:id="rId3"/>
    <p:sldId id="263" r:id="rId4"/>
    <p:sldId id="259" r:id="rId5"/>
    <p:sldId id="256" r:id="rId6"/>
    <p:sldId id="257" r:id="rId7"/>
    <p:sldId id="260" r:id="rId8"/>
    <p:sldId id="262" r:id="rId9"/>
    <p:sldId id="268" r:id="rId10"/>
    <p:sldId id="302" r:id="rId11"/>
    <p:sldId id="269" r:id="rId12"/>
    <p:sldId id="271" r:id="rId13"/>
    <p:sldId id="272" r:id="rId14"/>
    <p:sldId id="273" r:id="rId15"/>
    <p:sldId id="291" r:id="rId16"/>
    <p:sldId id="275" r:id="rId17"/>
    <p:sldId id="276" r:id="rId18"/>
    <p:sldId id="292" r:id="rId19"/>
    <p:sldId id="280" r:id="rId20"/>
    <p:sldId id="293" r:id="rId21"/>
    <p:sldId id="277" r:id="rId22"/>
    <p:sldId id="281" r:id="rId23"/>
    <p:sldId id="283" r:id="rId24"/>
    <p:sldId id="285" r:id="rId25"/>
    <p:sldId id="294" r:id="rId26"/>
    <p:sldId id="284" r:id="rId27"/>
    <p:sldId id="295" r:id="rId28"/>
    <p:sldId id="287" r:id="rId29"/>
    <p:sldId id="289" r:id="rId30"/>
    <p:sldId id="296" r:id="rId31"/>
    <p:sldId id="290" r:id="rId32"/>
    <p:sldId id="297" r:id="rId33"/>
    <p:sldId id="298" r:id="rId34"/>
    <p:sldId id="320" r:id="rId35"/>
    <p:sldId id="315" r:id="rId36"/>
    <p:sldId id="282" r:id="rId37"/>
    <p:sldId id="317" r:id="rId38"/>
    <p:sldId id="286" r:id="rId39"/>
    <p:sldId id="319" r:id="rId40"/>
    <p:sldId id="301" r:id="rId41"/>
    <p:sldId id="300" r:id="rId42"/>
    <p:sldId id="303" r:id="rId43"/>
    <p:sldId id="309" r:id="rId44"/>
    <p:sldId id="306" r:id="rId45"/>
    <p:sldId id="311" r:id="rId46"/>
    <p:sldId id="308" r:id="rId47"/>
    <p:sldId id="312" r:id="rId48"/>
    <p:sldId id="305" r:id="rId49"/>
    <p:sldId id="313" r:id="rId50"/>
    <p:sldId id="307" r:id="rId51"/>
    <p:sldId id="314" r:id="rId5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9153" autoAdjust="0"/>
  </p:normalViewPr>
  <p:slideViewPr>
    <p:cSldViewPr>
      <p:cViewPr>
        <p:scale>
          <a:sx n="100" d="100"/>
          <a:sy n="100" d="100"/>
        </p:scale>
        <p:origin x="-26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64BB9-3B0D-4B18-94B3-DFEE360BB8F3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9E47-5C86-49CA-BD66-7F780EA94B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14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Botar explicações..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Botar explicações..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63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63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63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631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Botar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aki</a:t>
            </a:r>
            <a:r>
              <a:rPr lang="pt-BR" baseline="0" dirty="0" smtClean="0"/>
              <a:t> os padrões bridge, fachada, </a:t>
            </a:r>
            <a:r>
              <a:rPr lang="pt-BR" baseline="0" dirty="0" err="1" smtClean="0"/>
              <a:t>singleton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63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Botar explicações..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9E47-5C86-49CA-BD66-7F780EA94B35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51B4A9A-3AB8-4600-B64C-022F6F6D3AE1}" type="datetimeFigureOut">
              <a:rPr lang="pt-BR" smtClean="0"/>
              <a:pPr/>
              <a:t>1/12/2010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BC9A5C-8A66-4BAC-852D-3DB485F48DD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Análise e Projeto de Sistemas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Projetar Serviços – Fluxo de Atividades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974173" cy="491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716016" y="4077072"/>
            <a:ext cx="1512168" cy="10052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82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764704"/>
            <a:ext cx="7772400" cy="1470025"/>
          </a:xfrm>
        </p:spPr>
        <p:txBody>
          <a:bodyPr/>
          <a:lstStyle/>
          <a:p>
            <a:r>
              <a:rPr lang="pt-BR" dirty="0" smtClean="0"/>
              <a:t>Projetar </a:t>
            </a:r>
            <a:r>
              <a:rPr lang="pt-BR" dirty="0" err="1" smtClean="0"/>
              <a:t>Back-end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2636912"/>
            <a:ext cx="6599237" cy="2662237"/>
          </a:xfrm>
        </p:spPr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Projetar Componentes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Atualizar Modelo de Informação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Agrupar classes 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Projetar Classes e  Banco de dados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692696"/>
            <a:ext cx="7772400" cy="1470025"/>
          </a:xfrm>
        </p:spPr>
        <p:txBody>
          <a:bodyPr/>
          <a:lstStyle/>
          <a:p>
            <a:r>
              <a:rPr lang="pt-BR" dirty="0" smtClean="0"/>
              <a:t>Projetar Componentes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204864"/>
            <a:ext cx="6670675" cy="381635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Para cada componente: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Definir padrões de projetos utilizados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Fazer Diagrama de classes</a:t>
            </a:r>
          </a:p>
          <a:p>
            <a:pPr marL="822960" lvl="1" indent="-457200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</a:rPr>
              <a:t>Fazer 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para </a:t>
            </a:r>
            <a:r>
              <a:rPr lang="pt-BR" b="1" dirty="0" smtClean="0">
                <a:solidFill>
                  <a:schemeClr val="tx2"/>
                </a:solidFill>
              </a:rPr>
              <a:t>todas as operações </a:t>
            </a:r>
            <a:r>
              <a:rPr lang="pt-BR" dirty="0" smtClean="0">
                <a:solidFill>
                  <a:schemeClr val="tx2"/>
                </a:solidFill>
              </a:rPr>
              <a:t>de sua interface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Componente Controle de Acesso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Documents and Settings\Anália\Desktop\ClassesControleAce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54334"/>
            <a:ext cx="9001156" cy="275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de Acesso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– (</a:t>
            </a:r>
            <a:r>
              <a:rPr lang="pt-BR" dirty="0" err="1" smtClean="0">
                <a:solidFill>
                  <a:schemeClr val="tx2"/>
                </a:solidFill>
              </a:rPr>
              <a:t>Logar</a:t>
            </a:r>
            <a:r>
              <a:rPr lang="pt-BR" dirty="0" smtClean="0">
                <a:solidFill>
                  <a:schemeClr val="tx2"/>
                </a:solidFill>
              </a:rPr>
              <a:t>)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TEMP.CIN.005\Desktop\Sequencia Log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58621"/>
            <a:ext cx="6624340" cy="44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in01\scratch_imlm2$\diagramas_sequencia\Sequencia Log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dirty="0"/>
              <a:t>Diagrama de sequência completo </a:t>
            </a:r>
            <a:r>
              <a:rPr lang="pt-BR" sz="3200" dirty="0" smtClean="0"/>
              <a:t>(</a:t>
            </a:r>
            <a:r>
              <a:rPr lang="pt-BR" sz="3200" dirty="0" err="1"/>
              <a:t>Logar</a:t>
            </a:r>
            <a:r>
              <a:rPr lang="pt-BR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19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Diagrama de classe</a:t>
            </a:r>
            <a:endParaRPr lang="pt-BR" dirty="0"/>
          </a:p>
        </p:txBody>
      </p:sp>
      <p:pic>
        <p:nvPicPr>
          <p:cNvPr id="15362" name="Picture 2" descr="\\cin01\scratch_imlm2$\diagramas_componentes\Componente Controle 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9143999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in01\scratch_imlm2$\diagramas_sequencia\_Sequencia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7798"/>
            <a:ext cx="8280920" cy="46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(Avaliar Produto)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066800"/>
          </a:xfrm>
        </p:spPr>
        <p:txBody>
          <a:bodyPr>
            <a:noAutofit/>
          </a:bodyPr>
          <a:lstStyle/>
          <a:p>
            <a:r>
              <a:rPr lang="pt-BR" sz="3000" dirty="0"/>
              <a:t>Diagrama de sequência completo </a:t>
            </a:r>
            <a:r>
              <a:rPr lang="pt-BR" sz="3000" dirty="0" smtClean="0"/>
              <a:t>(Avaliar Produto)</a:t>
            </a:r>
            <a:endParaRPr lang="pt-BR" sz="3000" dirty="0"/>
          </a:p>
        </p:txBody>
      </p:sp>
      <p:pic>
        <p:nvPicPr>
          <p:cNvPr id="6146" name="Picture 2" descr="\\cin01\scratch_imlm2$\diagramas_sequencia\Sequencia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402"/>
            <a:ext cx="8820472" cy="50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3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Produto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9144000" cy="4525963"/>
          </a:xfrm>
        </p:spPr>
        <p:txBody>
          <a:bodyPr/>
          <a:lstStyle/>
          <a:p>
            <a:r>
              <a:rPr lang="pt-BR" sz="2400" dirty="0" smtClean="0">
                <a:solidFill>
                  <a:schemeClr val="tx2"/>
                </a:solidFill>
              </a:rPr>
              <a:t>Diagrama de </a:t>
            </a:r>
            <a:r>
              <a:rPr lang="pt-BR" sz="2400" dirty="0" err="1" smtClean="0">
                <a:solidFill>
                  <a:schemeClr val="tx2"/>
                </a:solidFill>
              </a:rPr>
              <a:t>Sequência</a:t>
            </a:r>
            <a:r>
              <a:rPr lang="pt-BR" sz="2400" dirty="0" smtClean="0">
                <a:solidFill>
                  <a:schemeClr val="tx2"/>
                </a:solidFill>
              </a:rPr>
              <a:t> (Buscar Informações do produto)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170" name="Picture 2" descr="\\cin01\scratch_imlm2$\diagramas_sequencia\_Sequencia BuscarInformacoes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793" y="2512000"/>
            <a:ext cx="741682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Anália </a:t>
            </a:r>
            <a:r>
              <a:rPr lang="pt-BR" dirty="0">
                <a:solidFill>
                  <a:schemeClr val="tx2"/>
                </a:solidFill>
              </a:rPr>
              <a:t>Lima (alc5)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pt-BR" dirty="0">
                <a:solidFill>
                  <a:schemeClr val="tx2"/>
                </a:solidFill>
              </a:rPr>
              <a:t>Irineu Martins (</a:t>
            </a:r>
            <a:r>
              <a:rPr lang="en-US" dirty="0">
                <a:solidFill>
                  <a:schemeClr val="tx2"/>
                </a:solidFill>
              </a:rPr>
              <a:t>imlm2</a:t>
            </a:r>
            <a:r>
              <a:rPr lang="pt-BR" dirty="0">
                <a:solidFill>
                  <a:schemeClr val="tx2"/>
                </a:solidFill>
              </a:rPr>
              <a:t>)</a:t>
            </a:r>
          </a:p>
          <a:p>
            <a:r>
              <a:rPr lang="pt-BR" dirty="0">
                <a:solidFill>
                  <a:schemeClr val="tx2"/>
                </a:solidFill>
              </a:rPr>
              <a:t>Natália Cabral (</a:t>
            </a:r>
            <a:r>
              <a:rPr lang="pt-BR" dirty="0" err="1">
                <a:solidFill>
                  <a:schemeClr val="tx2"/>
                </a:solidFill>
              </a:rPr>
              <a:t>ncs</a:t>
            </a:r>
            <a:r>
              <a:rPr lang="pt-BR" dirty="0">
                <a:solidFill>
                  <a:schemeClr val="tx2"/>
                </a:solidFill>
              </a:rPr>
              <a:t>)</a:t>
            </a:r>
          </a:p>
          <a:p>
            <a:r>
              <a:rPr lang="pt-BR" dirty="0">
                <a:solidFill>
                  <a:schemeClr val="tx2"/>
                </a:solidFill>
              </a:rPr>
              <a:t>Victor Lorena (</a:t>
            </a:r>
            <a:r>
              <a:rPr lang="pt-BR" dirty="0" err="1">
                <a:solidFill>
                  <a:schemeClr val="tx2"/>
                </a:solidFill>
              </a:rPr>
              <a:t>vlfs</a:t>
            </a:r>
            <a:r>
              <a:rPr lang="pt-BR" dirty="0">
                <a:solidFill>
                  <a:schemeClr val="tx2"/>
                </a:solidFill>
              </a:rPr>
              <a:t>)</a:t>
            </a:r>
          </a:p>
          <a:p>
            <a:pPr marL="109728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Diagrama de sequência completo </a:t>
            </a:r>
            <a:r>
              <a:rPr lang="pt-BR" dirty="0" smtClean="0"/>
              <a:t>(</a:t>
            </a:r>
            <a:r>
              <a:rPr lang="pt-BR" dirty="0"/>
              <a:t>Buscar Informações do produto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8194" name="Picture 2" descr="\\cin01\scratch_imlm2$\diagramas_sequencia\Sequencia BuscarInformacoes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640" y="2348880"/>
            <a:ext cx="8879360" cy="371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17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ália\Desktop\Componente Visualizar Filiais mais próxi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29481" cy="35719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Componente Visualizar Filiais Próximas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44824"/>
            <a:ext cx="4122059" cy="82068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Componente Visualizar Filiais Próximas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TEMP.CIN.005\Desktop\Sequencia VisualizarProxim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70" y="2924944"/>
            <a:ext cx="912413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00808"/>
            <a:ext cx="3898776" cy="891544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cin01\scratch_imlm2$\diagramas_componentes\Componente Controle Usuá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14781"/>
            <a:ext cx="9036496" cy="34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in01\scratch_imlm2$\diagramas_sequencia\_Sequencia Remove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586337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437513" cy="641379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(remover usuário)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793088" cy="1066800"/>
          </a:xfrm>
        </p:spPr>
        <p:txBody>
          <a:bodyPr>
            <a:normAutofit/>
          </a:bodyPr>
          <a:lstStyle/>
          <a:p>
            <a:r>
              <a:rPr lang="pt-BR" sz="3000" dirty="0"/>
              <a:t>Diagrama de sequência completo </a:t>
            </a:r>
            <a:r>
              <a:rPr lang="pt-BR" sz="3000" dirty="0" smtClean="0"/>
              <a:t>(Remover Usuário)</a:t>
            </a:r>
            <a:endParaRPr lang="pt-BR" sz="3000" dirty="0"/>
          </a:p>
        </p:txBody>
      </p:sp>
      <p:pic>
        <p:nvPicPr>
          <p:cNvPr id="10242" name="Picture 2" descr="\\cin01\scratch_imlm2$\diagramas_sequencia\Sequencia Remove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867155" cy="453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</a:t>
            </a:r>
            <a:r>
              <a:rPr lang="pt-BR" dirty="0" err="1" smtClean="0">
                <a:solidFill>
                  <a:schemeClr val="tx2"/>
                </a:solidFill>
              </a:rPr>
              <a:t>sequência</a:t>
            </a:r>
            <a:r>
              <a:rPr lang="pt-BR" dirty="0" smtClean="0">
                <a:solidFill>
                  <a:schemeClr val="tx2"/>
                </a:solidFill>
              </a:rPr>
              <a:t> (cadastrar usuário)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cin01\scratch_imlm2$\diagramas_sequencia\_Sequencia Cadastra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93504"/>
            <a:ext cx="77768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612560" cy="1066800"/>
          </a:xfrm>
        </p:spPr>
        <p:txBody>
          <a:bodyPr>
            <a:normAutofit/>
          </a:bodyPr>
          <a:lstStyle/>
          <a:p>
            <a:r>
              <a:rPr lang="pt-BR" sz="2900" dirty="0"/>
              <a:t>Diagrama de sequência completo </a:t>
            </a:r>
            <a:r>
              <a:rPr lang="pt-BR" sz="2900" dirty="0" smtClean="0"/>
              <a:t>(Cadastrar Usuário)</a:t>
            </a:r>
            <a:endParaRPr lang="pt-BR" sz="2900" dirty="0"/>
          </a:p>
        </p:txBody>
      </p:sp>
      <p:pic>
        <p:nvPicPr>
          <p:cNvPr id="12290" name="Picture 2" descr="\\cin01\scratch_imlm2$\diagramas_sequencia\Sequencia CadastrarUsu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8" y="1989873"/>
            <a:ext cx="8964488" cy="46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6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cin01\scratch_imlm2$\diagramas_componentes\Componente Locaç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10" y="1412776"/>
            <a:ext cx="9022886" cy="52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92696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Locação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Diagrama de classe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pt-BR" dirty="0" smtClean="0"/>
              <a:t>Componente Controle Locação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9155360" cy="1107568"/>
          </a:xfrm>
        </p:spPr>
        <p:txBody>
          <a:bodyPr>
            <a:normAutofit/>
          </a:bodyPr>
          <a:lstStyle/>
          <a:p>
            <a:r>
              <a:rPr lang="pt-BR" sz="2600" dirty="0" smtClean="0">
                <a:solidFill>
                  <a:schemeClr val="tx2"/>
                </a:solidFill>
              </a:rPr>
              <a:t>Diagrama de sequência (buscar locações por período)</a:t>
            </a:r>
            <a:endParaRPr lang="pt-BR" sz="2600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cin01\scratch_imlm2$\diagramas_sequencia\_Sequencia BuscarLoc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999920" cy="404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457200"/>
            <a:ext cx="42005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/>
          <a:lstStyle/>
          <a:p>
            <a:r>
              <a:rPr lang="pt-BR" dirty="0" smtClean="0"/>
              <a:t>Sistema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142488"/>
            <a:ext cx="5791200" cy="4325112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chemeClr val="tx2"/>
                </a:solidFill>
              </a:rPr>
              <a:t>O </a:t>
            </a:r>
            <a:r>
              <a:rPr lang="pt-BR" b="1" dirty="0" err="1" smtClean="0">
                <a:solidFill>
                  <a:schemeClr val="tx2"/>
                </a:solidFill>
              </a:rPr>
              <a:t>VideoSystem</a:t>
            </a:r>
            <a:r>
              <a:rPr lang="pt-BR" dirty="0" smtClean="0">
                <a:solidFill>
                  <a:schemeClr val="tx2"/>
                </a:solidFill>
              </a:rPr>
              <a:t> é  um sistema  web desenvolvido com o objetivo de proporcionar melhores meios de interação entre uma rede de </a:t>
            </a:r>
            <a:r>
              <a:rPr lang="pt-BR" b="1" dirty="0" smtClean="0">
                <a:solidFill>
                  <a:schemeClr val="tx2"/>
                </a:solidFill>
              </a:rPr>
              <a:t>locadoras</a:t>
            </a:r>
            <a:r>
              <a:rPr lang="pt-BR" dirty="0" smtClean="0">
                <a:solidFill>
                  <a:schemeClr val="tx2"/>
                </a:solidFill>
              </a:rPr>
              <a:t> e seus </a:t>
            </a:r>
            <a:r>
              <a:rPr lang="pt-BR" b="1" dirty="0" smtClean="0">
                <a:solidFill>
                  <a:schemeClr val="tx2"/>
                </a:solidFill>
              </a:rPr>
              <a:t>clientes</a:t>
            </a:r>
            <a:r>
              <a:rPr lang="pt-BR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15876" cy="1066800"/>
          </a:xfrm>
        </p:spPr>
        <p:txBody>
          <a:bodyPr>
            <a:normAutofit/>
          </a:bodyPr>
          <a:lstStyle/>
          <a:p>
            <a:r>
              <a:rPr lang="pt-BR" sz="3000" dirty="0"/>
              <a:t>Diagrama de sequência completo 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(Buscar Locações por período)</a:t>
            </a:r>
            <a:endParaRPr lang="pt-BR" sz="3000" dirty="0"/>
          </a:p>
        </p:txBody>
      </p:sp>
      <p:pic>
        <p:nvPicPr>
          <p:cNvPr id="14338" name="Picture 2" descr="\\cin01\scratch_imlm2$\diagramas_sequencia\Sequencia BuscarLoc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383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17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/>
          <a:lstStyle/>
          <a:p>
            <a:r>
              <a:rPr lang="pt-BR" dirty="0" smtClean="0"/>
              <a:t>Diagrama de sequência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7256202" cy="792088"/>
          </a:xfrm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Caso de uso Realizar Locação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TEMP.CIN.005\Desktop\Sequencia RealizarLocaca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9" y="2564904"/>
            <a:ext cx="9019107" cy="379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Projeto de BD</a:t>
            </a:r>
            <a:endParaRPr lang="pt-BR" dirty="0"/>
          </a:p>
        </p:txBody>
      </p:sp>
      <p:pic>
        <p:nvPicPr>
          <p:cNvPr id="1026" name="Picture 2" descr="C:\Users\Victor\Desktop\projeto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00800" cy="5306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46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6956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Arquitetura do Back-</a:t>
            </a:r>
            <a:r>
              <a:rPr lang="pt-BR" dirty="0" err="1" smtClean="0"/>
              <a:t>End</a:t>
            </a:r>
            <a:r>
              <a:rPr lang="pt-BR" dirty="0" smtClean="0"/>
              <a:t> Atualizada (Projetar Classes)</a:t>
            </a:r>
            <a:endParaRPr lang="pt-BR" dirty="0"/>
          </a:p>
        </p:txBody>
      </p:sp>
      <p:pic>
        <p:nvPicPr>
          <p:cNvPr id="3" name="Picture 3" descr="C:\Users\Irineu\Desktop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864013" y="-9028384"/>
            <a:ext cx="42872026" cy="26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0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Irineu\Desktop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886751" y="-9316416"/>
            <a:ext cx="42872026" cy="265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48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7 0.19699 L 0.11806 0.448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125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0.44826 L 0.59063 -0.347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-3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62 -0.3478 L -0.07639 -0.347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-0.34757 L -0.5882 -0.33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-0.33718 L 0.57726 -0.756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64" y="-20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726 -0.75612 L -0.5882 -0.766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81" y="-5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cin01\scratch_imlm2$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1" y="1673424"/>
            <a:ext cx="91462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Padrão </a:t>
            </a:r>
            <a:r>
              <a:rPr lang="pt-BR" dirty="0" err="1" smtClean="0"/>
              <a:t>Type-Object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5508104" y="5157192"/>
            <a:ext cx="1008112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9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Padrão </a:t>
            </a:r>
            <a:r>
              <a:rPr lang="pt-BR" dirty="0" err="1" smtClean="0"/>
              <a:t>Type-Object</a:t>
            </a:r>
            <a:endParaRPr lang="pt-BR" dirty="0"/>
          </a:p>
        </p:txBody>
      </p:sp>
      <p:pic>
        <p:nvPicPr>
          <p:cNvPr id="2050" name="Picture 2" descr="C:\Documents and Settings\Anália\Desktop\Type Object Patt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00240"/>
            <a:ext cx="654723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cin01\scratch_imlm2$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1" y="1484784"/>
            <a:ext cx="91462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6064" y="548680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Padrão Abstract </a:t>
            </a:r>
            <a:r>
              <a:rPr lang="pt-BR" dirty="0" err="1" smtClean="0"/>
              <a:t>Factory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835696" y="5589240"/>
            <a:ext cx="6480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39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33374"/>
            <a:ext cx="8229600" cy="1066800"/>
          </a:xfrm>
        </p:spPr>
        <p:txBody>
          <a:bodyPr/>
          <a:lstStyle/>
          <a:p>
            <a:r>
              <a:rPr lang="pt-BR" dirty="0" smtClean="0"/>
              <a:t>Padrão Abstract </a:t>
            </a:r>
            <a:r>
              <a:rPr lang="pt-BR" dirty="0" err="1" smtClean="0"/>
              <a:t>Factory</a:t>
            </a:r>
            <a:endParaRPr lang="pt-BR" dirty="0"/>
          </a:p>
        </p:txBody>
      </p:sp>
      <p:pic>
        <p:nvPicPr>
          <p:cNvPr id="3074" name="Picture 2" descr="C:\Documents and Settings\Anália\Desktop\Abstract Fac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005655" cy="4739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cin01\scratch_imlm2$\ArquiteturaBackE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627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439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Outros Padrões Utilizados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059832" y="1412776"/>
            <a:ext cx="1584176" cy="19442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79512" y="5949280"/>
            <a:ext cx="878497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3851920" y="4581128"/>
            <a:ext cx="648072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427984" y="13407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0070C0"/>
                </a:solidFill>
              </a:rPr>
              <a:t>Façade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11960" y="42930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0070C0"/>
                </a:solidFill>
              </a:rPr>
              <a:t>Iterator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79912" y="620769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solidFill>
                  <a:srgbClr val="0070C0"/>
                </a:solidFill>
              </a:rPr>
              <a:t>Bridge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0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Projetar Serviços – Fluxo de Atividades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584272" cy="426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779912" y="2060848"/>
            <a:ext cx="2160240" cy="1600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Projetar Serviços – Fluxo de Atividades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6424" cy="471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915816" y="3933056"/>
            <a:ext cx="1368152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1646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 idx="4294967295"/>
          </p:nvPr>
        </p:nvSpPr>
        <p:spPr>
          <a:xfrm>
            <a:off x="0" y="981075"/>
            <a:ext cx="7772400" cy="1470025"/>
          </a:xfrm>
        </p:spPr>
        <p:txBody>
          <a:bodyPr/>
          <a:lstStyle/>
          <a:p>
            <a:r>
              <a:rPr lang="pt-BR" dirty="0" smtClean="0"/>
              <a:t>Projetar Front-</a:t>
            </a:r>
            <a:r>
              <a:rPr lang="pt-BR" dirty="0" err="1" smtClean="0"/>
              <a:t>end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2420888"/>
            <a:ext cx="6599237" cy="266223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Baseado no </a:t>
            </a:r>
            <a:r>
              <a:rPr lang="pt-BR" b="1" dirty="0">
                <a:solidFill>
                  <a:schemeClr val="tx2"/>
                </a:solidFill>
              </a:rPr>
              <a:t>protótipo da interface</a:t>
            </a:r>
            <a:r>
              <a:rPr lang="pt-BR" dirty="0">
                <a:solidFill>
                  <a:schemeClr val="tx2"/>
                </a:solidFill>
              </a:rPr>
              <a:t>, tecnologias utilizadas e integração front-</a:t>
            </a:r>
            <a:r>
              <a:rPr lang="pt-BR" dirty="0" err="1">
                <a:solidFill>
                  <a:schemeClr val="tx2"/>
                </a:solidFill>
              </a:rPr>
              <a:t>back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end</a:t>
            </a:r>
            <a:r>
              <a:rPr lang="pt-BR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pt-BR" dirty="0" smtClean="0">
                <a:solidFill>
                  <a:schemeClr val="tx2"/>
                </a:solidFill>
              </a:rPr>
              <a:t>Diagramas </a:t>
            </a:r>
            <a:r>
              <a:rPr lang="pt-BR" dirty="0">
                <a:solidFill>
                  <a:schemeClr val="tx2"/>
                </a:solidFill>
              </a:rPr>
              <a:t>de classe</a:t>
            </a:r>
          </a:p>
          <a:p>
            <a:pPr lvl="1"/>
            <a:r>
              <a:rPr lang="pt-BR" dirty="0">
                <a:solidFill>
                  <a:schemeClr val="tx2"/>
                </a:solidFill>
              </a:rPr>
              <a:t>Diagramas de sequencia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65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Funcionário(Desktop)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smtClean="0"/>
              <a:t>Buscar Locação – Diagrama de classes</a:t>
            </a:r>
            <a:endParaRPr lang="pt-BR" sz="3300" dirty="0"/>
          </a:p>
        </p:txBody>
      </p:sp>
      <p:pic>
        <p:nvPicPr>
          <p:cNvPr id="4" name="Picture 2" descr="C:\Documents and Settings\victor.lorena\Meus documentos\Downloads\aps\buscarLocaca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7956376" cy="4555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6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Funcionário(Desktop) 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smtClean="0"/>
              <a:t>Buscar Locação – Diagrama de sequência</a:t>
            </a:r>
            <a:endParaRPr lang="pt-BR" sz="3300" dirty="0"/>
          </a:p>
        </p:txBody>
      </p:sp>
      <p:pic>
        <p:nvPicPr>
          <p:cNvPr id="25602" name="Picture 2" descr="H:\public_html\Img\diagramas_front-end\Sequencia BuscarLoc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036496" cy="36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0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38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 (Desktop)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smtClean="0"/>
              <a:t>Cadastrar Usuário</a:t>
            </a:r>
            <a:r>
              <a:rPr lang="pt-BR" sz="3300" dirty="0"/>
              <a:t> – Diagrama de classes</a:t>
            </a:r>
          </a:p>
        </p:txBody>
      </p:sp>
      <p:pic>
        <p:nvPicPr>
          <p:cNvPr id="4" name="Picture 2" descr="C:\Documents and Settings\victor.lorena\Meus documentos\Downloads\aps\cadastroUsuar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1"/>
            <a:ext cx="7056784" cy="4782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11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Funcionário (Desktop) 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smtClean="0"/>
              <a:t>Cadastrar Usuário</a:t>
            </a:r>
            <a:r>
              <a:rPr lang="pt-BR" sz="3300" dirty="0"/>
              <a:t> – Diagrama de </a:t>
            </a:r>
            <a:r>
              <a:rPr lang="pt-BR" sz="3300" dirty="0" smtClean="0"/>
              <a:t>sequência</a:t>
            </a:r>
            <a:endParaRPr lang="pt-BR" sz="3300" dirty="0"/>
          </a:p>
        </p:txBody>
      </p:sp>
      <p:pic>
        <p:nvPicPr>
          <p:cNvPr id="26626" name="Picture 2" descr="H:\public_html\Img\diagramas_front-end\Sequencia CadastroUsuarioDesk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110" y="2492896"/>
            <a:ext cx="9056668" cy="36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1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802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err="1" smtClean="0"/>
              <a:t>Logar</a:t>
            </a:r>
            <a:r>
              <a:rPr lang="pt-BR" sz="3300" dirty="0"/>
              <a:t> – Diagrama de classes</a:t>
            </a:r>
          </a:p>
        </p:txBody>
      </p:sp>
      <p:pic>
        <p:nvPicPr>
          <p:cNvPr id="23554" name="Picture 2" descr="H:\public_html\Img\diagramas_front-end\Classes Log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43"/>
          <a:stretch>
            <a:fillRect/>
          </a:stretch>
        </p:blipFill>
        <p:spPr bwMode="auto">
          <a:xfrm>
            <a:off x="1979712" y="1916832"/>
            <a:ext cx="4322056" cy="474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4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err="1" smtClean="0"/>
              <a:t>Logar</a:t>
            </a:r>
            <a:r>
              <a:rPr lang="pt-BR" sz="3300" dirty="0"/>
              <a:t> – Diagrama de </a:t>
            </a:r>
            <a:r>
              <a:rPr lang="pt-BR" sz="3300" dirty="0" smtClean="0"/>
              <a:t>sequência</a:t>
            </a:r>
            <a:endParaRPr lang="pt-BR" sz="3300" dirty="0"/>
          </a:p>
        </p:txBody>
      </p:sp>
      <p:pic>
        <p:nvPicPr>
          <p:cNvPr id="28674" name="Picture 2" descr="H:\public_html\Img\diagramas_front-end\Sequencia TelaLog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2" t="6809" r="2384" b="7582"/>
          <a:stretch/>
        </p:blipFill>
        <p:spPr bwMode="auto">
          <a:xfrm>
            <a:off x="611560" y="2140634"/>
            <a:ext cx="8100392" cy="47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41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smtClean="0"/>
              <a:t>Avaliar Produto</a:t>
            </a:r>
            <a:r>
              <a:rPr lang="pt-BR" sz="3300" dirty="0"/>
              <a:t> – Diagrama de classes</a:t>
            </a:r>
          </a:p>
        </p:txBody>
      </p:sp>
      <p:pic>
        <p:nvPicPr>
          <p:cNvPr id="19458" name="Picture 2" descr="H:\public_html\Img\diagramas_front-end\Classes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716466" cy="35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29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300" dirty="0" smtClean="0"/>
              <a:t>Tela </a:t>
            </a:r>
            <a:r>
              <a:rPr lang="pt-BR" sz="3300" dirty="0" smtClean="0"/>
              <a:t>Avaliar Produto</a:t>
            </a:r>
            <a:r>
              <a:rPr lang="pt-BR" sz="3300" dirty="0"/>
              <a:t> – Diagrama de </a:t>
            </a:r>
            <a:r>
              <a:rPr lang="pt-BR" sz="3300" dirty="0" smtClean="0"/>
              <a:t>sequência</a:t>
            </a:r>
            <a:endParaRPr lang="pt-BR" sz="3300" dirty="0"/>
          </a:p>
        </p:txBody>
      </p:sp>
      <p:pic>
        <p:nvPicPr>
          <p:cNvPr id="24578" name="Picture 2" descr="H:\public_html\Img\diagramas_front-end\Sequencia AvaliarProdu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9300"/>
            <a:ext cx="81915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004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Projetar Arquitetura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Refinar Análise de Serviços</a:t>
            </a:r>
          </a:p>
          <a:p>
            <a:pPr marL="525780" indent="-457200">
              <a:buFont typeface="+mj-lt"/>
              <a:buAutoNum type="arabicPeriod"/>
            </a:pPr>
            <a:r>
              <a:rPr lang="pt-BR" dirty="0">
                <a:solidFill>
                  <a:schemeClr val="tx2"/>
                </a:solidFill>
              </a:rPr>
              <a:t>Definir Padrão de Arquitetura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756576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sz="3100" dirty="0" smtClean="0"/>
              <a:t>Tela </a:t>
            </a:r>
            <a:r>
              <a:rPr lang="pt-BR" sz="3100" dirty="0" smtClean="0"/>
              <a:t>Visualizar Filiais </a:t>
            </a:r>
            <a:r>
              <a:rPr lang="pt-BR" sz="3100" dirty="0" smtClean="0"/>
              <a:t>Próximas - Diagrama </a:t>
            </a:r>
            <a:r>
              <a:rPr lang="pt-BR" sz="3100" dirty="0"/>
              <a:t>de classes</a:t>
            </a:r>
          </a:p>
        </p:txBody>
      </p:sp>
      <p:pic>
        <p:nvPicPr>
          <p:cNvPr id="22530" name="Picture 2" descr="H:\public_html\Img\diagramas_front-end\Classes FiliaisProxi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38883"/>
            <a:ext cx="4036022" cy="49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3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78024"/>
            <a:ext cx="10699687" cy="106680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Front-End</a:t>
            </a:r>
            <a:r>
              <a:rPr lang="pt-BR" dirty="0" smtClean="0"/>
              <a:t> Usuário(web)</a:t>
            </a:r>
            <a:br>
              <a:rPr lang="pt-BR" dirty="0" smtClean="0"/>
            </a:br>
            <a:r>
              <a:rPr lang="pt-BR" sz="3100" dirty="0" smtClean="0"/>
              <a:t>Tela </a:t>
            </a:r>
            <a:r>
              <a:rPr lang="pt-BR" sz="3100" dirty="0" smtClean="0"/>
              <a:t>Visualizar Filiais </a:t>
            </a:r>
            <a:r>
              <a:rPr lang="pt-BR" sz="3100" dirty="0" smtClean="0"/>
              <a:t>Próximas - Diagrama </a:t>
            </a:r>
            <a:r>
              <a:rPr lang="pt-BR" sz="3100" dirty="0"/>
              <a:t>de </a:t>
            </a:r>
            <a:r>
              <a:rPr lang="pt-BR" sz="3100" dirty="0" smtClean="0"/>
              <a:t>sequência</a:t>
            </a:r>
            <a:endParaRPr lang="pt-BR" sz="3100" dirty="0"/>
          </a:p>
        </p:txBody>
      </p:sp>
      <p:pic>
        <p:nvPicPr>
          <p:cNvPr id="27650" name="Picture 2" descr="H:\public_html\Img\diagramas_front-end\Sequencia FiliaisProxi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64674" cy="423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1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cin01\scratch_imlm2$\Arquitetura_de_Servicos_Final2_2511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3999" cy="5229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000760" y="207167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Arquitetura de Serviços revisada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1052736"/>
            <a:ext cx="12097344" cy="407538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</a:t>
            </a:r>
            <a:r>
              <a:rPr lang="pt-BR" sz="3300" dirty="0" smtClean="0"/>
              <a:t>Arquitetura: Refinar </a:t>
            </a:r>
            <a:r>
              <a:rPr lang="pt-BR" sz="3300" dirty="0" smtClean="0"/>
              <a:t>Análise de Serviços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nália\Desktop\DiagramaDeCompone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5"/>
            <a:ext cx="9046622" cy="5357826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8786874" cy="648072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</a:t>
            </a:r>
            <a:r>
              <a:rPr lang="pt-BR" sz="3300" dirty="0" smtClean="0"/>
              <a:t>Arquitetura: Refinar </a:t>
            </a:r>
            <a:r>
              <a:rPr lang="pt-BR" sz="3300" dirty="0" smtClean="0"/>
              <a:t>Análise de Serviços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10189796" cy="720080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</a:t>
            </a:r>
            <a:r>
              <a:rPr lang="pt-BR" sz="3300" dirty="0" smtClean="0"/>
              <a:t>Arquitetura: Definir </a:t>
            </a:r>
            <a:r>
              <a:rPr lang="pt-BR" sz="3300" dirty="0" smtClean="0"/>
              <a:t>Padrão de Arquitetura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57158" y="1928802"/>
            <a:ext cx="8143932" cy="4714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As tecnologias utilizadas foram: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sz="2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Módulo WEB: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HTML + CSS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Javascript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Jquery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Servlet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JSP</a:t>
            </a:r>
          </a:p>
          <a:p>
            <a:pPr marL="800100" lvl="1" indent="-342900">
              <a:spcBef>
                <a:spcPct val="20000"/>
              </a:spcBef>
              <a:defRPr/>
            </a:pPr>
            <a:endParaRPr lang="pt-BR" sz="2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Módulo Desktop: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Interface: Swing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Java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pt-BR" sz="2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Banco de dados: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My</a:t>
            </a:r>
            <a:r>
              <a:rPr lang="pt-BR" sz="2400" dirty="0" smtClean="0">
                <a:solidFill>
                  <a:schemeClr val="tx2"/>
                </a:solidFill>
              </a:rPr>
              <a:t> SQL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err="1" smtClean="0">
                <a:solidFill>
                  <a:schemeClr val="tx2"/>
                </a:solidFill>
              </a:rPr>
              <a:t>Hibernate</a:t>
            </a:r>
            <a:endParaRPr lang="pt-BR" sz="240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tx2"/>
                </a:solidFill>
              </a:rPr>
              <a:t>JPA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ália\Desktop\Arquite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0200"/>
            <a:ext cx="9144000" cy="5058048"/>
          </a:xfrm>
          <a:prstGeom prst="rect">
            <a:avLst/>
          </a:prstGeom>
          <a:noFill/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829756" cy="638944"/>
          </a:xfrm>
        </p:spPr>
        <p:txBody>
          <a:bodyPr>
            <a:normAutofit fontScale="90000"/>
          </a:bodyPr>
          <a:lstStyle/>
          <a:p>
            <a:r>
              <a:rPr lang="pt-BR" sz="3300" dirty="0" smtClean="0"/>
              <a:t>Projetar </a:t>
            </a:r>
            <a:r>
              <a:rPr lang="pt-BR" sz="3300" dirty="0" smtClean="0"/>
              <a:t>Arquitetura: Definir </a:t>
            </a:r>
            <a:r>
              <a:rPr lang="pt-BR" sz="3300" dirty="0" smtClean="0"/>
              <a:t>Padrão de Arquitetura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876256" y="1772816"/>
            <a:ext cx="18002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Diagrama</a:t>
            </a: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Arquitetura de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862</TotalTime>
  <Words>490</Words>
  <Application>Microsoft Office PowerPoint</Application>
  <PresentationFormat>Apresentação na tela (4:3)</PresentationFormat>
  <Paragraphs>127</Paragraphs>
  <Slides>51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Urbano</vt:lpstr>
      <vt:lpstr>Análise e Projeto de Sistemas</vt:lpstr>
      <vt:lpstr>Equipe</vt:lpstr>
      <vt:lpstr>Sistema</vt:lpstr>
      <vt:lpstr>Projetar Serviços – Fluxo de Atividades</vt:lpstr>
      <vt:lpstr>Projetar Arquitetura</vt:lpstr>
      <vt:lpstr>Projetar Arquitetura: Refinar Análise de Serviços </vt:lpstr>
      <vt:lpstr>Projetar Arquitetura: Refinar Análise de Serviços </vt:lpstr>
      <vt:lpstr>Projetar Arquitetura: Definir Padrão de Arquitetura </vt:lpstr>
      <vt:lpstr>Projetar Arquitetura: Definir Padrão de Arquitetura </vt:lpstr>
      <vt:lpstr>Projetar Serviços – Fluxo de Atividades</vt:lpstr>
      <vt:lpstr>Projetar Back-end</vt:lpstr>
      <vt:lpstr>Projetar Componentes</vt:lpstr>
      <vt:lpstr>Componente Controle de Acesso</vt:lpstr>
      <vt:lpstr>Componente Controle de Acesso</vt:lpstr>
      <vt:lpstr>Diagrama de sequência completo (Logar)</vt:lpstr>
      <vt:lpstr>Componente Controle Produto</vt:lpstr>
      <vt:lpstr>Componente Controle Produto</vt:lpstr>
      <vt:lpstr>Diagrama de sequência completo (Avaliar Produto)</vt:lpstr>
      <vt:lpstr>Componente Controle Produto</vt:lpstr>
      <vt:lpstr>Diagrama de sequência completo (Buscar Informações do produto)</vt:lpstr>
      <vt:lpstr>Componente Visualizar Filiais Próximas</vt:lpstr>
      <vt:lpstr>Componente Visualizar Filiais Próximas</vt:lpstr>
      <vt:lpstr>Componente Controle Usuário</vt:lpstr>
      <vt:lpstr>Componente Controle Usuário</vt:lpstr>
      <vt:lpstr>Diagrama de sequência completo (Remover Usuário)</vt:lpstr>
      <vt:lpstr>Componente Controle Usuário</vt:lpstr>
      <vt:lpstr>Diagrama de sequência completo (Cadastrar Usuário)</vt:lpstr>
      <vt:lpstr>Componente Controle Locação</vt:lpstr>
      <vt:lpstr>Componente Controle Locação</vt:lpstr>
      <vt:lpstr>Diagrama de sequência completo  (Buscar Locações por período)</vt:lpstr>
      <vt:lpstr>Diagrama de sequência</vt:lpstr>
      <vt:lpstr>Projeto de BD</vt:lpstr>
      <vt:lpstr>Arquitetura do Back-End Atualizada (Projetar Classes)</vt:lpstr>
      <vt:lpstr>Slide 34</vt:lpstr>
      <vt:lpstr>Padrão Type-Object</vt:lpstr>
      <vt:lpstr>Padrão Type-Object</vt:lpstr>
      <vt:lpstr>Padrão Abstract Factory</vt:lpstr>
      <vt:lpstr>Padrão Abstract Factory</vt:lpstr>
      <vt:lpstr>Outros Padrões Utilizados</vt:lpstr>
      <vt:lpstr>Projetar Serviços – Fluxo de Atividades</vt:lpstr>
      <vt:lpstr>Projetar Front-end</vt:lpstr>
      <vt:lpstr>Front-End Funcionário(Desktop)    Tela Buscar Locação – Diagrama de classes</vt:lpstr>
      <vt:lpstr>Front-End Funcionário(Desktop)    Tela Buscar Locação – Diagrama de sequência</vt:lpstr>
      <vt:lpstr>Front-End Funcionário (Desktop)   Tela Cadastrar Usuário – Diagrama de classes</vt:lpstr>
      <vt:lpstr>Front-End Funcionário (Desktop)   Tela Cadastrar Usuário – Diagrama de sequência</vt:lpstr>
      <vt:lpstr>Front-End Usuário(web)  Tela Logar – Diagrama de classes</vt:lpstr>
      <vt:lpstr>Front-End Usuário(web)  Tela Logar – Diagrama de sequência</vt:lpstr>
      <vt:lpstr>Front-End Usuário(web)  Tela Avaliar Produto – Diagrama de classes</vt:lpstr>
      <vt:lpstr>Front-End Usuário(web)  Tela Avaliar Produto – Diagrama de sequência</vt:lpstr>
      <vt:lpstr>Front-End Usuário(web)  Tela Visualizar Filiais Próximas - Diagrama de classes</vt:lpstr>
      <vt:lpstr>Front-End Usuário(web) Tela Visualizar Filiais Próximas - Diagrama de sequência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Projetar Arquitetura</dc:title>
  <dc:creator>Anália</dc:creator>
  <cp:lastModifiedBy>victor.lorena</cp:lastModifiedBy>
  <cp:revision>159</cp:revision>
  <dcterms:created xsi:type="dcterms:W3CDTF">2010-11-24T02:50:57Z</dcterms:created>
  <dcterms:modified xsi:type="dcterms:W3CDTF">2010-12-01T17:33:00Z</dcterms:modified>
</cp:coreProperties>
</file>