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76" r:id="rId6"/>
    <p:sldId id="277" r:id="rId7"/>
    <p:sldId id="278" r:id="rId8"/>
    <p:sldId id="279" r:id="rId9"/>
    <p:sldId id="280" r:id="rId10"/>
    <p:sldId id="281" r:id="rId11"/>
    <p:sldId id="260" r:id="rId12"/>
    <p:sldId id="261" r:id="rId13"/>
    <p:sldId id="262" r:id="rId14"/>
    <p:sldId id="263" r:id="rId15"/>
    <p:sldId id="264" r:id="rId16"/>
    <p:sldId id="265" r:id="rId17"/>
    <p:sldId id="285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75" r:id="rId26"/>
    <p:sldId id="274" r:id="rId27"/>
    <p:sldId id="270" r:id="rId28"/>
    <p:sldId id="282" r:id="rId29"/>
    <p:sldId id="28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0794CC8-5A86-4D84-AEE7-B45622CE18AA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426AC3-B8DF-49E2-A1FE-D6811E89C44E}" type="datetimeFigureOut">
              <a:rPr lang="pt-BR" smtClean="0"/>
              <a:t>19/10/2010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s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wolframalpha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Engenhos de Busca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Renato Marcelino de Oliveira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9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pouco sobre a historia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Google (2000)</a:t>
            </a:r>
          </a:p>
          <a:p>
            <a:pPr lvl="1"/>
            <a:r>
              <a:rPr lang="pt-BR" sz="2400" dirty="0" smtClean="0"/>
              <a:t>Melhores resultados que os concorrentes ao utilizar o algoritmo </a:t>
            </a:r>
            <a:r>
              <a:rPr lang="pt-BR" sz="2400" b="1" dirty="0" err="1" smtClean="0"/>
              <a:t>PageRank</a:t>
            </a:r>
            <a:endParaRPr lang="pt-BR" sz="2400" b="1" dirty="0" smtClean="0"/>
          </a:p>
          <a:p>
            <a:pPr lvl="1"/>
            <a:r>
              <a:rPr lang="pt-BR" sz="2400" dirty="0" smtClean="0"/>
              <a:t>Diferentemente de seus concorrentes, fornecia uma interface de busca simples ao invés de um portal web</a:t>
            </a:r>
          </a:p>
          <a:p>
            <a:pPr lvl="1"/>
            <a:r>
              <a:rPr lang="pt-BR" sz="2400" dirty="0" smtClean="0"/>
              <a:t>Se tornou o maior engenho de busca do mundo.</a:t>
            </a:r>
            <a:endParaRPr lang="pt-BR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5154"/>
            <a:ext cx="1790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 </a:t>
            </a:r>
            <a:r>
              <a:rPr lang="pt-BR" dirty="0" smtClean="0"/>
              <a:t>Geral dos Engenhos de Busca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619672" y="3284984"/>
            <a:ext cx="15121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Interface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707904" y="1988840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Query 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228184" y="3697955"/>
            <a:ext cx="12792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Indexador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6300192" y="1988840"/>
            <a:ext cx="1207267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788346" y="4725353"/>
            <a:ext cx="15397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Web </a:t>
            </a:r>
            <a:r>
              <a:rPr lang="pt-BR" dirty="0" err="1" smtClean="0"/>
              <a:t>Crawler</a:t>
            </a:r>
            <a:endParaRPr lang="pt-BR" dirty="0"/>
          </a:p>
        </p:txBody>
      </p:sp>
      <p:cxnSp>
        <p:nvCxnSpPr>
          <p:cNvPr id="20" name="Conector angulado 19"/>
          <p:cNvCxnSpPr>
            <a:stCxn id="4" idx="0"/>
            <a:endCxn id="5" idx="1"/>
          </p:cNvCxnSpPr>
          <p:nvPr/>
        </p:nvCxnSpPr>
        <p:spPr>
          <a:xfrm rot="5400000" flipH="1" flipV="1">
            <a:off x="2622358" y="2199438"/>
            <a:ext cx="838944" cy="133214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5" idx="3"/>
            <a:endCxn id="10" idx="2"/>
          </p:cNvCxnSpPr>
          <p:nvPr/>
        </p:nvCxnSpPr>
        <p:spPr>
          <a:xfrm flipV="1">
            <a:off x="5148064" y="2420888"/>
            <a:ext cx="1152128" cy="2515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7" idx="0"/>
            <a:endCxn id="10" idx="4"/>
          </p:cNvCxnSpPr>
          <p:nvPr/>
        </p:nvCxnSpPr>
        <p:spPr>
          <a:xfrm flipV="1">
            <a:off x="6867822" y="2852936"/>
            <a:ext cx="36004" cy="845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4" idx="0"/>
            <a:endCxn id="17" idx="1"/>
          </p:cNvCxnSpPr>
          <p:nvPr/>
        </p:nvCxnSpPr>
        <p:spPr>
          <a:xfrm rot="5400000" flipH="1" flipV="1">
            <a:off x="5108100" y="3605270"/>
            <a:ext cx="570198" cy="166996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971600" y="407707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Users</a:t>
            </a:r>
            <a:endParaRPr lang="pt-BR" sz="1400" dirty="0"/>
          </a:p>
        </p:txBody>
      </p:sp>
      <p:cxnSp>
        <p:nvCxnSpPr>
          <p:cNvPr id="42" name="Conector de seta reta 41"/>
          <p:cNvCxnSpPr/>
          <p:nvPr/>
        </p:nvCxnSpPr>
        <p:spPr>
          <a:xfrm flipH="1" flipV="1">
            <a:off x="755576" y="3140968"/>
            <a:ext cx="864096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H="1">
            <a:off x="683568" y="3717032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>
            <a:off x="683568" y="3933056"/>
            <a:ext cx="936104" cy="241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H="1">
            <a:off x="3635896" y="5733256"/>
            <a:ext cx="36004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4427983" y="5733256"/>
            <a:ext cx="1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4716016" y="5733256"/>
            <a:ext cx="351605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5148064" y="594928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web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5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</a:t>
            </a:r>
            <a:r>
              <a:rPr lang="pt-BR" dirty="0" err="1" smtClean="0"/>
              <a:t>Crawler</a:t>
            </a: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Agente que navega pela web de maneira automática e metodológica;</a:t>
            </a:r>
          </a:p>
          <a:p>
            <a:r>
              <a:rPr lang="pt-BR" sz="2800" dirty="0" smtClean="0"/>
              <a:t>Captura informações que serão utilizadas na etapa de indexação.</a:t>
            </a:r>
          </a:p>
          <a:p>
            <a:r>
              <a:rPr lang="pt-BR" sz="2800" dirty="0" smtClean="0"/>
              <a:t>Utiliza um conjunto de URL iniciais e segue para outra páginas através de</a:t>
            </a:r>
            <a:r>
              <a:rPr lang="pt-BR" sz="2800" dirty="0"/>
              <a:t> </a:t>
            </a:r>
            <a:r>
              <a:rPr lang="pt-BR" sz="2800" dirty="0" smtClean="0"/>
              <a:t>hiperlink</a:t>
            </a:r>
            <a:r>
              <a:rPr lang="pt-BR" dirty="0" smtClean="0"/>
              <a:t>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29527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</a:t>
            </a:r>
            <a:r>
              <a:rPr lang="pt-BR" dirty="0" err="1" smtClean="0"/>
              <a:t>Crawling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grande volume da web implica que o </a:t>
            </a:r>
            <a:r>
              <a:rPr lang="pt-BR" sz="2800" dirty="0" err="1" smtClean="0"/>
              <a:t>crawler</a:t>
            </a:r>
            <a:r>
              <a:rPr lang="pt-BR" sz="2800" dirty="0" smtClean="0"/>
              <a:t> apenas pode acessar uma fração da web em um dado espaço de tempo.</a:t>
            </a:r>
          </a:p>
          <a:p>
            <a:r>
              <a:rPr lang="pt-BR" sz="2800" dirty="0" smtClean="0"/>
              <a:t>Enquanto o </a:t>
            </a:r>
            <a:r>
              <a:rPr lang="pt-BR" sz="2800" dirty="0" err="1" smtClean="0"/>
              <a:t>crawler</a:t>
            </a:r>
            <a:r>
              <a:rPr lang="pt-BR" sz="2800" dirty="0" smtClean="0"/>
              <a:t> está acessado a ultima pagina de um site, é possível que novas paginas tenham sido adicionadas.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6334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</a:t>
            </a:r>
            <a:r>
              <a:rPr lang="pt-BR" dirty="0" err="1" smtClean="0"/>
              <a:t>Crawler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Politica de seleção</a:t>
            </a:r>
          </a:p>
          <a:p>
            <a:pPr lvl="1"/>
            <a:r>
              <a:rPr lang="pt-BR" sz="2400" dirty="0" smtClean="0"/>
              <a:t>70% da web indexada em 2005</a:t>
            </a:r>
          </a:p>
          <a:p>
            <a:pPr lvl="1"/>
            <a:r>
              <a:rPr lang="pt-BR" sz="2400" dirty="0" smtClean="0"/>
              <a:t>Necessário que o conjunto indexado contenha paginas relevantes e não apenas paginas aleatórias.</a:t>
            </a:r>
          </a:p>
          <a:p>
            <a:r>
              <a:rPr lang="pt-BR" sz="2800" dirty="0" smtClean="0"/>
              <a:t>Importância das paginas</a:t>
            </a:r>
          </a:p>
          <a:p>
            <a:pPr lvl="1"/>
            <a:r>
              <a:rPr lang="pt-BR" sz="2400" dirty="0" smtClean="0"/>
              <a:t>Número de links</a:t>
            </a:r>
          </a:p>
          <a:p>
            <a:pPr lvl="1"/>
            <a:r>
              <a:rPr lang="pt-BR" sz="2400" dirty="0" smtClean="0"/>
              <a:t>Número de visitas</a:t>
            </a:r>
          </a:p>
          <a:p>
            <a:pPr lvl="1"/>
            <a:r>
              <a:rPr lang="pt-BR" sz="2400" dirty="0" err="1" smtClean="0"/>
              <a:t>PageRank</a:t>
            </a:r>
            <a:endParaRPr lang="pt-BR" sz="2400" dirty="0" smtClean="0"/>
          </a:p>
          <a:p>
            <a:pPr marL="457200" lvl="1" indent="0">
              <a:buNone/>
            </a:pPr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75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</a:t>
            </a:r>
            <a:r>
              <a:rPr lang="pt-BR" dirty="0" err="1" smtClean="0"/>
              <a:t>Crawler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Politica de Revisitação</a:t>
            </a:r>
          </a:p>
          <a:p>
            <a:pPr lvl="1"/>
            <a:r>
              <a:rPr lang="pt-BR" sz="2400" dirty="0" smtClean="0"/>
              <a:t>Indexar uma fração da web pode levar dias</a:t>
            </a:r>
          </a:p>
          <a:p>
            <a:pPr lvl="1"/>
            <a:r>
              <a:rPr lang="pt-BR" sz="2400" dirty="0" smtClean="0"/>
              <a:t>Enquanto isso paginas são adicionadas, atualizadas e deletadas.</a:t>
            </a:r>
          </a:p>
          <a:p>
            <a:r>
              <a:rPr lang="pt-BR" sz="2800" dirty="0" smtClean="0"/>
              <a:t>Pode-se revisitar todas a paginas com a mesma frequência ou priorizar paginas que mudam com mais frequência.</a:t>
            </a:r>
          </a:p>
          <a:p>
            <a:r>
              <a:rPr lang="pt-BR" sz="2800" dirty="0" smtClean="0"/>
              <a:t>Qual a melhor?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393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</a:t>
            </a:r>
            <a:r>
              <a:rPr lang="pt-BR" dirty="0" err="1" smtClean="0"/>
              <a:t>Crawler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Politica de Polidez</a:t>
            </a:r>
          </a:p>
          <a:p>
            <a:pPr lvl="1"/>
            <a:r>
              <a:rPr lang="pt-BR" sz="2400" dirty="0" err="1" smtClean="0"/>
              <a:t>Crawlers</a:t>
            </a:r>
            <a:r>
              <a:rPr lang="pt-BR" sz="2400" dirty="0" smtClean="0"/>
              <a:t> consomem muitos recursos da rede(largura de banda) durante longos períodos.</a:t>
            </a:r>
          </a:p>
          <a:p>
            <a:pPr lvl="1"/>
            <a:r>
              <a:rPr lang="pt-BR" sz="2400" dirty="0" smtClean="0"/>
              <a:t>podendo sobrecarregar, e até mesmo derrubar, os servidores. </a:t>
            </a:r>
          </a:p>
          <a:p>
            <a:r>
              <a:rPr lang="pt-BR" sz="2800" dirty="0" smtClean="0"/>
              <a:t>Protocolo robots.txt</a:t>
            </a:r>
          </a:p>
          <a:p>
            <a:pPr lvl="1"/>
            <a:r>
              <a:rPr lang="pt-BR" sz="2400" dirty="0" smtClean="0"/>
              <a:t>Utilizada pelos administrados de web server para indicar quais partes do server não deve ser acessada pelo </a:t>
            </a:r>
            <a:r>
              <a:rPr lang="pt-BR" sz="2400" dirty="0" err="1" smtClean="0"/>
              <a:t>crawler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3292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 </a:t>
            </a:r>
            <a:r>
              <a:rPr lang="pt-BR" dirty="0" err="1" smtClean="0"/>
              <a:t>Crawler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9" y="1556792"/>
            <a:ext cx="5235103" cy="44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9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Geral Web </a:t>
            </a:r>
            <a:r>
              <a:rPr lang="pt-BR" dirty="0" err="1" smtClean="0"/>
              <a:t>Crawler</a:t>
            </a:r>
            <a:endParaRPr lang="pt-BR" dirty="0"/>
          </a:p>
        </p:txBody>
      </p:sp>
      <p:sp>
        <p:nvSpPr>
          <p:cNvPr id="5" name="Nuvem 4"/>
          <p:cNvSpPr/>
          <p:nvPr/>
        </p:nvSpPr>
        <p:spPr>
          <a:xfrm>
            <a:off x="3419872" y="1772816"/>
            <a:ext cx="2088232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WEB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80478" y="3538093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Multi-threaded</a:t>
            </a:r>
            <a:endParaRPr lang="pt-BR" dirty="0" smtClean="0"/>
          </a:p>
          <a:p>
            <a:pPr algn="ctr"/>
            <a:r>
              <a:rPr lang="pt-BR" dirty="0" err="1" smtClean="0"/>
              <a:t>Donwloader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132512" y="4725144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Fila de prioridades</a:t>
            </a:r>
            <a:endParaRPr lang="pt-BR" dirty="0"/>
          </a:p>
        </p:txBody>
      </p:sp>
      <p:sp>
        <p:nvSpPr>
          <p:cNvPr id="8" name="Fluxograma: Disco magnético 7"/>
          <p:cNvSpPr/>
          <p:nvPr/>
        </p:nvSpPr>
        <p:spPr>
          <a:xfrm>
            <a:off x="5328084" y="4979795"/>
            <a:ext cx="936104" cy="10801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Base de Dados</a:t>
            </a:r>
            <a:endParaRPr lang="pt-BR" dirty="0"/>
          </a:p>
        </p:txBody>
      </p:sp>
      <p:cxnSp>
        <p:nvCxnSpPr>
          <p:cNvPr id="11" name="Conector de seta reta 10"/>
          <p:cNvCxnSpPr>
            <a:stCxn id="5" idx="1"/>
            <a:endCxn id="6" idx="0"/>
          </p:cNvCxnSpPr>
          <p:nvPr/>
        </p:nvCxnSpPr>
        <p:spPr>
          <a:xfrm>
            <a:off x="4463988" y="2923717"/>
            <a:ext cx="16590" cy="61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do 14"/>
          <p:cNvCxnSpPr/>
          <p:nvPr/>
        </p:nvCxnSpPr>
        <p:spPr>
          <a:xfrm rot="16200000" flipH="1">
            <a:off x="5141568" y="4245256"/>
            <a:ext cx="965687" cy="487466"/>
          </a:xfrm>
          <a:prstGeom prst="bentConnector3">
            <a:avLst>
              <a:gd name="adj1" fmla="val -6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>
            <a:stCxn id="6" idx="2"/>
          </p:cNvCxnSpPr>
          <p:nvPr/>
        </p:nvCxnSpPr>
        <p:spPr>
          <a:xfrm rot="5400000">
            <a:off x="3343970" y="4062939"/>
            <a:ext cx="725351" cy="15478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stCxn id="7" idx="0"/>
            <a:endCxn id="6" idx="1"/>
          </p:cNvCxnSpPr>
          <p:nvPr/>
        </p:nvCxnSpPr>
        <p:spPr>
          <a:xfrm rot="5400000" flipH="1" flipV="1">
            <a:off x="2447046" y="3591712"/>
            <a:ext cx="718999" cy="15478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463988" y="4725145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URLs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33975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URLs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868145" y="4221088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 e meta-dados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584351" y="3123778"/>
            <a:ext cx="142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Paginas WEB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26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Indexação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índice possui uma descrição sobre a pagina como: data de criação, tamanho, o titulo e as primeiras linhas.</a:t>
            </a:r>
          </a:p>
          <a:p>
            <a:r>
              <a:rPr lang="pt-BR" sz="2800" dirty="0" smtClean="0"/>
              <a:t>500 bytes por pagina(URL + descrição) * 100 milhões de paginas = 50 Gb.</a:t>
            </a:r>
          </a:p>
          <a:p>
            <a:r>
              <a:rPr lang="pt-BR" sz="2800" dirty="0" smtClean="0"/>
              <a:t>“Atualmente os engenhos de </a:t>
            </a:r>
            <a:r>
              <a:rPr lang="pt-BR" sz="2800" dirty="0" smtClean="0"/>
              <a:t>busca </a:t>
            </a:r>
            <a:r>
              <a:rPr lang="pt-BR" sz="2800" dirty="0" smtClean="0"/>
              <a:t>oferecem buscas por frases, porém </a:t>
            </a:r>
            <a:r>
              <a:rPr lang="pt-BR" sz="2800" dirty="0" smtClean="0"/>
              <a:t>detalhes </a:t>
            </a:r>
            <a:r>
              <a:rPr lang="pt-BR" sz="2800" dirty="0" smtClean="0"/>
              <a:t>dessa funcionalidade </a:t>
            </a:r>
            <a:r>
              <a:rPr lang="pt-BR" sz="2800" dirty="0" smtClean="0"/>
              <a:t>não é </a:t>
            </a:r>
            <a:r>
              <a:rPr lang="pt-BR" sz="2800" dirty="0" smtClean="0"/>
              <a:t>publicamente conhecida</a:t>
            </a:r>
            <a:r>
              <a:rPr lang="pt-BR" sz="2800" dirty="0" smtClean="0"/>
              <a:t>” </a:t>
            </a:r>
            <a:r>
              <a:rPr lang="pt-BR" sz="2800" dirty="0" err="1" smtClean="0"/>
              <a:t>Berthier</a:t>
            </a:r>
            <a:r>
              <a:rPr lang="pt-BR" sz="2800" dirty="0" smtClean="0"/>
              <a:t> </a:t>
            </a:r>
            <a:r>
              <a:rPr lang="pt-BR" sz="2800" dirty="0" err="1" smtClean="0"/>
              <a:t>Ribero</a:t>
            </a:r>
            <a:r>
              <a:rPr lang="pt-BR" sz="2800" dirty="0" smtClean="0"/>
              <a:t>-Neto</a:t>
            </a:r>
          </a:p>
          <a:p>
            <a:pPr marL="0" indent="0">
              <a:buNone/>
            </a:pPr>
            <a:r>
              <a:rPr lang="pt-BR" sz="2800" dirty="0" smtClean="0"/>
              <a:t> 	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2387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World </a:t>
            </a:r>
            <a:r>
              <a:rPr lang="pt-BR" dirty="0" err="1"/>
              <a:t>Wide</a:t>
            </a:r>
            <a:r>
              <a:rPr lang="pt-BR" dirty="0"/>
              <a:t> Web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800" dirty="0" smtClean="0"/>
              <a:t>Existem </a:t>
            </a:r>
            <a:r>
              <a:rPr lang="pt-BR" sz="2800" dirty="0" smtClean="0"/>
              <a:t>centenas de milhões de paginas na web tratando de variados assuntos.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0324"/>
            <a:ext cx="4824536" cy="347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Indexação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Algumas paginas da web são </a:t>
            </a:r>
            <a:r>
              <a:rPr lang="pt-BR" sz="2800" dirty="0" err="1" smtClean="0"/>
              <a:t>renderizadas</a:t>
            </a:r>
            <a:r>
              <a:rPr lang="pt-BR" sz="2800" dirty="0" smtClean="0"/>
              <a:t> através de scripts.</a:t>
            </a:r>
          </a:p>
          <a:p>
            <a:r>
              <a:rPr lang="pt-BR" sz="2800" dirty="0" smtClean="0"/>
              <a:t>O engenho de busca deve “executar” esses scripts a fim de indexar a verdadeira versão da pagina web.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932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Ranking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Boolean</a:t>
            </a:r>
            <a:r>
              <a:rPr lang="pt-BR" sz="2800" dirty="0" smtClean="0"/>
              <a:t>/Vector spread </a:t>
            </a:r>
          </a:p>
          <a:p>
            <a:pPr lvl="1"/>
            <a:r>
              <a:rPr lang="pt-BR" sz="2400" dirty="0" err="1" smtClean="0"/>
              <a:t>Rankeamento</a:t>
            </a:r>
            <a:r>
              <a:rPr lang="pt-BR" sz="2400" dirty="0" smtClean="0"/>
              <a:t> normal do modelo </a:t>
            </a:r>
            <a:r>
              <a:rPr lang="pt-BR" sz="2400" dirty="0" err="1" smtClean="0"/>
              <a:t>Boleano</a:t>
            </a:r>
            <a:r>
              <a:rPr lang="pt-BR" sz="2400" dirty="0" smtClean="0"/>
              <a:t>/vetorial</a:t>
            </a:r>
          </a:p>
          <a:p>
            <a:pPr lvl="1"/>
            <a:r>
              <a:rPr lang="pt-BR" sz="2400" dirty="0" smtClean="0"/>
              <a:t>Estendido com paginas que são apontadas ou apontam para paginas aprestadas nos resultados</a:t>
            </a:r>
          </a:p>
          <a:p>
            <a:r>
              <a:rPr lang="pt-BR" sz="2800" dirty="0" smtClean="0"/>
              <a:t>Algoritmos de </a:t>
            </a:r>
            <a:r>
              <a:rPr lang="pt-BR" sz="2800" dirty="0" err="1" smtClean="0"/>
              <a:t>rankeamento</a:t>
            </a:r>
            <a:r>
              <a:rPr lang="pt-BR" sz="2800" dirty="0" smtClean="0"/>
              <a:t> utilizam informações dos hyperlinks</a:t>
            </a:r>
            <a:endParaRPr lang="pt-BR" sz="2800" dirty="0" smtClean="0"/>
          </a:p>
          <a:p>
            <a:pPr lvl="1"/>
            <a:r>
              <a:rPr lang="pt-BR" sz="2400" dirty="0" smtClean="0"/>
              <a:t>Uma importante diferença entre sistemas de RI comuns e engenhos de busca;</a:t>
            </a:r>
          </a:p>
          <a:p>
            <a:pPr lvl="1"/>
            <a:r>
              <a:rPr lang="pt-BR" sz="2400" dirty="0" smtClean="0"/>
              <a:t>O número de hyperlinks apontando para uma pagina determina a sua importância e qualidade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2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Ranking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Algoritmo </a:t>
            </a:r>
            <a:r>
              <a:rPr lang="pt-BR" sz="2800" dirty="0" err="1" smtClean="0"/>
              <a:t>WebQuery</a:t>
            </a:r>
            <a:endParaRPr lang="pt-BR" sz="2800" dirty="0" smtClean="0"/>
          </a:p>
          <a:p>
            <a:pPr lvl="1"/>
            <a:r>
              <a:rPr lang="pt-BR" sz="2400" dirty="0" smtClean="0"/>
              <a:t>Recebe um conjunto de paginas WEB.</a:t>
            </a:r>
          </a:p>
          <a:p>
            <a:pPr lvl="1"/>
            <a:r>
              <a:rPr lang="pt-BR" sz="2400" dirty="0" smtClean="0"/>
              <a:t>Ordena as paginas de acordo como elas estão conectadas entre si. </a:t>
            </a:r>
          </a:p>
          <a:p>
            <a:pPr lvl="1"/>
            <a:r>
              <a:rPr lang="pt-BR" sz="2400" dirty="0" smtClean="0"/>
              <a:t>Adiciona outra paginas que estão fortemente conectadas a este conjunto.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2208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Ranking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229600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2800" dirty="0" smtClean="0"/>
                  <a:t>Hypertext </a:t>
                </a:r>
                <a:r>
                  <a:rPr lang="pt-BR" sz="2800" dirty="0" err="1" smtClean="0"/>
                  <a:t>Induced</a:t>
                </a:r>
                <a:r>
                  <a:rPr lang="pt-BR" sz="2800" dirty="0" smtClean="0"/>
                  <a:t> </a:t>
                </a:r>
                <a:r>
                  <a:rPr lang="pt-BR" sz="2800" dirty="0" err="1" smtClean="0"/>
                  <a:t>Topic</a:t>
                </a:r>
                <a:r>
                  <a:rPr lang="pt-BR" sz="2800" dirty="0" smtClean="0"/>
                  <a:t> </a:t>
                </a:r>
                <a:r>
                  <a:rPr lang="pt-BR" sz="2800" dirty="0" err="1" smtClean="0"/>
                  <a:t>Search</a:t>
                </a:r>
                <a:r>
                  <a:rPr lang="pt-BR" sz="2800" dirty="0" smtClean="0"/>
                  <a:t> (HITS)</a:t>
                </a:r>
              </a:p>
              <a:p>
                <a:pPr lvl="1"/>
                <a:r>
                  <a:rPr lang="pt-BR" sz="2400" dirty="0" smtClean="0"/>
                  <a:t>Cada pagina possui dois scores</a:t>
                </a:r>
              </a:p>
              <a:p>
                <a:pPr lvl="1"/>
                <a:r>
                  <a:rPr lang="pt-BR" sz="2400" dirty="0" smtClean="0"/>
                  <a:t>Autoridades </a:t>
                </a:r>
                <a:r>
                  <a:rPr lang="pt-BR" sz="2400" dirty="0" smtClean="0"/>
                  <a:t>=Paginas </a:t>
                </a:r>
                <a:r>
                  <a:rPr lang="pt-BR" sz="2400" dirty="0" smtClean="0"/>
                  <a:t>que são apontadas por muitas </a:t>
                </a:r>
                <a:r>
                  <a:rPr lang="pt-BR" sz="2400" dirty="0" smtClean="0"/>
                  <a:t>outras</a:t>
                </a:r>
                <a:endParaRPr lang="pt-BR" sz="2400" dirty="0" smtClean="0"/>
              </a:p>
              <a:p>
                <a:pPr lvl="1"/>
                <a:r>
                  <a:rPr lang="pt-BR" sz="2400" dirty="0" smtClean="0"/>
                  <a:t>Hubs = Paginas que apontam para muitas outras.</a:t>
                </a:r>
              </a:p>
              <a:p>
                <a:pPr marL="457200" lvl="1" indent="0">
                  <a:buNone/>
                </a:pPr>
                <a:endParaRPr lang="pt-BR" sz="24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  </m:t>
                      </m:r>
                      <m:r>
                        <a:rPr lang="pt-BR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  <m:sup/>
                        <m:e>
                          <m:r>
                            <a:rPr lang="pt-BR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pt-BR" b="0" i="0" smtClean="0">
                          <a:latin typeface="Cambria Math"/>
                        </a:rPr>
                        <m:t>     </m:t>
                      </m:r>
                      <m:r>
                        <a:rPr lang="pt-BR" b="0" i="1" smtClean="0">
                          <a:latin typeface="Cambria Math"/>
                        </a:rPr>
                        <m:t>                                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pt-BR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b="0" dirty="0" smtClean="0"/>
              </a:p>
              <a:p>
                <a:pPr marL="457200" lvl="1" indent="0">
                  <a:buNone/>
                </a:pPr>
                <a:endParaRPr lang="pt-BR" b="0" dirty="0" smtClean="0"/>
              </a:p>
              <a:p>
                <a:pPr marL="457200" lvl="1" indent="0">
                  <a:buNone/>
                </a:pPr>
                <a:endParaRPr lang="pt-BR" b="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229600" cy="5069160"/>
              </a:xfrm>
              <a:blipFill rotWithShape="1">
                <a:blip r:embed="rId2"/>
                <a:stretch>
                  <a:fillRect t="-1925" r="-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de cantos arredondados 3"/>
          <p:cNvSpPr/>
          <p:nvPr/>
        </p:nvSpPr>
        <p:spPr>
          <a:xfrm>
            <a:off x="1763688" y="4293096"/>
            <a:ext cx="151216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Autoridade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3347864" y="3933056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3275856" y="486916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259632" y="486916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187624" y="40770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483768" y="37890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2555776" y="48691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355976" y="3933056"/>
            <a:ext cx="0" cy="13681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5364088" y="4293096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Hub</a:t>
            </a:r>
            <a:endParaRPr lang="pt-BR" dirty="0"/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6732240" y="400506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804248" y="479715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6876256" y="45091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4716016" y="45811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5004048" y="486916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4860032" y="414908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V="1">
            <a:off x="6048164" y="38610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6048164" y="48691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Ranking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PageRank</a:t>
            </a:r>
            <a:endParaRPr lang="pt-BR" sz="2800" dirty="0" smtClean="0"/>
          </a:p>
          <a:p>
            <a:pPr lvl="1"/>
            <a:r>
              <a:rPr lang="pt-BR" sz="2400" dirty="0" smtClean="0"/>
              <a:t>Desenvolvido pelos fundadores do Google</a:t>
            </a:r>
          </a:p>
          <a:p>
            <a:pPr lvl="1"/>
            <a:r>
              <a:rPr lang="pt-BR" sz="2400" dirty="0" smtClean="0"/>
              <a:t>Patenteado pela universidade de Stanford</a:t>
            </a:r>
          </a:p>
          <a:p>
            <a:pPr lvl="1"/>
            <a:r>
              <a:rPr lang="pt-BR" sz="2400" dirty="0" smtClean="0"/>
              <a:t>O Google possui uma licença exclusiva</a:t>
            </a:r>
          </a:p>
          <a:p>
            <a:pPr lvl="1"/>
            <a:r>
              <a:rPr lang="pt-BR" sz="2400" dirty="0" smtClean="0"/>
              <a:t>Por essa licença Stanford recebeu</a:t>
            </a:r>
          </a:p>
          <a:p>
            <a:pPr marL="457200" lvl="1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sz="2400" dirty="0" smtClean="0"/>
              <a:t>1.8 milhões de </a:t>
            </a:r>
            <a:r>
              <a:rPr lang="pt-BR" sz="2400" dirty="0" smtClean="0"/>
              <a:t>ações </a:t>
            </a:r>
            <a:endParaRPr lang="pt-BR" sz="2400" dirty="0" smtClean="0"/>
          </a:p>
          <a:p>
            <a:pPr marL="457200" lvl="1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dirty="0" smtClean="0"/>
              <a:t>do Google </a:t>
            </a:r>
            <a:r>
              <a:rPr lang="pt-BR" dirty="0" smtClean="0"/>
              <a:t>($336 milhões).</a:t>
            </a:r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84" y="3861048"/>
            <a:ext cx="3870176" cy="284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Ranking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PageRank</a:t>
            </a:r>
            <a:endParaRPr lang="pt-BR" sz="2800" dirty="0" smtClean="0"/>
          </a:p>
          <a:p>
            <a:pPr lvl="1"/>
            <a:r>
              <a:rPr lang="pt-BR" sz="2400" dirty="0" smtClean="0"/>
              <a:t>Distribuição de probabilidade utilizada para representar a probabilidade de um usuário acessar uma determinada pagina, navegando aleatoriamente.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Ranking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784976" cy="4525963"/>
              </a:xfrm>
            </p:spPr>
            <p:txBody>
              <a:bodyPr>
                <a:normAutofit/>
              </a:bodyPr>
              <a:lstStyle/>
              <a:p>
                <a:r>
                  <a:rPr lang="pt-BR" sz="2800" dirty="0" smtClean="0"/>
                  <a:t>PageRank</a:t>
                </a:r>
              </a:p>
              <a:p>
                <a:pPr lvl="1"/>
                <a:r>
                  <a:rPr lang="pt-BR" sz="2400" dirty="0" smtClean="0"/>
                  <a:t>Dado que o usuário está em uma determinada pagina é possível:</a:t>
                </a:r>
              </a:p>
              <a:p>
                <a:pPr lvl="2"/>
                <a:r>
                  <a:rPr lang="pt-BR" sz="2000" dirty="0" smtClean="0"/>
                  <a:t>Pular pra uma pagina aleatória com probabilidade </a:t>
                </a:r>
                <a:r>
                  <a:rPr lang="pt-BR" sz="2000" i="1" dirty="0" smtClean="0"/>
                  <a:t>q (= 0.15)</a:t>
                </a:r>
              </a:p>
              <a:p>
                <a:pPr lvl="2"/>
                <a:r>
                  <a:rPr lang="pt-BR" sz="2000" dirty="0" smtClean="0"/>
                  <a:t>Seguir um dos hiperlinks da pagina com probabilidade</a:t>
                </a:r>
                <a:r>
                  <a:rPr lang="pt-BR" sz="2000" i="1" dirty="0" smtClean="0"/>
                  <a:t> 1 - q</a:t>
                </a:r>
              </a:p>
              <a:p>
                <a:pPr lvl="1"/>
                <a:r>
                  <a:rPr lang="pt-BR" sz="2400" dirty="0" smtClean="0"/>
                  <a:t>A pagina </a:t>
                </a:r>
                <a:r>
                  <a:rPr lang="pt-BR" sz="2400" i="1" dirty="0" smtClean="0"/>
                  <a:t>a</a:t>
                </a:r>
                <a:r>
                  <a:rPr lang="pt-BR" sz="2400" dirty="0" smtClean="0"/>
                  <a:t> é apontada pelas paginas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24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𝐶</m:t>
                    </m:r>
                    <m:r>
                      <a:rPr lang="pt-B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4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2400" dirty="0" smtClean="0"/>
                  <a:t> = Nº de hyperlinks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dirty="0" smtClean="0"/>
                  <a:t> </a:t>
                </a:r>
                <a:r>
                  <a:rPr lang="pt-BR" sz="2400" dirty="0" smtClean="0"/>
                  <a:t>possui</a:t>
                </a:r>
              </a:p>
              <a:p>
                <a:pPr lvl="1"/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𝑃𝑅</m:t>
                      </m:r>
                      <m:d>
                        <m:d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𝑞</m:t>
                      </m:r>
                      <m:r>
                        <a:rPr lang="pt-BR" sz="2400" b="0" i="1" smtClean="0">
                          <a:latin typeface="Cambria Math"/>
                        </a:rPr>
                        <m:t>+(1−</m:t>
                      </m:r>
                      <m:r>
                        <a:rPr lang="pt-BR" sz="2400" b="0" i="1" smtClean="0">
                          <a:latin typeface="Cambria Math"/>
                        </a:rPr>
                        <m:t>𝑞</m:t>
                      </m:r>
                      <m:r>
                        <a:rPr lang="pt-BR" sz="24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∑"/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𝑃𝑅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/>
                            </a:rPr>
                            <m:t>)/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784976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Ranking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PageRank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17" y="2132856"/>
            <a:ext cx="5265587" cy="426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Futuro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pt-BR" sz="2800" dirty="0" smtClean="0"/>
          </a:p>
          <a:p>
            <a:pPr marL="411480" lvl="1" indent="0">
              <a:buNone/>
            </a:pPr>
            <a:endParaRPr lang="pt-BR" sz="2800" dirty="0"/>
          </a:p>
          <a:p>
            <a:pPr marL="411480" lvl="1" indent="0">
              <a:buNone/>
            </a:pPr>
            <a:endParaRPr lang="pt-BR" sz="2800" dirty="0" smtClean="0"/>
          </a:p>
          <a:p>
            <a:pPr marL="411480" lvl="1" indent="0">
              <a:buNone/>
            </a:pPr>
            <a:endParaRPr lang="pt-BR" sz="2800" dirty="0"/>
          </a:p>
          <a:p>
            <a:pPr marL="411480" lvl="1" indent="0">
              <a:buNone/>
            </a:pPr>
            <a:endParaRPr lang="pt-BR" sz="2800" dirty="0" smtClean="0"/>
          </a:p>
          <a:p>
            <a:pPr marL="411480" lvl="1" indent="0">
              <a:buNone/>
            </a:pPr>
            <a:r>
              <a:rPr lang="pt-BR" sz="2800" dirty="0" smtClean="0"/>
              <a:t>Um </a:t>
            </a:r>
            <a:r>
              <a:rPr lang="pt-BR" sz="2800" dirty="0" smtClean="0"/>
              <a:t>grande desafio para os engenhos de busca é permitir que os usuários possam realizar buscas utilizando linguagem natural.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281827" cy="149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87373"/>
            <a:ext cx="3024336" cy="127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3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22479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0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World </a:t>
            </a:r>
            <a:r>
              <a:rPr lang="pt-BR" dirty="0" err="1"/>
              <a:t>Wide</a:t>
            </a:r>
            <a:r>
              <a:rPr lang="pt-BR" dirty="0"/>
              <a:t> Web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800" dirty="0" smtClean="0"/>
              <a:t>Dado esse grande número de paginas, como encontrar de forma eficiente a informação desejada?</a:t>
            </a:r>
            <a:endParaRPr lang="pt-B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5336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Engenhos </a:t>
            </a:r>
            <a:r>
              <a:rPr lang="pt-BR" dirty="0" smtClean="0"/>
              <a:t>de Busca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600200"/>
            <a:ext cx="8075241" cy="485313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Sites responsáveis por</a:t>
            </a:r>
          </a:p>
          <a:p>
            <a:pPr lvl="1"/>
            <a:r>
              <a:rPr lang="pt-BR" sz="2400" dirty="0" smtClean="0"/>
              <a:t>Buscar </a:t>
            </a:r>
            <a:r>
              <a:rPr lang="pt-BR" sz="2400" dirty="0" smtClean="0"/>
              <a:t>informação </a:t>
            </a:r>
            <a:r>
              <a:rPr lang="pt-BR" sz="2400" dirty="0" smtClean="0"/>
              <a:t>na web</a:t>
            </a:r>
          </a:p>
          <a:p>
            <a:pPr lvl="1"/>
            <a:r>
              <a:rPr lang="pt-BR" sz="2400" dirty="0" smtClean="0"/>
              <a:t>Apresentar os resultados em uma lista ordenada pela importância com relação a query.</a:t>
            </a:r>
          </a:p>
          <a:p>
            <a:pPr lvl="1"/>
            <a:r>
              <a:rPr lang="pt-BR" sz="2400" dirty="0" smtClean="0"/>
              <a:t>O resultado da busca pode ser paginas da web, fotos, vídeos, mapas etc.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15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pouco sobre a historia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ALIWEB (outubro de 1993)</a:t>
            </a:r>
          </a:p>
          <a:p>
            <a:pPr lvl="1"/>
            <a:r>
              <a:rPr lang="pt-BR" sz="2400" dirty="0" smtClean="0"/>
              <a:t>Desenvolvido </a:t>
            </a:r>
            <a:r>
              <a:rPr lang="pt-BR" sz="2400" dirty="0"/>
              <a:t>por </a:t>
            </a:r>
            <a:r>
              <a:rPr lang="pt-BR" sz="2400" dirty="0" err="1"/>
              <a:t>Martijn</a:t>
            </a:r>
            <a:r>
              <a:rPr lang="pt-BR" sz="2400" dirty="0"/>
              <a:t> </a:t>
            </a:r>
            <a:r>
              <a:rPr lang="pt-BR" sz="2400" dirty="0" err="1" smtClean="0"/>
              <a:t>Koster</a:t>
            </a:r>
            <a:endParaRPr lang="pt-BR" sz="2400" dirty="0" smtClean="0"/>
          </a:p>
          <a:p>
            <a:pPr lvl="1"/>
            <a:r>
              <a:rPr lang="pt-BR" sz="2400" dirty="0" smtClean="0"/>
              <a:t>Permitia que usuários submetesses suas paginas WEB juntamente com a descrição e </a:t>
            </a:r>
            <a:r>
              <a:rPr lang="pt-BR" sz="2400" i="1" dirty="0" err="1" smtClean="0"/>
              <a:t>keywords</a:t>
            </a:r>
            <a:endParaRPr lang="pt-BR" sz="2400" i="1" dirty="0" smtClean="0"/>
          </a:p>
          <a:p>
            <a:pPr lvl="1"/>
            <a:r>
              <a:rPr lang="pt-BR" sz="2400" dirty="0" smtClean="0"/>
              <a:t>Poucas pessoas submetiam suas paginas o que fazia com que o ALIWEB não fosse muito utilizado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92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pouco sobre a historia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JumpStation</a:t>
            </a:r>
            <a:r>
              <a:rPr lang="pt-BR" sz="2800" dirty="0" smtClean="0"/>
              <a:t> (dezembro de 1993)</a:t>
            </a:r>
          </a:p>
          <a:p>
            <a:pPr lvl="1"/>
            <a:r>
              <a:rPr lang="pt-BR" sz="2400" dirty="0" smtClean="0"/>
              <a:t>Primeiro engenho de busca a usar um agente na web (web </a:t>
            </a:r>
            <a:r>
              <a:rPr lang="pt-BR" sz="2400" dirty="0" err="1" smtClean="0"/>
              <a:t>crawler</a:t>
            </a:r>
            <a:r>
              <a:rPr lang="pt-BR" sz="2400" dirty="0" smtClean="0"/>
              <a:t>) para encontrar as paginas</a:t>
            </a:r>
          </a:p>
          <a:p>
            <a:pPr lvl="1"/>
            <a:r>
              <a:rPr lang="pt-BR" sz="2400" dirty="0" smtClean="0"/>
              <a:t>Devido a limitações de recursos, o processo de indexação e, consequentemente, de busca era limitado ao titulo e cabeçalho das paginas encontradas. 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9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pouco sobre a historia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err="1" smtClean="0"/>
              <a:t>WebCrawler</a:t>
            </a:r>
            <a:r>
              <a:rPr lang="pt-BR" sz="2800" dirty="0" smtClean="0"/>
              <a:t> ( Abril de 1994)</a:t>
            </a:r>
          </a:p>
          <a:p>
            <a:pPr lvl="1"/>
            <a:r>
              <a:rPr lang="pt-BR" sz="2400" dirty="0" smtClean="0"/>
              <a:t>Primeiro engenho de busca a utilizar todo o texto da pagina na indexação</a:t>
            </a:r>
          </a:p>
          <a:p>
            <a:pPr lvl="1"/>
            <a:r>
              <a:rPr lang="pt-BR" sz="2400" dirty="0" smtClean="0"/>
              <a:t>Se tornou tão popular que era comum sair do ar devido </a:t>
            </a:r>
            <a:r>
              <a:rPr lang="pt-BR" sz="2400" dirty="0" smtClean="0"/>
              <a:t>ao </a:t>
            </a:r>
            <a:r>
              <a:rPr lang="pt-BR" sz="2400" dirty="0" smtClean="0"/>
              <a:t>grande número de acessos.</a:t>
            </a:r>
            <a:endParaRPr lang="pt-BR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9132"/>
            <a:ext cx="2809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pouco sobre a historia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err="1" smtClean="0"/>
              <a:t>AltaVista</a:t>
            </a:r>
            <a:r>
              <a:rPr lang="pt-BR" sz="2800" dirty="0" smtClean="0"/>
              <a:t> (1995)</a:t>
            </a:r>
          </a:p>
          <a:p>
            <a:pPr lvl="1"/>
            <a:r>
              <a:rPr lang="pt-BR" sz="2400" dirty="0" smtClean="0"/>
              <a:t>Possuía recursos de rede ilimitados para época.</a:t>
            </a:r>
          </a:p>
          <a:p>
            <a:pPr lvl="1"/>
            <a:r>
              <a:rPr lang="pt-BR" sz="2400" dirty="0" smtClean="0"/>
              <a:t>Primeiro a fornecer recursos de pesquisa em vários idiomas</a:t>
            </a:r>
            <a:r>
              <a:rPr lang="pt-BR" sz="2400" dirty="0" smtClean="0"/>
              <a:t>,</a:t>
            </a:r>
          </a:p>
          <a:p>
            <a:pPr lvl="1"/>
            <a:r>
              <a:rPr lang="pt-BR" sz="2400" dirty="0" smtClean="0"/>
              <a:t>Primeiro a permitir busca por conteúdo multimídia</a:t>
            </a:r>
          </a:p>
          <a:p>
            <a:pPr lvl="1"/>
            <a:r>
              <a:rPr lang="pt-BR" sz="2400" dirty="0" smtClean="0"/>
              <a:t>300 mil requisições no primeiro dia e após 1 ano recebia 19 milhões de requisições por dia</a:t>
            </a:r>
            <a:r>
              <a:rPr lang="en-US" sz="2400" dirty="0" smtClean="0"/>
              <a:t> </a:t>
            </a:r>
            <a:endParaRPr lang="pt-BR" sz="2400" dirty="0"/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17715"/>
            <a:ext cx="1914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pouco sobre a historia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Yahoo! (1994)</a:t>
            </a:r>
          </a:p>
          <a:p>
            <a:pPr lvl="1"/>
            <a:r>
              <a:rPr lang="pt-BR" sz="2400" dirty="0" smtClean="0"/>
              <a:t>Um dos principais sites utilizados para busca na internet.</a:t>
            </a:r>
          </a:p>
          <a:p>
            <a:pPr lvl="1"/>
            <a:r>
              <a:rPr lang="pt-BR" sz="2400" dirty="0" smtClean="0"/>
              <a:t>Funcionava </a:t>
            </a:r>
            <a:r>
              <a:rPr lang="pt-BR" sz="2400" dirty="0" smtClean="0"/>
              <a:t>como </a:t>
            </a:r>
            <a:r>
              <a:rPr lang="pt-BR" sz="2400" dirty="0" smtClean="0"/>
              <a:t>um diretório web, onde as paginas web eram divididas em </a:t>
            </a:r>
            <a:r>
              <a:rPr lang="pt-BR" sz="2400" dirty="0" smtClean="0"/>
              <a:t>categorias </a:t>
            </a:r>
            <a:r>
              <a:rPr lang="pt-BR" sz="2400" dirty="0" smtClean="0"/>
              <a:t>e subcategorias.</a:t>
            </a:r>
          </a:p>
          <a:p>
            <a:pPr lvl="1"/>
            <a:r>
              <a:rPr lang="pt-BR" sz="2400" dirty="0" smtClean="0"/>
              <a:t>Em 2000 Yahoo comprou a </a:t>
            </a:r>
            <a:r>
              <a:rPr lang="pt-BR" sz="2400" dirty="0" err="1" smtClean="0"/>
              <a:t>inktomi</a:t>
            </a:r>
            <a:r>
              <a:rPr lang="pt-BR" sz="2400" dirty="0" smtClean="0"/>
              <a:t> e utilizou o seu sistema de busca até 2004, quando lançou seu próprio sistema.</a:t>
            </a:r>
          </a:p>
          <a:p>
            <a:pPr lvl="1"/>
            <a:r>
              <a:rPr lang="pt-BR" sz="2400" dirty="0" smtClean="0"/>
              <a:t>Em julho de 2009 o </a:t>
            </a:r>
            <a:r>
              <a:rPr lang="pt-BR" sz="2400" dirty="0" err="1" smtClean="0"/>
              <a:t>yahoo</a:t>
            </a:r>
            <a:r>
              <a:rPr lang="pt-BR" sz="2400" dirty="0" smtClean="0"/>
              <a:t>! </a:t>
            </a:r>
            <a:r>
              <a:rPr lang="pt-BR" sz="2400" dirty="0"/>
              <a:t>e</a:t>
            </a:r>
            <a:r>
              <a:rPr lang="pt-BR" sz="2400" dirty="0" smtClean="0"/>
              <a:t>ntrou em acordo com a </a:t>
            </a:r>
            <a:r>
              <a:rPr lang="pt-BR" sz="2400" dirty="0"/>
              <a:t>M</a:t>
            </a:r>
            <a:r>
              <a:rPr lang="pt-BR" sz="2400" dirty="0" smtClean="0"/>
              <a:t>icrosoft para utilizar o Bing como sistema de busca.</a:t>
            </a:r>
          </a:p>
          <a:p>
            <a:pPr lvl="1"/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33256"/>
            <a:ext cx="2762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656</TotalTime>
  <Words>1075</Words>
  <Application>Microsoft Office PowerPoint</Application>
  <PresentationFormat>Apresentação na tela (4:3)</PresentationFormat>
  <Paragraphs>162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Adjacência</vt:lpstr>
      <vt:lpstr>Engenhos de Busca</vt:lpstr>
      <vt:lpstr>World Wide Web </vt:lpstr>
      <vt:lpstr>World Wide Web </vt:lpstr>
      <vt:lpstr>Engenhos de Busca</vt:lpstr>
      <vt:lpstr>Um pouco sobre a historia</vt:lpstr>
      <vt:lpstr>Um pouco sobre a historia</vt:lpstr>
      <vt:lpstr>Um pouco sobre a historia</vt:lpstr>
      <vt:lpstr>Um pouco sobre a historia</vt:lpstr>
      <vt:lpstr>Um pouco sobre a historia</vt:lpstr>
      <vt:lpstr>Um pouco sobre a historia</vt:lpstr>
      <vt:lpstr>Arquitetura Geral dos Engenhos de Busca</vt:lpstr>
      <vt:lpstr>Web Crawler</vt:lpstr>
      <vt:lpstr>Web Crawling</vt:lpstr>
      <vt:lpstr>Web Crawler</vt:lpstr>
      <vt:lpstr>Web Crawler</vt:lpstr>
      <vt:lpstr>Web Crawler</vt:lpstr>
      <vt:lpstr>Web Crawler</vt:lpstr>
      <vt:lpstr>Arquitetura Geral Web Crawler</vt:lpstr>
      <vt:lpstr>Indexação</vt:lpstr>
      <vt:lpstr>Indexação</vt:lpstr>
      <vt:lpstr>Ranking</vt:lpstr>
      <vt:lpstr>Ranking</vt:lpstr>
      <vt:lpstr>Ranking</vt:lpstr>
      <vt:lpstr>Ranking</vt:lpstr>
      <vt:lpstr>Ranking</vt:lpstr>
      <vt:lpstr>Ranking</vt:lpstr>
      <vt:lpstr>Ranking</vt:lpstr>
      <vt:lpstr>Sobre o Futuro</vt:lpstr>
      <vt:lpstr>Dúvidas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Engenhos de Busca</dc:title>
  <dc:creator>rmo</dc:creator>
  <cp:lastModifiedBy>rmo</cp:lastModifiedBy>
  <cp:revision>48</cp:revision>
  <dcterms:created xsi:type="dcterms:W3CDTF">2010-10-16T11:58:48Z</dcterms:created>
  <dcterms:modified xsi:type="dcterms:W3CDTF">2010-10-19T14:03:30Z</dcterms:modified>
</cp:coreProperties>
</file>