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72" r:id="rId33"/>
    <p:sldId id="310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11" r:id="rId52"/>
    <p:sldId id="306" r:id="rId53"/>
    <p:sldId id="307" r:id="rId54"/>
    <p:sldId id="309" r:id="rId55"/>
    <p:sldId id="308" r:id="rId5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FE8D26-FD3B-46CA-B78F-2685F7CEC171}" type="datetimeFigureOut">
              <a:rPr lang="pt-BR" smtClean="0"/>
              <a:pPr/>
              <a:t>21/10/2010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95A09B-5E5F-4377-815E-EDEE791EBA6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nutch/PublicServer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awler.archive.org/" TargetMode="External"/><Relationship Id="rId2" Type="http://schemas.openxmlformats.org/officeDocument/2006/relationships/hyperlink" Target="http://www.openwebspider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ava-source.net/open-source/crawlers" TargetMode="External"/><Relationship Id="rId4" Type="http://schemas.openxmlformats.org/officeDocument/2006/relationships/hyperlink" Target="http://j-spider.sourceforge.net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dexdata.com/zebra" TargetMode="External"/><Relationship Id="rId3" Type="http://schemas.openxmlformats.org/officeDocument/2006/relationships/hyperlink" Target="http://swish-e.org/" TargetMode="External"/><Relationship Id="rId7" Type="http://schemas.openxmlformats.org/officeDocument/2006/relationships/hyperlink" Target="http://openfts.sourceforge.net/" TargetMode="External"/><Relationship Id="rId2" Type="http://schemas.openxmlformats.org/officeDocument/2006/relationships/hyperlink" Target="http://xapia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pseek.org/" TargetMode="External"/><Relationship Id="rId5" Type="http://schemas.openxmlformats.org/officeDocument/2006/relationships/hyperlink" Target="http://xqengine.sourceforge.net/" TargetMode="External"/><Relationship Id="rId4" Type="http://schemas.openxmlformats.org/officeDocument/2006/relationships/hyperlink" Target="http://sourceforge.net/projects/amberfish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com/" TargetMode="External"/><Relationship Id="rId2" Type="http://schemas.openxmlformats.org/officeDocument/2006/relationships/hyperlink" Target="http://www.whitehouse.gov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apache.org/nutch/Tutorial" TargetMode="External"/><Relationship Id="rId2" Type="http://schemas.openxmlformats.org/officeDocument/2006/relationships/hyperlink" Target="http://nutch.apache.org/abou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apache.org/nutch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lucene.apache.org/java/3_0_2/gettingstarted.html" TargetMode="External"/><Relationship Id="rId2" Type="http://schemas.openxmlformats.org/officeDocument/2006/relationships/hyperlink" Target="http://www.informit.com/articles/article.aspx?p=4616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aginas.fe.up.pt/~ei04073/wiki/index.php?title=Pesquisa:Motores_de_Pesquisa:Benchmark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lucene.apache.org/solr/tutorial.html" TargetMode="External"/><Relationship Id="rId2" Type="http://schemas.openxmlformats.org/officeDocument/2006/relationships/hyperlink" Target="http://lucene.apache.org/sol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utch.apach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Open Source </a:t>
            </a:r>
            <a:r>
              <a:rPr lang="pt-BR" dirty="0" err="1" smtClean="0"/>
              <a:t>Projects</a:t>
            </a:r>
            <a:r>
              <a:rPr lang="pt-BR" dirty="0" smtClean="0"/>
              <a:t> for </a:t>
            </a:r>
            <a:r>
              <a:rPr lang="pt-BR" dirty="0" err="1" smtClean="0"/>
              <a:t>Information</a:t>
            </a:r>
            <a:r>
              <a:rPr lang="pt-BR" dirty="0" smtClean="0"/>
              <a:t> </a:t>
            </a:r>
            <a:r>
              <a:rPr lang="pt-BR" dirty="0" err="1" smtClean="0"/>
              <a:t>Retrieval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Breno do Vale</a:t>
            </a:r>
          </a:p>
          <a:p>
            <a:r>
              <a:rPr lang="pt-BR" dirty="0" smtClean="0"/>
              <a:t>Emerson de Lira</a:t>
            </a:r>
          </a:p>
          <a:p>
            <a:r>
              <a:rPr lang="pt-BR" dirty="0" smtClean="0"/>
              <a:t>Ranieri Valença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</a:t>
            </a:r>
            <a:endParaRPr lang="pt-BR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23158" y="1554163"/>
            <a:ext cx="8050083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Quem usa?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Creative</a:t>
            </a:r>
            <a:r>
              <a:rPr lang="pt-BR" dirty="0" smtClean="0"/>
              <a:t> </a:t>
            </a:r>
            <a:r>
              <a:rPr lang="pt-BR" dirty="0" err="1" smtClean="0"/>
              <a:t>Commons</a:t>
            </a:r>
            <a:endParaRPr lang="pt-BR" dirty="0" smtClean="0"/>
          </a:p>
          <a:p>
            <a:r>
              <a:rPr lang="pt-BR" dirty="0" err="1" smtClean="0"/>
              <a:t>Jumble</a:t>
            </a:r>
            <a:r>
              <a:rPr lang="pt-BR" dirty="0" smtClean="0"/>
              <a:t> Fox</a:t>
            </a:r>
          </a:p>
          <a:p>
            <a:r>
              <a:rPr lang="pt-BR" dirty="0" smtClean="0"/>
              <a:t>Governo de Quebec</a:t>
            </a:r>
          </a:p>
          <a:p>
            <a:r>
              <a:rPr lang="pt-BR" dirty="0" err="1" smtClean="0"/>
              <a:t>SimilarPages</a:t>
            </a:r>
            <a:endParaRPr lang="pt-BR" dirty="0" smtClean="0"/>
          </a:p>
          <a:p>
            <a:r>
              <a:rPr lang="pt-BR" dirty="0" smtClean="0"/>
              <a:t>...</a:t>
            </a:r>
          </a:p>
          <a:p>
            <a:pPr lvl="1"/>
            <a:r>
              <a:rPr lang="pt-BR" dirty="0" smtClean="0"/>
              <a:t>Lista completa disponível em </a:t>
            </a:r>
            <a:r>
              <a:rPr lang="pt-BR" dirty="0" smtClean="0">
                <a:hlinkClick r:id="rId2"/>
              </a:rPr>
              <a:t>http://wiki.apache.org/nutch/PublicServers</a:t>
            </a:r>
            <a:endParaRPr lang="pt-B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Concorrentes do </a:t>
            </a:r>
            <a:r>
              <a:rPr lang="pt-BR" dirty="0" err="1" smtClean="0"/>
              <a:t>Nutch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Grande variedade de </a:t>
            </a:r>
            <a:r>
              <a:rPr lang="pt-BR" dirty="0" err="1" smtClean="0"/>
              <a:t>Crawlers</a:t>
            </a:r>
            <a:endParaRPr lang="pt-BR" dirty="0" smtClean="0"/>
          </a:p>
          <a:p>
            <a:pPr lvl="1"/>
            <a:r>
              <a:rPr lang="pt-BR" dirty="0" err="1" smtClean="0"/>
              <a:t>OpenWebSpider</a:t>
            </a:r>
            <a:r>
              <a:rPr lang="pt-BR" dirty="0" smtClean="0"/>
              <a:t>: </a:t>
            </a:r>
            <a:r>
              <a:rPr lang="pt-BR" dirty="0" smtClean="0">
                <a:hlinkClick r:id="rId2"/>
              </a:rPr>
              <a:t>http://www.openwebspider.org/</a:t>
            </a:r>
            <a:endParaRPr lang="pt-BR" dirty="0" smtClean="0"/>
          </a:p>
          <a:p>
            <a:pPr lvl="1"/>
            <a:r>
              <a:rPr lang="pt-BR" dirty="0" err="1" smtClean="0"/>
              <a:t>Heritrix</a:t>
            </a:r>
            <a:r>
              <a:rPr lang="pt-BR" dirty="0" smtClean="0"/>
              <a:t>: </a:t>
            </a:r>
            <a:r>
              <a:rPr lang="pt-BR" dirty="0" smtClean="0">
                <a:hlinkClick r:id="rId3"/>
              </a:rPr>
              <a:t>http://crawler.archive.org/</a:t>
            </a:r>
            <a:endParaRPr lang="pt-BR" dirty="0" smtClean="0"/>
          </a:p>
          <a:p>
            <a:pPr lvl="1"/>
            <a:r>
              <a:rPr lang="pt-BR" dirty="0" err="1" smtClean="0"/>
              <a:t>JSpider</a:t>
            </a:r>
            <a:r>
              <a:rPr lang="pt-BR" dirty="0" smtClean="0"/>
              <a:t>: </a:t>
            </a:r>
            <a:r>
              <a:rPr lang="pt-BR" dirty="0" smtClean="0">
                <a:hlinkClick r:id="rId4"/>
              </a:rPr>
              <a:t>http://j-spider.sourceforge.net/</a:t>
            </a:r>
            <a:endParaRPr lang="pt-BR" dirty="0" smtClean="0"/>
          </a:p>
          <a:p>
            <a:pPr lvl="1"/>
            <a:r>
              <a:rPr lang="pt-BR" dirty="0" smtClean="0"/>
              <a:t>...</a:t>
            </a:r>
          </a:p>
          <a:p>
            <a:pPr lvl="2"/>
            <a:r>
              <a:rPr lang="pt-BR" dirty="0" smtClean="0"/>
              <a:t>Uma lista de </a:t>
            </a:r>
            <a:r>
              <a:rPr lang="pt-BR" dirty="0" err="1" smtClean="0"/>
              <a:t>crawlers</a:t>
            </a:r>
            <a:r>
              <a:rPr lang="pt-BR" dirty="0" smtClean="0"/>
              <a:t> em Java pode ser encontrada em </a:t>
            </a:r>
            <a:r>
              <a:rPr lang="pt-BR" dirty="0" smtClean="0">
                <a:hlinkClick r:id="rId5"/>
              </a:rPr>
              <a:t>http://java-source.net/open-source/crawlers</a:t>
            </a:r>
            <a:endParaRPr lang="pt-BR" dirty="0" smtClean="0"/>
          </a:p>
          <a:p>
            <a:pPr lvl="1"/>
            <a:r>
              <a:rPr lang="pt-BR" dirty="0" smtClean="0"/>
              <a:t>Há ainda vários </a:t>
            </a:r>
            <a:r>
              <a:rPr lang="pt-BR" dirty="0" err="1" smtClean="0"/>
              <a:t>crawlers</a:t>
            </a:r>
            <a:r>
              <a:rPr lang="pt-BR" dirty="0" smtClean="0"/>
              <a:t> escritos em outras linguagens</a:t>
            </a:r>
          </a:p>
          <a:p>
            <a:r>
              <a:rPr lang="pt-BR" dirty="0" smtClean="0"/>
              <a:t>Poucos tão completos quanto o </a:t>
            </a:r>
            <a:r>
              <a:rPr lang="pt-BR" dirty="0" err="1" smtClean="0"/>
              <a:t>Nutch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high-performance, full-featured text search engine library.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 é…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… </a:t>
            </a:r>
            <a:r>
              <a:rPr lang="en-US" dirty="0" err="1"/>
              <a:t>uma</a:t>
            </a:r>
            <a:r>
              <a:rPr lang="en-US" dirty="0"/>
              <a:t> API </a:t>
            </a:r>
            <a:r>
              <a:rPr lang="en-US" dirty="0" err="1"/>
              <a:t>escrita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Java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indexação</a:t>
            </a:r>
            <a:r>
              <a:rPr lang="en-US" dirty="0"/>
              <a:t> e </a:t>
            </a:r>
            <a:r>
              <a:rPr lang="en-US" dirty="0" err="1"/>
              <a:t>busca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(full-text).</a:t>
            </a:r>
          </a:p>
          <a:p>
            <a:pPr lvl="1">
              <a:defRPr/>
            </a:pPr>
            <a:r>
              <a:rPr lang="en-US" dirty="0" err="1"/>
              <a:t>Suporta</a:t>
            </a:r>
            <a:r>
              <a:rPr lang="en-US" dirty="0"/>
              <a:t> </a:t>
            </a:r>
            <a:r>
              <a:rPr lang="en-US" dirty="0" err="1"/>
              <a:t>objetos</a:t>
            </a:r>
            <a:r>
              <a:rPr lang="en-US" dirty="0"/>
              <a:t> de </a:t>
            </a:r>
            <a:r>
              <a:rPr lang="en-US" dirty="0" err="1"/>
              <a:t>bancos</a:t>
            </a:r>
            <a:r>
              <a:rPr lang="en-US" dirty="0"/>
              <a:t> de dados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formatos</a:t>
            </a:r>
            <a:r>
              <a:rPr lang="en-US" dirty="0"/>
              <a:t> de </a:t>
            </a:r>
            <a:r>
              <a:rPr lang="en-US" dirty="0" err="1"/>
              <a:t>documentos</a:t>
            </a:r>
            <a:r>
              <a:rPr lang="en-US" dirty="0"/>
              <a:t> (Microsoft Office documents, PDF, HTML, text, and so on)</a:t>
            </a:r>
          </a:p>
          <a:p>
            <a:pPr>
              <a:defRPr/>
            </a:pPr>
            <a:r>
              <a:rPr lang="en-US" dirty="0"/>
              <a:t>…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biblioteca</a:t>
            </a:r>
            <a:r>
              <a:rPr lang="en-US" dirty="0"/>
              <a:t> de RI de </a:t>
            </a:r>
            <a:r>
              <a:rPr lang="en-US" dirty="0" err="1"/>
              <a:t>alta</a:t>
            </a:r>
            <a:r>
              <a:rPr lang="en-US" dirty="0"/>
              <a:t> performance e </a:t>
            </a:r>
            <a:r>
              <a:rPr lang="en-US" dirty="0" err="1"/>
              <a:t>escalável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… um </a:t>
            </a:r>
            <a:r>
              <a:rPr lang="en-US" dirty="0" err="1"/>
              <a:t>projeto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Apache Software Foundation.</a:t>
            </a:r>
          </a:p>
          <a:p>
            <a:pPr>
              <a:defRPr/>
            </a:pPr>
            <a:r>
              <a:rPr lang="en-US" dirty="0"/>
              <a:t>… um </a:t>
            </a:r>
            <a:r>
              <a:rPr lang="en-US" dirty="0" err="1"/>
              <a:t>projeto</a:t>
            </a:r>
            <a:r>
              <a:rPr lang="en-US" dirty="0"/>
              <a:t> </a:t>
            </a:r>
            <a:r>
              <a:rPr lang="en-US" dirty="0" err="1"/>
              <a:t>maduro</a:t>
            </a:r>
            <a:r>
              <a:rPr lang="en-US" dirty="0"/>
              <a:t>, free e open source.</a:t>
            </a:r>
          </a:p>
          <a:p>
            <a:pPr>
              <a:defRPr/>
            </a:pPr>
            <a:r>
              <a:rPr lang="en-US" dirty="0"/>
              <a:t>… a </a:t>
            </a:r>
            <a:r>
              <a:rPr lang="en-US" dirty="0" err="1"/>
              <a:t>biblioteca</a:t>
            </a:r>
            <a:r>
              <a:rPr lang="en-US" dirty="0"/>
              <a:t> free </a:t>
            </a:r>
            <a:r>
              <a:rPr lang="en-US" dirty="0" err="1"/>
              <a:t>mais</a:t>
            </a:r>
            <a:r>
              <a:rPr lang="en-US" dirty="0"/>
              <a:t> popular de 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/>
              <a:t>Eclipse IDE</a:t>
            </a:r>
          </a:p>
          <a:p>
            <a:pPr>
              <a:defRPr/>
            </a:pPr>
            <a:r>
              <a:rPr lang="pt-BR" dirty="0" err="1"/>
              <a:t>Encyclopedia</a:t>
            </a:r>
            <a:r>
              <a:rPr lang="pt-BR" dirty="0"/>
              <a:t> </a:t>
            </a:r>
            <a:r>
              <a:rPr lang="pt-BR" dirty="0" err="1"/>
              <a:t>Britannica</a:t>
            </a:r>
            <a:r>
              <a:rPr lang="pt-BR" dirty="0"/>
              <a:t> CD-ROM/DVD</a:t>
            </a:r>
          </a:p>
          <a:p>
            <a:pPr>
              <a:defRPr/>
            </a:pPr>
            <a:r>
              <a:rPr lang="pt-BR" dirty="0" err="1"/>
              <a:t>FedEx</a:t>
            </a:r>
            <a:endParaRPr lang="pt-BR" dirty="0"/>
          </a:p>
          <a:p>
            <a:pPr>
              <a:defRPr/>
            </a:pPr>
            <a:r>
              <a:rPr lang="pt-BR" dirty="0" err="1"/>
              <a:t>Mayo</a:t>
            </a:r>
            <a:r>
              <a:rPr lang="pt-BR" dirty="0"/>
              <a:t> </a:t>
            </a:r>
            <a:r>
              <a:rPr lang="pt-BR" dirty="0" err="1"/>
              <a:t>Clinic</a:t>
            </a:r>
            <a:endParaRPr lang="pt-BR" dirty="0"/>
          </a:p>
          <a:p>
            <a:pPr>
              <a:defRPr/>
            </a:pPr>
            <a:r>
              <a:rPr lang="pt-BR" dirty="0" err="1"/>
              <a:t>Netflix</a:t>
            </a:r>
            <a:endParaRPr lang="pt-BR" dirty="0"/>
          </a:p>
          <a:p>
            <a:pPr>
              <a:defRPr/>
            </a:pPr>
            <a:r>
              <a:rPr lang="pt-BR" dirty="0" err="1"/>
              <a:t>Linked</a:t>
            </a:r>
            <a:r>
              <a:rPr lang="pt-BR" dirty="0"/>
              <a:t> In</a:t>
            </a:r>
          </a:p>
          <a:p>
            <a:pPr>
              <a:defRPr/>
            </a:pPr>
            <a:r>
              <a:rPr lang="pt-BR" dirty="0"/>
              <a:t>Hewlett-Packard</a:t>
            </a:r>
          </a:p>
          <a:p>
            <a:pPr>
              <a:defRPr/>
            </a:pPr>
            <a:r>
              <a:rPr lang="pt-BR" i="1" dirty="0" err="1"/>
              <a:t>New</a:t>
            </a:r>
            <a:r>
              <a:rPr lang="pt-BR" i="1" dirty="0"/>
              <a:t> </a:t>
            </a:r>
            <a:r>
              <a:rPr lang="pt-BR" i="1" dirty="0" err="1"/>
              <a:t>Scientist</a:t>
            </a:r>
            <a:r>
              <a:rPr lang="pt-BR" i="1" dirty="0"/>
              <a:t> magazine</a:t>
            </a:r>
          </a:p>
          <a:p>
            <a:pPr>
              <a:defRPr/>
            </a:pPr>
            <a:r>
              <a:rPr lang="pt-BR" i="1" dirty="0"/>
              <a:t>Salesforce.com</a:t>
            </a:r>
          </a:p>
          <a:p>
            <a:pPr>
              <a:defRPr/>
            </a:pPr>
            <a:r>
              <a:rPr lang="pt-BR" i="1" dirty="0" err="1"/>
              <a:t>Atlassian</a:t>
            </a:r>
            <a:r>
              <a:rPr lang="pt-BR" i="1" dirty="0"/>
              <a:t> (</a:t>
            </a:r>
            <a:r>
              <a:rPr lang="pt-BR" i="1" dirty="0" err="1"/>
              <a:t>Jira</a:t>
            </a:r>
            <a:r>
              <a:rPr lang="pt-BR" i="1" dirty="0"/>
              <a:t>)</a:t>
            </a:r>
          </a:p>
          <a:p>
            <a:pPr>
              <a:defRPr/>
            </a:pPr>
            <a:r>
              <a:rPr lang="pt-BR" i="1" dirty="0" err="1"/>
              <a:t>Epiphany</a:t>
            </a:r>
            <a:endParaRPr lang="pt-BR" i="1" dirty="0"/>
          </a:p>
          <a:p>
            <a:pPr>
              <a:defRPr/>
            </a:pPr>
            <a:r>
              <a:rPr lang="pt-BR" i="1" dirty="0" err="1"/>
              <a:t>MIT’s</a:t>
            </a:r>
            <a:r>
              <a:rPr lang="pt-BR" i="1" dirty="0"/>
              <a:t> </a:t>
            </a:r>
            <a:r>
              <a:rPr lang="pt-BR" i="1" dirty="0" err="1"/>
              <a:t>OpenCourseware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DSpace</a:t>
            </a:r>
            <a:r>
              <a:rPr lang="pt-BR" i="1" dirty="0"/>
              <a:t>,</a:t>
            </a:r>
          </a:p>
          <a:p>
            <a:pPr>
              <a:defRPr/>
            </a:pPr>
            <a:r>
              <a:rPr lang="en-US" dirty="0" err="1"/>
              <a:t>Akamai’s</a:t>
            </a:r>
            <a:r>
              <a:rPr lang="en-US" dirty="0"/>
              <a:t> </a:t>
            </a:r>
            <a:r>
              <a:rPr lang="en-US" dirty="0" err="1"/>
              <a:t>EdgeComputing</a:t>
            </a:r>
            <a:r>
              <a:rPr lang="en-US" dirty="0"/>
              <a:t> platform</a:t>
            </a:r>
          </a:p>
          <a:p>
            <a:pPr>
              <a:defRPr/>
            </a:pPr>
            <a:r>
              <a:rPr lang="en-US" dirty="0" err="1"/>
              <a:t>Digg</a:t>
            </a:r>
            <a:r>
              <a:rPr lang="en-US" dirty="0"/>
              <a:t>, and so on.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1143000"/>
          </a:xfrm>
        </p:spPr>
        <p:txBody>
          <a:bodyPr/>
          <a:lstStyle/>
          <a:p>
            <a:r>
              <a:rPr lang="en-US" smtClean="0"/>
              <a:t>Sistema de Busca</a:t>
            </a:r>
            <a:endParaRPr lang="pt-BR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441325"/>
            <a:ext cx="2447925" cy="1979613"/>
          </a:xfr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409825"/>
            <a:ext cx="2446337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4387850"/>
            <a:ext cx="24479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Content Placeholder 2"/>
          <p:cNvSpPr txBox="1">
            <a:spLocks/>
          </p:cNvSpPr>
          <p:nvPr/>
        </p:nvSpPr>
        <p:spPr bwMode="auto">
          <a:xfrm>
            <a:off x="3348038" y="1566863"/>
            <a:ext cx="53387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Componentes típicos de um sistema de busca.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As partes cinzas são as partes que o Lucene toma conta.</a:t>
            </a:r>
            <a:endParaRPr lang="pt-BR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Modelos de Busca</a:t>
            </a:r>
            <a:endParaRPr lang="pt-BR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mtClean="0"/>
              <a:t>Pure Boolean Model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Vector Space Model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mtClean="0"/>
              <a:t>Probabilistic Model</a:t>
            </a:r>
            <a:endParaRPr lang="pt-B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Usando o Lucene</a:t>
            </a:r>
            <a:endParaRPr lang="pt-BR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Criando um índice.</a:t>
            </a:r>
          </a:p>
          <a:p>
            <a:r>
              <a:rPr lang="en-US" smtClean="0"/>
              <a:t>Indexando um documento.</a:t>
            </a:r>
          </a:p>
          <a:p>
            <a:r>
              <a:rPr lang="en-US" smtClean="0"/>
              <a:t>Buscando um documento.</a:t>
            </a:r>
          </a:p>
          <a:p>
            <a:r>
              <a:rPr lang="en-US" smtClean="0"/>
              <a:t>Ferramentas.</a:t>
            </a:r>
            <a:endParaRPr lang="pt-B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web search system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Nutch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Usando</a:t>
            </a:r>
            <a:r>
              <a:rPr lang="en-US" dirty="0" smtClean="0"/>
              <a:t> o </a:t>
            </a:r>
            <a:r>
              <a:rPr lang="en-US" dirty="0" err="1" smtClean="0"/>
              <a:t>Lucene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Criando</a:t>
            </a:r>
            <a:r>
              <a:rPr lang="en-US" dirty="0" smtClean="0"/>
              <a:t> um </a:t>
            </a:r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IndexWriter</a:t>
            </a:r>
          </a:p>
          <a:p>
            <a:pPr lvl="1"/>
            <a:r>
              <a:rPr lang="en-US" smtClean="0"/>
              <a:t>Cria e abre índices.</a:t>
            </a:r>
          </a:p>
          <a:p>
            <a:pPr lvl="1"/>
            <a:r>
              <a:rPr lang="en-US" smtClean="0"/>
              <a:t>Adiciona, remove e atualiza documentos no índice.</a:t>
            </a:r>
          </a:p>
          <a:p>
            <a:r>
              <a:rPr lang="en-US" smtClean="0"/>
              <a:t>Directory</a:t>
            </a:r>
          </a:p>
          <a:p>
            <a:pPr lvl="1"/>
            <a:r>
              <a:rPr lang="en-US" smtClean="0"/>
              <a:t>Representa a localização do índice.</a:t>
            </a:r>
          </a:p>
          <a:p>
            <a:r>
              <a:rPr lang="en-US" smtClean="0"/>
              <a:t>Analyzer</a:t>
            </a:r>
          </a:p>
          <a:p>
            <a:pPr lvl="1"/>
            <a:r>
              <a:rPr lang="en-US" smtClean="0"/>
              <a:t>Limpeza do documento (stopwords, steeming, …).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Analyzers</a:t>
            </a:r>
            <a:endParaRPr lang="pt-B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WhitespaceAnalyzer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Separa</a:t>
            </a:r>
            <a:r>
              <a:rPr lang="en-US" dirty="0" smtClean="0"/>
              <a:t> o </a:t>
            </a:r>
            <a:r>
              <a:rPr lang="en-US" dirty="0" err="1" smtClean="0"/>
              <a:t>texto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tokens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caracteres</a:t>
            </a:r>
            <a:r>
              <a:rPr lang="en-US" dirty="0" smtClean="0"/>
              <a:t> de </a:t>
            </a:r>
            <a:r>
              <a:rPr lang="en-US" dirty="0" err="1" smtClean="0"/>
              <a:t>espaço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branco</a:t>
            </a:r>
            <a:r>
              <a:rPr lang="en-US" dirty="0" smtClean="0"/>
              <a:t>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SimpleAnalyzer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Separa</a:t>
            </a:r>
            <a:r>
              <a:rPr lang="en-US" dirty="0" smtClean="0"/>
              <a:t> o </a:t>
            </a:r>
            <a:r>
              <a:rPr lang="en-US" dirty="0" err="1" smtClean="0"/>
              <a:t>texto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tokens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caracteres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letras</a:t>
            </a:r>
            <a:r>
              <a:rPr lang="en-US" dirty="0" smtClean="0"/>
              <a:t>, e </a:t>
            </a:r>
            <a:r>
              <a:rPr lang="en-US" dirty="0" err="1" smtClean="0"/>
              <a:t>transforma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token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minúsculo</a:t>
            </a:r>
            <a:r>
              <a:rPr lang="en-US" dirty="0" smtClean="0"/>
              <a:t>. </a:t>
            </a:r>
            <a:r>
              <a:rPr lang="en-US" dirty="0" err="1" smtClean="0"/>
              <a:t>Corre</a:t>
            </a:r>
            <a:r>
              <a:rPr lang="en-US" dirty="0" smtClean="0"/>
              <a:t> o </a:t>
            </a:r>
            <a:r>
              <a:rPr lang="en-US" dirty="0" err="1" smtClean="0"/>
              <a:t>risco</a:t>
            </a:r>
            <a:r>
              <a:rPr lang="en-US" dirty="0" smtClean="0"/>
              <a:t> de </a:t>
            </a:r>
            <a:r>
              <a:rPr lang="en-US" dirty="0" err="1" smtClean="0"/>
              <a:t>descartar</a:t>
            </a:r>
            <a:r>
              <a:rPr lang="en-US" dirty="0" smtClean="0"/>
              <a:t> </a:t>
            </a:r>
            <a:r>
              <a:rPr lang="en-US" dirty="0" err="1" smtClean="0"/>
              <a:t>caracteres</a:t>
            </a:r>
            <a:r>
              <a:rPr lang="en-US" dirty="0" smtClean="0"/>
              <a:t> </a:t>
            </a:r>
            <a:r>
              <a:rPr lang="en-US" dirty="0" err="1" smtClean="0"/>
              <a:t>númericos</a:t>
            </a:r>
            <a:r>
              <a:rPr lang="en-US" dirty="0" smtClean="0"/>
              <a:t>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StopAnalyzer</a:t>
            </a:r>
            <a:endParaRPr lang="en-US" i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i="1" dirty="0" err="1" smtClean="0"/>
              <a:t>Igual</a:t>
            </a:r>
            <a:r>
              <a:rPr lang="en-US" i="1" dirty="0" smtClean="0"/>
              <a:t> </a:t>
            </a:r>
            <a:r>
              <a:rPr lang="en-US" i="1" dirty="0" err="1" smtClean="0"/>
              <a:t>ao</a:t>
            </a:r>
            <a:r>
              <a:rPr lang="en-US" i="1" dirty="0" smtClean="0"/>
              <a:t> </a:t>
            </a:r>
            <a:r>
              <a:rPr lang="en-US" i="1" dirty="0" err="1" smtClean="0"/>
              <a:t>SimpleAnalyzer</a:t>
            </a:r>
            <a:r>
              <a:rPr lang="en-US" i="1" dirty="0" smtClean="0"/>
              <a:t>, </a:t>
            </a:r>
            <a:r>
              <a:rPr lang="en-US" i="1" dirty="0" err="1" smtClean="0"/>
              <a:t>mas</a:t>
            </a:r>
            <a:r>
              <a:rPr lang="en-US" i="1" dirty="0" smtClean="0"/>
              <a:t> </a:t>
            </a:r>
            <a:r>
              <a:rPr lang="en-US" i="1" dirty="0" err="1" smtClean="0"/>
              <a:t>ele</a:t>
            </a:r>
            <a:r>
              <a:rPr lang="en-US" i="1" dirty="0" smtClean="0"/>
              <a:t> </a:t>
            </a:r>
            <a:r>
              <a:rPr lang="en-US" i="1" dirty="0" err="1" smtClean="0"/>
              <a:t>também</a:t>
            </a:r>
            <a:r>
              <a:rPr lang="en-US" i="1" dirty="0" smtClean="0"/>
              <a:t> remove as stop words (default é </a:t>
            </a:r>
            <a:r>
              <a:rPr lang="en-US" i="1" dirty="0" err="1" smtClean="0"/>
              <a:t>inglês</a:t>
            </a:r>
            <a:r>
              <a:rPr lang="en-US" i="1" dirty="0" smtClean="0"/>
              <a:t>, </a:t>
            </a:r>
            <a:r>
              <a:rPr lang="en-US" i="1" dirty="0" err="1" smtClean="0"/>
              <a:t>mas</a:t>
            </a:r>
            <a:r>
              <a:rPr lang="en-US" i="1" dirty="0" smtClean="0"/>
              <a:t> </a:t>
            </a:r>
            <a:r>
              <a:rPr lang="en-US" i="1" dirty="0" err="1" smtClean="0"/>
              <a:t>pode</a:t>
            </a:r>
            <a:r>
              <a:rPr lang="en-US" i="1" dirty="0" smtClean="0"/>
              <a:t> ser </a:t>
            </a:r>
            <a:r>
              <a:rPr lang="en-US" i="1" dirty="0" err="1" smtClean="0"/>
              <a:t>personalizado</a:t>
            </a:r>
            <a:r>
              <a:rPr lang="en-US" i="1" dirty="0" smtClean="0"/>
              <a:t>).</a:t>
            </a:r>
            <a:endParaRPr lang="en-US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KeywordAnalyzer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Trata</a:t>
            </a:r>
            <a:r>
              <a:rPr lang="en-US" dirty="0" smtClean="0"/>
              <a:t> o </a:t>
            </a:r>
            <a:r>
              <a:rPr lang="en-US" dirty="0" err="1" smtClean="0"/>
              <a:t>texto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dirty="0" err="1" smtClean="0"/>
              <a:t>único</a:t>
            </a:r>
            <a:r>
              <a:rPr lang="en-US" dirty="0" smtClean="0"/>
              <a:t> token.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StandardAnalyzer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Analisador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sofisticado</a:t>
            </a:r>
            <a:r>
              <a:rPr lang="en-US" dirty="0" smtClean="0"/>
              <a:t> do </a:t>
            </a:r>
            <a:r>
              <a:rPr lang="en-US" dirty="0" err="1" smtClean="0"/>
              <a:t>Lucene</a:t>
            </a:r>
            <a:r>
              <a:rPr lang="en-US" dirty="0" smtClean="0"/>
              <a:t>. É </a:t>
            </a:r>
            <a:r>
              <a:rPr lang="en-US" dirty="0" err="1" smtClean="0"/>
              <a:t>capaz</a:t>
            </a:r>
            <a:r>
              <a:rPr lang="en-US" dirty="0" smtClean="0"/>
              <a:t> de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nomes</a:t>
            </a:r>
            <a:r>
              <a:rPr lang="en-US" dirty="0" smtClean="0"/>
              <a:t> de </a:t>
            </a:r>
            <a:r>
              <a:rPr lang="en-US" dirty="0" err="1" smtClean="0"/>
              <a:t>companhias</a:t>
            </a:r>
            <a:r>
              <a:rPr lang="en-US" dirty="0" smtClean="0"/>
              <a:t>, emails, host names, </a:t>
            </a:r>
            <a:r>
              <a:rPr lang="en-US" dirty="0" err="1" smtClean="0"/>
              <a:t>acrônimos</a:t>
            </a:r>
            <a:r>
              <a:rPr lang="en-US" dirty="0" smtClean="0"/>
              <a:t>, </a:t>
            </a:r>
            <a:r>
              <a:rPr lang="en-US" dirty="0" err="1" smtClean="0"/>
              <a:t>caracteres</a:t>
            </a:r>
            <a:r>
              <a:rPr lang="en-US" dirty="0" smtClean="0"/>
              <a:t> </a:t>
            </a:r>
            <a:r>
              <a:rPr lang="en-US" dirty="0" err="1" smtClean="0"/>
              <a:t>Chineses</a:t>
            </a:r>
            <a:r>
              <a:rPr lang="en-US" dirty="0" smtClean="0"/>
              <a:t>, </a:t>
            </a:r>
            <a:r>
              <a:rPr lang="en-US" dirty="0" err="1" smtClean="0"/>
              <a:t>Japoneses</a:t>
            </a:r>
            <a:r>
              <a:rPr lang="en-US" dirty="0" smtClean="0"/>
              <a:t> e </a:t>
            </a:r>
            <a:r>
              <a:rPr lang="en-US" dirty="0" err="1" smtClean="0"/>
              <a:t>Koreanos</a:t>
            </a:r>
            <a:r>
              <a:rPr lang="en-US" dirty="0" smtClean="0"/>
              <a:t>.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identifica</a:t>
            </a:r>
            <a:r>
              <a:rPr lang="en-US" dirty="0" smtClean="0"/>
              <a:t> </a:t>
            </a:r>
            <a:r>
              <a:rPr lang="en-US" dirty="0" err="1" smtClean="0"/>
              <a:t>caracteres</a:t>
            </a:r>
            <a:r>
              <a:rPr lang="en-US" dirty="0" smtClean="0"/>
              <a:t> </a:t>
            </a:r>
            <a:r>
              <a:rPr lang="en-US" dirty="0" err="1" smtClean="0"/>
              <a:t>alfanuméricos</a:t>
            </a:r>
            <a:r>
              <a:rPr lang="en-US" dirty="0" smtClean="0"/>
              <a:t>, </a:t>
            </a:r>
            <a:r>
              <a:rPr lang="en-US" dirty="0" err="1" smtClean="0"/>
              <a:t>transforma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minúsculo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token e remove as stop words.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SynonymAnalyzer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Tesaurus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PositionalPorterStopAnalyzer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Steeming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Usando</a:t>
            </a:r>
            <a:r>
              <a:rPr lang="en-US" dirty="0" smtClean="0"/>
              <a:t> o </a:t>
            </a:r>
            <a:r>
              <a:rPr lang="en-US" dirty="0" err="1" smtClean="0"/>
              <a:t>Lucene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Criando</a:t>
            </a:r>
            <a:r>
              <a:rPr lang="en-US" dirty="0" smtClean="0"/>
              <a:t> um </a:t>
            </a:r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Código: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IndexWriter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indexWriter = new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IndexWriter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i="1" smtClean="0">
                <a:latin typeface="Courier New" pitchFamily="49" charset="0"/>
                <a:cs typeface="Courier New" pitchFamily="49" charset="0"/>
              </a:rPr>
              <a:t>aulaRI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new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StandardAnalyzer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(), true);</a:t>
            </a:r>
          </a:p>
          <a:p>
            <a:pPr>
              <a:buFont typeface="Arial" charset="0"/>
              <a:buNone/>
            </a:pPr>
            <a:endParaRPr lang="en-US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Directory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FSDirectory(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File(“</a:t>
            </a:r>
            <a:r>
              <a:rPr lang="en-US" sz="2000" i="1" smtClean="0">
                <a:latin typeface="Courier New" pitchFamily="49" charset="0"/>
                <a:cs typeface="Courier New" pitchFamily="49" charset="0"/>
              </a:rPr>
              <a:t>aulaRI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”), null);</a:t>
            </a:r>
          </a:p>
          <a:p>
            <a:pPr>
              <a:buFont typeface="Arial" charset="0"/>
              <a:buNone/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IndexWriter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indexWriter = new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IndexWriter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(dir,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new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StandardAnalyzer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(), true);</a:t>
            </a:r>
            <a:endParaRPr lang="pt-BR" sz="20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charset="0"/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Usando</a:t>
            </a:r>
            <a:r>
              <a:rPr lang="en-US" dirty="0" smtClean="0"/>
              <a:t> o </a:t>
            </a:r>
            <a:r>
              <a:rPr lang="en-US" dirty="0" err="1" smtClean="0"/>
              <a:t>Lucene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Indexando</a:t>
            </a:r>
            <a:r>
              <a:rPr lang="en-US" dirty="0" smtClean="0"/>
              <a:t> um </a:t>
            </a:r>
            <a:r>
              <a:rPr lang="en-US" dirty="0" err="1" smtClean="0"/>
              <a:t>documento</a:t>
            </a:r>
            <a:endParaRPr lang="pt-BR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" y="2349500"/>
            <a:ext cx="7837488" cy="3024188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Usando</a:t>
            </a:r>
            <a:r>
              <a:rPr lang="en-US" dirty="0" smtClean="0"/>
              <a:t> o </a:t>
            </a:r>
            <a:r>
              <a:rPr lang="en-US" dirty="0" err="1" smtClean="0"/>
              <a:t>Lucene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Indexando</a:t>
            </a:r>
            <a:r>
              <a:rPr lang="en-US" dirty="0" smtClean="0"/>
              <a:t> um </a:t>
            </a:r>
            <a:r>
              <a:rPr lang="en-US" dirty="0" err="1" smtClean="0"/>
              <a:t>documento</a:t>
            </a:r>
            <a:endParaRPr lang="pt-BR" dirty="0"/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Document</a:t>
            </a:r>
          </a:p>
          <a:p>
            <a:pPr lvl="1"/>
            <a:r>
              <a:rPr lang="en-US" smtClean="0"/>
              <a:t>Coleção de Fields.</a:t>
            </a:r>
          </a:p>
          <a:p>
            <a:r>
              <a:rPr lang="en-US" smtClean="0"/>
              <a:t>Field</a:t>
            </a:r>
          </a:p>
          <a:p>
            <a:pPr lvl="1"/>
            <a:r>
              <a:rPr lang="en-US" smtClean="0"/>
              <a:t>Associação Campo </a:t>
            </a:r>
            <a:r>
              <a:rPr lang="en-US" smtClean="0">
                <a:sym typeface="Wingdings" pitchFamily="2" charset="2"/>
              </a:rPr>
              <a:t> Valor.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Usando</a:t>
            </a:r>
            <a:r>
              <a:rPr lang="en-US" dirty="0" smtClean="0"/>
              <a:t> o </a:t>
            </a:r>
            <a:r>
              <a:rPr lang="en-US" dirty="0" err="1" smtClean="0"/>
              <a:t>Lucene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Indexando</a:t>
            </a:r>
            <a:r>
              <a:rPr lang="en-US" dirty="0" smtClean="0"/>
              <a:t> um </a:t>
            </a:r>
            <a:r>
              <a:rPr lang="en-US" dirty="0" err="1" smtClean="0"/>
              <a:t>documento</a:t>
            </a:r>
            <a:endParaRPr lang="pt-BR" dirty="0"/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Código: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pt-BR" sz="2000" b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pt-BR" sz="2000" smtClean="0">
                <a:latin typeface="Courier New" pitchFamily="49" charset="0"/>
                <a:cs typeface="Courier New" pitchFamily="49" charset="0"/>
              </a:rPr>
              <a:t> doc = new </a:t>
            </a:r>
            <a:r>
              <a:rPr lang="pt-BR" sz="2000" b="1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pt-BR" sz="200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buFont typeface="Arial" charset="0"/>
              <a:buNone/>
            </a:pPr>
            <a:r>
              <a:rPr lang="pt-BR" sz="2000" smtClean="0">
                <a:latin typeface="Courier New" pitchFamily="49" charset="0"/>
                <a:cs typeface="Courier New" pitchFamily="49" charset="0"/>
              </a:rPr>
              <a:t>doc.add(new </a:t>
            </a:r>
            <a:r>
              <a:rPr lang="pt-BR" sz="2000" b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pt-BR" sz="200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sz="2000" i="1" smtClean="0"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pt-BR" sz="200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pPr>
              <a:buFont typeface="Arial" charset="0"/>
              <a:buNone/>
            </a:pPr>
            <a:r>
              <a:rPr lang="pt-BR" sz="2000" smtClean="0">
                <a:latin typeface="Courier New" pitchFamily="49" charset="0"/>
                <a:cs typeface="Courier New" pitchFamily="49" charset="0"/>
              </a:rPr>
              <a:t>                  hotel.getDescription(),</a:t>
            </a:r>
          </a:p>
          <a:p>
            <a:pPr>
              <a:buFont typeface="Arial" charset="0"/>
              <a:buNone/>
            </a:pPr>
            <a:r>
              <a:rPr lang="pt-BR" sz="2000" smtClean="0">
                <a:latin typeface="Courier New" pitchFamily="49" charset="0"/>
                <a:cs typeface="Courier New" pitchFamily="49" charset="0"/>
              </a:rPr>
              <a:t>                  Field.Store.YES,</a:t>
            </a:r>
          </a:p>
          <a:p>
            <a:pPr>
              <a:buFont typeface="Arial" charset="0"/>
              <a:buNone/>
            </a:pPr>
            <a:r>
              <a:rPr lang="pt-BR" sz="2000" smtClean="0">
                <a:latin typeface="Courier New" pitchFamily="49" charset="0"/>
                <a:cs typeface="Courier New" pitchFamily="49" charset="0"/>
              </a:rPr>
              <a:t>                  Field.Index.TOKENIZED)</a:t>
            </a:r>
          </a:p>
          <a:p>
            <a:pPr>
              <a:buFont typeface="Arial" charset="0"/>
              <a:buNone/>
            </a:pPr>
            <a:r>
              <a:rPr lang="pt-BR" sz="2000" smtClean="0">
                <a:latin typeface="Courier New" pitchFamily="49" charset="0"/>
                <a:cs typeface="Courier New" pitchFamily="49" charset="0"/>
              </a:rPr>
              <a:t>        );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indexWriter</a:t>
            </a:r>
            <a:r>
              <a:rPr lang="pt-BR" sz="2000" smtClean="0">
                <a:latin typeface="Courier New" pitchFamily="49" charset="0"/>
                <a:cs typeface="Courier New" pitchFamily="49" charset="0"/>
              </a:rPr>
              <a:t>.addDocument(doc);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Usando</a:t>
            </a:r>
            <a:r>
              <a:rPr lang="en-US" dirty="0" smtClean="0"/>
              <a:t> o </a:t>
            </a:r>
            <a:r>
              <a:rPr lang="en-US" dirty="0" err="1" smtClean="0"/>
              <a:t>Lucene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Buscando</a:t>
            </a:r>
            <a:r>
              <a:rPr lang="en-US" dirty="0" smtClean="0"/>
              <a:t> um </a:t>
            </a:r>
            <a:r>
              <a:rPr lang="en-US" dirty="0" err="1" smtClean="0"/>
              <a:t>documento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IndexSearcher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Abre</a:t>
            </a:r>
            <a:r>
              <a:rPr lang="en-US" dirty="0" smtClean="0"/>
              <a:t> o </a:t>
            </a:r>
            <a:r>
              <a:rPr lang="en-US" dirty="0" err="1" smtClean="0"/>
              <a:t>índice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IndexWriter</a:t>
            </a:r>
            <a:r>
              <a:rPr lang="en-US" dirty="0" smtClean="0"/>
              <a:t> no </a:t>
            </a:r>
            <a:r>
              <a:rPr lang="en-US" dirty="0" err="1" smtClean="0"/>
              <a:t>modo</a:t>
            </a:r>
            <a:r>
              <a:rPr lang="en-US" dirty="0" smtClean="0"/>
              <a:t> de </a:t>
            </a:r>
            <a:r>
              <a:rPr lang="en-US" dirty="0" err="1" smtClean="0"/>
              <a:t>leitura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Term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É a </a:t>
            </a:r>
            <a:r>
              <a:rPr lang="en-US" dirty="0" err="1" smtClean="0"/>
              <a:t>unidade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de </a:t>
            </a:r>
            <a:r>
              <a:rPr lang="en-US" dirty="0" err="1" smtClean="0"/>
              <a:t>pesquisa</a:t>
            </a:r>
            <a:r>
              <a:rPr lang="en-US" dirty="0" smtClean="0"/>
              <a:t> (Campo </a:t>
            </a:r>
            <a:r>
              <a:rPr lang="en-US" dirty="0" smtClean="0">
                <a:sym typeface="Wingdings" pitchFamily="2" charset="2"/>
              </a:rPr>
              <a:t> Valor)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Query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Query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IndexSearcher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TermQuery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Consulta</a:t>
            </a:r>
            <a:r>
              <a:rPr lang="en-US" dirty="0" smtClean="0"/>
              <a:t> de </a:t>
            </a:r>
            <a:r>
              <a:rPr lang="en-US" dirty="0" err="1" smtClean="0"/>
              <a:t>termos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Lucene</a:t>
            </a:r>
            <a:r>
              <a:rPr lang="en-US" dirty="0" smtClean="0"/>
              <a:t>: Campo </a:t>
            </a:r>
            <a:r>
              <a:rPr lang="en-US" dirty="0" smtClean="0">
                <a:sym typeface="Wingdings" pitchFamily="2" charset="2"/>
              </a:rPr>
              <a:t> Valor.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TopDocs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Top N documents retrieved from the query.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Usando</a:t>
            </a:r>
            <a:r>
              <a:rPr lang="en-US" dirty="0" smtClean="0"/>
              <a:t> o </a:t>
            </a:r>
            <a:r>
              <a:rPr lang="en-US" dirty="0" err="1" smtClean="0"/>
              <a:t>Lucene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Buscando</a:t>
            </a:r>
            <a:r>
              <a:rPr lang="en-US" dirty="0" smtClean="0"/>
              <a:t> um </a:t>
            </a:r>
            <a:r>
              <a:rPr lang="en-US" dirty="0" err="1" smtClean="0"/>
              <a:t>documento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Código</a:t>
            </a:r>
            <a:r>
              <a:rPr lang="en-US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IndexSearcher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is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IndexSearcher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aulaRI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Query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q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TermQuery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Term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sz="2000" i="1" dirty="0" smtClean="0"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", “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five stars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TopDocs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hits = is.search(q, 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is.close();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 = 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; i &lt; hits.length(); i++) 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Document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doc = hits.doc(i);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String hotelDesc = doc.get("</a:t>
            </a:r>
            <a:r>
              <a:rPr lang="pt-BR" sz="2000" i="1" dirty="0" smtClean="0"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Ferramentas</a:t>
            </a:r>
            <a:endParaRPr lang="pt-BR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Num esforço para acomodar as inúmeras contribuições, que vão além do core do Lucene, um repositório foi criado para armazená-las.</a:t>
            </a:r>
          </a:p>
          <a:p>
            <a:r>
              <a:rPr lang="en-US" smtClean="0"/>
              <a:t>Esse repositório se chama: Lucene’s Sandbox.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Ferramentas - Sandbox</a:t>
            </a:r>
            <a:endParaRPr lang="pt-BR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Sandbox area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analyzers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Analyzers for various languages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ant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 Ant &lt;index&gt; task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db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Berkeley DB Directory implementation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highlighter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Search result snippet highlighting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javascript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Query builder and </a:t>
                      </a:r>
                      <a:r>
                        <a:rPr lang="en-US" dirty="0" err="1" smtClean="0"/>
                        <a:t>validator</a:t>
                      </a:r>
                      <a:r>
                        <a:rPr lang="en-US" dirty="0" smtClean="0"/>
                        <a:t> for web browsers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lucli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Command-line interface to interact with an index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Luke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Graphical interface to interact with an index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limo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Web-application (WAR) for interacting with an index</a:t>
                      </a:r>
                      <a:endParaRPr lang="pt-BR" dirty="0" smtClean="0"/>
                    </a:p>
                    <a:p>
                      <a:endParaRPr lang="pt-BR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sistema Open Source para buscas na web</a:t>
            </a:r>
          </a:p>
          <a:p>
            <a:r>
              <a:rPr lang="pt-BR" dirty="0" smtClean="0"/>
              <a:t>Baseado na API do </a:t>
            </a:r>
            <a:r>
              <a:rPr lang="pt-BR" dirty="0" err="1" smtClean="0"/>
              <a:t>Lucene</a:t>
            </a:r>
            <a:endParaRPr lang="pt-BR" dirty="0" smtClean="0"/>
          </a:p>
          <a:p>
            <a:r>
              <a:rPr lang="pt-BR" dirty="0" smtClean="0"/>
              <a:t>Escrito em Java</a:t>
            </a:r>
          </a:p>
          <a:p>
            <a:r>
              <a:rPr lang="pt-BR" dirty="0" smtClean="0"/>
              <a:t>Com um ótimo </a:t>
            </a:r>
            <a:r>
              <a:rPr lang="pt-BR" dirty="0" err="1" smtClean="0"/>
              <a:t>crawler</a:t>
            </a:r>
            <a:endParaRPr lang="pt-BR" dirty="0" smtClean="0"/>
          </a:p>
          <a:p>
            <a:r>
              <a:rPr lang="pt-BR" dirty="0" smtClean="0"/>
              <a:t>Que faz indexação e </a:t>
            </a:r>
            <a:r>
              <a:rPr lang="pt-BR" dirty="0" err="1" smtClean="0"/>
              <a:t>clustering</a:t>
            </a:r>
            <a:r>
              <a:rPr lang="pt-BR" dirty="0" smtClean="0"/>
              <a:t> de documentos</a:t>
            </a:r>
          </a:p>
          <a:p>
            <a:r>
              <a:rPr lang="pt-BR" dirty="0" smtClean="0"/>
              <a:t>E ainda faz buscas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Ferramentas - Sandbox</a:t>
            </a:r>
            <a:endParaRPr lang="pt-BR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Sandbox area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miscellaneous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few odds and ends, including the </a:t>
                      </a:r>
                      <a:r>
                        <a:rPr lang="en-US" dirty="0" err="1" smtClean="0"/>
                        <a:t>ChainedFilter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Snowball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Sophisticated family of stemmers and wrapping analyzer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shingles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Token filter to create shingles (single token from multiple adjacent tokens) from another Token Stream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Ngrams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Builds tokens from adjacent letters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indices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 custom memory-based indexes for fast searching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Query extensions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MoreLikeThis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FuzzyLikeThisQuery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BoostingQuery</a:t>
                      </a:r>
                      <a:endParaRPr lang="pt-BR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Ferramentas - Sandbox</a:t>
            </a:r>
            <a:endParaRPr lang="pt-BR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Sandbox area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spellchecker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Correct spelling of terms in the user’s query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xml-query-parser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 a Query from XML strings</a:t>
                      </a:r>
                      <a:endParaRPr lang="pt-BR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WordNet</a:t>
                      </a:r>
                      <a:endParaRPr lang="pt-BR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Utility to build a synonym index from </a:t>
                      </a:r>
                      <a:r>
                        <a:rPr lang="en-US" dirty="0" err="1" smtClean="0"/>
                        <a:t>WordNet</a:t>
                      </a:r>
                      <a:r>
                        <a:rPr lang="en-US" dirty="0" smtClean="0"/>
                        <a:t> database</a:t>
                      </a:r>
                      <a:endParaRPr lang="pt-BR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Concorrentes do </a:t>
            </a:r>
            <a:r>
              <a:rPr lang="pt-BR" dirty="0" err="1" smtClean="0"/>
              <a:t>Lucene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err="1"/>
              <a:t>Xapian</a:t>
            </a:r>
            <a:r>
              <a:rPr lang="pt-BR" dirty="0"/>
              <a:t>: </a:t>
            </a:r>
            <a:r>
              <a:rPr lang="pt-BR" dirty="0">
                <a:hlinkClick r:id="rId2"/>
              </a:rPr>
              <a:t>http://xapian.org</a:t>
            </a:r>
            <a:r>
              <a:rPr lang="pt-BR" dirty="0" smtClean="0">
                <a:hlinkClick r:id="rId2"/>
              </a:rPr>
              <a:t>/</a:t>
            </a:r>
            <a:endParaRPr lang="pt-BR" dirty="0"/>
          </a:p>
          <a:p>
            <a:r>
              <a:rPr lang="pt-BR" b="1" dirty="0" err="1"/>
              <a:t>Swish-e</a:t>
            </a:r>
            <a:r>
              <a:rPr lang="pt-BR" dirty="0"/>
              <a:t>: </a:t>
            </a:r>
            <a:r>
              <a:rPr lang="pt-BR" dirty="0">
                <a:hlinkClick r:id="rId3"/>
              </a:rPr>
              <a:t>http://swish-e.org/</a:t>
            </a:r>
            <a:endParaRPr lang="pt-BR" dirty="0"/>
          </a:p>
          <a:p>
            <a:r>
              <a:rPr lang="pt-BR" b="1" dirty="0" err="1"/>
              <a:t>Amberfish</a:t>
            </a:r>
            <a:r>
              <a:rPr lang="pt-BR" dirty="0"/>
              <a:t>: </a:t>
            </a:r>
            <a:r>
              <a:rPr lang="pt-BR" dirty="0">
                <a:hlinkClick r:id="rId4"/>
              </a:rPr>
              <a:t>http://sourceforge.net/projects/amberfish/</a:t>
            </a:r>
            <a:endParaRPr lang="pt-BR" dirty="0"/>
          </a:p>
          <a:p>
            <a:r>
              <a:rPr lang="pt-BR" b="1" dirty="0" err="1"/>
              <a:t>XQEngine</a:t>
            </a:r>
            <a:r>
              <a:rPr lang="pt-BR" dirty="0"/>
              <a:t>: </a:t>
            </a:r>
            <a:r>
              <a:rPr lang="pt-BR" dirty="0">
                <a:hlinkClick r:id="rId5"/>
              </a:rPr>
              <a:t>http://xqengine.sourceforge.net/</a:t>
            </a:r>
            <a:endParaRPr lang="pt-BR" dirty="0"/>
          </a:p>
          <a:p>
            <a:r>
              <a:rPr lang="pt-BR" b="1" dirty="0" err="1"/>
              <a:t>ASPseek</a:t>
            </a:r>
            <a:r>
              <a:rPr lang="pt-BR" dirty="0"/>
              <a:t>: </a:t>
            </a:r>
            <a:r>
              <a:rPr lang="pt-BR" dirty="0">
                <a:hlinkClick r:id="rId6"/>
              </a:rPr>
              <a:t>http://www.aspseek.org/</a:t>
            </a:r>
            <a:endParaRPr lang="pt-BR" dirty="0"/>
          </a:p>
          <a:p>
            <a:r>
              <a:rPr lang="pt-BR" b="1" dirty="0" err="1"/>
              <a:t>OpenFTS</a:t>
            </a:r>
            <a:r>
              <a:rPr lang="pt-BR" dirty="0"/>
              <a:t>: </a:t>
            </a:r>
            <a:r>
              <a:rPr lang="pt-BR" dirty="0">
                <a:hlinkClick r:id="rId7"/>
              </a:rPr>
              <a:t>http://openfts.sourceforge.net/</a:t>
            </a:r>
            <a:endParaRPr lang="pt-BR" dirty="0"/>
          </a:p>
          <a:p>
            <a:r>
              <a:rPr lang="pt-BR" b="1" dirty="0"/>
              <a:t>Zebra</a:t>
            </a:r>
            <a:r>
              <a:rPr lang="pt-BR" dirty="0"/>
              <a:t>: </a:t>
            </a:r>
            <a:r>
              <a:rPr lang="pt-BR" dirty="0">
                <a:hlinkClick r:id="rId8"/>
              </a:rPr>
              <a:t>http://www.indexdata.com/zebra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Apache </a:t>
            </a:r>
            <a:r>
              <a:rPr lang="pt-BR" dirty="0" err="1" smtClean="0"/>
              <a:t>Solr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4E3B30"/>
                </a:solidFill>
              </a:rPr>
              <a:t>É um servidor de busca de nível empresarial.</a:t>
            </a:r>
          </a:p>
          <a:p>
            <a:r>
              <a:rPr lang="pt-BR" dirty="0" smtClean="0">
                <a:solidFill>
                  <a:srgbClr val="4E3B30"/>
                </a:solidFill>
              </a:rPr>
              <a:t>Utiliza XML e HTTP para indexar documentos e  executar buscas nas bases de dados.</a:t>
            </a:r>
          </a:p>
          <a:p>
            <a:r>
              <a:rPr lang="pt-BR" dirty="0" smtClean="0">
                <a:solidFill>
                  <a:srgbClr val="4E3B30"/>
                </a:solidFill>
              </a:rPr>
              <a:t>Implementa um sistema de </a:t>
            </a:r>
            <a:r>
              <a:rPr lang="pt-BR" dirty="0" err="1" smtClean="0">
                <a:solidFill>
                  <a:srgbClr val="4E3B30"/>
                </a:solidFill>
              </a:rPr>
              <a:t>schema</a:t>
            </a:r>
            <a:r>
              <a:rPr lang="pt-BR" dirty="0" smtClean="0">
                <a:solidFill>
                  <a:srgbClr val="4E3B30"/>
                </a:solidFill>
              </a:rPr>
              <a:t> rico que é bastante flexível ao lidar com os vários tipos de campos dos documentos.</a:t>
            </a:r>
          </a:p>
          <a:p>
            <a:r>
              <a:rPr lang="pt-BR" dirty="0" smtClean="0">
                <a:solidFill>
                  <a:srgbClr val="4E3B30"/>
                </a:solidFill>
              </a:rPr>
              <a:t>Implementa uma API que permite ao desenvolvedor modificar o comportamento da busca.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4E3B30"/>
                </a:solidFill>
              </a:rPr>
              <a:t>Começou originalmente como o Projeto Solar da CNET Networks em 2004.</a:t>
            </a:r>
          </a:p>
          <a:p>
            <a:r>
              <a:rPr lang="pt-BR" dirty="0">
                <a:solidFill>
                  <a:srgbClr val="4E3B30"/>
                </a:solidFill>
              </a:rPr>
              <a:t>Em 2005 vários produtos da CNET utilizavam o Solar.</a:t>
            </a:r>
          </a:p>
          <a:p>
            <a:r>
              <a:rPr lang="pt-BR" dirty="0">
                <a:solidFill>
                  <a:srgbClr val="4E3B30"/>
                </a:solidFill>
              </a:rPr>
              <a:t>O código foi doado e tornou-se o </a:t>
            </a:r>
            <a:r>
              <a:rPr lang="pt-BR" dirty="0" err="1">
                <a:solidFill>
                  <a:srgbClr val="4E3B30"/>
                </a:solidFill>
              </a:rPr>
              <a:t>Solr</a:t>
            </a:r>
            <a:r>
              <a:rPr lang="pt-BR" dirty="0">
                <a:solidFill>
                  <a:srgbClr val="4E3B30"/>
                </a:solidFill>
              </a:rPr>
              <a:t> em 2006.</a:t>
            </a:r>
          </a:p>
          <a:p>
            <a:r>
              <a:rPr lang="pt-BR" dirty="0">
                <a:solidFill>
                  <a:srgbClr val="4E3B30"/>
                </a:solidFill>
              </a:rPr>
              <a:t>Em 2007, o projeto graduou-se da incubadora Apache e virou um subprojeto do </a:t>
            </a:r>
            <a:r>
              <a:rPr lang="pt-BR" dirty="0" err="1">
                <a:solidFill>
                  <a:srgbClr val="4E3B30"/>
                </a:solidFill>
              </a:rPr>
              <a:t>Lucene</a:t>
            </a:r>
            <a:r>
              <a:rPr lang="pt-BR" dirty="0">
                <a:solidFill>
                  <a:srgbClr val="4E3B30"/>
                </a:solidFill>
              </a:rPr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Quem usa?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>
                <a:solidFill>
                  <a:srgbClr val="AD1F1F"/>
                </a:solidFill>
                <a:hlinkClick r:id="rId2"/>
              </a:rPr>
              <a:t>http://www.whitehouse.gov/</a:t>
            </a:r>
          </a:p>
          <a:p>
            <a:r>
              <a:rPr lang="pt-BR" dirty="0">
                <a:solidFill>
                  <a:srgbClr val="4E3B30"/>
                </a:solidFill>
              </a:rPr>
              <a:t>AT&amp;T </a:t>
            </a:r>
            <a:r>
              <a:rPr lang="pt-BR" dirty="0" err="1">
                <a:solidFill>
                  <a:srgbClr val="4E3B30"/>
                </a:solidFill>
              </a:rPr>
              <a:t>Interactive</a:t>
            </a:r>
            <a:endParaRPr lang="pt-BR" dirty="0">
              <a:solidFill>
                <a:srgbClr val="4E3B30"/>
              </a:solidFill>
            </a:endParaRPr>
          </a:p>
          <a:p>
            <a:r>
              <a:rPr lang="pt-BR" dirty="0">
                <a:solidFill>
                  <a:srgbClr val="4E3B30"/>
                </a:solidFill>
              </a:rPr>
              <a:t>AOL</a:t>
            </a:r>
          </a:p>
          <a:p>
            <a:r>
              <a:rPr lang="pt-BR" dirty="0">
                <a:solidFill>
                  <a:srgbClr val="4E3B30"/>
                </a:solidFill>
              </a:rPr>
              <a:t>CNET</a:t>
            </a:r>
          </a:p>
          <a:p>
            <a:r>
              <a:rPr lang="pt-BR" dirty="0" err="1">
                <a:solidFill>
                  <a:srgbClr val="4E3B30"/>
                </a:solidFill>
              </a:rPr>
              <a:t>SourceForge</a:t>
            </a:r>
            <a:endParaRPr lang="pt-BR" dirty="0">
              <a:solidFill>
                <a:srgbClr val="4E3B30"/>
              </a:solidFill>
            </a:endParaRPr>
          </a:p>
          <a:p>
            <a:r>
              <a:rPr lang="pt-BR" dirty="0" err="1">
                <a:solidFill>
                  <a:srgbClr val="4E3B30"/>
                </a:solidFill>
              </a:rPr>
              <a:t>Gamespot</a:t>
            </a:r>
            <a:endParaRPr lang="pt-BR" dirty="0">
              <a:solidFill>
                <a:srgbClr val="4E3B30"/>
              </a:solidFill>
            </a:endParaRPr>
          </a:p>
          <a:p>
            <a:r>
              <a:rPr lang="pt-BR" dirty="0">
                <a:solidFill>
                  <a:srgbClr val="AD1F1F"/>
                </a:solidFill>
                <a:hlinkClick r:id="rId3"/>
              </a:rPr>
              <a:t>http://news.com</a:t>
            </a:r>
          </a:p>
          <a:p>
            <a:r>
              <a:rPr lang="pt-BR" dirty="0" err="1">
                <a:solidFill>
                  <a:srgbClr val="4E3B30"/>
                </a:solidFill>
              </a:rPr>
              <a:t>Digg</a:t>
            </a:r>
            <a:endParaRPr lang="pt-BR" dirty="0">
              <a:solidFill>
                <a:srgbClr val="4E3B30"/>
              </a:solidFill>
            </a:endParaRPr>
          </a:p>
          <a:p>
            <a:r>
              <a:rPr lang="pt-BR" dirty="0" smtClean="0"/>
              <a:t>...</a:t>
            </a: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preciso?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4E3B30"/>
                </a:solidFill>
              </a:rPr>
              <a:t>Para instalar o </a:t>
            </a:r>
            <a:r>
              <a:rPr lang="pt-BR" dirty="0" err="1">
                <a:solidFill>
                  <a:srgbClr val="4E3B30"/>
                </a:solidFill>
              </a:rPr>
              <a:t>Solr</a:t>
            </a:r>
            <a:r>
              <a:rPr lang="pt-BR" dirty="0">
                <a:solidFill>
                  <a:srgbClr val="4E3B30"/>
                </a:solidFill>
              </a:rPr>
              <a:t> é necessário:</a:t>
            </a:r>
          </a:p>
          <a:p>
            <a:pPr lvl="1"/>
            <a:r>
              <a:rPr lang="pt-BR" dirty="0">
                <a:solidFill>
                  <a:srgbClr val="4E3B30"/>
                </a:solidFill>
              </a:rPr>
              <a:t>Ter instalado Java versão 1.5 ou superior.</a:t>
            </a:r>
          </a:p>
          <a:p>
            <a:pPr lvl="1"/>
            <a:r>
              <a:rPr lang="pt-BR" dirty="0">
                <a:solidFill>
                  <a:srgbClr val="4E3B30"/>
                </a:solidFill>
              </a:rPr>
              <a:t>Uma distribuição do </a:t>
            </a:r>
            <a:r>
              <a:rPr lang="pt-BR" dirty="0" err="1">
                <a:solidFill>
                  <a:srgbClr val="4E3B30"/>
                </a:solidFill>
              </a:rPr>
              <a:t>Solr</a:t>
            </a:r>
            <a:r>
              <a:rPr lang="pt-BR" dirty="0">
                <a:solidFill>
                  <a:srgbClr val="4E3B30"/>
                </a:solidFill>
              </a:rPr>
              <a:t>, que pode ser adquirida em: http://www.apache.org/dyn/closer.</a:t>
            </a:r>
            <a:r>
              <a:rPr lang="pt-BR" dirty="0" err="1">
                <a:solidFill>
                  <a:srgbClr val="4E3B30"/>
                </a:solidFill>
              </a:rPr>
              <a:t>cgi</a:t>
            </a:r>
            <a:r>
              <a:rPr lang="pt-BR" dirty="0">
                <a:solidFill>
                  <a:srgbClr val="4E3B30"/>
                </a:solidFill>
              </a:rPr>
              <a:t>/</a:t>
            </a:r>
            <a:r>
              <a:rPr lang="pt-BR" dirty="0" err="1">
                <a:solidFill>
                  <a:srgbClr val="4E3B30"/>
                </a:solidFill>
              </a:rPr>
              <a:t>lucene</a:t>
            </a:r>
            <a:r>
              <a:rPr lang="pt-BR" dirty="0">
                <a:solidFill>
                  <a:srgbClr val="4E3B30"/>
                </a:solidFill>
              </a:rPr>
              <a:t>/</a:t>
            </a:r>
            <a:r>
              <a:rPr lang="pt-BR" dirty="0" err="1">
                <a:solidFill>
                  <a:srgbClr val="4E3B30"/>
                </a:solidFill>
              </a:rPr>
              <a:t>solr</a:t>
            </a:r>
            <a:r>
              <a:rPr lang="pt-BR" dirty="0">
                <a:solidFill>
                  <a:srgbClr val="4E3B30"/>
                </a:solidFill>
              </a:rPr>
              <a:t>/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usar o </a:t>
            </a:r>
            <a:r>
              <a:rPr lang="pt-BR" dirty="0" err="1" smtClean="0"/>
              <a:t>Solr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4E3B30"/>
                </a:solidFill>
              </a:rPr>
              <a:t>Usa o </a:t>
            </a:r>
            <a:r>
              <a:rPr lang="pt-BR" dirty="0" err="1">
                <a:solidFill>
                  <a:srgbClr val="4E3B30"/>
                </a:solidFill>
              </a:rPr>
              <a:t>Lucene</a:t>
            </a:r>
            <a:r>
              <a:rPr lang="pt-BR" dirty="0">
                <a:solidFill>
                  <a:srgbClr val="4E3B30"/>
                </a:solidFill>
              </a:rPr>
              <a:t> como motor de indexação e busca.</a:t>
            </a:r>
          </a:p>
          <a:p>
            <a:r>
              <a:rPr lang="pt-BR" dirty="0">
                <a:solidFill>
                  <a:srgbClr val="4E3B30"/>
                </a:solidFill>
              </a:rPr>
              <a:t>Possui uma API Java sólida e de fácil uso</a:t>
            </a:r>
            <a:r>
              <a:rPr lang="pt-BR" dirty="0" smtClean="0">
                <a:solidFill>
                  <a:srgbClr val="4E3B30"/>
                </a:solidFill>
              </a:rPr>
              <a:t>.</a:t>
            </a:r>
          </a:p>
          <a:p>
            <a:r>
              <a:rPr lang="pt-BR" dirty="0">
                <a:solidFill>
                  <a:srgbClr val="4E3B30"/>
                </a:solidFill>
              </a:rPr>
              <a:t>Também pode ser usado em conjunto com outras linguagens.</a:t>
            </a:r>
          </a:p>
          <a:p>
            <a:r>
              <a:rPr lang="pt-BR" dirty="0">
                <a:solidFill>
                  <a:srgbClr val="4E3B30"/>
                </a:solidFill>
              </a:rPr>
              <a:t>Integração com o </a:t>
            </a:r>
            <a:r>
              <a:rPr lang="pt-BR" dirty="0" err="1">
                <a:solidFill>
                  <a:srgbClr val="4E3B30"/>
                </a:solidFill>
              </a:rPr>
              <a:t>crawler</a:t>
            </a:r>
            <a:r>
              <a:rPr lang="pt-BR" dirty="0">
                <a:solidFill>
                  <a:srgbClr val="4E3B30"/>
                </a:solidFill>
              </a:rPr>
              <a:t> </a:t>
            </a:r>
            <a:r>
              <a:rPr lang="pt-BR" dirty="0" err="1">
                <a:solidFill>
                  <a:srgbClr val="4E3B30"/>
                </a:solidFill>
              </a:rPr>
              <a:t>Nutch</a:t>
            </a:r>
            <a:r>
              <a:rPr lang="pt-BR" dirty="0">
                <a:solidFill>
                  <a:srgbClr val="4E3B30"/>
                </a:solidFill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Altamente </a:t>
            </a:r>
            <a:r>
              <a:rPr lang="pt-BR" dirty="0" err="1" smtClean="0"/>
              <a:t>modularizado</a:t>
            </a:r>
            <a:endParaRPr lang="pt-BR" dirty="0" smtClean="0"/>
          </a:p>
          <a:p>
            <a:pPr lvl="1"/>
            <a:r>
              <a:rPr lang="pt-BR" dirty="0" smtClean="0"/>
              <a:t>Permite a criação de novos </a:t>
            </a:r>
            <a:r>
              <a:rPr lang="pt-BR" dirty="0" err="1" smtClean="0"/>
              <a:t>plugins</a:t>
            </a:r>
            <a:r>
              <a:rPr lang="pt-BR" dirty="0" smtClean="0"/>
              <a:t> para:</a:t>
            </a:r>
          </a:p>
          <a:p>
            <a:pPr lvl="2"/>
            <a:r>
              <a:rPr lang="pt-BR" dirty="0" err="1" smtClean="0"/>
              <a:t>Parsing</a:t>
            </a:r>
            <a:r>
              <a:rPr lang="pt-BR" dirty="0" smtClean="0"/>
              <a:t> de dados</a:t>
            </a:r>
          </a:p>
          <a:p>
            <a:pPr lvl="2"/>
            <a:r>
              <a:rPr lang="pt-BR" dirty="0" smtClean="0"/>
              <a:t>Recuperação de dados</a:t>
            </a:r>
          </a:p>
          <a:p>
            <a:pPr lvl="2"/>
            <a:r>
              <a:rPr lang="pt-BR" dirty="0" smtClean="0"/>
              <a:t>Indexação</a:t>
            </a:r>
          </a:p>
          <a:p>
            <a:pPr lvl="2"/>
            <a:r>
              <a:rPr lang="pt-BR" dirty="0" smtClean="0"/>
              <a:t>Consultas</a:t>
            </a:r>
          </a:p>
          <a:p>
            <a:pPr lvl="2"/>
            <a:r>
              <a:rPr lang="pt-BR" dirty="0" err="1" smtClean="0"/>
              <a:t>Clustering</a:t>
            </a:r>
            <a:r>
              <a:rPr lang="pt-BR" dirty="0" smtClean="0"/>
              <a:t> de documentos</a:t>
            </a:r>
          </a:p>
          <a:p>
            <a:r>
              <a:rPr lang="pt-BR" dirty="0" smtClean="0"/>
              <a:t>Pode rodar numa única máquina ou num cluster</a:t>
            </a:r>
          </a:p>
          <a:p>
            <a:r>
              <a:rPr lang="pt-BR" dirty="0" smtClean="0"/>
              <a:t>Possui fácil integração com o </a:t>
            </a:r>
            <a:r>
              <a:rPr lang="pt-BR" dirty="0" err="1" smtClean="0"/>
              <a:t>Tomcat</a:t>
            </a:r>
            <a:r>
              <a:rPr lang="pt-BR" dirty="0" smtClean="0"/>
              <a:t> web </a:t>
            </a:r>
            <a:r>
              <a:rPr lang="pt-BR" dirty="0" err="1" smtClean="0"/>
              <a:t>server</a:t>
            </a:r>
            <a:endParaRPr lang="pt-BR" dirty="0"/>
          </a:p>
          <a:p>
            <a:pPr lvl="2"/>
            <a:endParaRPr lang="pt-BR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usar o </a:t>
            </a:r>
            <a:r>
              <a:rPr lang="pt-BR" dirty="0" err="1" smtClean="0"/>
              <a:t>Solr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>
                <a:solidFill>
                  <a:srgbClr val="4E3B30"/>
                </a:solidFill>
              </a:rPr>
              <a:t>Escalonável</a:t>
            </a:r>
            <a:r>
              <a:rPr lang="pt-BR" dirty="0">
                <a:solidFill>
                  <a:srgbClr val="4E3B30"/>
                </a:solidFill>
              </a:rPr>
              <a:t>.</a:t>
            </a:r>
          </a:p>
          <a:p>
            <a:r>
              <a:rPr lang="pt-BR" dirty="0">
                <a:solidFill>
                  <a:srgbClr val="4E3B30"/>
                </a:solidFill>
              </a:rPr>
              <a:t>Poderoso analisador de texto: </a:t>
            </a:r>
            <a:r>
              <a:rPr lang="pt-BR" dirty="0" err="1">
                <a:solidFill>
                  <a:srgbClr val="4E3B30"/>
                </a:solidFill>
              </a:rPr>
              <a:t>stemming</a:t>
            </a:r>
            <a:r>
              <a:rPr lang="pt-BR" dirty="0">
                <a:solidFill>
                  <a:srgbClr val="4E3B30"/>
                </a:solidFill>
              </a:rPr>
              <a:t> e correção gramatical.</a:t>
            </a:r>
          </a:p>
          <a:p>
            <a:r>
              <a:rPr lang="pt-BR" dirty="0">
                <a:solidFill>
                  <a:srgbClr val="4E3B30"/>
                </a:solidFill>
              </a:rPr>
              <a:t>Funções auxiliares para busca:</a:t>
            </a:r>
          </a:p>
          <a:p>
            <a:pPr lvl="1"/>
            <a:r>
              <a:rPr lang="pt-BR" dirty="0" err="1">
                <a:solidFill>
                  <a:srgbClr val="4E3B30"/>
                </a:solidFill>
              </a:rPr>
              <a:t>Highlighting</a:t>
            </a:r>
            <a:endParaRPr lang="pt-BR" dirty="0">
              <a:solidFill>
                <a:srgbClr val="4E3B30"/>
              </a:solidFill>
            </a:endParaRPr>
          </a:p>
          <a:p>
            <a:pPr lvl="1"/>
            <a:r>
              <a:rPr lang="pt-BR" dirty="0" err="1">
                <a:solidFill>
                  <a:srgbClr val="4E3B30"/>
                </a:solidFill>
              </a:rPr>
              <a:t>Clustering</a:t>
            </a:r>
            <a:endParaRPr lang="pt-BR" dirty="0">
              <a:solidFill>
                <a:srgbClr val="4E3B30"/>
              </a:solidFill>
            </a:endParaRPr>
          </a:p>
          <a:p>
            <a:pPr lvl="1"/>
            <a:r>
              <a:rPr lang="pt-BR" dirty="0">
                <a:solidFill>
                  <a:srgbClr val="4E3B30"/>
                </a:solidFill>
              </a:rPr>
              <a:t>More </a:t>
            </a:r>
            <a:r>
              <a:rPr lang="pt-BR" dirty="0" err="1">
                <a:solidFill>
                  <a:srgbClr val="4E3B30"/>
                </a:solidFill>
              </a:rPr>
              <a:t>Like</a:t>
            </a:r>
            <a:r>
              <a:rPr lang="pt-BR" dirty="0">
                <a:solidFill>
                  <a:srgbClr val="4E3B30"/>
                </a:solidFill>
              </a:rPr>
              <a:t> </a:t>
            </a:r>
            <a:r>
              <a:rPr lang="pt-BR" dirty="0" err="1">
                <a:solidFill>
                  <a:srgbClr val="4E3B30"/>
                </a:solidFill>
              </a:rPr>
              <a:t>This</a:t>
            </a:r>
            <a:endParaRPr lang="pt-BR" dirty="0">
              <a:solidFill>
                <a:srgbClr val="4E3B30"/>
              </a:solidFill>
            </a:endParaRPr>
          </a:p>
          <a:p>
            <a:pPr lvl="1"/>
            <a:r>
              <a:rPr lang="pt-BR" dirty="0">
                <a:solidFill>
                  <a:srgbClr val="4E3B30"/>
                </a:solidFill>
              </a:rPr>
              <a:t>Busca Facetada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usar o </a:t>
            </a:r>
            <a:r>
              <a:rPr lang="pt-BR" dirty="0" err="1" smtClean="0"/>
              <a:t>Solr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4E3B30"/>
                </a:solidFill>
              </a:rPr>
              <a:t>Modular e sistema de plug-ins: personalização.</a:t>
            </a:r>
          </a:p>
          <a:p>
            <a:r>
              <a:rPr lang="pt-BR" dirty="0">
                <a:solidFill>
                  <a:srgbClr val="4E3B30"/>
                </a:solidFill>
              </a:rPr>
              <a:t>Comunidade ativa de usuários.</a:t>
            </a:r>
          </a:p>
          <a:p>
            <a:r>
              <a:rPr lang="pt-BR" b="1" dirty="0">
                <a:solidFill>
                  <a:srgbClr val="4E3B30"/>
                </a:solidFill>
              </a:rPr>
              <a:t>Grátis</a:t>
            </a:r>
            <a:r>
              <a:rPr lang="pt-BR" dirty="0">
                <a:solidFill>
                  <a:srgbClr val="4E3B30"/>
                </a:solidFill>
              </a:rPr>
              <a:t> e </a:t>
            </a:r>
            <a:r>
              <a:rPr lang="pt-BR" b="1" dirty="0">
                <a:solidFill>
                  <a:srgbClr val="4E3B30"/>
                </a:solidFill>
              </a:rPr>
              <a:t>open source</a:t>
            </a:r>
            <a:r>
              <a:rPr lang="pt-BR" dirty="0">
                <a:solidFill>
                  <a:srgbClr val="4E3B30"/>
                </a:solidFill>
              </a:rPr>
              <a:t> sob a </a:t>
            </a:r>
            <a:r>
              <a:rPr lang="pt-BR" dirty="0" err="1">
                <a:solidFill>
                  <a:srgbClr val="4E3B30"/>
                </a:solidFill>
              </a:rPr>
              <a:t>licensa</a:t>
            </a:r>
            <a:r>
              <a:rPr lang="pt-BR" dirty="0">
                <a:solidFill>
                  <a:srgbClr val="4E3B30"/>
                </a:solidFill>
              </a:rPr>
              <a:t> Apache.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" y="2196341"/>
            <a:ext cx="8686800" cy="32416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Exmplos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Resultado da </a:t>
            </a:r>
            <a:r>
              <a:rPr lang="pt-BR" dirty="0" err="1" smtClean="0"/>
              <a:t>query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Documento</a:t>
            </a:r>
            <a:endParaRPr lang="pt-BR" dirty="0"/>
          </a:p>
        </p:txBody>
      </p:sp>
      <p:pic>
        <p:nvPicPr>
          <p:cNvPr id="7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42797" y="1316038"/>
            <a:ext cx="2967394" cy="394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1679387"/>
            <a:ext cx="4289425" cy="3215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4E3B30"/>
                </a:solidFill>
              </a:rPr>
              <a:t>Resultado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4E3B30"/>
                </a:solidFill>
              </a:rPr>
              <a:t>Schema</a:t>
            </a:r>
            <a:r>
              <a:rPr lang="pt-BR" dirty="0" smtClean="0">
                <a:solidFill>
                  <a:srgbClr val="4E3B30"/>
                </a:solidFill>
              </a:rPr>
              <a:t>.</a:t>
            </a:r>
            <a:r>
              <a:rPr lang="pt-BR" dirty="0" err="1" smtClean="0">
                <a:solidFill>
                  <a:srgbClr val="4E3B30"/>
                </a:solidFill>
              </a:rPr>
              <a:t>xml</a:t>
            </a:r>
            <a:endParaRPr lang="pt-BR" dirty="0" smtClean="0">
              <a:solidFill>
                <a:srgbClr val="4E3B30"/>
              </a:solidFill>
            </a:endParaRPr>
          </a:p>
          <a:p>
            <a:endParaRPr lang="pt-BR" dirty="0"/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0988" y="1678792"/>
            <a:ext cx="4291012" cy="3216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1513782"/>
            <a:ext cx="4289425" cy="35462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(Análise de Texto)</a:t>
            </a:r>
            <a:endParaRPr lang="pt-BR" dirty="0"/>
          </a:p>
        </p:txBody>
      </p:sp>
      <p:pic>
        <p:nvPicPr>
          <p:cNvPr id="1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" y="2499751"/>
            <a:ext cx="8686800" cy="263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Texto Indexado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err="1" smtClean="0">
                <a:latin typeface="Arial" charset="0"/>
              </a:rPr>
              <a:t>Query</a:t>
            </a:r>
            <a:endParaRPr lang="pt-BR" dirty="0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0988" y="1798745"/>
            <a:ext cx="4291012" cy="29763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1798823"/>
            <a:ext cx="4289425" cy="29761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 (Filtros no </a:t>
            </a:r>
            <a:r>
              <a:rPr lang="pt-BR" dirty="0" err="1" smtClean="0"/>
              <a:t>Schema</a:t>
            </a:r>
            <a:r>
              <a:rPr lang="pt-BR" dirty="0" smtClean="0"/>
              <a:t>.</a:t>
            </a:r>
            <a:r>
              <a:rPr lang="pt-BR" dirty="0" err="1" smtClean="0"/>
              <a:t>xml</a:t>
            </a:r>
            <a:r>
              <a:rPr lang="pt-BR" dirty="0"/>
              <a:t>)</a:t>
            </a: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" y="1943366"/>
            <a:ext cx="8686800" cy="37475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Estatísticas gerais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>
                <a:latin typeface="Arial" charset="0"/>
              </a:rPr>
              <a:t>Estatísticas de </a:t>
            </a:r>
            <a:r>
              <a:rPr lang="pt-BR" dirty="0" err="1" smtClean="0">
                <a:latin typeface="Arial" charset="0"/>
              </a:rPr>
              <a:t>Query</a:t>
            </a:r>
            <a:endParaRPr lang="pt-BR" dirty="0" smtClean="0">
              <a:latin typeface="Arial" charset="0"/>
            </a:endParaRPr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0988" y="1911458"/>
            <a:ext cx="4291012" cy="2750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2459835"/>
            <a:ext cx="4289425" cy="16541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(</a:t>
            </a:r>
            <a:r>
              <a:rPr lang="pt-BR" dirty="0" err="1" smtClean="0"/>
              <a:t>Highlighting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" y="1779224"/>
            <a:ext cx="8686800" cy="4075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Pensado [e criado] por Doug </a:t>
            </a:r>
            <a:r>
              <a:rPr lang="pt-BR" dirty="0" err="1" smtClean="0"/>
              <a:t>Cutting</a:t>
            </a:r>
            <a:endParaRPr lang="pt-BR" dirty="0" smtClean="0"/>
          </a:p>
          <a:p>
            <a:pPr lvl="1"/>
            <a:r>
              <a:rPr lang="pt-BR" dirty="0" smtClean="0"/>
              <a:t>Mesmo criador do </a:t>
            </a:r>
            <a:r>
              <a:rPr lang="pt-BR" dirty="0" err="1" smtClean="0"/>
              <a:t>Lucene</a:t>
            </a:r>
            <a:endParaRPr lang="pt-BR" dirty="0" smtClean="0"/>
          </a:p>
          <a:p>
            <a:r>
              <a:rPr lang="pt-BR" dirty="0" smtClean="0"/>
              <a:t>Entre 2005 e março de 2010 foi um subprojeto do </a:t>
            </a:r>
            <a:r>
              <a:rPr lang="pt-BR" dirty="0" err="1" smtClean="0"/>
              <a:t>Lucene</a:t>
            </a:r>
            <a:endParaRPr lang="pt-BR" dirty="0" smtClean="0"/>
          </a:p>
          <a:p>
            <a:r>
              <a:rPr lang="pt-BR" dirty="0" smtClean="0"/>
              <a:t>Em abril de 2010 foi “promovido”, e agora é um projeto da </a:t>
            </a:r>
            <a:r>
              <a:rPr lang="pt-BR" i="1" dirty="0" smtClean="0"/>
              <a:t>Apache Software </a:t>
            </a:r>
            <a:r>
              <a:rPr lang="pt-BR" i="1" dirty="0" err="1" smtClean="0"/>
              <a:t>Foundation</a:t>
            </a:r>
            <a:endParaRPr lang="pt-BR" i="1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Documento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err="1" smtClean="0">
                <a:latin typeface="Arial" charset="0"/>
              </a:rPr>
              <a:t>Highlights</a:t>
            </a:r>
            <a:endParaRPr lang="pt-BR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0988" y="1807260"/>
            <a:ext cx="4291012" cy="29593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50893" y="1316038"/>
            <a:ext cx="3884038" cy="394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Concorrentes do </a:t>
            </a:r>
            <a:r>
              <a:rPr lang="pt-BR" dirty="0" err="1" smtClean="0"/>
              <a:t>Solr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>
                <a:solidFill>
                  <a:srgbClr val="000000"/>
                </a:solidFill>
                <a:latin typeface="Calibri" charset="0"/>
              </a:rPr>
              <a:t>Namazu</a:t>
            </a:r>
            <a:r>
              <a:rPr lang="pt-BR" dirty="0">
                <a:solidFill>
                  <a:srgbClr val="000000"/>
                </a:solidFill>
                <a:latin typeface="Calibri" charset="0"/>
              </a:rPr>
              <a:t>: http://www.namazu.org/</a:t>
            </a:r>
          </a:p>
          <a:p>
            <a:r>
              <a:rPr lang="pt-BR" b="1" dirty="0" err="1">
                <a:solidFill>
                  <a:srgbClr val="000000"/>
                </a:solidFill>
                <a:latin typeface="Calibri" charset="0"/>
              </a:rPr>
              <a:t>DataparkSearch</a:t>
            </a:r>
            <a:r>
              <a:rPr lang="pt-BR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pt-BR" b="1" dirty="0" err="1" smtClean="0">
                <a:solidFill>
                  <a:srgbClr val="000000"/>
                </a:solidFill>
                <a:latin typeface="Calibri" charset="0"/>
              </a:rPr>
              <a:t>Engine</a:t>
            </a:r>
            <a:r>
              <a:rPr lang="pt-BR" dirty="0" smtClean="0">
                <a:solidFill>
                  <a:srgbClr val="000000"/>
                </a:solidFill>
                <a:latin typeface="Calibri" charset="0"/>
              </a:rPr>
              <a:t>: http</a:t>
            </a:r>
            <a:r>
              <a:rPr lang="pt-BR" dirty="0">
                <a:solidFill>
                  <a:srgbClr val="000000"/>
                </a:solidFill>
                <a:latin typeface="Calibri" charset="0"/>
              </a:rPr>
              <a:t>://www.dataparksearch.org/</a:t>
            </a:r>
          </a:p>
          <a:p>
            <a:r>
              <a:rPr lang="pt-BR" b="1" dirty="0" err="1">
                <a:solidFill>
                  <a:srgbClr val="000000"/>
                </a:solidFill>
                <a:latin typeface="Calibri" charset="0"/>
              </a:rPr>
              <a:t>ht</a:t>
            </a:r>
            <a:r>
              <a:rPr lang="pt-BR" b="1" dirty="0">
                <a:solidFill>
                  <a:srgbClr val="000000"/>
                </a:solidFill>
                <a:latin typeface="Calibri" charset="0"/>
              </a:rPr>
              <a:t>://</a:t>
            </a:r>
            <a:r>
              <a:rPr lang="pt-BR" b="1" dirty="0" err="1">
                <a:solidFill>
                  <a:srgbClr val="000000"/>
                </a:solidFill>
                <a:latin typeface="Calibri" charset="0"/>
              </a:rPr>
              <a:t>Dig</a:t>
            </a:r>
            <a:r>
              <a:rPr lang="pt-BR" dirty="0">
                <a:solidFill>
                  <a:srgbClr val="000000"/>
                </a:solidFill>
                <a:latin typeface="Calibri" charset="0"/>
              </a:rPr>
              <a:t>: http://www.htdig.org/</a:t>
            </a:r>
          </a:p>
          <a:p>
            <a:r>
              <a:rPr lang="pt-BR" b="1" dirty="0" err="1">
                <a:solidFill>
                  <a:srgbClr val="000000"/>
                </a:solidFill>
                <a:latin typeface="Calibri" charset="0"/>
              </a:rPr>
              <a:t>mnoGoSearch</a:t>
            </a:r>
            <a:r>
              <a:rPr lang="pt-BR" dirty="0">
                <a:solidFill>
                  <a:srgbClr val="000000"/>
                </a:solidFill>
                <a:latin typeface="Calibri" charset="0"/>
              </a:rPr>
              <a:t>: http://mnogosearch.org/</a:t>
            </a:r>
          </a:p>
          <a:p>
            <a:r>
              <a:rPr lang="pt-BR" b="1" dirty="0" err="1">
                <a:solidFill>
                  <a:srgbClr val="000000"/>
                </a:solidFill>
                <a:latin typeface="Calibri" charset="0"/>
              </a:rPr>
              <a:t>XQEngine</a:t>
            </a:r>
            <a:r>
              <a:rPr lang="pt-BR" dirty="0">
                <a:solidFill>
                  <a:srgbClr val="000000"/>
                </a:solidFill>
                <a:latin typeface="Calibri" charset="0"/>
              </a:rPr>
              <a:t>: http://xqengine.sourceforge.net/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Apache </a:t>
            </a:r>
            <a:r>
              <a:rPr lang="pt-BR" dirty="0" err="1" smtClean="0"/>
              <a:t>Nutch</a:t>
            </a:r>
            <a:r>
              <a:rPr lang="pt-BR" dirty="0" smtClean="0"/>
              <a:t>: </a:t>
            </a:r>
            <a:r>
              <a:rPr lang="pt-BR" dirty="0" smtClean="0">
                <a:hlinkClick r:id="rId2"/>
              </a:rPr>
              <a:t>http://nutch.apache.org/about.html</a:t>
            </a:r>
            <a:endParaRPr lang="pt-BR" dirty="0" smtClean="0"/>
          </a:p>
          <a:p>
            <a:r>
              <a:rPr lang="pt-BR" dirty="0" err="1" smtClean="0"/>
              <a:t>Nutch</a:t>
            </a:r>
            <a:r>
              <a:rPr lang="pt-BR" dirty="0" smtClean="0"/>
              <a:t> tutorial: </a:t>
            </a:r>
            <a:r>
              <a:rPr lang="pt-BR" dirty="0" smtClean="0">
                <a:hlinkClick r:id="rId3"/>
              </a:rPr>
              <a:t>http://wiki.apache.org/nutch/Tutorial</a:t>
            </a:r>
            <a:endParaRPr lang="pt-BR" dirty="0" smtClean="0"/>
          </a:p>
          <a:p>
            <a:r>
              <a:rPr lang="pt-BR" dirty="0" err="1" smtClean="0"/>
              <a:t>Nutch</a:t>
            </a:r>
            <a:r>
              <a:rPr lang="pt-BR" dirty="0" smtClean="0"/>
              <a:t> </a:t>
            </a:r>
            <a:r>
              <a:rPr lang="pt-BR" dirty="0" err="1" smtClean="0"/>
              <a:t>wiki</a:t>
            </a:r>
            <a:r>
              <a:rPr lang="pt-BR" dirty="0" smtClean="0"/>
              <a:t>:</a:t>
            </a:r>
          </a:p>
          <a:p>
            <a:r>
              <a:rPr lang="pt-BR" dirty="0" smtClean="0">
                <a:hlinkClick r:id="rId4"/>
              </a:rPr>
              <a:t>http://wiki.apache.org/nutch</a:t>
            </a:r>
            <a:endParaRPr lang="pt-B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hlinkClick r:id="rId2"/>
              </a:rPr>
              <a:t>http://www.informit.com/articles/article.</a:t>
            </a:r>
            <a:r>
              <a:rPr lang="pt-BR" dirty="0" err="1" smtClean="0">
                <a:hlinkClick r:id="rId2"/>
              </a:rPr>
              <a:t>aspx</a:t>
            </a:r>
            <a:r>
              <a:rPr lang="pt-BR" dirty="0" smtClean="0">
                <a:hlinkClick r:id="rId2"/>
              </a:rPr>
              <a:t>?p=461633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http://lucene.apache.org/java/3_0_2/gettingstarted.html</a:t>
            </a:r>
            <a:endParaRPr lang="pt-BR" dirty="0" smtClean="0"/>
          </a:p>
          <a:p>
            <a:r>
              <a:rPr lang="en-US" dirty="0" err="1" smtClean="0"/>
              <a:t>Lucene</a:t>
            </a:r>
            <a:r>
              <a:rPr lang="en-US" dirty="0" smtClean="0"/>
              <a:t> in Action, </a:t>
            </a:r>
            <a:r>
              <a:rPr lang="en-US" dirty="0" err="1" smtClean="0"/>
              <a:t>McCandless</a:t>
            </a:r>
            <a:r>
              <a:rPr lang="en-US" dirty="0" smtClean="0"/>
              <a:t>, Michael; Hatcher, Erik; </a:t>
            </a:r>
            <a:r>
              <a:rPr lang="en-US" dirty="0" err="1" smtClean="0"/>
              <a:t>Gospodnetić</a:t>
            </a:r>
            <a:r>
              <a:rPr lang="en-US" dirty="0" smtClean="0"/>
              <a:t>, Otis; Second Edition, July 2010.</a:t>
            </a:r>
          </a:p>
          <a:p>
            <a:r>
              <a:rPr lang="pt-BR" dirty="0">
                <a:hlinkClick r:id="rId4"/>
              </a:rPr>
              <a:t>http://paginas.fe.up.pt/~ei04073/wiki/index.</a:t>
            </a:r>
            <a:r>
              <a:rPr lang="pt-BR" dirty="0" err="1">
                <a:hlinkClick r:id="rId4"/>
              </a:rPr>
              <a:t>php</a:t>
            </a:r>
            <a:r>
              <a:rPr lang="pt-BR" dirty="0">
                <a:hlinkClick r:id="rId4"/>
              </a:rPr>
              <a:t>?</a:t>
            </a:r>
            <a:r>
              <a:rPr lang="pt-BR" dirty="0" err="1">
                <a:hlinkClick r:id="rId4"/>
              </a:rPr>
              <a:t>title</a:t>
            </a:r>
            <a:r>
              <a:rPr lang="pt-BR" dirty="0">
                <a:hlinkClick r:id="rId4"/>
              </a:rPr>
              <a:t>=Pesquisa:</a:t>
            </a:r>
            <a:r>
              <a:rPr lang="pt-BR" dirty="0" err="1">
                <a:hlinkClick r:id="rId4"/>
              </a:rPr>
              <a:t>Motores_de_Pesquisa</a:t>
            </a:r>
            <a:r>
              <a:rPr lang="pt-BR" dirty="0">
                <a:hlinkClick r:id="rId4"/>
              </a:rPr>
              <a:t>:Benchmark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Apache </a:t>
            </a:r>
            <a:r>
              <a:rPr lang="pt-BR" dirty="0" err="1" smtClean="0"/>
              <a:t>Solr</a:t>
            </a:r>
            <a:r>
              <a:rPr lang="pt-BR" dirty="0" smtClean="0"/>
              <a:t>: </a:t>
            </a:r>
            <a:r>
              <a:rPr lang="pt-BR" dirty="0" smtClean="0">
                <a:solidFill>
                  <a:srgbClr val="CCCCFF"/>
                </a:solidFill>
                <a:hlinkClick r:id="rId2"/>
              </a:rPr>
              <a:t>http://lucene.apache.org/solr/</a:t>
            </a:r>
          </a:p>
          <a:p>
            <a:r>
              <a:rPr lang="pt-BR" dirty="0" smtClean="0"/>
              <a:t>Tutorial </a:t>
            </a:r>
            <a:r>
              <a:rPr lang="pt-BR" dirty="0" err="1" smtClean="0"/>
              <a:t>Solr</a:t>
            </a:r>
            <a:r>
              <a:rPr lang="pt-BR" dirty="0" smtClean="0"/>
              <a:t>: </a:t>
            </a:r>
            <a:r>
              <a:rPr lang="pt-BR" dirty="0" smtClean="0">
                <a:solidFill>
                  <a:srgbClr val="CCCCFF"/>
                </a:solidFill>
                <a:hlinkClick r:id="rId3"/>
              </a:rPr>
              <a:t>http://lucene.apache.org/solr/tutorial.html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Foi muito utilizado como </a:t>
            </a:r>
            <a:r>
              <a:rPr lang="pt-BR" dirty="0" err="1" smtClean="0"/>
              <a:t>crawler</a:t>
            </a:r>
            <a:r>
              <a:rPr lang="pt-BR" dirty="0" smtClean="0"/>
              <a:t>, principalmente em conjunto com o </a:t>
            </a:r>
            <a:r>
              <a:rPr lang="pt-BR" dirty="0" err="1" smtClean="0"/>
              <a:t>Lucene</a:t>
            </a:r>
            <a:r>
              <a:rPr lang="pt-BR" dirty="0" smtClean="0"/>
              <a:t> e o </a:t>
            </a:r>
            <a:r>
              <a:rPr lang="pt-BR" dirty="0" err="1" smtClean="0"/>
              <a:t>Solr</a:t>
            </a:r>
            <a:endParaRPr lang="pt-BR" dirty="0" smtClean="0"/>
          </a:p>
          <a:p>
            <a:r>
              <a:rPr lang="pt-BR" dirty="0" smtClean="0"/>
              <a:t>Mas pode ser usado como um buscador completo, desde o </a:t>
            </a:r>
            <a:r>
              <a:rPr lang="pt-BR" dirty="0" err="1" smtClean="0"/>
              <a:t>crawling</a:t>
            </a:r>
            <a:r>
              <a:rPr lang="pt-BR" dirty="0" smtClean="0"/>
              <a:t> até a busca</a:t>
            </a:r>
          </a:p>
          <a:p>
            <a:r>
              <a:rPr lang="pt-BR" dirty="0" smtClean="0"/>
              <a:t>Pode ser totalmente online, num servidor </a:t>
            </a:r>
            <a:r>
              <a:rPr lang="pt-BR" dirty="0" err="1" smtClean="0"/>
              <a:t>Tomcat</a:t>
            </a:r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Crawling</a:t>
            </a:r>
            <a:r>
              <a:rPr lang="pt-BR" dirty="0" smtClean="0"/>
              <a:t> e indexação de documentos em paralelo ou distribuído</a:t>
            </a:r>
          </a:p>
          <a:p>
            <a:r>
              <a:rPr lang="pt-BR" dirty="0" err="1" smtClean="0"/>
              <a:t>Plugins</a:t>
            </a:r>
            <a:endParaRPr lang="pt-BR" dirty="0"/>
          </a:p>
          <a:p>
            <a:pPr lvl="1"/>
            <a:r>
              <a:rPr lang="pt-BR" dirty="0" smtClean="0"/>
              <a:t>Muitos ainda em desenvolvimento, por ser um projeto relativamente novo</a:t>
            </a:r>
          </a:p>
          <a:p>
            <a:pPr lvl="1"/>
            <a:r>
              <a:rPr lang="pt-BR" dirty="0" smtClean="0"/>
              <a:t>Alguns já em funcionamento, como o </a:t>
            </a:r>
            <a:r>
              <a:rPr lang="pt-BR" dirty="0" err="1" smtClean="0"/>
              <a:t>GeoPosition</a:t>
            </a:r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Possui interpretador de vários formatos comuns na web:</a:t>
            </a:r>
          </a:p>
          <a:p>
            <a:pPr lvl="1"/>
            <a:r>
              <a:rPr lang="pt-BR" dirty="0" smtClean="0"/>
              <a:t>HTML</a:t>
            </a:r>
          </a:p>
          <a:p>
            <a:pPr lvl="1"/>
            <a:r>
              <a:rPr lang="pt-BR" dirty="0" smtClean="0"/>
              <a:t>XML</a:t>
            </a:r>
          </a:p>
          <a:p>
            <a:pPr lvl="1"/>
            <a:r>
              <a:rPr lang="pt-BR" dirty="0" smtClean="0"/>
              <a:t>PDF</a:t>
            </a:r>
          </a:p>
          <a:p>
            <a:pPr lvl="1"/>
            <a:r>
              <a:rPr lang="pt-BR" dirty="0" smtClean="0"/>
              <a:t>ZIP</a:t>
            </a:r>
          </a:p>
          <a:p>
            <a:pPr lvl="1"/>
            <a:r>
              <a:rPr lang="pt-BR" dirty="0" smtClean="0"/>
              <a:t>...</a:t>
            </a:r>
          </a:p>
          <a:p>
            <a:r>
              <a:rPr lang="pt-BR" dirty="0" smtClean="0"/>
              <a:t>Possui sistema de busca integrado</a:t>
            </a:r>
          </a:p>
          <a:p>
            <a:pPr lvl="1"/>
            <a:r>
              <a:rPr lang="pt-BR" dirty="0" smtClean="0"/>
              <a:t>Busca por expressões compostas (usando aspas)</a:t>
            </a:r>
          </a:p>
          <a:p>
            <a:pPr lvl="1"/>
            <a:r>
              <a:rPr lang="pt-BR" dirty="0" smtClean="0"/>
              <a:t>Concatenação / exclusão de termos (+, -)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 operacional baseado em Linux</a:t>
            </a:r>
          </a:p>
          <a:p>
            <a:pPr lvl="1"/>
            <a:r>
              <a:rPr lang="pt-BR" dirty="0" smtClean="0"/>
              <a:t>Também funciona em plataforma Windows, porém é menos simples</a:t>
            </a:r>
          </a:p>
          <a:p>
            <a:r>
              <a:rPr lang="pt-BR" dirty="0" smtClean="0"/>
              <a:t>Código fonte</a:t>
            </a:r>
          </a:p>
          <a:p>
            <a:pPr lvl="1"/>
            <a:r>
              <a:rPr lang="pt-BR" dirty="0" smtClean="0"/>
              <a:t>Disponível em </a:t>
            </a:r>
            <a:r>
              <a:rPr lang="pt-BR" dirty="0" smtClean="0">
                <a:hlinkClick r:id="rId2"/>
              </a:rPr>
              <a:t>http://nutch.apache.org</a:t>
            </a:r>
            <a:endParaRPr lang="pt-BR" dirty="0" smtClean="0"/>
          </a:p>
          <a:p>
            <a:r>
              <a:rPr lang="pt-BR" dirty="0" smtClean="0"/>
              <a:t>Java 1.4 ou superior</a:t>
            </a:r>
          </a:p>
          <a:p>
            <a:r>
              <a:rPr lang="pt-BR" dirty="0" smtClean="0"/>
              <a:t>Servidor Apache </a:t>
            </a:r>
            <a:r>
              <a:rPr lang="pt-BR" dirty="0" err="1" smtClean="0"/>
              <a:t>Tomcat</a:t>
            </a:r>
            <a:endParaRPr lang="pt-BR" dirty="0" smtClean="0"/>
          </a:p>
          <a:p>
            <a:pPr lvl="1"/>
            <a:r>
              <a:rPr lang="pt-BR" dirty="0" smtClean="0"/>
              <a:t>Apenas para disponibilizar online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</TotalTime>
  <Words>1500</Words>
  <Application>Microsoft Office PowerPoint</Application>
  <PresentationFormat>Apresentação na tela (4:3)</PresentationFormat>
  <Paragraphs>313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6" baseType="lpstr">
      <vt:lpstr>Viagem</vt:lpstr>
      <vt:lpstr>Open Source Projects for Information Retrieval</vt:lpstr>
      <vt:lpstr>Nutch</vt:lpstr>
      <vt:lpstr>O que é?</vt:lpstr>
      <vt:lpstr>O que é?</vt:lpstr>
      <vt:lpstr>Histórico</vt:lpstr>
      <vt:lpstr>Histórico</vt:lpstr>
      <vt:lpstr>Características</vt:lpstr>
      <vt:lpstr>Características</vt:lpstr>
      <vt:lpstr>Requisitos</vt:lpstr>
      <vt:lpstr>Arquitetura</vt:lpstr>
      <vt:lpstr>Quem usa?</vt:lpstr>
      <vt:lpstr>Concorrentes do Nutch</vt:lpstr>
      <vt:lpstr>Slide 13</vt:lpstr>
      <vt:lpstr>Lucene</vt:lpstr>
      <vt:lpstr>Lucene é…</vt:lpstr>
      <vt:lpstr>Quem usa?</vt:lpstr>
      <vt:lpstr>Sistema de Busca</vt:lpstr>
      <vt:lpstr>Modelos de Busca</vt:lpstr>
      <vt:lpstr>Usando o Lucene</vt:lpstr>
      <vt:lpstr>Usando o Lucene Criando um índice</vt:lpstr>
      <vt:lpstr>Analyzers</vt:lpstr>
      <vt:lpstr>Usando o Lucene Criando um índice</vt:lpstr>
      <vt:lpstr>Usando o Lucene Indexando um documento</vt:lpstr>
      <vt:lpstr>Usando o Lucene Indexando um documento</vt:lpstr>
      <vt:lpstr>Usando o Lucene Indexando um documento</vt:lpstr>
      <vt:lpstr>Usando o Lucene Buscando um documento.</vt:lpstr>
      <vt:lpstr>Usando o Lucene Buscando um documento.</vt:lpstr>
      <vt:lpstr>Ferramentas</vt:lpstr>
      <vt:lpstr>Ferramentas - Sandbox</vt:lpstr>
      <vt:lpstr>Ferramentas - Sandbox</vt:lpstr>
      <vt:lpstr>Ferramentas - Sandbox</vt:lpstr>
      <vt:lpstr>Concorrentes do Lucene</vt:lpstr>
      <vt:lpstr>Slide 33</vt:lpstr>
      <vt:lpstr>Apache Solr</vt:lpstr>
      <vt:lpstr>O que é?</vt:lpstr>
      <vt:lpstr>O que é?</vt:lpstr>
      <vt:lpstr>Quem usa?</vt:lpstr>
      <vt:lpstr>O que é preciso?</vt:lpstr>
      <vt:lpstr>Por que usar o Solr</vt:lpstr>
      <vt:lpstr>Por que usar o Solr</vt:lpstr>
      <vt:lpstr>Por que usar o Solr</vt:lpstr>
      <vt:lpstr>Exemplos</vt:lpstr>
      <vt:lpstr>Exmplos</vt:lpstr>
      <vt:lpstr>Exemplos</vt:lpstr>
      <vt:lpstr>Exemplos (Análise de Texto)</vt:lpstr>
      <vt:lpstr>Exemplos</vt:lpstr>
      <vt:lpstr>Exemplos (Filtros no Schema.xml)</vt:lpstr>
      <vt:lpstr>Exemplos</vt:lpstr>
      <vt:lpstr>Exemplos (Highlighting)</vt:lpstr>
      <vt:lpstr>Exemplos</vt:lpstr>
      <vt:lpstr>Concorrentes do Solr</vt:lpstr>
      <vt:lpstr>Slide 52</vt:lpstr>
      <vt:lpstr>Referências</vt:lpstr>
      <vt:lpstr>Referências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 Projects for Information Retrieval</dc:title>
  <dc:creator>Ranieri</dc:creator>
  <cp:lastModifiedBy>fab</cp:lastModifiedBy>
  <cp:revision>12</cp:revision>
  <dcterms:created xsi:type="dcterms:W3CDTF">2010-10-14T11:34:22Z</dcterms:created>
  <dcterms:modified xsi:type="dcterms:W3CDTF">2010-10-21T17:54:56Z</dcterms:modified>
</cp:coreProperties>
</file>