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0" r:id="rId6"/>
    <p:sldId id="267" r:id="rId7"/>
    <p:sldId id="261" r:id="rId8"/>
    <p:sldId id="263" r:id="rId9"/>
    <p:sldId id="268" r:id="rId10"/>
    <p:sldId id="269" r:id="rId11"/>
    <p:sldId id="264" r:id="rId12"/>
    <p:sldId id="270" r:id="rId13"/>
    <p:sldId id="271" r:id="rId14"/>
    <p:sldId id="272" r:id="rId15"/>
    <p:sldId id="276" r:id="rId16"/>
    <p:sldId id="265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397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967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842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812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076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92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7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94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95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05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700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0502-A189-4E89-8806-FC124781603E}" type="datetimeFigureOut">
              <a:rPr lang="pt-BR" smtClean="0"/>
              <a:t>18/07/2017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D4F7-94FA-4EAE-9D21-FBBBB718926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457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2" cy="68580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3525" y="1200149"/>
            <a:ext cx="9144000" cy="1909763"/>
          </a:xfrm>
        </p:spPr>
        <p:txBody>
          <a:bodyPr/>
          <a:lstStyle/>
          <a:p>
            <a:r>
              <a:rPr lang="pt-BR" dirty="0" err="1"/>
              <a:t>AspectJML</a:t>
            </a:r>
            <a:r>
              <a:rPr lang="pt-BR" dirty="0"/>
              <a:t> Online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  <p:extLst>
              <p:ext uri="{D42A27DB-BD31-4B8C-83A1-F6EECF244321}">
                <p14:modId xmlns:p14="http://schemas.microsoft.com/office/powerpoint/2010/main" val="3692609100"/>
              </p:ext>
            </p:extLst>
          </p:nvPr>
        </p:nvSpPr>
        <p:spPr>
          <a:xfrm>
            <a:off x="1524000" y="3278187"/>
            <a:ext cx="9144000" cy="23083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Trabalho de </a:t>
            </a:r>
            <a:r>
              <a:rPr lang="pt-BR" dirty="0" smtClean="0"/>
              <a:t>Graduação </a:t>
            </a:r>
            <a:r>
              <a:rPr lang="pt-BR" dirty="0"/>
              <a:t>- Ciência da Computação</a:t>
            </a:r>
            <a:r>
              <a:rPr lang="en-US" dirty="0"/>
              <a:t/>
            </a:r>
            <a:br>
              <a:rPr lang="en-US" dirty="0"/>
            </a:br>
            <a:r>
              <a:rPr lang="pt-BR" dirty="0"/>
              <a:t>Universidade Federal de Pernambuco</a:t>
            </a:r>
          </a:p>
          <a:p>
            <a:r>
              <a:rPr lang="pt-BR" dirty="0" smtClean="0"/>
              <a:t>2017.1</a:t>
            </a:r>
            <a:endParaRPr lang="pt-BR" dirty="0"/>
          </a:p>
          <a:p>
            <a:r>
              <a:rPr lang="pt-BR" dirty="0"/>
              <a:t>Aluno: Igor Leão</a:t>
            </a:r>
            <a:r>
              <a:rPr lang="pt-BR" dirty="0">
                <a:latin typeface="+mn-ea"/>
                <a:cs typeface="+mn-ea"/>
              </a:rPr>
              <a:t/>
            </a:r>
            <a:br>
              <a:rPr lang="pt-BR" dirty="0">
                <a:latin typeface="+mn-ea"/>
                <a:cs typeface="+mn-ea"/>
              </a:rPr>
            </a:br>
            <a:r>
              <a:rPr lang="pt-BR" dirty="0"/>
              <a:t>Orientador: Henrique </a:t>
            </a:r>
            <a:r>
              <a:rPr lang="pt-BR" dirty="0" err="1"/>
              <a:t>Rebêlo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612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 Design </a:t>
            </a:r>
            <a:r>
              <a:rPr lang="pt-BR" i="1" dirty="0" err="1"/>
              <a:t>by</a:t>
            </a:r>
            <a:r>
              <a:rPr lang="pt-BR" i="1" dirty="0"/>
              <a:t> </a:t>
            </a:r>
            <a:r>
              <a:rPr lang="pt-BR" i="1" dirty="0" err="1"/>
              <a:t>Contract</a:t>
            </a:r>
            <a:endParaRPr lang="pt-BR" i="1" dirty="0"/>
          </a:p>
          <a:p>
            <a:pPr lvl="1"/>
            <a:r>
              <a:rPr lang="pt-BR" i="1" dirty="0"/>
              <a:t>Contratos em tempo de execução</a:t>
            </a:r>
          </a:p>
          <a:p>
            <a:pPr lvl="1"/>
            <a:r>
              <a:rPr lang="pt-BR" i="1" dirty="0" err="1"/>
              <a:t>PyContract</a:t>
            </a:r>
            <a:r>
              <a:rPr lang="pt-BR" i="1" dirty="0"/>
              <a:t>, JML entre outros</a:t>
            </a:r>
          </a:p>
          <a:p>
            <a:pPr lvl="1"/>
            <a:r>
              <a:rPr lang="pt-BR" i="1" dirty="0"/>
              <a:t>Pré-condições, declarações de invariante e pós-condições</a:t>
            </a:r>
          </a:p>
          <a:p>
            <a:pPr lvl="1"/>
            <a:r>
              <a:rPr lang="pt-BR" i="1" dirty="0"/>
              <a:t>JML</a:t>
            </a:r>
          </a:p>
          <a:p>
            <a:pPr lvl="2"/>
            <a:r>
              <a:rPr lang="pt-BR" i="1" dirty="0"/>
              <a:t>Especificação no universo Java</a:t>
            </a:r>
          </a:p>
          <a:p>
            <a:pPr lvl="2"/>
            <a:r>
              <a:rPr lang="pt-BR" i="1" dirty="0" err="1"/>
              <a:t>requires</a:t>
            </a:r>
            <a:r>
              <a:rPr lang="pt-BR" i="1" dirty="0"/>
              <a:t> , </a:t>
            </a:r>
            <a:r>
              <a:rPr lang="pt-BR" i="1" dirty="0" err="1"/>
              <a:t>ensures</a:t>
            </a:r>
            <a:r>
              <a:rPr lang="pt-BR" i="1" dirty="0"/>
              <a:t> \</a:t>
            </a:r>
            <a:r>
              <a:rPr lang="pt-BR" i="1" dirty="0" err="1"/>
              <a:t>result</a:t>
            </a:r>
            <a:r>
              <a:rPr lang="pt-BR" i="1" dirty="0"/>
              <a:t>, entre outras</a:t>
            </a:r>
          </a:p>
          <a:p>
            <a:pPr lvl="2"/>
            <a:r>
              <a:rPr lang="pt-BR" i="1" dirty="0"/>
              <a:t>Aspectos</a:t>
            </a:r>
          </a:p>
          <a:p>
            <a:pPr marL="457200" lvl="1" indent="0">
              <a:buNone/>
            </a:pPr>
            <a:r>
              <a:rPr lang="pt-BR" i="1" dirty="0"/>
              <a:t>	</a:t>
            </a:r>
          </a:p>
          <a:p>
            <a:endParaRPr lang="pt-BR" i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6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Abordagem proposta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IDE para desenvolvimento de programas da linguagem</a:t>
            </a:r>
          </a:p>
          <a:p>
            <a:pPr lvl="1"/>
            <a:r>
              <a:rPr lang="pt-BR" i="1" dirty="0" err="1"/>
              <a:t>Code</a:t>
            </a:r>
            <a:r>
              <a:rPr lang="pt-BR" i="1" dirty="0"/>
              <a:t>/ </a:t>
            </a:r>
            <a:r>
              <a:rPr lang="pt-BR" i="1" dirty="0" err="1"/>
              <a:t>compiling</a:t>
            </a:r>
            <a:r>
              <a:rPr lang="pt-BR" i="1" dirty="0"/>
              <a:t> as a servisse</a:t>
            </a:r>
          </a:p>
          <a:p>
            <a:pPr lvl="1"/>
            <a:r>
              <a:rPr lang="pt-BR" i="1" dirty="0"/>
              <a:t>Sem preocupação com dependências ou plugins</a:t>
            </a:r>
          </a:p>
          <a:p>
            <a:pPr lvl="1"/>
            <a:r>
              <a:rPr lang="pt-BR" i="1" dirty="0"/>
              <a:t>Sem preocupação com o ambiente de desenvolvimento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5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Abordagem proposta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3991993358"/>
              </p:ext>
            </p:extLst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estar presente através da </a:t>
            </a:r>
            <a:r>
              <a:rPr lang="pt-BR" i="1" dirty="0"/>
              <a:t>World </a:t>
            </a:r>
            <a:r>
              <a:rPr lang="pt-BR" i="1" dirty="0" err="1"/>
              <a:t>Wide</a:t>
            </a:r>
            <a:r>
              <a:rPr lang="pt-BR" i="1" dirty="0"/>
              <a:t> Web</a:t>
            </a:r>
            <a:r>
              <a:rPr lang="pt-BR" dirty="0"/>
              <a:t>, sendo disponível para estudantes, entusiastas e profissionais que desejam editar, compilar e executar programas </a:t>
            </a:r>
            <a:r>
              <a:rPr lang="pt-BR" i="1" dirty="0" err="1"/>
              <a:t>AspectJML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mostrar o resultado de compilação do programa de entrada que foi codificado usando a própria </a:t>
            </a:r>
            <a:r>
              <a:rPr lang="pt-BR" i="1" dirty="0"/>
              <a:t>IDE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mostrar o resultado de execução do programa de entrada que foi codificado usando a própria </a:t>
            </a:r>
            <a:r>
              <a:rPr lang="pt-BR" i="1" dirty="0"/>
              <a:t>IDE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possibilitar o </a:t>
            </a:r>
            <a:r>
              <a:rPr lang="pt-BR" i="1" dirty="0"/>
              <a:t>download </a:t>
            </a:r>
            <a:r>
              <a:rPr lang="pt-BR" dirty="0"/>
              <a:t>do código que foi editado na própria </a:t>
            </a:r>
            <a:r>
              <a:rPr lang="pt-BR" i="1" dirty="0"/>
              <a:t>IDE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possibilitar o </a:t>
            </a:r>
            <a:r>
              <a:rPr lang="pt-BR" i="1" dirty="0"/>
              <a:t>upload</a:t>
            </a:r>
            <a:r>
              <a:rPr lang="pt-BR" dirty="0"/>
              <a:t> do código que foi baixado por meio da própria </a:t>
            </a:r>
            <a:r>
              <a:rPr lang="pt-BR" i="1" dirty="0"/>
              <a:t>IDE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possibilitar manter uma visão da estrutura do projeto através de uma </a:t>
            </a:r>
            <a:r>
              <a:rPr lang="pt-BR" i="1" dirty="0" err="1"/>
              <a:t>TreeView</a:t>
            </a:r>
            <a:r>
              <a:rPr lang="pt-BR" dirty="0"/>
              <a:t>.</a:t>
            </a:r>
          </a:p>
          <a:p>
            <a:pPr lvl="0"/>
            <a:r>
              <a:rPr lang="pt-BR" dirty="0"/>
              <a:t>A </a:t>
            </a:r>
            <a:r>
              <a:rPr lang="pt-BR" i="1" dirty="0"/>
              <a:t>IDE</a:t>
            </a:r>
            <a:r>
              <a:rPr lang="pt-BR" dirty="0"/>
              <a:t> deve possibilitar uma visão da estrutura do projeto através do uso de abas.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07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Abordagem proposta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t-BR" dirty="0"/>
              <a:t>Seleção entre diferentes temas</a:t>
            </a:r>
          </a:p>
          <a:p>
            <a:pPr lvl="0"/>
            <a:r>
              <a:rPr lang="pt-BR" dirty="0"/>
              <a:t>Seleção entre diferentes tamanhos de fonte</a:t>
            </a:r>
          </a:p>
          <a:p>
            <a:pPr lvl="0"/>
            <a:r>
              <a:rPr lang="pt-BR" dirty="0"/>
              <a:t>Possibilidade de esconder ou exibir a </a:t>
            </a:r>
            <a:r>
              <a:rPr lang="pt-BR" i="1" dirty="0" err="1"/>
              <a:t>TreeView</a:t>
            </a:r>
            <a:r>
              <a:rPr lang="pt-BR" i="1" dirty="0"/>
              <a:t>.</a:t>
            </a:r>
            <a:endParaRPr lang="pt-BR" dirty="0"/>
          </a:p>
          <a:p>
            <a:pPr lvl="0"/>
            <a:r>
              <a:rPr lang="pt-BR" dirty="0"/>
              <a:t>Possibilidade de esconder ou exibir o resultado da compilação e execução.</a:t>
            </a:r>
          </a:p>
          <a:p>
            <a:pPr lvl="0"/>
            <a:r>
              <a:rPr lang="pt-BR" dirty="0"/>
              <a:t>Possibilidade de escolher exibir apenas o resultado da compilação ou apenas o resultado da execução.</a:t>
            </a:r>
          </a:p>
          <a:p>
            <a:pPr lvl="0"/>
            <a:r>
              <a:rPr lang="pt-BR" dirty="0"/>
              <a:t>Possibilidade de baixar tanto o último código no servidor quando o código recém editado pelo usuário que ainda não foi alvo de compilação.</a:t>
            </a:r>
          </a:p>
          <a:p>
            <a:pPr lvl="0"/>
            <a:r>
              <a:rPr lang="pt-BR" dirty="0"/>
              <a:t>Possibilidade de carregar projetos exemplos para finalidade de ensino.</a:t>
            </a:r>
          </a:p>
          <a:p>
            <a:pPr lvl="0"/>
            <a:r>
              <a:rPr lang="pt-BR" dirty="0"/>
              <a:t>Possibilidade de renomear seus arquivos, que são representados tanto por meio de abas quando em uma estrutura de árvore.</a:t>
            </a:r>
          </a:p>
          <a:p>
            <a:pPr lvl="0"/>
            <a:r>
              <a:rPr lang="pt-BR" dirty="0"/>
              <a:t>Possibilidade de nomear e renomear a unidade semântica de todos os arquivos na forma de um projeto.</a:t>
            </a:r>
          </a:p>
          <a:p>
            <a:pPr lvl="0"/>
            <a:r>
              <a:rPr lang="pt-BR" dirty="0"/>
              <a:t>Possibilidade de deletar arquivos e pacotes.</a:t>
            </a:r>
          </a:p>
          <a:p>
            <a:pPr lvl="0"/>
            <a:r>
              <a:rPr lang="pt-BR" dirty="0"/>
              <a:t>Possibilidade facilitar a manipulação de código através de atalhos.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2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Abordagem proposta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Tecnologias</a:t>
            </a:r>
          </a:p>
          <a:p>
            <a:pPr lvl="1"/>
            <a:r>
              <a:rPr lang="pt-BR" i="1" dirty="0"/>
              <a:t>Front-</a:t>
            </a:r>
            <a:r>
              <a:rPr lang="pt-BR" i="1" dirty="0" err="1"/>
              <a:t>end</a:t>
            </a:r>
            <a:endParaRPr lang="pt-BR" i="1" dirty="0"/>
          </a:p>
          <a:p>
            <a:pPr lvl="2"/>
            <a:r>
              <a:rPr lang="pt-BR" i="1" dirty="0" err="1"/>
              <a:t>AngularJS</a:t>
            </a:r>
            <a:endParaRPr lang="pt-BR" i="1" dirty="0"/>
          </a:p>
          <a:p>
            <a:pPr lvl="2"/>
            <a:r>
              <a:rPr lang="pt-BR" i="1" dirty="0" err="1"/>
              <a:t>Code</a:t>
            </a:r>
            <a:r>
              <a:rPr lang="pt-BR" i="1" dirty="0"/>
              <a:t> </a:t>
            </a:r>
            <a:r>
              <a:rPr lang="pt-BR" i="1" dirty="0" err="1"/>
              <a:t>Mirror</a:t>
            </a:r>
            <a:endParaRPr lang="pt-BR" i="1" dirty="0"/>
          </a:p>
          <a:p>
            <a:pPr lvl="2"/>
            <a:r>
              <a:rPr lang="pt-BR" i="1" dirty="0" err="1"/>
              <a:t>Jquery</a:t>
            </a:r>
            <a:endParaRPr lang="pt-BR" i="1" dirty="0"/>
          </a:p>
          <a:p>
            <a:pPr lvl="2"/>
            <a:endParaRPr lang="pt-BR" dirty="0"/>
          </a:p>
          <a:p>
            <a:pPr lvl="1"/>
            <a:r>
              <a:rPr lang="pt-BR" dirty="0"/>
              <a:t>Back-</a:t>
            </a:r>
            <a:r>
              <a:rPr lang="pt-BR" dirty="0" err="1"/>
              <a:t>end</a:t>
            </a:r>
            <a:endParaRPr lang="pt-BR" dirty="0"/>
          </a:p>
          <a:p>
            <a:pPr lvl="2"/>
            <a:r>
              <a:rPr lang="pt-BR" dirty="0"/>
              <a:t>Ruby</a:t>
            </a:r>
          </a:p>
          <a:p>
            <a:pPr lvl="2"/>
            <a:r>
              <a:rPr lang="pt-BR" dirty="0" err="1"/>
              <a:t>Rails</a:t>
            </a:r>
            <a:endParaRPr lang="pt-BR" dirty="0"/>
          </a:p>
          <a:p>
            <a:pPr lvl="2"/>
            <a:r>
              <a:rPr lang="pt-BR" dirty="0" err="1"/>
              <a:t>Docker</a:t>
            </a:r>
            <a:endParaRPr lang="pt-BR" dirty="0"/>
          </a:p>
          <a:p>
            <a:pPr lvl="3"/>
            <a:r>
              <a:rPr lang="pt-BR" dirty="0"/>
              <a:t>Isolamento entre os processos</a:t>
            </a:r>
          </a:p>
          <a:p>
            <a:pPr lvl="3"/>
            <a:r>
              <a:rPr lang="pt-BR" dirty="0"/>
              <a:t>Isolamento entre o sistema de arquivos</a:t>
            </a:r>
          </a:p>
          <a:p>
            <a:pPr lvl="2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5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Tornou-se possível</a:t>
            </a:r>
          </a:p>
          <a:p>
            <a:pPr lvl="1"/>
            <a:r>
              <a:rPr lang="pt-BR" dirty="0"/>
              <a:t>Desenvolvimento de aplicações </a:t>
            </a:r>
            <a:r>
              <a:rPr lang="pt-BR" i="1" dirty="0" err="1"/>
              <a:t>AspectJML</a:t>
            </a:r>
            <a:r>
              <a:rPr lang="pt-BR" dirty="0"/>
              <a:t> através de uma interface </a:t>
            </a:r>
            <a:r>
              <a:rPr lang="pt-BR" i="1" dirty="0"/>
              <a:t>WEB</a:t>
            </a:r>
          </a:p>
          <a:p>
            <a:pPr lvl="1"/>
            <a:r>
              <a:rPr lang="pt-BR" dirty="0"/>
              <a:t>Abstração do ambiente de desenvolvimento tal qual o sistema operacional e a versão do compilador</a:t>
            </a:r>
          </a:p>
          <a:p>
            <a:pPr lvl="1"/>
            <a:r>
              <a:rPr lang="pt-BR" dirty="0"/>
              <a:t>Criação de uma </a:t>
            </a:r>
            <a:r>
              <a:rPr lang="pt-BR" i="1" dirty="0"/>
              <a:t>IDE</a:t>
            </a:r>
            <a:r>
              <a:rPr lang="pt-BR" dirty="0"/>
              <a:t> capaz de fornecer recursos previamente não disponíveis, como realce de sintaxe e auto completar, específicos do </a:t>
            </a:r>
            <a:r>
              <a:rPr lang="pt-BR" i="1" dirty="0" err="1"/>
              <a:t>AspectJML</a:t>
            </a:r>
            <a:endParaRPr lang="pt-BR" i="1" dirty="0"/>
          </a:p>
          <a:p>
            <a:r>
              <a:rPr lang="pt-BR" i="1" dirty="0"/>
              <a:t>Limitações</a:t>
            </a:r>
          </a:p>
          <a:p>
            <a:pPr lvl="1"/>
            <a:r>
              <a:rPr lang="pt-BR" i="1" dirty="0"/>
              <a:t>Polimento</a:t>
            </a:r>
          </a:p>
          <a:p>
            <a:pPr lvl="1"/>
            <a:r>
              <a:rPr lang="pt-BR" i="1" dirty="0"/>
              <a:t>Funcionalidades</a:t>
            </a:r>
          </a:p>
          <a:p>
            <a:pPr lvl="2"/>
            <a:r>
              <a:rPr lang="pt-BR" i="1" dirty="0" err="1"/>
              <a:t>Run</a:t>
            </a:r>
            <a:r>
              <a:rPr lang="pt-BR" i="1" dirty="0"/>
              <a:t>, Projetos exemplos</a:t>
            </a:r>
          </a:p>
          <a:p>
            <a:pPr lvl="1"/>
            <a:r>
              <a:rPr lang="pt-BR" i="1" dirty="0"/>
              <a:t>Bugs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64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Demonstração da solução</a:t>
            </a:r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667" y="1825625"/>
            <a:ext cx="8766666" cy="435133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6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Demonstração da solução</a:t>
            </a:r>
          </a:p>
        </p:txBody>
      </p:sp>
      <p:pic>
        <p:nvPicPr>
          <p:cNvPr id="4" name="Espaço Reservado para Conteúdo 3" descr="Uma imagem contendo captura de tela&#10;&#10;Descrição gerada com muito alta confianç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153" y="2419923"/>
            <a:ext cx="6401693" cy="316274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48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Demonstração da solução</a:t>
            </a:r>
          </a:p>
        </p:txBody>
      </p:sp>
      <p:pic>
        <p:nvPicPr>
          <p:cNvPr id="4" name="Espaço Reservado para Conteúdo 3" descr="Uma imagem contendo captura de tela&#10;&#10;Descrição gerada com muito alta confiança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630" y="1825625"/>
            <a:ext cx="8842740" cy="435133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09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Demonstração da solução</a:t>
            </a:r>
          </a:p>
        </p:txBody>
      </p:sp>
      <p:pic>
        <p:nvPicPr>
          <p:cNvPr id="4" name="Espaço Reservado para Conteúdo 3" descr="Uma imagem contendo captura de tela&#10;&#10;Descrição gerada com muito alta confianç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842" y="1825625"/>
            <a:ext cx="3296315" cy="435133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8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  <a:p>
            <a:r>
              <a:rPr lang="pt-BR" dirty="0"/>
              <a:t>Caracterização do problema</a:t>
            </a:r>
          </a:p>
          <a:p>
            <a:r>
              <a:rPr lang="pt-BR" dirty="0"/>
              <a:t>Objetivos</a:t>
            </a:r>
          </a:p>
          <a:p>
            <a:r>
              <a:rPr lang="pt-BR" dirty="0"/>
              <a:t>Metodologia</a:t>
            </a:r>
          </a:p>
          <a:p>
            <a:r>
              <a:rPr lang="pt-BR" dirty="0"/>
              <a:t>Fundamentação teórica</a:t>
            </a:r>
          </a:p>
          <a:p>
            <a:r>
              <a:rPr lang="pt-BR" dirty="0"/>
              <a:t>Abordagem proposta</a:t>
            </a:r>
          </a:p>
          <a:p>
            <a:r>
              <a:rPr lang="pt-BR" dirty="0"/>
              <a:t>Demonstração da solução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7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Surgimento da programação orientada a objetos</a:t>
            </a:r>
          </a:p>
          <a:p>
            <a:pPr lvl="1"/>
            <a:r>
              <a:rPr lang="pt-BR" dirty="0"/>
              <a:t>Preocupação a respeito da confiabilidade</a:t>
            </a:r>
          </a:p>
          <a:p>
            <a:pPr lvl="2"/>
            <a:r>
              <a:rPr lang="pt-BR" dirty="0"/>
              <a:t>Reuso</a:t>
            </a:r>
          </a:p>
          <a:p>
            <a:pPr lvl="2"/>
            <a:r>
              <a:rPr lang="pt-BR" dirty="0"/>
              <a:t>Software de larga escala</a:t>
            </a:r>
          </a:p>
          <a:p>
            <a:pPr lvl="2"/>
            <a:endParaRPr lang="pt-BR" dirty="0"/>
          </a:p>
          <a:p>
            <a:r>
              <a:rPr lang="pt-BR" i="1" dirty="0"/>
              <a:t>Design </a:t>
            </a:r>
            <a:r>
              <a:rPr lang="pt-BR" i="1" dirty="0" err="1"/>
              <a:t>by</a:t>
            </a:r>
            <a:r>
              <a:rPr lang="pt-BR" i="1" dirty="0"/>
              <a:t> </a:t>
            </a:r>
            <a:r>
              <a:rPr lang="pt-BR" i="1" dirty="0" err="1"/>
              <a:t>Contract</a:t>
            </a:r>
            <a:endParaRPr lang="pt-BR" i="1" dirty="0"/>
          </a:p>
          <a:p>
            <a:pPr lvl="1"/>
            <a:r>
              <a:rPr lang="pt-BR" i="1" dirty="0"/>
              <a:t>Mayer</a:t>
            </a:r>
          </a:p>
          <a:p>
            <a:pPr lvl="1"/>
            <a:r>
              <a:rPr lang="pt-BR" i="1" dirty="0"/>
              <a:t>Ideia de contratos</a:t>
            </a:r>
          </a:p>
          <a:p>
            <a:pPr lvl="2"/>
            <a:r>
              <a:rPr lang="pt-BR" i="1" dirty="0"/>
              <a:t>Restrições de comportamento</a:t>
            </a:r>
          </a:p>
          <a:p>
            <a:pPr lvl="2"/>
            <a:r>
              <a:rPr lang="pt-BR" i="1" dirty="0"/>
              <a:t>Checados em tempo de execução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1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i="1" dirty="0"/>
              <a:t>Design </a:t>
            </a:r>
            <a:r>
              <a:rPr lang="pt-BR" i="1" dirty="0" err="1"/>
              <a:t>by</a:t>
            </a:r>
            <a:r>
              <a:rPr lang="pt-BR" i="1" dirty="0"/>
              <a:t> </a:t>
            </a:r>
            <a:r>
              <a:rPr lang="pt-BR" i="1" dirty="0" err="1"/>
              <a:t>Contract</a:t>
            </a:r>
            <a:endParaRPr lang="pt-BR" i="1" dirty="0"/>
          </a:p>
          <a:p>
            <a:pPr lvl="1"/>
            <a:r>
              <a:rPr lang="pt-BR" i="1" dirty="0" err="1"/>
              <a:t>PyContract</a:t>
            </a:r>
            <a:endParaRPr lang="pt-BR" i="1" dirty="0"/>
          </a:p>
          <a:p>
            <a:pPr lvl="1"/>
            <a:r>
              <a:rPr lang="pt-BR" i="1" dirty="0"/>
              <a:t>JML</a:t>
            </a:r>
          </a:p>
          <a:p>
            <a:pPr lvl="1"/>
            <a:endParaRPr lang="pt-BR" i="1" dirty="0"/>
          </a:p>
          <a:p>
            <a:r>
              <a:rPr lang="pt-BR" i="1" dirty="0"/>
              <a:t>Contratos como um interesse transversal</a:t>
            </a:r>
          </a:p>
          <a:p>
            <a:pPr lvl="1"/>
            <a:r>
              <a:rPr lang="pt-BR" i="1" dirty="0" err="1"/>
              <a:t>AspectJ</a:t>
            </a:r>
            <a:endParaRPr lang="pt-BR" i="1" dirty="0"/>
          </a:p>
          <a:p>
            <a:pPr lvl="2"/>
            <a:r>
              <a:rPr lang="pt-BR" i="1" dirty="0"/>
              <a:t>Quebra do raciocínio modular</a:t>
            </a:r>
          </a:p>
          <a:p>
            <a:pPr lvl="2"/>
            <a:r>
              <a:rPr lang="pt-BR" i="1" dirty="0"/>
              <a:t>Documentação</a:t>
            </a:r>
          </a:p>
          <a:p>
            <a:pPr lvl="2"/>
            <a:endParaRPr lang="pt-BR" i="1" dirty="0"/>
          </a:p>
          <a:p>
            <a:r>
              <a:rPr lang="pt-BR" i="1" dirty="0" err="1"/>
              <a:t>AspectJML</a:t>
            </a:r>
            <a:endParaRPr lang="pt-BR" i="1" dirty="0"/>
          </a:p>
          <a:p>
            <a:pPr lvl="1"/>
            <a:r>
              <a:rPr lang="pt-BR" i="1" dirty="0"/>
              <a:t>O melhor dos dois mundos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2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Caracterização do problema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AspectJML</a:t>
            </a:r>
            <a:endParaRPr lang="pt-BR" dirty="0"/>
          </a:p>
          <a:p>
            <a:pPr lvl="1"/>
            <a:r>
              <a:rPr lang="pt-BR" dirty="0"/>
              <a:t>Ambiente de desenvolvimento incipiente</a:t>
            </a:r>
          </a:p>
          <a:p>
            <a:pPr lvl="1"/>
            <a:r>
              <a:rPr lang="pt-BR" dirty="0"/>
              <a:t>Difícil configuração de um ambiente de desenvolvimento</a:t>
            </a:r>
          </a:p>
          <a:p>
            <a:pPr lvl="2"/>
            <a:r>
              <a:rPr lang="pt-BR" dirty="0"/>
              <a:t>Dependências</a:t>
            </a:r>
          </a:p>
          <a:p>
            <a:pPr lvl="2"/>
            <a:r>
              <a:rPr lang="pt-BR" dirty="0"/>
              <a:t>Plugins</a:t>
            </a:r>
          </a:p>
          <a:p>
            <a:pPr lvl="2"/>
            <a:r>
              <a:rPr lang="pt-BR" dirty="0"/>
              <a:t>Atualização de software</a:t>
            </a:r>
          </a:p>
          <a:p>
            <a:pPr lvl="2"/>
            <a:endParaRPr lang="pt-BR" dirty="0"/>
          </a:p>
          <a:p>
            <a:r>
              <a:rPr lang="pt-BR" dirty="0"/>
              <a:t>Relato de caso</a:t>
            </a:r>
          </a:p>
          <a:p>
            <a:pPr lvl="1"/>
            <a:r>
              <a:rPr lang="pt-BR" dirty="0"/>
              <a:t>Cadeira de aspectos em 2017.1, Henrique </a:t>
            </a:r>
            <a:r>
              <a:rPr lang="pt-BR" dirty="0" err="1"/>
              <a:t>Rebêlo</a:t>
            </a:r>
            <a:r>
              <a:rPr lang="pt-BR" dirty="0"/>
              <a:t>, </a:t>
            </a:r>
            <a:r>
              <a:rPr lang="pt-BR" dirty="0" err="1"/>
              <a:t>CIn</a:t>
            </a:r>
            <a:r>
              <a:rPr lang="pt-BR" dirty="0"/>
              <a:t> UFPE</a:t>
            </a:r>
          </a:p>
          <a:p>
            <a:pPr lvl="1"/>
            <a:r>
              <a:rPr lang="pt-BR" dirty="0"/>
              <a:t>Problemas na atualização da JVM, Ana Cavalcanti,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York</a:t>
            </a:r>
          </a:p>
          <a:p>
            <a:pPr lvl="1"/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6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Caracterização do problema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Ambiente de difícil configuração</a:t>
            </a:r>
          </a:p>
          <a:p>
            <a:pPr lvl="1"/>
            <a:r>
              <a:rPr lang="pt-BR" dirty="0"/>
              <a:t>Dificulta a disseminação da linguagem</a:t>
            </a:r>
          </a:p>
          <a:p>
            <a:pPr lvl="1"/>
            <a:r>
              <a:rPr lang="pt-BR" dirty="0"/>
              <a:t>Dificulta seu ensino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Revisão da literatura</a:t>
            </a:r>
          </a:p>
          <a:p>
            <a:pPr lvl="1"/>
            <a:r>
              <a:rPr lang="pt-BR" dirty="0"/>
              <a:t>Entender o surgimento do </a:t>
            </a:r>
            <a:r>
              <a:rPr lang="pt-BR" i="1" dirty="0"/>
              <a:t>Design </a:t>
            </a:r>
            <a:r>
              <a:rPr lang="pt-BR" i="1" dirty="0" err="1"/>
              <a:t>by</a:t>
            </a:r>
            <a:r>
              <a:rPr lang="pt-BR" i="1" dirty="0"/>
              <a:t> </a:t>
            </a:r>
            <a:r>
              <a:rPr lang="pt-BR" i="1" dirty="0" err="1"/>
              <a:t>Contract</a:t>
            </a:r>
            <a:endParaRPr lang="pt-BR" i="1" dirty="0"/>
          </a:p>
          <a:p>
            <a:pPr lvl="1"/>
            <a:r>
              <a:rPr lang="pt-BR" i="1" dirty="0"/>
              <a:t>Investigação sobre o estado do paradigma</a:t>
            </a:r>
          </a:p>
          <a:p>
            <a:r>
              <a:rPr lang="pt-BR" dirty="0"/>
              <a:t>Abordagem para resolução do problema</a:t>
            </a:r>
          </a:p>
          <a:p>
            <a:r>
              <a:rPr lang="pt-BR" dirty="0"/>
              <a:t>Demonstração da solução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244693334"/>
              </p:ext>
            </p:extLst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 axiomatic Basis for Computer Programming (Hoare, 1969)</a:t>
            </a:r>
          </a:p>
          <a:p>
            <a:pPr lvl="1"/>
            <a:r>
              <a:rPr lang="pt-BR" dirty="0"/>
              <a:t>Raciocínio com em axiomas</a:t>
            </a:r>
          </a:p>
          <a:p>
            <a:endParaRPr lang="pt-BR" dirty="0"/>
          </a:p>
          <a:p>
            <a:r>
              <a:rPr lang="pt-BR" dirty="0"/>
              <a:t>Tripla de </a:t>
            </a:r>
            <a:r>
              <a:rPr lang="pt-BR" dirty="0" err="1"/>
              <a:t>Hoare</a:t>
            </a:r>
            <a:endParaRPr lang="pt-BR" dirty="0"/>
          </a:p>
          <a:p>
            <a:pPr lvl="1"/>
            <a:r>
              <a:rPr lang="pt-BR" dirty="0"/>
              <a:t>como a execução do código afeta estado de execução do programa</a:t>
            </a:r>
          </a:p>
          <a:p>
            <a:endParaRPr lang="pt-BR" dirty="0"/>
          </a:p>
          <a:p>
            <a:pPr lvl="1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6622" y="4250676"/>
            <a:ext cx="3086100" cy="14192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5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Semântica Axiomática</a:t>
            </a:r>
          </a:p>
          <a:p>
            <a:pPr lvl="1"/>
            <a:r>
              <a:rPr lang="pt-BR" dirty="0"/>
              <a:t>Em busca de um modelo</a:t>
            </a:r>
          </a:p>
          <a:p>
            <a:pPr lvl="2"/>
            <a:r>
              <a:rPr lang="pt-BR" dirty="0"/>
              <a:t>O formal e o informal</a:t>
            </a:r>
          </a:p>
          <a:p>
            <a:pPr lvl="2"/>
            <a:r>
              <a:rPr lang="pt-BR" dirty="0"/>
              <a:t>Modelo cascata</a:t>
            </a:r>
          </a:p>
          <a:p>
            <a:pPr lvl="2"/>
            <a:r>
              <a:rPr lang="pt-BR" dirty="0"/>
              <a:t>Modelo contratual</a:t>
            </a:r>
          </a:p>
          <a:p>
            <a:pPr lvl="2"/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5625"/>
            <a:ext cx="3998162" cy="490023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47" b="80972"/>
          <a:stretch/>
        </p:blipFill>
        <p:spPr>
          <a:xfrm>
            <a:off x="10429873" y="0"/>
            <a:ext cx="1762127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133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537</Words>
  <Application>Microsoft Office PowerPoint</Application>
  <PresentationFormat>Personalizar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AspectJML Online</vt:lpstr>
      <vt:lpstr>Agenda</vt:lpstr>
      <vt:lpstr>Introdução</vt:lpstr>
      <vt:lpstr>Introdução</vt:lpstr>
      <vt:lpstr>Caracterização do problema</vt:lpstr>
      <vt:lpstr>Caracterização do problema</vt:lpstr>
      <vt:lpstr>Objetivos</vt:lpstr>
      <vt:lpstr>Fundamentação teórica</vt:lpstr>
      <vt:lpstr>Fundamentação teórica</vt:lpstr>
      <vt:lpstr>Fundamentação teórica</vt:lpstr>
      <vt:lpstr>Abordagem proposta</vt:lpstr>
      <vt:lpstr>Abordagem proposta</vt:lpstr>
      <vt:lpstr>Abordagem proposta</vt:lpstr>
      <vt:lpstr>Abordagem proposta</vt:lpstr>
      <vt:lpstr>Conclusões</vt:lpstr>
      <vt:lpstr>Demonstração da solução</vt:lpstr>
      <vt:lpstr>Demonstração da solução</vt:lpstr>
      <vt:lpstr>Demonstração da solução</vt:lpstr>
      <vt:lpstr>Demonstração da solução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AspectJML Online</dc:title>
  <dc:creator>Igor Leao</dc:creator>
  <cp:lastModifiedBy>Igor Vinicius Pinheiro Cordeiro Leao</cp:lastModifiedBy>
  <cp:revision>8</cp:revision>
  <dcterms:created xsi:type="dcterms:W3CDTF">2017-07-18T01:50:50Z</dcterms:created>
  <dcterms:modified xsi:type="dcterms:W3CDTF">2017-07-18T17:31:38Z</dcterms:modified>
</cp:coreProperties>
</file>