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9"/>
  </p:notesMasterIdLst>
  <p:sldIdLst>
    <p:sldId id="256" r:id="rId2"/>
    <p:sldId id="296" r:id="rId3"/>
    <p:sldId id="286" r:id="rId4"/>
    <p:sldId id="287" r:id="rId5"/>
    <p:sldId id="342" r:id="rId6"/>
    <p:sldId id="314" r:id="rId7"/>
    <p:sldId id="343" r:id="rId8"/>
    <p:sldId id="344" r:id="rId9"/>
    <p:sldId id="316" r:id="rId10"/>
    <p:sldId id="345" r:id="rId11"/>
    <p:sldId id="346" r:id="rId12"/>
    <p:sldId id="347" r:id="rId13"/>
    <p:sldId id="348" r:id="rId14"/>
    <p:sldId id="349" r:id="rId15"/>
    <p:sldId id="350" r:id="rId16"/>
    <p:sldId id="351" r:id="rId17"/>
    <p:sldId id="352" r:id="rId18"/>
    <p:sldId id="353" r:id="rId19"/>
    <p:sldId id="354" r:id="rId20"/>
    <p:sldId id="355" r:id="rId21"/>
    <p:sldId id="356" r:id="rId22"/>
    <p:sldId id="357" r:id="rId23"/>
    <p:sldId id="358" r:id="rId24"/>
    <p:sldId id="359" r:id="rId25"/>
    <p:sldId id="360" r:id="rId26"/>
    <p:sldId id="361" r:id="rId27"/>
    <p:sldId id="362" r:id="rId28"/>
    <p:sldId id="363" r:id="rId29"/>
    <p:sldId id="364" r:id="rId30"/>
    <p:sldId id="365" r:id="rId31"/>
    <p:sldId id="366" r:id="rId32"/>
    <p:sldId id="367" r:id="rId33"/>
    <p:sldId id="368" r:id="rId34"/>
    <p:sldId id="369" r:id="rId35"/>
    <p:sldId id="370" r:id="rId36"/>
    <p:sldId id="371" r:id="rId37"/>
    <p:sldId id="372" r:id="rId3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748" autoAdjust="0"/>
  </p:normalViewPr>
  <p:slideViewPr>
    <p:cSldViewPr>
      <p:cViewPr>
        <p:scale>
          <a:sx n="67" d="100"/>
          <a:sy n="67" d="100"/>
        </p:scale>
        <p:origin x="-1254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859C1C-C492-4FAD-8228-A6E17A363ED1}" type="datetimeFigureOut">
              <a:rPr lang="pt-BR" smtClean="0"/>
              <a:pPr/>
              <a:t>05/02/2013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6B681E-D740-4E6A-A84A-5EA95E0C03E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2870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6B681E-D740-4E6A-A84A-5EA95E0C03E2}" type="slidenum">
              <a:rPr lang="pt-BR" smtClean="0"/>
              <a:pPr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27444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7EB87-C356-4A3D-8AC5-1FBE52253934}" type="datetime1">
              <a:rPr lang="pt-BR" smtClean="0"/>
              <a:pPr/>
              <a:t>05/02/2013</a:t>
            </a:fld>
            <a:endParaRPr lang="pt-B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4C780-9739-4DA9-908A-0485E7263256}" type="datetime1">
              <a:rPr lang="pt-BR" smtClean="0"/>
              <a:pPr/>
              <a:t>05/02/2013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A7275-C02C-4706-9455-09018E84C420}" type="datetime1">
              <a:rPr lang="pt-BR" smtClean="0"/>
              <a:pPr/>
              <a:t>05/02/2013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02C42-CC3A-4241-BC14-784ABEBBDDB2}" type="datetime1">
              <a:rPr lang="pt-BR" smtClean="0"/>
              <a:pPr/>
              <a:t>05/02/2013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1CC3A-83F8-468E-BB0B-382A5145FEAE}" type="datetime1">
              <a:rPr lang="pt-BR" smtClean="0"/>
              <a:pPr/>
              <a:t>05/02/2013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7294C-061E-4310-8733-0C3D54619E50}" type="datetime1">
              <a:rPr lang="pt-BR" smtClean="0"/>
              <a:pPr/>
              <a:t>05/02/2013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74527-0CFC-4ED8-8F29-70B4A878AD5B}" type="datetime1">
              <a:rPr lang="pt-BR" smtClean="0"/>
              <a:pPr/>
              <a:t>05/02/2013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3304D-E7E5-44B7-BAF8-DD872DD45256}" type="datetime1">
              <a:rPr lang="pt-BR" smtClean="0"/>
              <a:pPr/>
              <a:t>05/02/2013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6A49-5255-4E9E-9E5D-F04FB19E9947}" type="datetime1">
              <a:rPr lang="pt-BR" smtClean="0"/>
              <a:pPr/>
              <a:t>05/02/2013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541CA-2423-422F-8202-90991D6D8A0D}" type="datetime1">
              <a:rPr lang="pt-BR" smtClean="0"/>
              <a:pPr/>
              <a:t>05/02/2013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D3EEE-A789-4B61-B278-3D36BB2DECAE}" type="datetime1">
              <a:rPr lang="pt-BR" smtClean="0"/>
              <a:pPr/>
              <a:t>05/02/2013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393DAD91-236D-4E97-B16C-5BEAB36A35CD}" type="datetime1">
              <a:rPr lang="pt-BR" smtClean="0"/>
              <a:pPr/>
              <a:t>05/02/2013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in.ufpe.br/~jear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11560" y="548680"/>
            <a:ext cx="7772400" cy="2527921"/>
          </a:xfrm>
        </p:spPr>
        <p:txBody>
          <a:bodyPr/>
          <a:lstStyle/>
          <a:p>
            <a:r>
              <a:rPr lang="en-US" dirty="0" err="1" smtClean="0"/>
              <a:t>Monitoria</a:t>
            </a:r>
            <a:r>
              <a:rPr lang="en-US" dirty="0" smtClean="0"/>
              <a:t> GDI</a:t>
            </a:r>
            <a:br>
              <a:rPr lang="en-US" dirty="0" smtClean="0"/>
            </a:br>
            <a:r>
              <a:rPr lang="en-US" sz="5400" dirty="0" smtClean="0"/>
              <a:t>Aula </a:t>
            </a:r>
            <a:r>
              <a:rPr lang="en-US" sz="5400" dirty="0" err="1" smtClean="0"/>
              <a:t>Prática</a:t>
            </a:r>
            <a:endParaRPr lang="pt-BR" sz="6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Aula 2: PL</a:t>
            </a:r>
          </a:p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0011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10</a:t>
            </a:fld>
            <a:endParaRPr lang="pt-BR"/>
          </a:p>
        </p:txBody>
      </p:sp>
      <p:sp>
        <p:nvSpPr>
          <p:cNvPr id="5" name="CaixaDeTexto 3"/>
          <p:cNvSpPr txBox="1"/>
          <p:nvPr/>
        </p:nvSpPr>
        <p:spPr>
          <a:xfrm>
            <a:off x="0" y="260648"/>
            <a:ext cx="9539999" cy="412740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 smtClean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CREATE </a:t>
            </a:r>
            <a:r>
              <a:rPr lang="pt-BR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OR REPLACE TRIGGER </a:t>
            </a:r>
            <a:r>
              <a:rPr lang="pt-BR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controle_coordenacao</a:t>
            </a:r>
            <a:r>
              <a:rPr lang="pt-BR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BEFORE INSERT ON disciplina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FOR EACH ROW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DECLARE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coordenador </a:t>
            </a:r>
            <a:r>
              <a:rPr lang="pt-BR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disciplina.matricula_professor%TYPE</a:t>
            </a:r>
            <a:r>
              <a:rPr lang="pt-BR" b="1" i="0" u="none" strike="noStrike" kern="1200" cap="none" spc="0" baseline="0" dirty="0" smtClean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;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BEGIN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	SELECT </a:t>
            </a:r>
            <a:r>
              <a:rPr lang="pt-BR" b="1" dirty="0" err="1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matricula_professor</a:t>
            </a:r>
            <a:r>
              <a:rPr lang="pt-BR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 INTO coordenador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	FROM disciplina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	WHERE </a:t>
            </a:r>
            <a:r>
              <a:rPr lang="pt-BR" b="1" dirty="0" err="1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matricula_professor</a:t>
            </a:r>
            <a:r>
              <a:rPr lang="pt-BR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 </a:t>
            </a:r>
            <a:r>
              <a:rPr lang="pt-BR" b="1" dirty="0" smtClean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=</a:t>
            </a:r>
            <a:r>
              <a:rPr lang="pt-BR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			:</a:t>
            </a:r>
            <a:r>
              <a:rPr lang="pt-BR" b="1" dirty="0" err="1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NEW.matricula_professor</a:t>
            </a:r>
            <a:r>
              <a:rPr lang="pt-BR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;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	IF coordenador IS NOT NULL THEN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		RAISE_APPLICATION_ERROR(-20101,'ESTE </a:t>
            </a:r>
            <a:r>
              <a:rPr lang="pt-BR" b="1" dirty="0" smtClean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			PROFESSOR JA COORDENA </a:t>
            </a:r>
            <a:r>
              <a:rPr lang="pt-BR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UMA DISCIPLINA');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	END IF;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b="1" dirty="0">
              <a:solidFill>
                <a:srgbClr val="2F5897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	EXCEPTION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		WHEN NO_DATA_FOUND THEN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			</a:t>
            </a:r>
            <a:r>
              <a:rPr lang="pt-BR" b="1" dirty="0" err="1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dbms_output.put_line</a:t>
            </a:r>
            <a:r>
              <a:rPr lang="pt-BR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('COORDENACAO ACEITA');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END;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 smtClean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/</a:t>
            </a:r>
            <a:endParaRPr lang="pt-BR" b="1" dirty="0">
              <a:solidFill>
                <a:srgbClr val="2F5897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b="1" i="0" u="none" strike="noStrike" kern="1200" cap="none" spc="0" baseline="0" dirty="0">
              <a:solidFill>
                <a:srgbClr val="000000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b="1" i="0" u="none" strike="noStrike" kern="1200" cap="none" spc="0" baseline="0" dirty="0">
              <a:solidFill>
                <a:srgbClr val="000000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b="1" i="0" u="none" strike="noStrike" kern="1200" cap="none" spc="0" baseline="0" dirty="0">
              <a:solidFill>
                <a:srgbClr val="000000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509494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60649"/>
            <a:ext cx="8229600" cy="1512168"/>
          </a:xfrm>
        </p:spPr>
        <p:txBody>
          <a:bodyPr/>
          <a:lstStyle/>
          <a:p>
            <a:pPr marL="0" lvl="0" indent="0" hangingPunct="0"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--TESTANDO</a:t>
            </a:r>
          </a:p>
          <a:p>
            <a:pPr marL="0" lvl="0" indent="0" hangingPunct="0"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INSERT INTO disciplina (</a:t>
            </a:r>
            <a:r>
              <a:rPr lang="pt-BR" b="1" dirty="0" err="1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codigo_disciplina</a:t>
            </a:r>
            <a:r>
              <a:rPr lang="pt-BR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,</a:t>
            </a:r>
          </a:p>
          <a:p>
            <a:pPr marL="0" lvl="0" indent="0" hangingPunct="0"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	ementa, </a:t>
            </a:r>
            <a:r>
              <a:rPr lang="pt-BR" b="1" dirty="0" err="1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conteudo_programatico</a:t>
            </a:r>
            <a:r>
              <a:rPr lang="pt-BR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,</a:t>
            </a:r>
          </a:p>
          <a:p>
            <a:pPr marL="0" lvl="0" indent="0" hangingPunct="0"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b="1" dirty="0" err="1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matricula_professor</a:t>
            </a:r>
            <a:r>
              <a:rPr lang="pt-BR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)VALUES (7,'E7', 'C7',1111);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35089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Exercício</a:t>
            </a:r>
            <a:r>
              <a:rPr lang="en-US" dirty="0" smtClean="0"/>
              <a:t>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pt-BR" b="1" dirty="0">
                <a:solidFill>
                  <a:schemeClr val="tx1"/>
                </a:solidFill>
              </a:rPr>
              <a:t>Suponha que você foi contratado pelo setor financeiro da </a:t>
            </a:r>
            <a:r>
              <a:rPr lang="pt-BR" b="1" dirty="0" smtClean="0">
                <a:solidFill>
                  <a:schemeClr val="tx1"/>
                </a:solidFill>
              </a:rPr>
              <a:t>Universidade. Seu </a:t>
            </a:r>
            <a:r>
              <a:rPr lang="pt-BR" b="1" dirty="0">
                <a:solidFill>
                  <a:schemeClr val="tx1"/>
                </a:solidFill>
              </a:rPr>
              <a:t>trabalho será o de calcular o valor total, em dinheiro, que uma pessoa deverá receber durante o semestre escolhido</a:t>
            </a:r>
            <a:r>
              <a:rPr lang="pt-BR" b="1" dirty="0" smtClean="0">
                <a:solidFill>
                  <a:schemeClr val="tx1"/>
                </a:solidFill>
              </a:rPr>
              <a:t>.</a:t>
            </a:r>
          </a:p>
          <a:p>
            <a:pPr lvl="0" algn="just"/>
            <a:endParaRPr lang="pt-BR" b="1" dirty="0">
              <a:solidFill>
                <a:schemeClr val="tx1"/>
              </a:solidFill>
            </a:endParaRPr>
          </a:p>
          <a:p>
            <a:pPr lvl="0" algn="just"/>
            <a:r>
              <a:rPr lang="pt-BR" b="1" dirty="0">
                <a:solidFill>
                  <a:schemeClr val="tx1"/>
                </a:solidFill>
              </a:rPr>
              <a:t>No caso dos professores, para cada disciplina ministrada eles recebem </a:t>
            </a:r>
            <a:r>
              <a:rPr lang="pt-BR" b="1" dirty="0" err="1">
                <a:solidFill>
                  <a:schemeClr val="tx1"/>
                </a:solidFill>
              </a:rPr>
              <a:t>R</a:t>
            </a:r>
            <a:r>
              <a:rPr lang="pt-BR" b="1" dirty="0">
                <a:solidFill>
                  <a:schemeClr val="tx1"/>
                </a:solidFill>
              </a:rPr>
              <a:t>$ 800,00 por mês. Caso coordenem alguma disciplina recebem uma gratificação de </a:t>
            </a:r>
            <a:r>
              <a:rPr lang="pt-BR" b="1" dirty="0" err="1">
                <a:solidFill>
                  <a:schemeClr val="tx1"/>
                </a:solidFill>
              </a:rPr>
              <a:t>R</a:t>
            </a:r>
            <a:r>
              <a:rPr lang="pt-BR" b="1" dirty="0">
                <a:solidFill>
                  <a:schemeClr val="tx1"/>
                </a:solidFill>
              </a:rPr>
              <a:t>$ 137,00 por mês. Se o professor exercer alguma liderança, então ele recebe um bonificação única de </a:t>
            </a:r>
            <a:r>
              <a:rPr lang="pt-BR" b="1" dirty="0" err="1">
                <a:solidFill>
                  <a:schemeClr val="tx1"/>
                </a:solidFill>
              </a:rPr>
              <a:t>R</a:t>
            </a:r>
            <a:r>
              <a:rPr lang="pt-BR" b="1" dirty="0">
                <a:solidFill>
                  <a:schemeClr val="tx1"/>
                </a:solidFill>
              </a:rPr>
              <a:t>$ 106,00 por semestre</a:t>
            </a:r>
            <a:r>
              <a:rPr lang="pt-BR" b="1" dirty="0" smtClean="0">
                <a:solidFill>
                  <a:schemeClr val="tx1"/>
                </a:solidFill>
              </a:rPr>
              <a:t>.</a:t>
            </a:r>
            <a:endParaRPr lang="pt-BR" b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8167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algn="just"/>
            <a:r>
              <a:rPr lang="pt-BR" b="1" dirty="0">
                <a:solidFill>
                  <a:schemeClr val="tx1"/>
                </a:solidFill>
              </a:rPr>
              <a:t>Para os alunos, cada monitoria lhes rende uma bolsa-auxílio de </a:t>
            </a:r>
            <a:r>
              <a:rPr lang="pt-BR" b="1" dirty="0" err="1">
                <a:solidFill>
                  <a:schemeClr val="tx1"/>
                </a:solidFill>
              </a:rPr>
              <a:t>R</a:t>
            </a:r>
            <a:r>
              <a:rPr lang="pt-BR" b="1" dirty="0">
                <a:solidFill>
                  <a:schemeClr val="tx1"/>
                </a:solidFill>
              </a:rPr>
              <a:t>$ 53,00 por mês, enquanto durar o semestre letivo (4 meses). Para cada projeto produzido durante o semestre, que tenha obtido conceito BOM, o aluno recebe uma premiação por direitos autorais de </a:t>
            </a:r>
            <a:r>
              <a:rPr lang="pt-BR" b="1" dirty="0" err="1">
                <a:solidFill>
                  <a:schemeClr val="tx1"/>
                </a:solidFill>
              </a:rPr>
              <a:t>R</a:t>
            </a:r>
            <a:r>
              <a:rPr lang="pt-BR" b="1" dirty="0">
                <a:solidFill>
                  <a:schemeClr val="tx1"/>
                </a:solidFill>
              </a:rPr>
              <a:t>$ 102,00</a:t>
            </a:r>
            <a:r>
              <a:rPr lang="pt-BR" b="1" dirty="0" smtClean="0">
                <a:solidFill>
                  <a:schemeClr val="tx1"/>
                </a:solidFill>
              </a:rPr>
              <a:t>.</a:t>
            </a:r>
          </a:p>
          <a:p>
            <a:pPr lvl="0"/>
            <a:endParaRPr lang="pt-BR" b="1" dirty="0">
              <a:solidFill>
                <a:schemeClr val="tx1"/>
              </a:solidFill>
            </a:endParaRPr>
          </a:p>
          <a:p>
            <a:pPr lvl="0" algn="just"/>
            <a:r>
              <a:rPr lang="pt-BR" b="1" dirty="0">
                <a:solidFill>
                  <a:srgbClr val="000000"/>
                </a:solidFill>
              </a:rPr>
              <a:t>Ainda, caso o aluno tenha obtido nota no vestibular igual ou superior a 8,0 ele tem direito a um bolsa de vale-transporte no valor de </a:t>
            </a:r>
            <a:r>
              <a:rPr lang="pt-BR" b="1" dirty="0" err="1">
                <a:solidFill>
                  <a:srgbClr val="000000"/>
                </a:solidFill>
              </a:rPr>
              <a:t>R</a:t>
            </a:r>
            <a:r>
              <a:rPr lang="pt-BR" b="1" dirty="0">
                <a:solidFill>
                  <a:srgbClr val="000000"/>
                </a:solidFill>
              </a:rPr>
              <a:t>$ 27,00 mensais enquanto durar seu curso. Caso sua nota tenha sido de 5,0 até 8,0 o valor da bolsa cai para </a:t>
            </a:r>
            <a:r>
              <a:rPr lang="pt-BR" b="1" dirty="0" err="1">
                <a:solidFill>
                  <a:srgbClr val="000000"/>
                </a:solidFill>
              </a:rPr>
              <a:t>R</a:t>
            </a:r>
            <a:r>
              <a:rPr lang="pt-BR" b="1" dirty="0">
                <a:solidFill>
                  <a:srgbClr val="000000"/>
                </a:solidFill>
              </a:rPr>
              <a:t>$ 15,00 mensais.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852934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14</a:t>
            </a:fld>
            <a:endParaRPr lang="pt-BR"/>
          </a:p>
        </p:txBody>
      </p:sp>
      <p:sp>
        <p:nvSpPr>
          <p:cNvPr id="6" name="CaixaDeTexto 3"/>
          <p:cNvSpPr txBox="1"/>
          <p:nvPr/>
        </p:nvSpPr>
        <p:spPr>
          <a:xfrm>
            <a:off x="323528" y="260648"/>
            <a:ext cx="9000000" cy="5976664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 smtClean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CREATE 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OR REPLACE FUNCTION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calcula_salario</a:t>
            </a:r>
            <a:endParaRPr lang="pt-BR" sz="2000" b="1" i="0" u="none" strike="noStrike" kern="1200" cap="none" spc="0" baseline="0" dirty="0">
              <a:solidFill>
                <a:schemeClr val="tx2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(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mat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IN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pessoa.matricula_pessoa%TYPE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,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semestre IN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turma.ano_semestre%TYPE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)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RETURN NUMBER IS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retorno NUMBER;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qtd_prof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NUMBER;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qtd_alun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NUMBER;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prof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professor.matricula_professor%TYPE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sz="2000" b="1" i="0" u="none" strike="noStrike" kern="1200" cap="none" spc="0" baseline="0" dirty="0" err="1" smtClean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alun</a:t>
            </a:r>
            <a:r>
              <a:rPr lang="pt-BR" sz="2000" b="1" i="0" u="none" strike="noStrike" kern="1200" cap="none" spc="0" baseline="0" dirty="0" smtClean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aluno.matricula_aluno%TYPE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;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BEGIN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SELECT </a:t>
            </a:r>
            <a:r>
              <a:rPr lang="pt-BR" sz="2000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count</a:t>
            </a: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(*) INTO </a:t>
            </a:r>
            <a:r>
              <a:rPr lang="pt-BR" sz="2000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qtd_prof</a:t>
            </a:r>
            <a:endParaRPr lang="pt-BR" sz="2000" b="1" dirty="0"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FROM professor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WHERE </a:t>
            </a:r>
            <a:r>
              <a:rPr lang="pt-BR" sz="2000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matricula_professor</a:t>
            </a: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2000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mat</a:t>
            </a: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;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SELECT </a:t>
            </a:r>
            <a:r>
              <a:rPr lang="pt-BR" sz="2000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count</a:t>
            </a: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(*) INTO </a:t>
            </a:r>
            <a:r>
              <a:rPr lang="pt-BR" sz="2000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qtd_alun</a:t>
            </a:r>
            <a:endParaRPr lang="pt-BR" sz="2000" b="1" dirty="0"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FROM aluno WHERE </a:t>
            </a:r>
            <a:r>
              <a:rPr lang="pt-BR" sz="2000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matricula_aluno</a:t>
            </a: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2000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mat</a:t>
            </a: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;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000" b="1" dirty="0"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retorno := 0;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400" b="1" i="0" u="none" strike="noStrike" kern="1200" cap="none" spc="0" baseline="0" dirty="0">
              <a:solidFill>
                <a:srgbClr val="000000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330114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15</a:t>
            </a:fld>
            <a:endParaRPr lang="pt-BR"/>
          </a:p>
        </p:txBody>
      </p:sp>
      <p:sp>
        <p:nvSpPr>
          <p:cNvPr id="5" name="CaixaDeTexto 1"/>
          <p:cNvSpPr txBox="1"/>
          <p:nvPr/>
        </p:nvSpPr>
        <p:spPr>
          <a:xfrm>
            <a:off x="175746" y="188640"/>
            <a:ext cx="9000000" cy="7009561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400" b="1" i="0" u="none" strike="noStrike" kern="1200" cap="none" spc="0" baseline="0" dirty="0">
                <a:solidFill>
                  <a:srgbClr val="000000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IF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qtd_prof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&gt; 0 THEN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SELECT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COUNT(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matricula_professor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)*800*6+retorno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INTO retorno FROM ministra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WHERE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matricula_professor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mat</a:t>
            </a: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AND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ano_semestre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semestre;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SELECT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COUNT(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matricula_professor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)*137*6+retorno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INTO retorno FROM disciplina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WHERE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matricula_professor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mat</a:t>
            </a:r>
            <a:r>
              <a:rPr lang="pt-BR" sz="2000" b="1" i="0" u="none" strike="noStrike" kern="1200" cap="none" spc="0" baseline="0" dirty="0" smtClean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;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	SELECT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		COUNT(DISTINCT </a:t>
            </a:r>
            <a:r>
              <a:rPr lang="pt-BR" sz="2000" b="1" dirty="0" err="1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matricula_lider</a:t>
            </a: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)*106+retorno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		INTO retorno FROM professor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		WHERE </a:t>
            </a:r>
            <a:r>
              <a:rPr lang="pt-BR" sz="2000" b="1" dirty="0" err="1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matricula_lider</a:t>
            </a: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2000" b="1" dirty="0" err="1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mat</a:t>
            </a: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;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	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ELSIF </a:t>
            </a:r>
            <a:r>
              <a:rPr lang="pt-BR" sz="2000" b="1" dirty="0" err="1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qtd_alun</a:t>
            </a: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 &gt; 0 THEN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	SELECT COUNT(</a:t>
            </a:r>
            <a:r>
              <a:rPr lang="pt-BR" sz="2000" b="1" dirty="0" err="1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matricula_aluno</a:t>
            </a: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)*53*4+retorno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		INTO retorno FROM monitoria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		WHERE </a:t>
            </a:r>
            <a:r>
              <a:rPr lang="pt-BR" sz="2000" b="1" dirty="0" err="1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matricula_aluno</a:t>
            </a: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2000" b="1" dirty="0" err="1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mat</a:t>
            </a:r>
            <a:endParaRPr lang="pt-BR" sz="2000" b="1" dirty="0">
              <a:solidFill>
                <a:srgbClr val="2F5897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			AND </a:t>
            </a:r>
            <a:r>
              <a:rPr lang="pt-BR" sz="2000" b="1" dirty="0" err="1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ano_semestre</a:t>
            </a: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 = semestre;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400" b="1" dirty="0">
                <a:solidFill>
                  <a:srgbClr val="000000"/>
                </a:solidFill>
                <a:latin typeface="Courier New" pitchFamily="49"/>
                <a:ea typeface="Lucida Sans Unicode" pitchFamily="2"/>
                <a:cs typeface="Mangal" pitchFamily="2"/>
              </a:rPr>
              <a:t>		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400" b="1" i="0" u="none" strike="noStrike" kern="1200" cap="none" spc="0" baseline="0" dirty="0">
              <a:solidFill>
                <a:srgbClr val="000000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398674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16</a:t>
            </a:fld>
            <a:endParaRPr lang="pt-BR"/>
          </a:p>
        </p:txBody>
      </p:sp>
      <p:sp>
        <p:nvSpPr>
          <p:cNvPr id="6" name="CaixaDeTexto 1"/>
          <p:cNvSpPr txBox="1"/>
          <p:nvPr/>
        </p:nvSpPr>
        <p:spPr>
          <a:xfrm>
            <a:off x="6848" y="227754"/>
            <a:ext cx="9179999" cy="666359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SELECT COUNT(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a_t.matricula_aluno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)*102+retorno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INTO retorno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FROM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aluno_turma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a_t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, projeto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</a:t>
            </a: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WHERE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a_t.matricula_aluno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mat</a:t>
            </a: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AND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ano_semestre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semestre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AND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a_t.codigo_projeto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p.codigo_projeto</a:t>
            </a: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AND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p.conceito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'BOM';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SELECT (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		</a:t>
            </a:r>
            <a:r>
              <a:rPr lang="pt-BR" sz="2000" b="1" dirty="0" smtClean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CASE</a:t>
            </a:r>
            <a:endParaRPr lang="pt-BR" sz="2000" b="1" dirty="0">
              <a:solidFill>
                <a:srgbClr val="2F5897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			</a:t>
            </a:r>
            <a:r>
              <a:rPr lang="pt-BR" sz="2000" b="1" dirty="0" smtClean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WHEN </a:t>
            </a:r>
            <a:r>
              <a:rPr lang="pt-BR" sz="2000" b="1" dirty="0" err="1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nota_vestibular</a:t>
            </a: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 &gt;= 8 THEN 27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			</a:t>
            </a:r>
            <a:r>
              <a:rPr lang="pt-BR" sz="2000" b="1" dirty="0" smtClean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WHEN </a:t>
            </a:r>
            <a:r>
              <a:rPr lang="pt-BR" sz="2000" b="1" dirty="0" err="1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nota_vestibular</a:t>
            </a: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 &gt;= 5 THEN 15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			</a:t>
            </a:r>
            <a:r>
              <a:rPr lang="pt-BR" sz="2000" b="1" dirty="0" smtClean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ELSE </a:t>
            </a: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0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		</a:t>
            </a:r>
            <a:r>
              <a:rPr lang="pt-BR" sz="2000" b="1" dirty="0" smtClean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END</a:t>
            </a: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) * 6 + retorno INTO retorno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 smtClean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FROM aluno WHERE </a:t>
            </a:r>
            <a:r>
              <a:rPr lang="pt-BR" sz="2000" b="1" dirty="0" err="1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matricula_aluno</a:t>
            </a: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2000" b="1" dirty="0" err="1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mat</a:t>
            </a: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;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	END IF;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	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	RETURN retorno;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END;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 smtClean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/</a:t>
            </a:r>
            <a:endParaRPr lang="pt-BR" sz="2000" b="1" dirty="0">
              <a:solidFill>
                <a:srgbClr val="2F5897"/>
              </a:solidFill>
              <a:latin typeface="Courier New" pitchFamily="49"/>
              <a:ea typeface="Lucida Sans Unicode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592518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404664"/>
            <a:ext cx="8229600" cy="4525963"/>
          </a:xfrm>
        </p:spPr>
        <p:txBody>
          <a:bodyPr/>
          <a:lstStyle/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b="1" dirty="0">
              <a:solidFill>
                <a:srgbClr val="2F5897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lvl="0" indent="0" hangingPunct="0"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--TESTANDO</a:t>
            </a:r>
          </a:p>
          <a:p>
            <a:pPr marL="0" lvl="0" indent="0" hangingPunct="0"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--professor</a:t>
            </a:r>
          </a:p>
          <a:p>
            <a:pPr marL="0" lvl="0" indent="0" hangingPunct="0"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SELECT </a:t>
            </a:r>
            <a:r>
              <a:rPr lang="pt-BR" b="1" dirty="0" err="1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calcula_salario</a:t>
            </a:r>
            <a:r>
              <a:rPr lang="pt-BR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(1111,'2010.2') FROM DUAL;</a:t>
            </a:r>
          </a:p>
          <a:p>
            <a:pPr marL="0" lvl="0" indent="0" hangingPunct="0"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--aluno</a:t>
            </a:r>
          </a:p>
          <a:p>
            <a:pPr marL="0" lvl="0" indent="0" hangingPunct="0"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SELECT </a:t>
            </a:r>
            <a:r>
              <a:rPr lang="pt-BR" b="1" dirty="0" err="1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calcula_salario</a:t>
            </a:r>
            <a:r>
              <a:rPr lang="pt-BR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(8888,'2010.2') FROM DUAL;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800" b="1" dirty="0">
              <a:solidFill>
                <a:srgbClr val="000000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lvl="0" indent="0" hangingPunct="0">
              <a:spcBef>
                <a:spcPts val="0"/>
              </a:spcBef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800" b="1" dirty="0">
              <a:solidFill>
                <a:srgbClr val="000000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09965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Exercício</a:t>
            </a:r>
            <a:r>
              <a:rPr lang="en-US" dirty="0" smtClean="0"/>
              <a:t>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lnSpcReduction="10000"/>
          </a:bodyPr>
          <a:lstStyle/>
          <a:p>
            <a:pPr lvl="0" algn="just"/>
            <a:r>
              <a:rPr lang="pt-BR" b="1" dirty="0">
                <a:solidFill>
                  <a:schemeClr val="tx1"/>
                </a:solidFill>
              </a:rPr>
              <a:t>Suponha que existe um imposto a ser cobrado retroativamente dos professores. Numa CONSULTA, utilize a função implementada anteriormente e imprima matrícula, </a:t>
            </a:r>
            <a:r>
              <a:rPr lang="pt-BR" b="1" dirty="0" err="1">
                <a:solidFill>
                  <a:schemeClr val="tx1"/>
                </a:solidFill>
              </a:rPr>
              <a:t>ano_semestre</a:t>
            </a:r>
            <a:r>
              <a:rPr lang="pt-BR" b="1" dirty="0">
                <a:solidFill>
                  <a:schemeClr val="tx1"/>
                </a:solidFill>
              </a:rPr>
              <a:t>, o valor recebido por cada professor em todos os períodos e o valor do imposto cobrado. Ordene as respostas por período e matrícula</a:t>
            </a:r>
            <a:r>
              <a:rPr lang="pt-BR" b="1" dirty="0" smtClean="0">
                <a:solidFill>
                  <a:schemeClr val="tx1"/>
                </a:solidFill>
              </a:rPr>
              <a:t>.</a:t>
            </a:r>
          </a:p>
          <a:p>
            <a:pPr lvl="0" algn="just"/>
            <a:endParaRPr lang="pt-BR" b="1" dirty="0">
              <a:solidFill>
                <a:schemeClr val="tx1"/>
              </a:solidFill>
            </a:endParaRPr>
          </a:p>
          <a:p>
            <a:pPr lvl="0" algn="just"/>
            <a:r>
              <a:rPr lang="pt-BR" b="1" dirty="0">
                <a:solidFill>
                  <a:schemeClr val="tx1"/>
                </a:solidFill>
              </a:rPr>
              <a:t>Os impostos seguirão as seguintes regras: caso o valor do salário do professor seja até </a:t>
            </a:r>
            <a:r>
              <a:rPr lang="pt-BR" b="1" dirty="0" err="1">
                <a:solidFill>
                  <a:schemeClr val="tx1"/>
                </a:solidFill>
              </a:rPr>
              <a:t>R</a:t>
            </a:r>
            <a:r>
              <a:rPr lang="pt-BR" b="1" dirty="0">
                <a:solidFill>
                  <a:schemeClr val="tx1"/>
                </a:solidFill>
              </a:rPr>
              <a:t>$ 5.000,00 ele pagará 2% de imposto; acima disto até </a:t>
            </a:r>
            <a:r>
              <a:rPr lang="pt-BR" b="1" dirty="0" err="1">
                <a:solidFill>
                  <a:schemeClr val="tx1"/>
                </a:solidFill>
              </a:rPr>
              <a:t>R</a:t>
            </a:r>
            <a:r>
              <a:rPr lang="pt-BR" b="1" dirty="0">
                <a:solidFill>
                  <a:schemeClr val="tx1"/>
                </a:solidFill>
              </a:rPr>
              <a:t>$ 10.000,00 ele pagará um imposto de 5%; a partir de </a:t>
            </a:r>
            <a:r>
              <a:rPr lang="pt-BR" b="1" dirty="0" err="1">
                <a:solidFill>
                  <a:schemeClr val="tx1"/>
                </a:solidFill>
              </a:rPr>
              <a:t>R</a:t>
            </a:r>
            <a:r>
              <a:rPr lang="pt-BR" b="1" dirty="0">
                <a:solidFill>
                  <a:schemeClr val="tx1"/>
                </a:solidFill>
              </a:rPr>
              <a:t>$ 10.000,00 o imposto é de 7%.(Use PL diretamente no SELECT – SIM, É POSSÍVEL!)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24593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19</a:t>
            </a:fld>
            <a:endParaRPr lang="pt-BR"/>
          </a:p>
        </p:txBody>
      </p:sp>
      <p:sp>
        <p:nvSpPr>
          <p:cNvPr id="6" name="CaixaDeTexto 1"/>
          <p:cNvSpPr txBox="1"/>
          <p:nvPr/>
        </p:nvSpPr>
        <p:spPr>
          <a:xfrm>
            <a:off x="179512" y="188640"/>
            <a:ext cx="9359999" cy="678888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SELECT </a:t>
            </a:r>
            <a:r>
              <a:rPr lang="pt-BR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pr.matricula_professor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,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</a:t>
            </a:r>
            <a:r>
              <a:rPr lang="pt-BR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tab.ano_semestre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,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</a:t>
            </a:r>
            <a:r>
              <a:rPr lang="pt-BR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calcula_salario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(</a:t>
            </a:r>
            <a:r>
              <a:rPr lang="pt-BR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pr.matricula_professor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,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	</a:t>
            </a:r>
            <a:r>
              <a:rPr lang="pt-BR" b="1" i="0" u="none" strike="noStrike" kern="1200" cap="none" spc="0" baseline="0" dirty="0" err="1" smtClean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tab.ano_semestre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) AS salario,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(CASE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</a:t>
            </a:r>
            <a:r>
              <a:rPr lang="pt-BR" b="1" i="0" u="none" strike="noStrike" kern="1200" cap="none" spc="0" dirty="0" smtClean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 </a:t>
            </a:r>
            <a:r>
              <a:rPr lang="pt-BR" b="1" i="0" u="none" strike="noStrike" kern="1200" cap="none" spc="0" baseline="0" dirty="0" smtClean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WHEN </a:t>
            </a:r>
            <a:r>
              <a:rPr lang="pt-BR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calcula_salario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(</a:t>
            </a:r>
            <a:r>
              <a:rPr lang="pt-BR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pr.matricula_professor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,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</a:t>
            </a:r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</a:t>
            </a:r>
            <a:r>
              <a:rPr lang="pt-BR" b="1" dirty="0" smtClean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     </a:t>
            </a:r>
            <a:r>
              <a:rPr lang="pt-BR" b="1" i="0" u="none" strike="noStrike" kern="1200" cap="none" spc="0" baseline="0" dirty="0" err="1" smtClean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tab.ano_semestre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) &lt;= </a:t>
            </a:r>
            <a:r>
              <a:rPr lang="pt-BR" b="1" i="0" u="none" strike="noStrike" kern="1200" cap="none" spc="0" baseline="0" dirty="0" smtClean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5000</a:t>
            </a:r>
            <a:r>
              <a:rPr lang="pt-BR" b="1" i="0" u="none" strike="noStrike" kern="1200" cap="none" spc="0" dirty="0" smtClean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</a:t>
            </a:r>
            <a:r>
              <a:rPr lang="pt-BR" b="1" dirty="0" smtClean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            </a:t>
            </a:r>
            <a:r>
              <a:rPr lang="pt-BR" b="1" i="0" u="none" strike="noStrike" kern="1200" cap="none" spc="0" baseline="0" dirty="0" smtClean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THEN </a:t>
            </a:r>
            <a:r>
              <a:rPr lang="pt-BR" b="1" i="0" u="none" strike="noStrike" kern="1200" cap="none" spc="0" baseline="0" dirty="0" err="1" smtClean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calcula_salario</a:t>
            </a:r>
            <a:r>
              <a:rPr lang="pt-BR" b="1" i="0" u="none" strike="noStrike" kern="1200" cap="none" spc="0" baseline="0" dirty="0" smtClean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(</a:t>
            </a:r>
            <a:r>
              <a:rPr lang="pt-BR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pr.matricula_professor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,	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</a:t>
            </a:r>
            <a:r>
              <a:rPr lang="pt-BR" b="1" i="0" u="none" strike="noStrike" kern="1200" cap="none" spc="0" baseline="0" dirty="0" err="1" smtClean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tab.ano_semestre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)*0.02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</a:t>
            </a:r>
            <a:r>
              <a:rPr lang="pt-BR" b="1" i="0" u="none" strike="noStrike" kern="1200" cap="none" spc="0" dirty="0" smtClean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 </a:t>
            </a:r>
            <a:r>
              <a:rPr lang="pt-BR" b="1" i="0" u="none" strike="noStrike" kern="1200" cap="none" spc="0" baseline="0" dirty="0" smtClean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WHEN </a:t>
            </a:r>
            <a:r>
              <a:rPr lang="pt-BR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calcula_salario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(</a:t>
            </a:r>
            <a:r>
              <a:rPr lang="pt-BR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pr.matricula_professor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,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</a:t>
            </a:r>
            <a:r>
              <a:rPr lang="pt-BR" b="1" i="0" u="none" strike="noStrike" kern="1200" cap="none" spc="0" baseline="0" dirty="0" err="1" smtClean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tab.ano_semestre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) &lt;= 10000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</a:t>
            </a:r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</a:t>
            </a:r>
            <a:r>
              <a:rPr lang="pt-BR" b="1" dirty="0" smtClean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</a:t>
            </a:r>
            <a:r>
              <a:rPr lang="pt-BR" b="1" i="0" u="none" strike="noStrike" kern="1200" cap="none" spc="0" baseline="0" dirty="0" smtClean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THEN </a:t>
            </a:r>
            <a:r>
              <a:rPr lang="pt-BR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calcula_salario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(</a:t>
            </a:r>
            <a:r>
              <a:rPr lang="pt-BR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pr.matricula_professor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,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</a:t>
            </a:r>
            <a:r>
              <a:rPr lang="pt-BR" b="1" i="0" u="none" strike="noStrike" kern="1200" cap="none" spc="0" baseline="0" dirty="0" err="1" smtClean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tab.ano_semestre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)*0.05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</a:t>
            </a:r>
            <a:r>
              <a:rPr lang="pt-BR" b="1" i="0" u="none" strike="noStrike" kern="1200" cap="none" spc="0" dirty="0" smtClean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 </a:t>
            </a:r>
            <a:r>
              <a:rPr lang="pt-BR" b="1" i="0" u="none" strike="noStrike" kern="1200" cap="none" spc="0" baseline="0" dirty="0" smtClean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ELSE</a:t>
            </a:r>
            <a:endParaRPr lang="pt-BR" b="1" i="0" u="none" strike="noStrike" kern="1200" cap="none" spc="0" baseline="0" dirty="0">
              <a:solidFill>
                <a:schemeClr val="tx2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</a:t>
            </a:r>
            <a:r>
              <a:rPr lang="pt-BR" b="1" i="0" u="none" strike="noStrike" kern="1200" cap="none" spc="0" baseline="0" dirty="0" err="1" smtClean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calcula_salario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(</a:t>
            </a:r>
            <a:r>
              <a:rPr lang="pt-BR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pr.matricula_professor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,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</a:t>
            </a:r>
            <a:r>
              <a:rPr lang="pt-BR" b="1" i="0" u="none" strike="noStrike" kern="1200" cap="none" spc="0" baseline="0" dirty="0" err="1" smtClean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tab.ano_semestre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)*0.07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</a:t>
            </a:r>
            <a:r>
              <a:rPr lang="pt-BR" b="1" i="0" u="none" strike="noStrike" kern="1200" cap="none" spc="0" baseline="0" dirty="0" smtClean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END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) AS imposto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FROM professor </a:t>
            </a:r>
            <a:r>
              <a:rPr lang="pt-BR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pr</a:t>
            </a:r>
            <a:endParaRPr lang="pt-BR" b="1" i="0" u="none" strike="noStrike" kern="1200" cap="none" spc="0" baseline="0" dirty="0">
              <a:solidFill>
                <a:schemeClr val="tx2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JOIN pessoa </a:t>
            </a:r>
            <a:r>
              <a:rPr lang="pt-BR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pe</a:t>
            </a:r>
            <a:endParaRPr lang="pt-BR" b="1" i="0" u="none" strike="noStrike" kern="1200" cap="none" spc="0" baseline="0" dirty="0">
              <a:solidFill>
                <a:schemeClr val="tx2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ON (</a:t>
            </a:r>
            <a:r>
              <a:rPr lang="pt-BR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pr.matricula_professor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pe.matricula_pessoa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),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(SELECT DISTINCT </a:t>
            </a:r>
            <a:r>
              <a:rPr lang="pt-BR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ano_semestre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FROM TURMA) </a:t>
            </a:r>
            <a:r>
              <a:rPr lang="pt-BR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tab</a:t>
            </a:r>
            <a:endParaRPr lang="pt-BR" b="1" i="0" u="none" strike="noStrike" kern="1200" cap="none" spc="0" baseline="0" dirty="0">
              <a:solidFill>
                <a:schemeClr val="tx2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ORDER BY </a:t>
            </a:r>
            <a:r>
              <a:rPr lang="pt-BR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tab.ano_semestre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, </a:t>
            </a:r>
            <a:r>
              <a:rPr lang="pt-BR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pr.matricula_professor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000" b="1" i="0" u="none" strike="noStrike" kern="1200" cap="none" spc="0" baseline="0" dirty="0">
              <a:solidFill>
                <a:srgbClr val="000000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684413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907504"/>
          </a:xfrm>
        </p:spPr>
        <p:txBody>
          <a:bodyPr/>
          <a:lstStyle/>
          <a:p>
            <a:r>
              <a:rPr lang="en-US" sz="4800" dirty="0" err="1" smtClean="0"/>
              <a:t>Estudo</a:t>
            </a:r>
            <a:r>
              <a:rPr lang="en-US" sz="4800" dirty="0" smtClean="0"/>
              <a:t> de </a:t>
            </a:r>
            <a:r>
              <a:rPr lang="en-US" sz="4800" dirty="0" err="1" smtClean="0"/>
              <a:t>caso</a:t>
            </a:r>
            <a:r>
              <a:rPr lang="en-US" sz="4800" dirty="0" smtClean="0"/>
              <a:t> - </a:t>
            </a:r>
            <a:r>
              <a:rPr lang="en-US" sz="4800" dirty="0" err="1" smtClean="0"/>
              <a:t>continuação</a:t>
            </a:r>
            <a:endParaRPr lang="pt-BR" sz="4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>
                <a:solidFill>
                  <a:schemeClr val="tx1"/>
                </a:solidFill>
              </a:rPr>
              <a:t>Pegar arquivo GDI.zip em </a:t>
            </a:r>
          </a:p>
          <a:p>
            <a:pPr>
              <a:buNone/>
            </a:pPr>
            <a:r>
              <a:rPr lang="pt-BR" dirty="0" smtClean="0">
                <a:solidFill>
                  <a:schemeClr val="tx1"/>
                </a:solidFill>
              </a:rPr>
              <a:t>			</a:t>
            </a:r>
            <a:r>
              <a:rPr lang="pt-BR" dirty="0" smtClean="0">
                <a:solidFill>
                  <a:schemeClr val="tx1"/>
                </a:solidFill>
                <a:hlinkClick r:id="rId2"/>
              </a:rPr>
              <a:t>www.cin.ufpe.br</a:t>
            </a:r>
            <a:r>
              <a:rPr lang="pt-BR" dirty="0" smtClean="0">
                <a:solidFill>
                  <a:schemeClr val="tx1"/>
                </a:solidFill>
                <a:hlinkClick r:id="rId2"/>
              </a:rPr>
              <a:t>/~jear</a:t>
            </a:r>
            <a:r>
              <a:rPr lang="pt-BR" dirty="0" smtClean="0">
                <a:solidFill>
                  <a:schemeClr val="tx1"/>
                </a:solidFill>
              </a:rPr>
              <a:t> </a:t>
            </a:r>
            <a:endParaRPr lang="pt-BR" dirty="0" smtClean="0">
              <a:solidFill>
                <a:schemeClr val="tx1"/>
              </a:solidFill>
            </a:endParaRPr>
          </a:p>
          <a:p>
            <a:r>
              <a:rPr lang="pt-BR" dirty="0" smtClean="0">
                <a:solidFill>
                  <a:schemeClr val="tx1"/>
                </a:solidFill>
              </a:rPr>
              <a:t>Descompactar arquivo:</a:t>
            </a:r>
          </a:p>
          <a:p>
            <a:pPr lvl="1"/>
            <a:r>
              <a:rPr lang="pt-BR" dirty="0" err="1" smtClean="0">
                <a:solidFill>
                  <a:schemeClr val="tx1"/>
                </a:solidFill>
              </a:rPr>
              <a:t>criacaoTabelas</a:t>
            </a:r>
            <a:r>
              <a:rPr lang="pt-BR" dirty="0" smtClean="0">
                <a:solidFill>
                  <a:schemeClr val="tx1"/>
                </a:solidFill>
              </a:rPr>
              <a:t>.SQL</a:t>
            </a:r>
          </a:p>
          <a:p>
            <a:pPr lvl="1"/>
            <a:r>
              <a:rPr lang="pt-BR" dirty="0" err="1" smtClean="0">
                <a:solidFill>
                  <a:schemeClr val="tx1"/>
                </a:solidFill>
              </a:rPr>
              <a:t>povoamentoBD</a:t>
            </a:r>
            <a:r>
              <a:rPr lang="pt-BR" dirty="0" smtClean="0">
                <a:solidFill>
                  <a:schemeClr val="tx1"/>
                </a:solidFill>
              </a:rPr>
              <a:t>.SQL</a:t>
            </a:r>
          </a:p>
          <a:p>
            <a:pPr lvl="1"/>
            <a:r>
              <a:rPr lang="en-US" dirty="0" err="1" smtClean="0">
                <a:solidFill>
                  <a:schemeClr val="tx1"/>
                </a:solidFill>
              </a:rPr>
              <a:t>Modelo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Lógico</a:t>
            </a:r>
            <a:endParaRPr lang="pt-BR" dirty="0" smtClean="0">
              <a:solidFill>
                <a:schemeClr val="tx1"/>
              </a:solidFill>
            </a:endParaRPr>
          </a:p>
          <a:p>
            <a:pPr lvl="2"/>
            <a:r>
              <a:rPr lang="pt-BR" sz="2000" dirty="0" smtClean="0">
                <a:solidFill>
                  <a:schemeClr val="tx1"/>
                </a:solidFill>
              </a:rPr>
              <a:t>Modelo Logico.jpg</a:t>
            </a:r>
          </a:p>
          <a:p>
            <a:pPr lvl="1"/>
            <a:r>
              <a:rPr lang="pt-BR" dirty="0" smtClean="0">
                <a:solidFill>
                  <a:schemeClr val="tx1"/>
                </a:solidFill>
              </a:rPr>
              <a:t>Modelo Conceitual</a:t>
            </a:r>
          </a:p>
          <a:p>
            <a:pPr lvl="2"/>
            <a:r>
              <a:rPr lang="pt-BR" sz="2000" dirty="0" smtClean="0">
                <a:solidFill>
                  <a:schemeClr val="tx1"/>
                </a:solidFill>
              </a:rPr>
              <a:t>Modelo Conceitual.jpg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Exercício</a:t>
            </a:r>
            <a:r>
              <a:rPr lang="en-US" dirty="0" smtClean="0"/>
              <a:t>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92500"/>
          </a:bodyPr>
          <a:lstStyle/>
          <a:p>
            <a:pPr lvl="0" algn="just"/>
            <a:r>
              <a:rPr lang="pt-BR" b="1" dirty="0">
                <a:solidFill>
                  <a:schemeClr val="tx1"/>
                </a:solidFill>
              </a:rPr>
              <a:t>Considerando o modelo de relatório do SIGA, implemente um procedimento que recebe como entrada um número de matrícula de um aluno, um código de uma disciplina, um código de curso e um semestre</a:t>
            </a:r>
            <a:r>
              <a:rPr lang="pt-BR" b="1" dirty="0" smtClean="0">
                <a:solidFill>
                  <a:schemeClr val="tx1"/>
                </a:solidFill>
              </a:rPr>
              <a:t>.</a:t>
            </a:r>
          </a:p>
          <a:p>
            <a:pPr lvl="0" algn="just"/>
            <a:endParaRPr lang="pt-BR" b="1" dirty="0">
              <a:solidFill>
                <a:schemeClr val="tx1"/>
              </a:solidFill>
            </a:endParaRPr>
          </a:p>
          <a:p>
            <a:pPr lvl="0" algn="just"/>
            <a:r>
              <a:rPr lang="pt-BR" b="1" dirty="0">
                <a:solidFill>
                  <a:schemeClr val="tx1"/>
                </a:solidFill>
              </a:rPr>
              <a:t>O procedimento deve exibir todas as notas (inclusive a final, se houver), a média das notas (não incluindo a final), e a média final (caso necessário). Se os dados de entrada não encontrarem nenhum registro de matrícula ou se o aluno não tiver a nota final mesmo quando precise, então deverão ser tratadas as exceções (Utilize EXCEPTION WHEN).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56752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pt-BR" b="1" dirty="0">
                <a:solidFill>
                  <a:srgbClr val="000000"/>
                </a:solidFill>
              </a:rPr>
              <a:t>Caso a média seja igual ou superior a 7,0, o aluno receberá um status de "APROVADO POR MÉDIA". Caso contrário, deve-se realizar a média entre a média e a nota final. Se a nota obtida for maior ou igual a 5,0 o status será "APROVADO", se for inferior será "REPROVADO"</a:t>
            </a:r>
            <a:r>
              <a:rPr lang="pt-BR" b="1" dirty="0" smtClean="0">
                <a:solidFill>
                  <a:srgbClr val="000000"/>
                </a:solidFill>
              </a:rPr>
              <a:t>.</a:t>
            </a:r>
          </a:p>
          <a:p>
            <a:pPr lvl="0" algn="just"/>
            <a:endParaRPr lang="pt-BR" b="1" dirty="0">
              <a:solidFill>
                <a:srgbClr val="000000"/>
              </a:solidFill>
            </a:endParaRPr>
          </a:p>
          <a:p>
            <a:pPr lvl="0" algn="just">
              <a:buNone/>
            </a:pPr>
            <a:endParaRPr lang="pt-BR" b="1" dirty="0">
              <a:solidFill>
                <a:srgbClr val="000000"/>
              </a:solidFill>
              <a:latin typeface="Courier New" pitchFamily="49"/>
            </a:endParaRPr>
          </a:p>
          <a:p>
            <a:pPr lvl="0" algn="just"/>
            <a:r>
              <a:rPr lang="pt-BR" b="1" dirty="0">
                <a:solidFill>
                  <a:srgbClr val="000000"/>
                </a:solidFill>
              </a:rPr>
              <a:t>Se o aluno não possuir pelo menos 2 notas (excluindo-se a final) ele deverá receber o status ("REPROVADO POR FALTA").</a:t>
            </a:r>
          </a:p>
          <a:p>
            <a:pPr lvl="0"/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91707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22</a:t>
            </a:fld>
            <a:endParaRPr lang="pt-BR"/>
          </a:p>
        </p:txBody>
      </p:sp>
      <p:sp>
        <p:nvSpPr>
          <p:cNvPr id="5" name="CaixaDeTexto 1"/>
          <p:cNvSpPr txBox="1"/>
          <p:nvPr/>
        </p:nvSpPr>
        <p:spPr>
          <a:xfrm>
            <a:off x="539998" y="510839"/>
            <a:ext cx="9179999" cy="522241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 smtClean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CREATE 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OR REPLACE PROCEDURE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calcula_notas</a:t>
            </a:r>
            <a:endParaRPr lang="pt-BR" sz="2000" b="1" i="0" u="none" strike="noStrike" kern="1200" cap="none" spc="0" baseline="0" dirty="0">
              <a:solidFill>
                <a:schemeClr val="tx2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(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mat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prova.matricula_aluno%TYPE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,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cod_curso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prova.codigo_curso%TYPE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,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cod_disciplina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prova.codigo_disciplina%TYPE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,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sem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prova.ano_semestre%TYPE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) IS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media NUMBER;  final NUMBER;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cont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NUMBER := 0;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000" b="1" i="0" u="none" strike="noStrike" kern="1200" cap="none" spc="0" baseline="0" dirty="0">
              <a:solidFill>
                <a:schemeClr val="tx2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BEGIN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SELECT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matricula_aluno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INTO media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FROM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aluno_turma</a:t>
            </a:r>
            <a:endParaRPr lang="pt-BR" sz="2000" b="1" i="0" u="none" strike="noStrike" kern="1200" cap="none" spc="0" baseline="0" dirty="0">
              <a:solidFill>
                <a:schemeClr val="tx2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WHERE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matricula_aluno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mat</a:t>
            </a:r>
            <a:endParaRPr lang="pt-BR" sz="2000" b="1" i="0" u="none" strike="noStrike" kern="1200" cap="none" spc="0" baseline="0" dirty="0">
              <a:solidFill>
                <a:schemeClr val="tx2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AND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codigo_disciplina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cod_disciplina</a:t>
            </a:r>
            <a:endParaRPr lang="pt-BR" sz="2000" b="1" i="0" u="none" strike="noStrike" kern="1200" cap="none" spc="0" baseline="0" dirty="0">
              <a:solidFill>
                <a:schemeClr val="tx2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AND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codigo_curso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cod_curso</a:t>
            </a:r>
            <a:endParaRPr lang="pt-BR" sz="2000" b="1" i="0" u="none" strike="noStrike" kern="1200" cap="none" spc="0" baseline="0" dirty="0">
              <a:solidFill>
                <a:schemeClr val="tx2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AND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ano_semestre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sem;</a:t>
            </a:r>
          </a:p>
        </p:txBody>
      </p:sp>
    </p:spTree>
    <p:extLst>
      <p:ext uri="{BB962C8B-B14F-4D97-AF65-F5344CB8AC3E}">
        <p14:creationId xmlns:p14="http://schemas.microsoft.com/office/powerpoint/2010/main" val="4075240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23</a:t>
            </a:fld>
            <a:endParaRPr lang="pt-BR"/>
          </a:p>
        </p:txBody>
      </p:sp>
      <p:sp>
        <p:nvSpPr>
          <p:cNvPr id="5" name="CaixaDeTexto 1"/>
          <p:cNvSpPr txBox="1"/>
          <p:nvPr/>
        </p:nvSpPr>
        <p:spPr>
          <a:xfrm>
            <a:off x="539998" y="510838"/>
            <a:ext cx="9539999" cy="666359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FOR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registro_prova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IN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(SELECT nota,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descricao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FROM prova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WHERE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matricula_aluno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mat</a:t>
            </a: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AND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codigo_disciplina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cod_disciplina</a:t>
            </a: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AND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codigo_curso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cod_curso</a:t>
            </a: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AND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ano_semestre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sem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AND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descricao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&lt;&gt; 'FINAL'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ORDER BY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descricao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ASC) LOOP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cont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:=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cont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+1;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dbms_output.put_line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(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registro_prova.descricao</a:t>
            </a: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|| ': ' ||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registro_prova.nota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);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END LOOP;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IF (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cont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&lt; 2) THEN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dbms_output.put_line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('STATUS: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								REPROVADO POR FALTA');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992478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24</a:t>
            </a:fld>
            <a:endParaRPr lang="pt-BR"/>
          </a:p>
        </p:txBody>
      </p:sp>
      <p:sp>
        <p:nvSpPr>
          <p:cNvPr id="5" name="CaixaDeTexto 1"/>
          <p:cNvSpPr txBox="1"/>
          <p:nvPr/>
        </p:nvSpPr>
        <p:spPr>
          <a:xfrm>
            <a:off x="179512" y="188640"/>
            <a:ext cx="9539999" cy="7009561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ELSE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SELECT AVG(nota) INTO media FROM prova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WHERE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matricula_aluno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mat</a:t>
            </a: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AND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codigo_disciplina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cod_disciplina</a:t>
            </a: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AND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codigo_curso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cod_curso</a:t>
            </a: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AND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ano_semestre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sem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AND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descricao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&lt;&gt; 'FINAL';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dbms_output.put_line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('MEDIA: ' ||media);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IF (media &gt;= 7) THEN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dbms_output.put_line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('STATUS: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									APROVADO POR MEDIA');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ELSE			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SELECT nota INTO final FROM prova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WHERE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matricula_aluno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mat</a:t>
            </a: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	AND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codigo_disciplina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cod_disciplina</a:t>
            </a: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	AND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codigo_curso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cod_curso</a:t>
            </a: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	AND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ano_semestre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sem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	AND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descricao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'FINAL'</a:t>
            </a:r>
            <a:r>
              <a:rPr lang="pt-BR" sz="2400" b="1" i="0" u="none" strike="noStrike" kern="1200" cap="none" spc="0" baseline="0" dirty="0">
                <a:solidFill>
                  <a:srgbClr val="000000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472799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25</a:t>
            </a:fld>
            <a:endParaRPr lang="pt-BR"/>
          </a:p>
        </p:txBody>
      </p:sp>
      <p:sp>
        <p:nvSpPr>
          <p:cNvPr id="5" name="CaixaDeTexto 1"/>
          <p:cNvSpPr txBox="1"/>
          <p:nvPr/>
        </p:nvSpPr>
        <p:spPr>
          <a:xfrm>
            <a:off x="-468560" y="548680"/>
            <a:ext cx="9539999" cy="4241883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400" b="1" i="0" u="none" strike="noStrike" kern="1200" cap="none" spc="0" baseline="0" dirty="0">
                <a:solidFill>
                  <a:srgbClr val="000000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dbms_output.put_line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('FINAL: '||final);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dbms_output.put_line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('MEDIA FINAL: '||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								((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media+final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)/2));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IF ((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media+final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)/2 &lt; 5) THEN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dbms_output.put_line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('STATUS:REPROVADO');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ELSE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	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dbms_output.put_line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('STATUS: APROVADO');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END IF;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END IF;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END IF;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6700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26</a:t>
            </a:fld>
            <a:endParaRPr lang="pt-BR"/>
          </a:p>
        </p:txBody>
      </p:sp>
      <p:sp>
        <p:nvSpPr>
          <p:cNvPr id="5" name="CaixaDeTexto 1"/>
          <p:cNvSpPr txBox="1"/>
          <p:nvPr/>
        </p:nvSpPr>
        <p:spPr>
          <a:xfrm>
            <a:off x="395536" y="260648"/>
            <a:ext cx="9000000" cy="6317644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400" b="1" i="0" u="none" strike="noStrike" kern="1200" cap="none" spc="0" baseline="0" dirty="0">
                <a:solidFill>
                  <a:srgbClr val="000000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EXCEPTION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WHEN NO_DATA_FOUND THEN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IF (media IS NULL) THEN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	RAISE_APPLICATION_ERROR(-20101,'NAO </a:t>
            </a:r>
            <a:r>
              <a:rPr lang="pt-BR" sz="2000" b="1" i="0" u="none" strike="noStrike" kern="1200" cap="none" spc="0" baseline="0" dirty="0" smtClean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HA</a:t>
            </a:r>
            <a:r>
              <a:rPr lang="pt-BR" sz="2000" b="1" i="0" u="none" strike="noStrike" kern="1200" cap="none" spc="0" dirty="0" smtClean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</a:t>
            </a:r>
            <a:r>
              <a:rPr lang="pt-BR" sz="2000" b="1" i="0" u="none" strike="noStrike" kern="1200" cap="none" spc="0" baseline="0" dirty="0" smtClean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REGISTROS 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DE </a:t>
            </a:r>
            <a:r>
              <a:rPr lang="pt-BR" sz="2000" b="1" i="0" u="none" strike="noStrike" kern="1200" cap="none" spc="0" baseline="0" dirty="0" smtClean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MATRICULA</a:t>
            </a:r>
            <a:r>
              <a:rPr lang="pt-BR" sz="2000" b="1" i="0" u="none" strike="noStrike" kern="1200" cap="none" spc="0" dirty="0" smtClean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</a:t>
            </a:r>
            <a:r>
              <a:rPr lang="pt-BR" sz="2000" b="1" i="0" u="none" strike="noStrike" kern="1200" cap="none" spc="0" baseline="0" dirty="0" smtClean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PARA 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O ALUNO E </a:t>
            </a:r>
            <a:r>
              <a:rPr lang="pt-BR" sz="2000" b="1" i="0" u="none" strike="noStrike" kern="1200" cap="none" spc="0" baseline="0" dirty="0" smtClean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DISCIPLINA</a:t>
            </a:r>
            <a:r>
              <a:rPr lang="pt-BR" sz="2000" b="1" i="0" u="none" strike="noStrike" kern="1200" cap="none" spc="0" dirty="0" smtClean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</a:t>
            </a:r>
            <a:r>
              <a:rPr lang="pt-BR" sz="2000" b="1" i="0" u="none" strike="noStrike" kern="1200" cap="none" spc="0" baseline="0" dirty="0" smtClean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ESPECIFICADOS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');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ELSIF (final IS NULL) THEN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	RAISE_APPLICATION_ERROR(-20101,'A </a:t>
            </a:r>
            <a:r>
              <a:rPr lang="pt-BR" sz="2000" b="1" i="0" u="none" strike="noStrike" kern="1200" cap="none" spc="0" baseline="0" dirty="0" smtClean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NOTA</a:t>
            </a:r>
            <a:r>
              <a:rPr lang="pt-BR" sz="2000" b="1" i="0" u="none" strike="noStrike" kern="1200" cap="none" spc="0" dirty="0" smtClean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</a:t>
            </a:r>
            <a:r>
              <a:rPr lang="pt-BR" sz="2000" b="1" i="0" u="none" strike="noStrike" kern="1200" cap="none" spc="0" baseline="0" dirty="0" smtClean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DA PROVA 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FINAL AINDA </a:t>
            </a:r>
            <a:r>
              <a:rPr lang="pt-BR" sz="2000" b="1" i="0" u="none" strike="noStrike" kern="1200" cap="none" spc="0" baseline="0" dirty="0" smtClean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ESTA</a:t>
            </a:r>
            <a:r>
              <a:rPr lang="pt-BR" sz="2000" b="1" i="0" u="none" strike="noStrike" kern="1200" cap="none" spc="0" dirty="0" smtClean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</a:t>
            </a:r>
            <a:r>
              <a:rPr lang="pt-BR" sz="2000" b="1" i="0" u="none" strike="noStrike" kern="1200" cap="none" spc="0" baseline="0" dirty="0" smtClean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PENDENTE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');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END IF;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END;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/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--TESTANDO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EXECUTE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calcula_notas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(2626,3,2,'2010.2');</a:t>
            </a:r>
          </a:p>
        </p:txBody>
      </p:sp>
    </p:spTree>
    <p:extLst>
      <p:ext uri="{BB962C8B-B14F-4D97-AF65-F5344CB8AC3E}">
        <p14:creationId xmlns:p14="http://schemas.microsoft.com/office/powerpoint/2010/main" val="4221648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Exercício</a:t>
            </a:r>
            <a:r>
              <a:rPr lang="en-US" dirty="0" smtClean="0"/>
              <a:t> 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92500"/>
          </a:bodyPr>
          <a:lstStyle/>
          <a:p>
            <a:pPr lvl="0" algn="just"/>
            <a:r>
              <a:rPr lang="pt-BR" b="1" dirty="0">
                <a:solidFill>
                  <a:schemeClr val="tx1"/>
                </a:solidFill>
              </a:rPr>
              <a:t>Adapte o procedimento anterior e implemente um TRIGGER de linha que seja disparado quando se quiser cadastrar um aluno numa monitoria. É necessário observar-se a tentativa de pagar a cadeira mais recente do aluno .</a:t>
            </a:r>
          </a:p>
          <a:p>
            <a:pPr lvl="0" algn="just"/>
            <a:r>
              <a:rPr lang="pt-BR" b="1" dirty="0">
                <a:solidFill>
                  <a:schemeClr val="tx1"/>
                </a:solidFill>
              </a:rPr>
              <a:t>Neste caso, não é necessário imprimir nenhum nota, mas sim levantar-se uma exceção que indique, caso haja, a impossibilidade do cadastro e o status que motivou isso.</a:t>
            </a:r>
          </a:p>
          <a:p>
            <a:pPr lvl="0" algn="just"/>
            <a:r>
              <a:rPr lang="pt-BR" b="1" dirty="0">
                <a:solidFill>
                  <a:schemeClr val="tx1"/>
                </a:solidFill>
              </a:rPr>
              <a:t>Admita que um aluno precisa de pelo menos 2 provas (desconsiderando-se a final) para ter sua situação definida. Caso o aluno não tenha ainda 2 provas ou tenha obtido média abaixo de 7,0 , mas ainda não tiver realizado a final indique o status para "INDEFINIDO"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883398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28</a:t>
            </a:fld>
            <a:endParaRPr lang="pt-BR"/>
          </a:p>
        </p:txBody>
      </p:sp>
      <p:sp>
        <p:nvSpPr>
          <p:cNvPr id="5" name="CaixaDeTexto 1"/>
          <p:cNvSpPr txBox="1"/>
          <p:nvPr/>
        </p:nvSpPr>
        <p:spPr>
          <a:xfrm>
            <a:off x="539998" y="510838"/>
            <a:ext cx="9179999" cy="6317644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CREATE OR REPLACE TRIGGER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controle_calcula_notas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AFTER INSERT ON monitoria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FOR EACH ROW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000" b="1" i="0" u="none" strike="noStrike" kern="1200" cap="none" spc="0" baseline="0" dirty="0">
              <a:solidFill>
                <a:schemeClr val="tx2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DECLARE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media NUMBER;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final NUMBER;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cont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NUMBER := 0;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000" b="1" i="0" u="none" strike="noStrike" kern="1200" cap="none" spc="0" baseline="0" dirty="0">
              <a:solidFill>
                <a:schemeClr val="tx2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BEGIN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SELECT COUNT(nota), AVG(nota) INTO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cont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, media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FROM prova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WHERE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matricula_aluno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: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NEW.matricula_aluno</a:t>
            </a:r>
            <a:endParaRPr lang="pt-BR" sz="2000" b="1" i="0" u="none" strike="noStrike" kern="1200" cap="none" spc="0" baseline="0" dirty="0">
              <a:solidFill>
                <a:schemeClr val="tx2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AND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codigo_disciplina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: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NEW.codigo_disciplina</a:t>
            </a:r>
            <a:endParaRPr lang="pt-BR" sz="2000" b="1" i="0" u="none" strike="noStrike" kern="1200" cap="none" spc="0" baseline="0" dirty="0">
              <a:solidFill>
                <a:schemeClr val="tx2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AND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codigo_curso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: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NEW.codigo_curso</a:t>
            </a:r>
            <a:endParaRPr lang="pt-BR" sz="2000" b="1" i="0" u="none" strike="noStrike" kern="1200" cap="none" spc="0" baseline="0" dirty="0">
              <a:solidFill>
                <a:schemeClr val="tx2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AND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descricao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&lt;&gt; 'FINAL'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GROUP BY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ano_semestre</a:t>
            </a:r>
            <a:endParaRPr lang="pt-BR" sz="2000" b="1" i="0" u="none" strike="noStrike" kern="1200" cap="none" spc="0" baseline="0" dirty="0">
              <a:solidFill>
                <a:schemeClr val="tx2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HAVING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ano_semestre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MAX(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ano_semestre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598750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29</a:t>
            </a:fld>
            <a:endParaRPr lang="pt-BR"/>
          </a:p>
        </p:txBody>
      </p:sp>
      <p:sp>
        <p:nvSpPr>
          <p:cNvPr id="5" name="CaixaDeTexto 1"/>
          <p:cNvSpPr txBox="1"/>
          <p:nvPr/>
        </p:nvSpPr>
        <p:spPr>
          <a:xfrm>
            <a:off x="107504" y="44624"/>
            <a:ext cx="9539999" cy="7009561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IF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cont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&lt; 2 THEN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RAISE_APPLICATION_ERROR(-20102,'A SITUACAO DO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				ALUNO AINDA ESTA INDEFINIDA');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ELSE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IF (media &lt; 7) THEN			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SELECT SUM(nota) INTO final FROM prova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WHERE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matricula_aluno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: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NEW.matricula_aluno</a:t>
            </a: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AND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codigo_disciplina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								: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NEW.codigo_disciplina</a:t>
            </a: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AND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codigo_curso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: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NEW.codigo_curso</a:t>
            </a: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AND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descricao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'FINAL'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GROUP BY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ano_semestre</a:t>
            </a: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HAVING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ano_semestre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MAX(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ano_semestre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);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IF ((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media+final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)/2 &lt; 5) THEN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RAISE_APPLICATION_ERROR(-20102,'O ALUNO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			FOI REPROVADO POR MEDIA');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END IF;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END IF;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END IF;</a:t>
            </a:r>
          </a:p>
        </p:txBody>
      </p:sp>
    </p:spTree>
    <p:extLst>
      <p:ext uri="{BB962C8B-B14F-4D97-AF65-F5344CB8AC3E}">
        <p14:creationId xmlns:p14="http://schemas.microsoft.com/office/powerpoint/2010/main" val="696674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907504"/>
          </a:xfrm>
        </p:spPr>
        <p:txBody>
          <a:bodyPr/>
          <a:lstStyle/>
          <a:p>
            <a:r>
              <a:rPr lang="en-US" dirty="0" err="1" smtClean="0"/>
              <a:t>Modelo</a:t>
            </a:r>
            <a:r>
              <a:rPr lang="en-US" dirty="0" smtClean="0"/>
              <a:t> </a:t>
            </a:r>
            <a:r>
              <a:rPr lang="en-US" dirty="0" err="1" smtClean="0"/>
              <a:t>Conceitual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3</a:t>
            </a:fld>
            <a:endParaRPr lang="pt-BR"/>
          </a:p>
        </p:txBody>
      </p:sp>
      <p:pic>
        <p:nvPicPr>
          <p:cNvPr id="1026" name="Picture 2" descr="C:\Users\Eduardo Pires\Downloads\gdi(1)\gdi\2 - PL-SQL\Aula\Modelo Conceitu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40768"/>
            <a:ext cx="9192236" cy="55172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30</a:t>
            </a:fld>
            <a:endParaRPr lang="pt-BR"/>
          </a:p>
        </p:txBody>
      </p:sp>
      <p:sp>
        <p:nvSpPr>
          <p:cNvPr id="5" name="CaixaDeTexto 1"/>
          <p:cNvSpPr txBox="1"/>
          <p:nvPr/>
        </p:nvSpPr>
        <p:spPr>
          <a:xfrm>
            <a:off x="395536" y="404664"/>
            <a:ext cx="9179999" cy="5971681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EXCEPTION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WHEN NO_DATA_FOUND THEN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RAISE_APPLICATION_ERROR(-20103,'A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</a:t>
            </a:r>
            <a:r>
              <a:rPr lang="pt-BR" sz="2000" b="1" i="0" u="none" strike="noStrike" kern="1200" cap="none" spc="0" baseline="0" dirty="0" smtClean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SITUACAO 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DO ALUNO AINDA ESTA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</a:t>
            </a:r>
            <a:r>
              <a:rPr lang="pt-BR" sz="2000" b="1" i="0" u="none" strike="noStrike" kern="1200" cap="none" spc="0" baseline="0" dirty="0" smtClean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INDEFINIDA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');		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END;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/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--TESTANDO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EXECUTE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calcula_notas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(3030,3,2,'2010.2');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INSERT INTO monitoria (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codigo_disciplina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,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codigo_curso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,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ano_semestre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,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matricula_aluno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,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matricula_professor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)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VALUES 	(2,3,'2011.1',3030,1111);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834299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Exercício</a:t>
            </a:r>
            <a:r>
              <a:rPr lang="en-US" dirty="0" smtClean="0"/>
              <a:t> 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algn="just"/>
            <a:r>
              <a:rPr lang="pt-BR" b="1" dirty="0">
                <a:solidFill>
                  <a:schemeClr val="tx1"/>
                </a:solidFill>
              </a:rPr>
              <a:t>Crie uma tabela chamada </a:t>
            </a:r>
            <a:r>
              <a:rPr lang="pt-BR" b="1" dirty="0" err="1">
                <a:solidFill>
                  <a:schemeClr val="tx1"/>
                </a:solidFill>
              </a:rPr>
              <a:t>log_provas</a:t>
            </a:r>
            <a:r>
              <a:rPr lang="pt-BR" b="1" dirty="0">
                <a:solidFill>
                  <a:schemeClr val="tx1"/>
                </a:solidFill>
              </a:rPr>
              <a:t> com os campos '</a:t>
            </a:r>
            <a:r>
              <a:rPr lang="pt-BR" b="1" dirty="0" err="1">
                <a:solidFill>
                  <a:schemeClr val="tx1"/>
                </a:solidFill>
              </a:rPr>
              <a:t>tipo_de_acao</a:t>
            </a:r>
            <a:r>
              <a:rPr lang="pt-BR" b="1" dirty="0">
                <a:solidFill>
                  <a:schemeClr val="tx1"/>
                </a:solidFill>
              </a:rPr>
              <a:t> VARCHAR2' e 'hora TIMESTAMP'</a:t>
            </a:r>
            <a:r>
              <a:rPr lang="pt-BR" b="1" dirty="0" smtClean="0">
                <a:solidFill>
                  <a:schemeClr val="tx1"/>
                </a:solidFill>
              </a:rPr>
              <a:t>.</a:t>
            </a:r>
            <a:endParaRPr lang="pt-BR" b="1" dirty="0">
              <a:solidFill>
                <a:schemeClr val="tx1"/>
              </a:solidFill>
            </a:endParaRPr>
          </a:p>
          <a:p>
            <a:pPr lvl="0" algn="just"/>
            <a:r>
              <a:rPr lang="pt-BR" b="1" dirty="0">
                <a:solidFill>
                  <a:schemeClr val="tx1"/>
                </a:solidFill>
              </a:rPr>
              <a:t>Implemente um TRIGGER para coletar um log na tabela </a:t>
            </a:r>
            <a:r>
              <a:rPr lang="pt-BR" b="1" dirty="0" err="1">
                <a:solidFill>
                  <a:schemeClr val="tx1"/>
                </a:solidFill>
              </a:rPr>
              <a:t>log_provas</a:t>
            </a:r>
            <a:r>
              <a:rPr lang="pt-BR" b="1" dirty="0">
                <a:solidFill>
                  <a:schemeClr val="tx1"/>
                </a:solidFill>
              </a:rPr>
              <a:t> todas as vezes que alguma ação ocorrer na tabela provas.</a:t>
            </a:r>
          </a:p>
          <a:p>
            <a:pPr lvl="0" algn="just"/>
            <a:r>
              <a:rPr lang="pt-BR" b="1" dirty="0">
                <a:solidFill>
                  <a:schemeClr val="tx1"/>
                </a:solidFill>
              </a:rPr>
              <a:t>Após a operação verifique qual foi o tipo da ação e insira um novo registro na tabela (utilize SYSDATE para preencher a hora). O que importa em si é apenas a operação, e não cada procedimento que ela executa (escolha o tipo de TRIGGER adequadamente).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31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338270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32</a:t>
            </a:fld>
            <a:endParaRPr lang="pt-BR"/>
          </a:p>
        </p:txBody>
      </p:sp>
      <p:sp>
        <p:nvSpPr>
          <p:cNvPr id="5" name="CaixaDeTexto 3"/>
          <p:cNvSpPr txBox="1"/>
          <p:nvPr/>
        </p:nvSpPr>
        <p:spPr>
          <a:xfrm>
            <a:off x="109724" y="0"/>
            <a:ext cx="9000000" cy="594928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 smtClean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CREATE 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TABLE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log_provas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(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tipo_de_acao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VARCHAR2(15),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hora TIMESTAMP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)</a:t>
            </a:r>
            <a:r>
              <a:rPr lang="pt-BR" sz="2000" b="1" i="0" u="none" strike="noStrike" kern="1200" cap="none" spc="0" baseline="0" dirty="0" smtClean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;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CREATE OR REPLACE TRIGGER </a:t>
            </a:r>
            <a:r>
              <a:rPr lang="pt-BR" sz="2000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controle_de_log</a:t>
            </a:r>
            <a:endParaRPr lang="pt-BR" sz="2000" b="1" dirty="0"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	AFTER INSERT OR UPDATE OR DELETE ON prova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BEGIN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IF(INSERTING) THEN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INSERT INTO </a:t>
            </a:r>
            <a:r>
              <a:rPr lang="pt-BR" sz="2000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log_provas</a:t>
            </a: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(</a:t>
            </a:r>
            <a:r>
              <a:rPr lang="pt-BR" sz="2000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tipo_de_acao</a:t>
            </a: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, hora)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	</a:t>
            </a:r>
            <a:r>
              <a:rPr lang="pt-BR" sz="2000" b="1" dirty="0" smtClean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VALUES </a:t>
            </a: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('INSERCAO', SYSDATE);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000" b="1" dirty="0"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ELSIF (UPDATING) THEN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INSERT INTO </a:t>
            </a:r>
            <a:r>
              <a:rPr lang="pt-BR" sz="2000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log_provas</a:t>
            </a: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(</a:t>
            </a:r>
            <a:r>
              <a:rPr lang="pt-BR" sz="2000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tipo_de_acao</a:t>
            </a: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, hora)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	</a:t>
            </a:r>
            <a:r>
              <a:rPr lang="pt-BR" sz="2000" b="1" dirty="0" smtClean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VALUES </a:t>
            </a: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('ATUALIZACAO', SYSDATE);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000" b="1" dirty="0"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ELSIF (DELETING) THEN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INSERT INTO </a:t>
            </a:r>
            <a:r>
              <a:rPr lang="pt-BR" sz="2000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log_provas</a:t>
            </a: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(</a:t>
            </a:r>
            <a:r>
              <a:rPr lang="pt-BR" sz="2000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tipo_de_acao</a:t>
            </a: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, hora)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	</a:t>
            </a:r>
            <a:r>
              <a:rPr lang="pt-BR" sz="2000" b="1" dirty="0" smtClean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VALUES </a:t>
            </a: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('REMOCAO', SYSDATE);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END IF;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END;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 smtClean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/</a:t>
            </a:r>
            <a:endParaRPr lang="pt-BR" sz="2000" b="1" dirty="0"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02643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Exercício</a:t>
            </a:r>
            <a:r>
              <a:rPr lang="en-US" dirty="0" smtClean="0"/>
              <a:t> 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lnSpcReduction="10000"/>
          </a:bodyPr>
          <a:lstStyle/>
          <a:p>
            <a:pPr lvl="0" algn="just"/>
            <a:r>
              <a:rPr lang="pt-BR" b="1" dirty="0" err="1">
                <a:solidFill>
                  <a:schemeClr val="tx1"/>
                </a:solidFill>
              </a:rPr>
              <a:t>Implemete</a:t>
            </a:r>
            <a:r>
              <a:rPr lang="pt-BR" b="1" dirty="0">
                <a:solidFill>
                  <a:schemeClr val="tx1"/>
                </a:solidFill>
              </a:rPr>
              <a:t> um TRIGGER que regulamentará as </a:t>
            </a:r>
            <a:r>
              <a:rPr lang="pt-BR" b="1" dirty="0" smtClean="0">
                <a:solidFill>
                  <a:schemeClr val="tx1"/>
                </a:solidFill>
              </a:rPr>
              <a:t>matriculas. Admita </a:t>
            </a:r>
            <a:r>
              <a:rPr lang="pt-BR" b="1" dirty="0">
                <a:solidFill>
                  <a:schemeClr val="tx1"/>
                </a:solidFill>
              </a:rPr>
              <a:t>que para uma cadeira NÃO ser considerada eletiva, ela precisa ter sido ofertada pelo menos 3 vezes consecutivas em quaisquer períodos.</a:t>
            </a:r>
          </a:p>
          <a:p>
            <a:pPr lvl="0" algn="just"/>
            <a:r>
              <a:rPr lang="pt-BR" b="1" dirty="0">
                <a:solidFill>
                  <a:schemeClr val="tx1"/>
                </a:solidFill>
              </a:rPr>
              <a:t>Use a função que calcula a quantidade de créditos e não permita que alunos que possuem menos de 15 créditos possam se matricular em cadeiras eletivas.</a:t>
            </a:r>
          </a:p>
          <a:p>
            <a:pPr lvl="0" algn="just"/>
            <a:r>
              <a:rPr lang="pt-BR" b="1" dirty="0">
                <a:solidFill>
                  <a:schemeClr val="tx1"/>
                </a:solidFill>
              </a:rPr>
              <a:t>Ainda, para vincular-se a quaisquer projetos, estes não podem ter sido anteriormente utilizados em outras turmas nem podem estar vinculados a mais do que 4 alunos.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33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7680091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34</a:t>
            </a:fld>
            <a:endParaRPr lang="pt-BR"/>
          </a:p>
        </p:txBody>
      </p:sp>
      <p:sp>
        <p:nvSpPr>
          <p:cNvPr id="5" name="CaixaDeTexto 1"/>
          <p:cNvSpPr txBox="1"/>
          <p:nvPr/>
        </p:nvSpPr>
        <p:spPr>
          <a:xfrm>
            <a:off x="539998" y="510838"/>
            <a:ext cx="9539999" cy="7009561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CREATE OR REPLACE TRIGGER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controle_matricula</a:t>
            </a:r>
            <a:endParaRPr lang="pt-BR" sz="2000" b="1" i="0" u="none" strike="noStrike" kern="1200" cap="none" spc="0" baseline="0" dirty="0">
              <a:solidFill>
                <a:schemeClr val="tx2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BEFORE INSERT ON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aluno_turma</a:t>
            </a:r>
            <a:endParaRPr lang="pt-BR" sz="2000" b="1" i="0" u="none" strike="noStrike" kern="1200" cap="none" spc="0" baseline="0" dirty="0">
              <a:solidFill>
                <a:schemeClr val="tx2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FOR EACH ROW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DECLARE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contador NUMBER;	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creditos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NUMBER;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ano1 NUMBER; semestre1 NUMBER; ano2 NUMBER;	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semestre2 NUMBER; ano3 NUMBER; semestre3 NUMBER;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CURSOR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cursor_periodos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IS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SELECT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t.ano_semestre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FROM turma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t</a:t>
            </a:r>
            <a:endParaRPr lang="pt-BR" sz="2000" b="1" i="0" u="none" strike="noStrike" kern="1200" cap="none" spc="0" baseline="0" dirty="0">
              <a:solidFill>
                <a:schemeClr val="tx2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WHERE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t.codigo_disciplina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								: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NEW.codigo_disciplina</a:t>
            </a:r>
            <a:endParaRPr lang="pt-BR" sz="2000" b="1" i="0" u="none" strike="noStrike" kern="1200" cap="none" spc="0" baseline="0" dirty="0">
              <a:solidFill>
                <a:schemeClr val="tx2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AND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t.codigo_curso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(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SELECT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a.codigo_curso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FROM aluno a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WHERE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a.matricula_aluno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: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NEW.matricula_aluno</a:t>
            </a:r>
            <a:endParaRPr lang="pt-BR" sz="2000" b="1" i="0" u="none" strike="noStrike" kern="1200" cap="none" spc="0" baseline="0" dirty="0">
              <a:solidFill>
                <a:schemeClr val="tx2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) ORDER BY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t.ano_semestre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DESC;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periodo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turma.ano_semestre%TYPE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080637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35</a:t>
            </a:fld>
            <a:endParaRPr lang="pt-BR"/>
          </a:p>
        </p:txBody>
      </p:sp>
      <p:sp>
        <p:nvSpPr>
          <p:cNvPr id="5" name="CaixaDeTexto 1"/>
          <p:cNvSpPr txBox="1"/>
          <p:nvPr/>
        </p:nvSpPr>
        <p:spPr>
          <a:xfrm>
            <a:off x="251520" y="548680"/>
            <a:ext cx="9539999" cy="5625717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BEGIN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creditos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:=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qtd_creditos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(: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NEW.matricula_aluno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);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IF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creditos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&lt; 15 THEN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OPEN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cursor_periodos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FETCH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cursor_periodos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INTO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periodo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desmembra_semestre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(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periodo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, ano1, semestre1);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FETCH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cursor_periodos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INTO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periodo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desmembra_semestre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(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periodo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, ano2, semestre2);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FETCH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cursor_periodos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INTO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periodo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desmembra_semestre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(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periodo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, ano3, semestre3);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453552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36</a:t>
            </a:fld>
            <a:endParaRPr lang="pt-BR"/>
          </a:p>
        </p:txBody>
      </p:sp>
      <p:sp>
        <p:nvSpPr>
          <p:cNvPr id="5" name="CaixaDeTexto 1"/>
          <p:cNvSpPr txBox="1"/>
          <p:nvPr/>
        </p:nvSpPr>
        <p:spPr>
          <a:xfrm>
            <a:off x="251520" y="260648"/>
            <a:ext cx="9359999" cy="7009561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IF(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cursor_periodos%ROWCOUNT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3) THEN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IF NOT(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(ano1 = ano2 AND ano3 = ano1-1 AND semestre3 = 2) 									OR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(ano2 = ano3 AND ano1 = ano2+1 AND semestre1 = 2)) 		THEN –-consecutivos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RAISE_APPLICATION_ERROR(-20105,'ALUNO NAO 					PODE PAGAR CADEIRA ELETIVA.  NAO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		CONSECUTIVA');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END IF;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ELSE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RAISE_APPLICATION_ERROR(-20105,'ALUNO NAO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	PODE PAGAR CADEIRA ELETIVA. MENOS DE 3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	OFERTAS');--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nao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foi paga nem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tres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vezes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END IF;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CLOSE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cursor_periodos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END IF;</a:t>
            </a:r>
          </a:p>
        </p:txBody>
      </p:sp>
    </p:spTree>
    <p:extLst>
      <p:ext uri="{BB962C8B-B14F-4D97-AF65-F5344CB8AC3E}">
        <p14:creationId xmlns:p14="http://schemas.microsoft.com/office/powerpoint/2010/main" val="1669558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37</a:t>
            </a:fld>
            <a:endParaRPr lang="pt-BR"/>
          </a:p>
        </p:txBody>
      </p:sp>
      <p:sp>
        <p:nvSpPr>
          <p:cNvPr id="5" name="CaixaDeTexto 1"/>
          <p:cNvSpPr txBox="1"/>
          <p:nvPr/>
        </p:nvSpPr>
        <p:spPr>
          <a:xfrm>
            <a:off x="251520" y="194402"/>
            <a:ext cx="9359999" cy="666359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400" b="1" i="0" u="none" strike="noStrike" kern="1200" cap="none" spc="0" baseline="0" dirty="0">
                <a:solidFill>
                  <a:srgbClr val="000000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SELECT COUNT(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codigo_projeto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) INTO contador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FROM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aluno_turma</a:t>
            </a: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WHERE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codigo_projeto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: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NEW.codigo_projeto</a:t>
            </a: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GROUP BY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ano_semestre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,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codigo_disciplina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,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codigo_curso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IF(contador &gt;= 4) THEN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RAISE_APPLICATION_ERROR(-20105,'ESTE PROJETO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</a:t>
            </a:r>
            <a:r>
              <a:rPr lang="pt-BR" sz="2000" b="1" i="0" u="none" strike="noStrike" kern="1200" cap="none" spc="0" baseline="0" dirty="0" smtClean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JA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ESTA COM O NUMERO DE </a:t>
            </a:r>
            <a:r>
              <a:rPr lang="pt-BR" sz="2000" b="1" i="0" u="none" strike="noStrike" kern="1200" cap="none" spc="0" baseline="0" dirty="0" smtClean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ALUNOS</a:t>
            </a:r>
            <a:r>
              <a:rPr lang="pt-BR" sz="2000" b="1" i="0" u="none" strike="noStrike" kern="1200" cap="none" spc="0" dirty="0" smtClean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</a:t>
            </a:r>
            <a:r>
              <a:rPr lang="pt-BR" sz="2000" b="1" i="0" u="none" strike="noStrike" kern="1200" cap="none" spc="0" baseline="0" dirty="0" smtClean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COMPLETO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');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END IF;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EXCEPTION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WHEN TOO_MANY_ROWS THEN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RAISE_APPLICATION_ERROR(-20105,'ESTE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</a:t>
            </a:r>
            <a:r>
              <a:rPr lang="pt-BR" sz="2000" b="1" i="0" u="none" strike="noStrike" kern="1200" cap="none" spc="0" baseline="0" dirty="0" smtClean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PROJETO 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JA FOI UTILIZADO </a:t>
            </a:r>
            <a:r>
              <a:rPr lang="pt-BR" sz="2000" b="1" i="0" u="none" strike="noStrike" kern="1200" cap="none" spc="0" baseline="0" dirty="0" smtClean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EM</a:t>
            </a:r>
            <a:r>
              <a:rPr lang="pt-BR" sz="2000" b="1" i="0" u="none" strike="noStrike" kern="1200" cap="none" spc="0" dirty="0" smtClean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</a:t>
            </a:r>
            <a:r>
              <a:rPr lang="pt-BR" sz="2000" b="1" i="0" u="none" strike="noStrike" kern="1200" cap="none" spc="0" baseline="0" dirty="0" smtClean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OUTRA 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TURMA');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END;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3039579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07504"/>
          </a:xfrm>
        </p:spPr>
        <p:txBody>
          <a:bodyPr/>
          <a:lstStyle/>
          <a:p>
            <a:r>
              <a:rPr lang="en-US" sz="4800" dirty="0" err="1" smtClean="0"/>
              <a:t>Modelo</a:t>
            </a:r>
            <a:r>
              <a:rPr lang="en-US" sz="4800" dirty="0" smtClean="0"/>
              <a:t> </a:t>
            </a:r>
            <a:r>
              <a:rPr lang="en-US" sz="4800" dirty="0" err="1" smtClean="0"/>
              <a:t>Lógico</a:t>
            </a:r>
            <a:endParaRPr lang="pt-BR" sz="4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4</a:t>
            </a:fld>
            <a:endParaRPr lang="pt-BR"/>
          </a:p>
        </p:txBody>
      </p:sp>
      <p:pic>
        <p:nvPicPr>
          <p:cNvPr id="2050" name="Picture 2" descr="C:\Users\Eduardo Pires\Downloads\gdi(1)\gdi\2 - PL-SQL\Aula\Modelo Logic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96752"/>
            <a:ext cx="9096163" cy="56612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Trigger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188840"/>
          </a:xfrm>
        </p:spPr>
        <p:txBody>
          <a:bodyPr/>
          <a:lstStyle/>
          <a:p>
            <a:pPr lvl="0" algn="just"/>
            <a:r>
              <a:rPr lang="pt-BR" b="1" dirty="0">
                <a:solidFill>
                  <a:schemeClr val="tx1"/>
                </a:solidFill>
              </a:rPr>
              <a:t>Executado implicitamente pelo SGBD na ocorrência de um determinado evento ou combinação deste</a:t>
            </a:r>
            <a:r>
              <a:rPr lang="pt-BR" b="1" dirty="0" smtClean="0">
                <a:solidFill>
                  <a:schemeClr val="tx1"/>
                </a:solidFill>
              </a:rPr>
              <a:t>.</a:t>
            </a:r>
            <a:endParaRPr lang="pt-BR" b="1" dirty="0">
              <a:solidFill>
                <a:schemeClr val="tx1"/>
              </a:solidFill>
            </a:endParaRPr>
          </a:p>
          <a:p>
            <a:pPr lvl="0" algn="just"/>
            <a:r>
              <a:rPr lang="pt-BR" b="1" dirty="0">
                <a:solidFill>
                  <a:schemeClr val="tx1"/>
                </a:solidFill>
              </a:rPr>
              <a:t>Estrutura básica de um </a:t>
            </a:r>
            <a:r>
              <a:rPr lang="pt-BR" b="1" dirty="0" smtClean="0">
                <a:solidFill>
                  <a:schemeClr val="tx1"/>
                </a:solidFill>
              </a:rPr>
              <a:t>TRIGGER:</a:t>
            </a:r>
            <a:endParaRPr lang="pt-BR" b="1" dirty="0">
              <a:solidFill>
                <a:schemeClr val="tx1"/>
              </a:solidFill>
            </a:endParaRPr>
          </a:p>
          <a:p>
            <a:pPr algn="just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5</a:t>
            </a:fld>
            <a:endParaRPr lang="pt-BR"/>
          </a:p>
        </p:txBody>
      </p:sp>
      <p:sp>
        <p:nvSpPr>
          <p:cNvPr id="5" name="CaixaDeTexto 3"/>
          <p:cNvSpPr txBox="1"/>
          <p:nvPr/>
        </p:nvSpPr>
        <p:spPr>
          <a:xfrm>
            <a:off x="539552" y="3356992"/>
            <a:ext cx="8208466" cy="3380749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accent1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CREATE [OR REPLACE] TRIGGER </a:t>
            </a:r>
            <a:r>
              <a:rPr lang="pt-BR" sz="2000" b="1" i="0" u="none" strike="noStrike" kern="1200" cap="none" spc="0" baseline="0" dirty="0" err="1">
                <a:solidFill>
                  <a:schemeClr val="accent1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nome_trigger</a:t>
            </a:r>
            <a:endParaRPr lang="pt-BR" sz="2000" b="1" i="0" u="none" strike="noStrike" kern="1200" cap="none" spc="0" baseline="0" dirty="0">
              <a:solidFill>
                <a:schemeClr val="accent1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accent1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momento evento1 [OR evento2 OR evento3]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accent1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[OF coluna] ON </a:t>
            </a:r>
            <a:r>
              <a:rPr lang="pt-BR" sz="2000" b="1" i="0" u="none" strike="noStrike" kern="1200" cap="none" spc="0" baseline="0" dirty="0" err="1">
                <a:solidFill>
                  <a:schemeClr val="accent1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nome_objeto</a:t>
            </a:r>
            <a:endParaRPr lang="pt-BR" sz="2000" b="1" i="0" u="none" strike="noStrike" kern="1200" cap="none" spc="0" baseline="0" dirty="0">
              <a:solidFill>
                <a:schemeClr val="accent1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accent1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[[REFERENCING OLD AS apelido1 | NEW AS apelido2]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000" b="1" i="0" u="none" strike="noStrike" kern="1200" cap="none" spc="0" baseline="0" dirty="0">
              <a:solidFill>
                <a:schemeClr val="accent1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accent1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FOR EACH ROW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000" b="1" i="0" u="none" strike="noStrike" kern="1200" cap="none" spc="0" baseline="0" dirty="0">
              <a:solidFill>
                <a:schemeClr val="accent1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accent1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[WHEN (condição)]]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000" b="1" i="0" u="none" strike="noStrike" kern="1200" cap="none" spc="0" baseline="0" dirty="0">
              <a:solidFill>
                <a:schemeClr val="accent1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 err="1">
                <a:solidFill>
                  <a:schemeClr val="accent1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corpo_trigger</a:t>
            </a:r>
            <a:endParaRPr lang="pt-BR" sz="2000" b="1" i="0" u="none" strike="noStrike" kern="1200" cap="none" spc="0" baseline="0" dirty="0">
              <a:solidFill>
                <a:schemeClr val="accent1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000" b="1" i="0" u="none" strike="noStrike" kern="1200" cap="none" spc="0" baseline="0" dirty="0">
              <a:solidFill>
                <a:srgbClr val="000000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430521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Exercício</a:t>
            </a:r>
            <a:r>
              <a:rPr lang="en-US" dirty="0" smtClean="0"/>
              <a:t> 1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pt-BR" sz="2000" b="1" dirty="0">
                <a:solidFill>
                  <a:srgbClr val="000000"/>
                </a:solidFill>
              </a:rPr>
              <a:t>Criar um TRIGGER que faça um comparativo entre os ANTIGOS e NOVOS valores logo após inserção, atualização ou deleção de um projeto.</a:t>
            </a:r>
          </a:p>
          <a:p>
            <a:endParaRPr lang="pt-BR" sz="2000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6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7</a:t>
            </a:fld>
            <a:endParaRPr lang="pt-BR"/>
          </a:p>
        </p:txBody>
      </p:sp>
      <p:sp>
        <p:nvSpPr>
          <p:cNvPr id="5" name="CaixaDeTexto 3"/>
          <p:cNvSpPr txBox="1"/>
          <p:nvPr/>
        </p:nvSpPr>
        <p:spPr>
          <a:xfrm>
            <a:off x="132441" y="260648"/>
            <a:ext cx="9000000" cy="5976664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CREATE OR REPLACE TRIGGER </a:t>
            </a:r>
            <a:r>
              <a:rPr lang="pt-BR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controle_projetos</a:t>
            </a:r>
            <a:endParaRPr lang="pt-BR" b="1" i="0" u="none" strike="noStrike" kern="1200" cap="none" spc="0" baseline="0" dirty="0">
              <a:solidFill>
                <a:schemeClr val="tx2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AFTER INSERT OR UPDATE OR DELETE ON PROJETO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FOR EACH ROW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b="1" i="0" u="none" strike="noStrike" kern="1200" cap="none" spc="0" baseline="0" dirty="0">
              <a:solidFill>
                <a:schemeClr val="tx2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BEGIN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dbms_output.put_line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('&lt;&lt;Dados ANTIGOS&gt;&gt;');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dbms_output.put_line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('COD: '||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								:</a:t>
            </a:r>
            <a:r>
              <a:rPr lang="pt-BR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OLD.codigo_projeto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);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dbms_output.put_line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('TIT: '||:</a:t>
            </a:r>
            <a:r>
              <a:rPr lang="pt-BR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OLD.titulo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);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dbms_output.put_line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('CON: '||:</a:t>
            </a:r>
            <a:r>
              <a:rPr lang="pt-BR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OLD.conceito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);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dbms_output.put_line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('HP: '||:</a:t>
            </a:r>
            <a:r>
              <a:rPr lang="pt-BR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OLD.hp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);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dbms_output.put_line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(' ')</a:t>
            </a:r>
            <a:r>
              <a:rPr lang="pt-BR" b="1" i="0" u="none" strike="noStrike" kern="1200" cap="none" spc="0" baseline="0" dirty="0" smtClean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;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dbms_output.put_line</a:t>
            </a:r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('&lt;&lt;Dados NOVOS&gt;&gt;');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dbms_output.put_line</a:t>
            </a:r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('COD: '||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									:</a:t>
            </a:r>
            <a:r>
              <a:rPr lang="pt-BR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NEW.codigo_projeto</a:t>
            </a:r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);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dbms_output.put_line</a:t>
            </a:r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('TIT: '||:</a:t>
            </a:r>
            <a:r>
              <a:rPr lang="pt-BR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NEW.titulo</a:t>
            </a:r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);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dbms_output.put_line</a:t>
            </a:r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('CON: '||:</a:t>
            </a:r>
            <a:r>
              <a:rPr lang="pt-BR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NEW.conceito</a:t>
            </a:r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);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dbms_output.put_line</a:t>
            </a:r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('HP: '||:</a:t>
            </a:r>
            <a:r>
              <a:rPr lang="pt-BR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NEW.hp</a:t>
            </a:r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);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END;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/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b="1" i="0" u="none" strike="noStrike" kern="1200" cap="none" spc="0" baseline="0" dirty="0">
              <a:solidFill>
                <a:schemeClr val="tx2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66874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8</a:t>
            </a:fld>
            <a:endParaRPr lang="pt-BR"/>
          </a:p>
        </p:txBody>
      </p:sp>
      <p:sp>
        <p:nvSpPr>
          <p:cNvPr id="6" name="CaixaDeTexto 1"/>
          <p:cNvSpPr txBox="1"/>
          <p:nvPr/>
        </p:nvSpPr>
        <p:spPr>
          <a:xfrm>
            <a:off x="323528" y="476672"/>
            <a:ext cx="9179999" cy="2736304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 smtClean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-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-TESTANDO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INSERT INTO projeto(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codigo_projeto,titulo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, 	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conceito,hp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) VALUES (21,'BiosFera','RUIM',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'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www.cin.ufpe.br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/~biosfera');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UPDATE projeto SET titulo = 'Bioma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Protection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',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hp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'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www.biomaprotection.com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',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conceito = 'BOM'  WHERE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codigo_projeto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21;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DELETE projeto WHERE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codigo_projeto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21;</a:t>
            </a:r>
          </a:p>
        </p:txBody>
      </p:sp>
    </p:spTree>
    <p:extLst>
      <p:ext uri="{BB962C8B-B14F-4D97-AF65-F5344CB8AC3E}">
        <p14:creationId xmlns:p14="http://schemas.microsoft.com/office/powerpoint/2010/main" val="6176066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2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pt-BR" sz="2000" b="1" dirty="0">
                <a:solidFill>
                  <a:schemeClr val="tx1"/>
                </a:solidFill>
              </a:rPr>
              <a:t>Implemente um TRIGGER que não permita que um professor coordene mais do que uma disciplina.</a:t>
            </a:r>
          </a:p>
          <a:p>
            <a:pPr lvl="0"/>
            <a:r>
              <a:rPr lang="pt-BR" sz="2000" b="1" dirty="0">
                <a:solidFill>
                  <a:schemeClr val="tx1"/>
                </a:solidFill>
              </a:rPr>
              <a:t>Caso alguma irregularidade ocorra, imprima uma mensagem do tipo "RAISE APPLICATION ERROR".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5313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o">
  <a:themeElements>
    <a:clrScheme name="Personalizada 2">
      <a:dk1>
        <a:sysClr val="windowText" lastClr="000000"/>
      </a:dk1>
      <a:lt1>
        <a:sysClr val="window" lastClr="FFFFFF"/>
      </a:lt1>
      <a:dk2>
        <a:srgbClr val="2F5897"/>
      </a:dk2>
      <a:lt2>
        <a:srgbClr val="000000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0C0C0C"/>
      </a:folHlink>
    </a:clrScheme>
    <a:fontScheme name="Executiv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349</TotalTime>
  <Words>1054</Words>
  <Application>Microsoft Office PowerPoint</Application>
  <PresentationFormat>Apresentação na tela (4:3)</PresentationFormat>
  <Paragraphs>463</Paragraphs>
  <Slides>37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37</vt:i4>
      </vt:variant>
    </vt:vector>
  </HeadingPairs>
  <TitlesOfParts>
    <vt:vector size="38" baseType="lpstr">
      <vt:lpstr>Executivo</vt:lpstr>
      <vt:lpstr>Monitoria GDI Aula Prática</vt:lpstr>
      <vt:lpstr>Estudo de caso - continuação</vt:lpstr>
      <vt:lpstr>Modelo Conceitual</vt:lpstr>
      <vt:lpstr>Modelo Lógico</vt:lpstr>
      <vt:lpstr>Trigger</vt:lpstr>
      <vt:lpstr>Exercício 1</vt:lpstr>
      <vt:lpstr>Apresentação do PowerPoint</vt:lpstr>
      <vt:lpstr>Apresentação do PowerPoint</vt:lpstr>
      <vt:lpstr>Exercício 2</vt:lpstr>
      <vt:lpstr>Apresentação do PowerPoint</vt:lpstr>
      <vt:lpstr>Apresentação do PowerPoint</vt:lpstr>
      <vt:lpstr>Exercício 3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Exercício 4</vt:lpstr>
      <vt:lpstr>Apresentação do PowerPoint</vt:lpstr>
      <vt:lpstr>Exercício 5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Exercício 6</vt:lpstr>
      <vt:lpstr>Apresentação do PowerPoint</vt:lpstr>
      <vt:lpstr>Apresentação do PowerPoint</vt:lpstr>
      <vt:lpstr>Apresentação do PowerPoint</vt:lpstr>
      <vt:lpstr>Exercício 7</vt:lpstr>
      <vt:lpstr>Apresentação do PowerPoint</vt:lpstr>
      <vt:lpstr>Exercício 8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Ambiente Desenvolvimento + SQL</dc:title>
  <dc:creator>Eduardo Pires</dc:creator>
  <cp:lastModifiedBy>Jose Eduardo Angelin Ramos</cp:lastModifiedBy>
  <cp:revision>39</cp:revision>
  <dcterms:created xsi:type="dcterms:W3CDTF">2011-08-24T21:01:58Z</dcterms:created>
  <dcterms:modified xsi:type="dcterms:W3CDTF">2013-02-05T10:55:38Z</dcterms:modified>
</cp:coreProperties>
</file>