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Layouts/slideLayout23.xml" ContentType="application/vnd.openxmlformats-officedocument.presentationml.slideLayout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  <p:sldMasterId r:id="rId2"/>
  </p:sldMasterIdLst>
  <p:notesMasterIdLst>
    <p:notesMasterId r:id="rId19"/>
  </p:notesMasterIdLst>
  <p:sldIdLst>
    <p:sldId id="335" r:id="rId3"/>
    <p:sldId id="319" r:id="rId4"/>
    <p:sldId id="320" r:id="rId5"/>
    <p:sldId id="321" r:id="rId6"/>
    <p:sldId id="322" r:id="rId7"/>
    <p:sldId id="323" r:id="rId8"/>
    <p:sldId id="258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615" autoAdjust="0"/>
    <p:restoredTop sz="86333" autoAdjust="0"/>
  </p:normalViewPr>
  <p:slideViewPr>
    <p:cSldViewPr>
      <p:cViewPr varScale="1">
        <p:scale>
          <a:sx n="82" d="100"/>
          <a:sy n="82" d="100"/>
        </p:scale>
        <p:origin x="-104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2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2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5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4.xml"/><Relationship Id="rId16" Type="http://schemas.openxmlformats.org/officeDocument/2006/relationships/slide" Target="slides/slide14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0" Type="http://schemas.openxmlformats.org/officeDocument/2006/relationships/slide" Target="slides/slide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7.xml"/><Relationship Id="rId3" Type="http://schemas.openxmlformats.org/officeDocument/2006/relationships/slide" Target="slides/slide1.xml"/><Relationship Id="rId18" Type="http://schemas.openxmlformats.org/officeDocument/2006/relationships/slide" Target="slides/slide1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8FF7A-E87C-4134-918E-E79A3D68F666}" type="datetimeFigureOut">
              <a:rPr lang="pt-BR" smtClean="0"/>
              <a:pPr/>
              <a:t>10/8/09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BBB77-767C-4079-8A56-7C25EDB97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C5F6BF-CC82-417A-90C3-EB94F3E04E1C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801CF1-F306-422F-8957-F2DEDE4EB99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pt-BR" sz="800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38925" y="115888"/>
            <a:ext cx="2058988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29325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C14FD69-4A85-4715-A222-ABB225B63BC6}" type="datetimeFigureOut">
              <a:rPr lang="en-US" smtClean="0"/>
              <a:pPr/>
              <a:t>10/8/09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4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4.png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chemeClr val="bg1"/>
                </a:solidFill>
                <a:cs typeface="+mn-cs"/>
              </a:rPr>
              <a:t>ADO.NET, SQL &amp; Pattern</a:t>
            </a:r>
            <a:endParaRPr lang="en-US" sz="1000" dirty="0">
              <a:solidFill>
                <a:schemeClr val="bg1"/>
              </a:solidFill>
              <a:cs typeface="+mn-cs"/>
            </a:endParaRPr>
          </a:p>
        </p:txBody>
      </p:sp>
      <p:pic>
        <p:nvPicPr>
          <p:cNvPr id="2053" name="Picture 12" descr="MSInnovationCenterBrasil - Fonte Branca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948488" y="6461125"/>
            <a:ext cx="2016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3077" name="Picture 12" descr="MSInnovationCenterBrasil - Fonte Branca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148263" y="520700"/>
            <a:ext cx="3459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Logo_CI_Br - Fonte Branca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39750" y="260350"/>
            <a:ext cx="2736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001056" cy="985846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XIII Jornada de Cursos</a:t>
            </a:r>
            <a:endParaRPr lang="pt-BR" sz="4000" dirty="0"/>
          </a:p>
        </p:txBody>
      </p:sp>
      <p:sp>
        <p:nvSpPr>
          <p:cNvPr id="14" name="Título 11"/>
          <p:cNvSpPr txBox="1">
            <a:spLocks/>
          </p:cNvSpPr>
          <p:nvPr/>
        </p:nvSpPr>
        <p:spPr>
          <a:xfrm>
            <a:off x="1000100" y="5000636"/>
            <a:ext cx="7586658" cy="135732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Lucas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Mello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Flávio Almeida</a:t>
            </a:r>
            <a:endParaRPr lang="pt-BR" sz="2400" b="1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178592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C000"/>
                </a:solidFill>
              </a:rPr>
              <a:t>.NET com C#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Usada para executar consultas e chamar Stored Procedures </a:t>
            </a:r>
          </a:p>
          <a:p>
            <a:r>
              <a:rPr lang="pt-BR" dirty="0" smtClean="0"/>
              <a:t>Principais métodos: </a:t>
            </a:r>
          </a:p>
          <a:p>
            <a:r>
              <a:rPr lang="pt-BR" dirty="0" smtClean="0"/>
              <a:t>ExecuteReader – Executa e retorna um IDataReader </a:t>
            </a:r>
          </a:p>
          <a:p>
            <a:r>
              <a:rPr lang="pt-BR" dirty="0" smtClean="0"/>
              <a:t>ExecuteNonQuery – Executa e não retorna nada </a:t>
            </a:r>
          </a:p>
          <a:p>
            <a:r>
              <a:rPr lang="pt-BR" dirty="0" smtClean="0"/>
              <a:t>ExecuteScalar – Executa e retorna um “escalar” (um valor simples como string ou número)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9547"/>
          </a:xfrm>
        </p:spPr>
        <p:txBody>
          <a:bodyPr/>
          <a:lstStyle/>
          <a:p>
            <a:r>
              <a:rPr lang="pt-BR" dirty="0" smtClean="0"/>
              <a:t>IDbCommand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Representa um conjunto de resultado SQL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• Permite a leitura apenas para frente de cursores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Não permite a modificação dos dados lidos</a:t>
            </a:r>
          </a:p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8109"/>
          </a:xfrm>
        </p:spPr>
        <p:txBody>
          <a:bodyPr/>
          <a:lstStyle/>
          <a:p>
            <a:r>
              <a:rPr lang="pt-BR" dirty="0" smtClean="0"/>
              <a:t>IDataReader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pt-BR" dirty="0" smtClean="0"/>
          </a:p>
          <a:p>
            <a:r>
              <a:rPr lang="pt-BR" dirty="0" smtClean="0"/>
              <a:t>Sabe como carregar tabelas de bancos de dados e como atualizá-las </a:t>
            </a:r>
          </a:p>
          <a:p>
            <a:r>
              <a:rPr lang="pt-BR" dirty="0" smtClean="0"/>
              <a:t>Principais propriedades: comandos para consulta e atualização</a:t>
            </a:r>
          </a:p>
          <a:p>
            <a:r>
              <a:rPr lang="pt-BR" dirty="0" smtClean="0"/>
              <a:t>Principais métodos: </a:t>
            </a:r>
          </a:p>
          <a:p>
            <a:pPr lvl="1"/>
            <a:r>
              <a:rPr lang="pt-BR" dirty="0" smtClean="0"/>
              <a:t>Fill (DataSet e DataTable) </a:t>
            </a:r>
          </a:p>
          <a:p>
            <a:pPr lvl="1"/>
            <a:r>
              <a:rPr lang="pt-BR" dirty="0" smtClean="0"/>
              <a:t>Update (DataSet e DataTable) </a:t>
            </a:r>
            <a:endParaRPr lang="pt-BR" sz="2800" dirty="0" smtClean="0"/>
          </a:p>
          <a:p>
            <a:r>
              <a:rPr lang="pt-BR" dirty="0" smtClean="0"/>
              <a:t>Programador pode fornecer comandos para insert/update/delete</a:t>
            </a:r>
          </a:p>
          <a:p>
            <a:r>
              <a:rPr lang="pt-BR" dirty="0" smtClean="0"/>
              <a:t>Permite mapeamento entre colunas das tabelas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9547"/>
          </a:xfrm>
        </p:spPr>
        <p:txBody>
          <a:bodyPr/>
          <a:lstStyle/>
          <a:p>
            <a:r>
              <a:rPr lang="pt-BR" dirty="0" smtClean="0"/>
              <a:t>IDbDataAdapter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Objetos que podem armazenar e manipular dados, mas não sabem sua origem</a:t>
            </a:r>
          </a:p>
          <a:p>
            <a:pPr lvl="1"/>
            <a:r>
              <a:rPr lang="pt-BR" dirty="0" smtClean="0"/>
              <a:t>DataSet</a:t>
            </a:r>
          </a:p>
          <a:p>
            <a:pPr lvl="2"/>
            <a:r>
              <a:rPr lang="pt-BR" dirty="0" smtClean="0"/>
              <a:t>DataTable</a:t>
            </a:r>
          </a:p>
          <a:p>
            <a:pPr lvl="2"/>
            <a:r>
              <a:rPr lang="pt-BR" dirty="0" smtClean="0"/>
              <a:t>DataColumn</a:t>
            </a:r>
          </a:p>
          <a:p>
            <a:pPr lvl="2"/>
            <a:r>
              <a:rPr lang="pt-BR" dirty="0" smtClean="0"/>
              <a:t>DataRow</a:t>
            </a:r>
          </a:p>
          <a:p>
            <a:pPr lvl="2"/>
            <a:r>
              <a:rPr lang="pt-BR" dirty="0" smtClean="0"/>
              <a:t>DataRelation</a:t>
            </a:r>
          </a:p>
          <a:p>
            <a:pPr lvl="2"/>
            <a:r>
              <a:rPr lang="pt-BR" dirty="0" smtClean="0"/>
              <a:t>Constraint</a:t>
            </a:r>
          </a:p>
          <a:p>
            <a:pPr lvl="1"/>
            <a:r>
              <a:rPr lang="pt-BR" dirty="0" smtClean="0"/>
              <a:t>DataView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88109"/>
          </a:xfrm>
        </p:spPr>
        <p:txBody>
          <a:bodyPr/>
          <a:lstStyle/>
          <a:p>
            <a:r>
              <a:rPr lang="pt-BR" dirty="0" smtClean="0"/>
              <a:t>Data Classes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sz="2400" dirty="0" smtClean="0"/>
              <a:t>Funciona como um BD em memória</a:t>
            </a:r>
          </a:p>
          <a:p>
            <a:pPr lvl="1"/>
            <a:r>
              <a:rPr lang="pt-BR" sz="2400" dirty="0" smtClean="0"/>
              <a:t>É independente da fonte de dados</a:t>
            </a:r>
          </a:p>
          <a:p>
            <a:pPr lvl="1"/>
            <a:r>
              <a:rPr lang="pt-BR" sz="2400" dirty="0" smtClean="0"/>
              <a:t>Pode conter várias fontes</a:t>
            </a:r>
          </a:p>
          <a:p>
            <a:pPr lvl="1"/>
            <a:r>
              <a:rPr lang="pt-BR" sz="2400" dirty="0" smtClean="0"/>
              <a:t>Não sabe a origem dos dados </a:t>
            </a:r>
          </a:p>
          <a:p>
            <a:pPr lvl="1"/>
            <a:r>
              <a:rPr lang="pt-BR" sz="2400" dirty="0" smtClean="0"/>
              <a:t>Tabelas acessadas como array</a:t>
            </a:r>
          </a:p>
          <a:p>
            <a:pPr lvl="1"/>
            <a:r>
              <a:rPr lang="pt-BR" sz="2400" dirty="0" smtClean="0"/>
              <a:t>Opcionalmente pode ser “tipado” </a:t>
            </a:r>
          </a:p>
          <a:p>
            <a:pPr lvl="1"/>
            <a:r>
              <a:rPr lang="pt-BR" sz="2400" dirty="0" smtClean="0"/>
              <a:t>Suporta atualização em lotes </a:t>
            </a:r>
          </a:p>
          <a:p>
            <a:pPr lvl="1"/>
            <a:r>
              <a:rPr lang="pt-BR" sz="2400" dirty="0" smtClean="0"/>
              <a:t>Conecta-se aos dados físicos com a classe DataAdapter </a:t>
            </a:r>
          </a:p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6671"/>
          </a:xfrm>
        </p:spPr>
        <p:txBody>
          <a:bodyPr/>
          <a:lstStyle/>
          <a:p>
            <a:r>
              <a:rPr lang="pt-BR" dirty="0" smtClean="0"/>
              <a:t>DataSet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sz="2400" dirty="0" smtClean="0"/>
              <a:t>Leitura mais fácil </a:t>
            </a:r>
          </a:p>
          <a:p>
            <a:pPr lvl="1">
              <a:buNone/>
            </a:pPr>
            <a:endParaRPr lang="pt-BR" sz="2400" dirty="0" smtClean="0"/>
          </a:p>
          <a:p>
            <a:pPr lvl="1"/>
            <a:r>
              <a:rPr lang="pt-BR" sz="2400" dirty="0" smtClean="0"/>
              <a:t>Erros de nomes detectados em tempo de compilação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16671"/>
          </a:xfrm>
        </p:spPr>
        <p:txBody>
          <a:bodyPr/>
          <a:lstStyle/>
          <a:p>
            <a:r>
              <a:rPr lang="pt-BR" dirty="0" smtClean="0"/>
              <a:t>DataSet tipado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8942"/>
            <a:ext cx="8229600" cy="1143000"/>
          </a:xfrm>
        </p:spPr>
        <p:txBody>
          <a:bodyPr/>
          <a:lstStyle/>
          <a:p>
            <a:r>
              <a:rPr lang="pt-BR" dirty="0" smtClean="0"/>
              <a:t>Prática...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Acesso a dados</a:t>
            </a:r>
          </a:p>
          <a:p>
            <a:r>
              <a:rPr lang="pt-BR" dirty="0" smtClean="0"/>
              <a:t>O que é ADO.NET?</a:t>
            </a:r>
          </a:p>
          <a:p>
            <a:r>
              <a:rPr lang="pt-BR" dirty="0" smtClean="0"/>
              <a:t>Vantagens do ADO.NET</a:t>
            </a:r>
          </a:p>
          <a:p>
            <a:r>
              <a:rPr lang="pt-BR" dirty="0" smtClean="0"/>
              <a:t>Arquitetura .NET Framework</a:t>
            </a:r>
          </a:p>
          <a:p>
            <a:r>
              <a:rPr lang="pt-BR" dirty="0" smtClean="0"/>
              <a:t>Arquitetura ADO.NET</a:t>
            </a:r>
          </a:p>
          <a:p>
            <a:r>
              <a:rPr lang="pt-BR" dirty="0" smtClean="0"/>
              <a:t>Classes da biblioteca</a:t>
            </a:r>
          </a:p>
          <a:p>
            <a:r>
              <a:rPr lang="pt-BR" dirty="0" smtClean="0"/>
              <a:t>A classe DataSet</a:t>
            </a:r>
          </a:p>
          <a:p>
            <a:r>
              <a:rPr lang="pt-BR" dirty="0" smtClean="0"/>
              <a:t>Prática...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2423"/>
          </a:xfrm>
        </p:spPr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951427"/>
          </a:xfrm>
        </p:spPr>
        <p:txBody>
          <a:bodyPr/>
          <a:lstStyle/>
          <a:p>
            <a:pPr lvl="1"/>
            <a:endParaRPr lang="pt-BR" dirty="0" smtClean="0"/>
          </a:p>
          <a:p>
            <a:pPr lvl="1"/>
            <a:r>
              <a:rPr lang="pt-BR" sz="2400" dirty="0" smtClean="0"/>
              <a:t>As aplicações atuais demandam muito acesso a dados</a:t>
            </a:r>
          </a:p>
          <a:p>
            <a:pPr lvl="2"/>
            <a:r>
              <a:rPr lang="pt-BR" sz="2400" dirty="0" smtClean="0"/>
              <a:t>Gerenciador de arquivos não resolve!</a:t>
            </a:r>
          </a:p>
          <a:p>
            <a:pPr lvl="2"/>
            <a:r>
              <a:rPr lang="pt-BR" sz="2400" dirty="0" smtClean="0"/>
              <a:t>Recorremos a SGBDs</a:t>
            </a:r>
          </a:p>
          <a:p>
            <a:endParaRPr lang="pt-BR" dirty="0" smtClean="0"/>
          </a:p>
          <a:p>
            <a:pPr lvl="1"/>
            <a:r>
              <a:rPr lang="pt-BR" sz="2400" dirty="0" smtClean="0"/>
              <a:t>Precisamos, agora, de uma plataforma para acesso a dados</a:t>
            </a:r>
          </a:p>
          <a:p>
            <a:pPr lvl="2"/>
            <a:r>
              <a:rPr lang="pt-BR" sz="2400" dirty="0" smtClean="0"/>
              <a:t>ADO.NET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30985"/>
          </a:xfrm>
        </p:spPr>
        <p:txBody>
          <a:bodyPr/>
          <a:lstStyle/>
          <a:p>
            <a:r>
              <a:rPr lang="pt-BR" dirty="0" smtClean="0"/>
              <a:t>Acesso a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229600" cy="4951427"/>
          </a:xfrm>
        </p:spPr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r>
              <a:rPr lang="pt-BR" sz="2400" dirty="0" smtClean="0"/>
              <a:t>Um conjunto de classes do .NET Framework para facilitar o acesso das aplicações a bases de dados diversas</a:t>
            </a:r>
          </a:p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É a evolução do ADO (ActiveX Data Objects)</a:t>
            </a:r>
          </a:p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Acessível de qualquer linguagem da plataforma .NET</a:t>
            </a:r>
          </a:p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Total integração com Visual Studio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9547"/>
          </a:xfrm>
        </p:spPr>
        <p:txBody>
          <a:bodyPr/>
          <a:lstStyle/>
          <a:p>
            <a:r>
              <a:rPr lang="pt-BR" dirty="0" smtClean="0"/>
              <a:t>O que é ADO.NET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dirty="0" smtClean="0"/>
              <a:t>Modelo desconectado</a:t>
            </a:r>
          </a:p>
          <a:p>
            <a:pPr lvl="2"/>
            <a:r>
              <a:rPr lang="pt-BR" dirty="0" smtClean="0"/>
              <a:t>Aplicativos Web/Windows</a:t>
            </a:r>
          </a:p>
          <a:p>
            <a:pPr lvl="2"/>
            <a:r>
              <a:rPr lang="pt-BR" dirty="0" smtClean="0"/>
              <a:t>Permite maior escalabilidade</a:t>
            </a:r>
          </a:p>
          <a:p>
            <a:pPr lvl="3"/>
            <a:r>
              <a:rPr lang="pt-BR" dirty="0" smtClean="0"/>
              <a:t>Conexões estabelecidas por curtos períodos de tempo</a:t>
            </a:r>
          </a:p>
          <a:p>
            <a:pPr lvl="3">
              <a:buNone/>
            </a:pPr>
            <a:endParaRPr lang="pt-BR" dirty="0" smtClean="0"/>
          </a:p>
          <a:p>
            <a:pPr lvl="1"/>
            <a:r>
              <a:rPr lang="pt-BR" dirty="0" smtClean="0"/>
              <a:t>Desenvolvimento em camadas</a:t>
            </a:r>
          </a:p>
          <a:p>
            <a:pPr lvl="3"/>
            <a:endParaRPr lang="pt-BR" dirty="0" smtClean="0"/>
          </a:p>
          <a:p>
            <a:pPr lvl="1"/>
            <a:r>
              <a:rPr lang="pt-BR" dirty="0" smtClean="0"/>
              <a:t>Comunicação nativa em XML</a:t>
            </a:r>
          </a:p>
          <a:p>
            <a:pPr lvl="2"/>
            <a:r>
              <a:rPr lang="pt-BR" dirty="0" smtClean="0"/>
              <a:t>Facilita inteorperabilidade com outras plataformas</a:t>
            </a:r>
          </a:p>
          <a:p>
            <a:pPr lvl="2"/>
            <a:r>
              <a:rPr lang="pt-BR" dirty="0" smtClean="0"/>
              <a:t>Por exemplo, WebServices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Abstrai a fonte de dados</a:t>
            </a:r>
          </a:p>
          <a:p>
            <a:pPr lvl="2"/>
            <a:r>
              <a:rPr lang="pt-BR" dirty="0" smtClean="0"/>
              <a:t>BD</a:t>
            </a:r>
          </a:p>
          <a:p>
            <a:pPr lvl="2"/>
            <a:r>
              <a:rPr lang="pt-BR" dirty="0" smtClean="0"/>
              <a:t>XML</a:t>
            </a:r>
          </a:p>
          <a:p>
            <a:pPr lvl="2"/>
            <a:r>
              <a:rPr lang="pt-BR" dirty="0" smtClean="0"/>
              <a:t>Um objeto acessado via OleDb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6671"/>
          </a:xfrm>
        </p:spPr>
        <p:txBody>
          <a:bodyPr/>
          <a:lstStyle/>
          <a:p>
            <a:r>
              <a:rPr lang="pt-BR" dirty="0" smtClean="0"/>
              <a:t>Mais do ADO.NET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rquitetura .net framewor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1939131"/>
            <a:ext cx="4286250" cy="38481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Sua localização no .NET Framework</a:t>
            </a:r>
            <a:endParaRPr lang="pt-BR" dirty="0"/>
          </a:p>
        </p:txBody>
      </p:sp>
      <p:sp>
        <p:nvSpPr>
          <p:cNvPr id="5" name="Oval 4"/>
          <p:cNvSpPr/>
          <p:nvPr/>
        </p:nvSpPr>
        <p:spPr>
          <a:xfrm>
            <a:off x="2125352" y="3786190"/>
            <a:ext cx="485778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objetos</a:t>
            </a:r>
            <a:r>
              <a:rPr lang="en-US" dirty="0" smtClean="0"/>
              <a:t> do ADO.NET</a:t>
            </a:r>
          </a:p>
        </p:txBody>
      </p:sp>
      <p:sp>
        <p:nvSpPr>
          <p:cNvPr id="225283" name="AutoShape 3"/>
          <p:cNvSpPr>
            <a:spLocks noChangeArrowheads="1"/>
          </p:cNvSpPr>
          <p:nvPr/>
        </p:nvSpPr>
        <p:spPr bwMode="auto">
          <a:xfrm>
            <a:off x="1828800" y="5314969"/>
            <a:ext cx="1595438" cy="900113"/>
          </a:xfrm>
          <a:prstGeom prst="can">
            <a:avLst>
              <a:gd name="adj" fmla="val 3298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91440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Banco de Dados</a:t>
            </a:r>
          </a:p>
        </p:txBody>
      </p:sp>
      <p:sp>
        <p:nvSpPr>
          <p:cNvPr id="225284" name="AutoShape 4"/>
          <p:cNvSpPr>
            <a:spLocks noChangeArrowheads="1"/>
          </p:cNvSpPr>
          <p:nvPr/>
        </p:nvSpPr>
        <p:spPr bwMode="auto">
          <a:xfrm>
            <a:off x="519113" y="1428736"/>
            <a:ext cx="4213225" cy="3505200"/>
          </a:xfrm>
          <a:prstGeom prst="roundRect">
            <a:avLst>
              <a:gd name="adj" fmla="val 597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r>
              <a:rPr lang="en-US"/>
              <a:t>.NET Data Provider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44525" y="1981200"/>
            <a:ext cx="1508125" cy="2743200"/>
            <a:chOff x="406" y="1248"/>
            <a:chExt cx="950" cy="172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25286" name="AutoShape 6"/>
            <p:cNvSpPr>
              <a:spLocks noChangeArrowheads="1"/>
            </p:cNvSpPr>
            <p:nvPr/>
          </p:nvSpPr>
          <p:spPr bwMode="auto">
            <a:xfrm>
              <a:off x="406" y="1248"/>
              <a:ext cx="950" cy="57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>
                <a:defRPr/>
              </a:pPr>
              <a:r>
                <a:rPr lang="en-US" dirty="0">
                  <a:solidFill>
                    <a:srgbClr val="3333CC"/>
                  </a:solidFill>
                </a:rPr>
                <a:t>Connection</a:t>
              </a:r>
            </a:p>
          </p:txBody>
        </p:sp>
        <p:sp>
          <p:nvSpPr>
            <p:cNvPr id="225287" name="AutoShape 7"/>
            <p:cNvSpPr>
              <a:spLocks noChangeArrowheads="1"/>
            </p:cNvSpPr>
            <p:nvPr/>
          </p:nvSpPr>
          <p:spPr bwMode="auto">
            <a:xfrm>
              <a:off x="447" y="1488"/>
              <a:ext cx="845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600" dirty="0"/>
                <a:t>Transaction</a:t>
              </a:r>
            </a:p>
          </p:txBody>
        </p:sp>
        <p:sp>
          <p:nvSpPr>
            <p:cNvPr id="225288" name="AutoShape 8"/>
            <p:cNvSpPr>
              <a:spLocks noChangeArrowheads="1"/>
            </p:cNvSpPr>
            <p:nvPr/>
          </p:nvSpPr>
          <p:spPr bwMode="auto">
            <a:xfrm>
              <a:off x="406" y="1968"/>
              <a:ext cx="950" cy="57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>
                <a:defRPr/>
              </a:pPr>
              <a:r>
                <a:rPr lang="en-US">
                  <a:solidFill>
                    <a:srgbClr val="3333CC"/>
                  </a:solidFill>
                </a:rPr>
                <a:t>Command</a:t>
              </a:r>
            </a:p>
          </p:txBody>
        </p:sp>
        <p:sp>
          <p:nvSpPr>
            <p:cNvPr id="225289" name="AutoShape 9"/>
            <p:cNvSpPr>
              <a:spLocks noChangeArrowheads="1"/>
            </p:cNvSpPr>
            <p:nvPr/>
          </p:nvSpPr>
          <p:spPr bwMode="auto">
            <a:xfrm>
              <a:off x="447" y="2208"/>
              <a:ext cx="845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600" dirty="0"/>
                <a:t>Parameters</a:t>
              </a:r>
            </a:p>
          </p:txBody>
        </p:sp>
        <p:sp>
          <p:nvSpPr>
            <p:cNvPr id="225290" name="AutoShape 10"/>
            <p:cNvSpPr>
              <a:spLocks noChangeArrowheads="1"/>
            </p:cNvSpPr>
            <p:nvPr/>
          </p:nvSpPr>
          <p:spPr bwMode="auto">
            <a:xfrm>
              <a:off x="406" y="2640"/>
              <a:ext cx="950" cy="33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 anchor="ctr"/>
            <a:lstStyle/>
            <a:p>
              <a:pPr>
                <a:defRPr/>
              </a:pPr>
              <a:r>
                <a:rPr lang="en-US">
                  <a:solidFill>
                    <a:srgbClr val="3333CC"/>
                  </a:solidFill>
                </a:rPr>
                <a:t>DataReader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357438" y="1981200"/>
            <a:ext cx="1916112" cy="2743200"/>
            <a:chOff x="1526" y="1248"/>
            <a:chExt cx="1207" cy="1728"/>
          </a:xfrm>
        </p:grpSpPr>
        <p:sp>
          <p:nvSpPr>
            <p:cNvPr id="225292" name="AutoShape 12"/>
            <p:cNvSpPr>
              <a:spLocks noChangeArrowheads="1"/>
            </p:cNvSpPr>
            <p:nvPr/>
          </p:nvSpPr>
          <p:spPr bwMode="auto">
            <a:xfrm>
              <a:off x="1526" y="1248"/>
              <a:ext cx="1207" cy="1728"/>
            </a:xfrm>
            <a:prstGeom prst="roundRect">
              <a:avLst>
                <a:gd name="adj" fmla="val 7861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>
                <a:defRPr/>
              </a:pPr>
              <a:r>
                <a:rPr lang="en-US">
                  <a:solidFill>
                    <a:srgbClr val="3333CC"/>
                  </a:solidFill>
                </a:rPr>
                <a:t>TableAdapter</a:t>
              </a:r>
            </a:p>
          </p:txBody>
        </p:sp>
        <p:sp>
          <p:nvSpPr>
            <p:cNvPr id="225293" name="AutoShape 13"/>
            <p:cNvSpPr>
              <a:spLocks noChangeArrowheads="1"/>
            </p:cNvSpPr>
            <p:nvPr/>
          </p:nvSpPr>
          <p:spPr bwMode="auto">
            <a:xfrm>
              <a:off x="1578" y="1536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 err="1"/>
                <a:t>SelectCommand</a:t>
              </a:r>
              <a:endParaRPr lang="en-US" sz="1400" dirty="0"/>
            </a:p>
          </p:txBody>
        </p:sp>
        <p:sp>
          <p:nvSpPr>
            <p:cNvPr id="225294" name="AutoShape 14"/>
            <p:cNvSpPr>
              <a:spLocks noChangeArrowheads="1"/>
            </p:cNvSpPr>
            <p:nvPr/>
          </p:nvSpPr>
          <p:spPr bwMode="auto">
            <a:xfrm>
              <a:off x="1578" y="1899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 err="1"/>
                <a:t>InsertCommand</a:t>
              </a:r>
              <a:endParaRPr lang="en-US" sz="1400" dirty="0"/>
            </a:p>
          </p:txBody>
        </p:sp>
        <p:sp>
          <p:nvSpPr>
            <p:cNvPr id="225295" name="AutoShape 15"/>
            <p:cNvSpPr>
              <a:spLocks noChangeArrowheads="1"/>
            </p:cNvSpPr>
            <p:nvPr/>
          </p:nvSpPr>
          <p:spPr bwMode="auto">
            <a:xfrm>
              <a:off x="1578" y="2262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 err="1"/>
                <a:t>UpdateCommand</a:t>
              </a:r>
              <a:endParaRPr lang="en-US" sz="1400" dirty="0"/>
            </a:p>
          </p:txBody>
        </p:sp>
        <p:sp>
          <p:nvSpPr>
            <p:cNvPr id="225296" name="AutoShape 16"/>
            <p:cNvSpPr>
              <a:spLocks noChangeArrowheads="1"/>
            </p:cNvSpPr>
            <p:nvPr/>
          </p:nvSpPr>
          <p:spPr bwMode="auto">
            <a:xfrm>
              <a:off x="1578" y="2625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/>
                <a:t>DeleteCommand</a:t>
              </a:r>
            </a:p>
          </p:txBody>
        </p:sp>
      </p:grpSp>
      <p:sp>
        <p:nvSpPr>
          <p:cNvPr id="129035" name="Line 17"/>
          <p:cNvSpPr>
            <a:spLocks noChangeShapeType="1"/>
          </p:cNvSpPr>
          <p:nvPr/>
        </p:nvSpPr>
        <p:spPr bwMode="auto">
          <a:xfrm>
            <a:off x="2625725" y="485775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299" name="AutoShape 19"/>
          <p:cNvSpPr>
            <a:spLocks noChangeArrowheads="1"/>
          </p:cNvSpPr>
          <p:nvPr/>
        </p:nvSpPr>
        <p:spPr bwMode="auto">
          <a:xfrm>
            <a:off x="5183188" y="1038225"/>
            <a:ext cx="3233737" cy="4270375"/>
          </a:xfrm>
          <a:prstGeom prst="roundRect">
            <a:avLst>
              <a:gd name="adj" fmla="val 4634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/>
          <a:lstStyle/>
          <a:p>
            <a:pPr>
              <a:defRPr/>
            </a:pPr>
            <a:r>
              <a:rPr lang="en-US">
                <a:solidFill>
                  <a:srgbClr val="3333CC"/>
                </a:solidFill>
              </a:rPr>
              <a:t>DataSet</a:t>
            </a:r>
          </a:p>
        </p:txBody>
      </p:sp>
      <p:sp>
        <p:nvSpPr>
          <p:cNvPr id="225300" name="AutoShape 20"/>
          <p:cNvSpPr>
            <a:spLocks noChangeArrowheads="1"/>
          </p:cNvSpPr>
          <p:nvPr/>
        </p:nvSpPr>
        <p:spPr bwMode="auto">
          <a:xfrm>
            <a:off x="5322888" y="1409700"/>
            <a:ext cx="2955925" cy="3286125"/>
          </a:xfrm>
          <a:prstGeom prst="roundRect">
            <a:avLst>
              <a:gd name="adj" fmla="val 5458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r>
              <a:rPr lang="en-US"/>
              <a:t>DataTableCollection</a:t>
            </a:r>
          </a:p>
        </p:txBody>
      </p:sp>
      <p:sp>
        <p:nvSpPr>
          <p:cNvPr id="225301" name="AutoShape 21"/>
          <p:cNvSpPr>
            <a:spLocks noChangeArrowheads="1"/>
          </p:cNvSpPr>
          <p:nvPr/>
        </p:nvSpPr>
        <p:spPr bwMode="auto">
          <a:xfrm>
            <a:off x="5484813" y="1828800"/>
            <a:ext cx="2651125" cy="2133600"/>
          </a:xfrm>
          <a:prstGeom prst="roundRect">
            <a:avLst>
              <a:gd name="adj" fmla="val 786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/>
          <a:lstStyle/>
          <a:p>
            <a:pPr>
              <a:defRPr/>
            </a:pPr>
            <a:r>
              <a:rPr lang="en-US">
                <a:solidFill>
                  <a:srgbClr val="3333CC"/>
                </a:solidFill>
              </a:rPr>
              <a:t>DataTable</a:t>
            </a:r>
          </a:p>
        </p:txBody>
      </p:sp>
      <p:sp>
        <p:nvSpPr>
          <p:cNvPr id="225302" name="AutoShape 22"/>
          <p:cNvSpPr>
            <a:spLocks noChangeArrowheads="1"/>
          </p:cNvSpPr>
          <p:nvPr/>
        </p:nvSpPr>
        <p:spPr bwMode="auto">
          <a:xfrm>
            <a:off x="5637213" y="22860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1600" dirty="0" err="1"/>
              <a:t>DataRowCollection</a:t>
            </a:r>
            <a:endParaRPr lang="en-US" sz="1600" dirty="0"/>
          </a:p>
        </p:txBody>
      </p:sp>
      <p:sp>
        <p:nvSpPr>
          <p:cNvPr id="225303" name="AutoShape 23"/>
          <p:cNvSpPr>
            <a:spLocks noChangeArrowheads="1"/>
          </p:cNvSpPr>
          <p:nvPr/>
        </p:nvSpPr>
        <p:spPr bwMode="auto">
          <a:xfrm>
            <a:off x="5637213" y="28194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1600" dirty="0" err="1"/>
              <a:t>DataColumnCollection</a:t>
            </a:r>
            <a:endParaRPr lang="en-US" sz="1600" dirty="0"/>
          </a:p>
        </p:txBody>
      </p:sp>
      <p:sp>
        <p:nvSpPr>
          <p:cNvPr id="225304" name="AutoShape 24"/>
          <p:cNvSpPr>
            <a:spLocks noChangeArrowheads="1"/>
          </p:cNvSpPr>
          <p:nvPr/>
        </p:nvSpPr>
        <p:spPr bwMode="auto">
          <a:xfrm>
            <a:off x="5637213" y="33528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1600" dirty="0" err="1"/>
              <a:t>ConstraintCollection</a:t>
            </a:r>
            <a:endParaRPr lang="en-US" sz="1600" dirty="0"/>
          </a:p>
        </p:txBody>
      </p:sp>
      <p:sp>
        <p:nvSpPr>
          <p:cNvPr id="225305" name="AutoShape 25"/>
          <p:cNvSpPr>
            <a:spLocks noChangeArrowheads="1"/>
          </p:cNvSpPr>
          <p:nvPr/>
        </p:nvSpPr>
        <p:spPr bwMode="auto">
          <a:xfrm>
            <a:off x="5637213" y="4089400"/>
            <a:ext cx="2435249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sz="1600" dirty="0" err="1"/>
              <a:t>DataRelationCollection</a:t>
            </a:r>
            <a:endParaRPr lang="en-US" sz="1600" dirty="0"/>
          </a:p>
        </p:txBody>
      </p:sp>
      <p:sp>
        <p:nvSpPr>
          <p:cNvPr id="129057" name="Freeform 26"/>
          <p:cNvSpPr>
            <a:spLocks/>
          </p:cNvSpPr>
          <p:nvPr/>
        </p:nvSpPr>
        <p:spPr bwMode="auto">
          <a:xfrm>
            <a:off x="4191000" y="1981200"/>
            <a:ext cx="381000" cy="2743200"/>
          </a:xfrm>
          <a:custGeom>
            <a:avLst/>
            <a:gdLst>
              <a:gd name="T0" fmla="*/ 0 w 240"/>
              <a:gd name="T1" fmla="*/ 0 h 1728"/>
              <a:gd name="T2" fmla="*/ 240 w 240"/>
              <a:gd name="T3" fmla="*/ 0 h 1728"/>
              <a:gd name="T4" fmla="*/ 240 w 240"/>
              <a:gd name="T5" fmla="*/ 1728 h 1728"/>
              <a:gd name="T6" fmla="*/ 0 w 240"/>
              <a:gd name="T7" fmla="*/ 1728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728"/>
              <a:gd name="T14" fmla="*/ 240 w 240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728">
                <a:moveTo>
                  <a:pt x="0" y="0"/>
                </a:moveTo>
                <a:lnTo>
                  <a:pt x="240" y="0"/>
                </a:lnTo>
                <a:lnTo>
                  <a:pt x="240" y="1728"/>
                </a:lnTo>
                <a:lnTo>
                  <a:pt x="0" y="1728"/>
                </a:ln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9058" name="Line 27"/>
          <p:cNvSpPr>
            <a:spLocks noChangeShapeType="1"/>
          </p:cNvSpPr>
          <p:nvPr/>
        </p:nvSpPr>
        <p:spPr bwMode="auto">
          <a:xfrm>
            <a:off x="4572000" y="3124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08" name="Rectangle 28"/>
          <p:cNvSpPr>
            <a:spLocks noChangeArrowheads="1"/>
          </p:cNvSpPr>
          <p:nvPr/>
        </p:nvSpPr>
        <p:spPr bwMode="auto">
          <a:xfrm>
            <a:off x="6219825" y="4791075"/>
            <a:ext cx="10668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tIns="91440" bIns="91440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Não armazenam dados, porém se ligam diretamente à sua fonte e conhecem sua origem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Definidos em interfaces</a:t>
            </a:r>
          </a:p>
          <a:p>
            <a:pPr lvl="2"/>
            <a:r>
              <a:rPr lang="pt-BR" dirty="0" smtClean="0"/>
              <a:t>IDbConnection </a:t>
            </a:r>
          </a:p>
          <a:p>
            <a:pPr lvl="2"/>
            <a:r>
              <a:rPr lang="pt-BR" dirty="0" smtClean="0"/>
              <a:t>IDbCommand</a:t>
            </a:r>
          </a:p>
          <a:p>
            <a:pPr lvl="2"/>
            <a:r>
              <a:rPr lang="pt-BR" dirty="0" smtClean="0"/>
              <a:t>IDataReader</a:t>
            </a:r>
          </a:p>
          <a:p>
            <a:pPr lvl="2"/>
            <a:r>
              <a:rPr lang="pt-BR" dirty="0" smtClean="0"/>
              <a:t>IDbDataAdapter</a:t>
            </a:r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Suporte nativo a</a:t>
            </a:r>
          </a:p>
          <a:p>
            <a:pPr lvl="2"/>
            <a:r>
              <a:rPr lang="en-US" dirty="0" smtClean="0"/>
              <a:t>SQL Server™, OLEDB, Oracle e ODBC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859547"/>
          </a:xfrm>
        </p:spPr>
        <p:txBody>
          <a:bodyPr/>
          <a:lstStyle/>
          <a:p>
            <a:r>
              <a:rPr lang="pt-BR" dirty="0" smtClean="0"/>
              <a:t>Managed Providers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Abstrai conexão ao banco de dados físico como SQL Server</a:t>
            </a:r>
          </a:p>
          <a:p>
            <a:r>
              <a:rPr lang="pt-BR" dirty="0" smtClean="0"/>
              <a:t>Principal propriedade: string de conexão </a:t>
            </a:r>
          </a:p>
          <a:p>
            <a:r>
              <a:rPr lang="pt-BR" dirty="0" smtClean="0"/>
              <a:t>Principais métodos: Open e Close </a:t>
            </a:r>
          </a:p>
          <a:p>
            <a:r>
              <a:rPr lang="pt-BR" dirty="0" smtClean="0"/>
              <a:t>Controle de transação </a:t>
            </a:r>
          </a:p>
          <a:p>
            <a:r>
              <a:rPr lang="pt-BR" dirty="0" smtClean="0"/>
              <a:t>Trabalha com “cache” de conexões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8109"/>
          </a:xfrm>
        </p:spPr>
        <p:txBody>
          <a:bodyPr/>
          <a:lstStyle/>
          <a:p>
            <a:r>
              <a:rPr lang="pt-BR" dirty="0" smtClean="0"/>
              <a:t>IDbConnection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mic</Template>
  <TotalTime>116</TotalTime>
  <Words>497</Words>
  <Application>Microsoft Office PowerPoint</Application>
  <PresentationFormat>On-screen Show (4:3)</PresentationFormat>
  <Paragraphs>145</Paragraphs>
  <Slides>16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mic</vt:lpstr>
      <vt:lpstr>2_Design padrão</vt:lpstr>
      <vt:lpstr>XIII Jornada de Cursos</vt:lpstr>
      <vt:lpstr>Agenda</vt:lpstr>
      <vt:lpstr>Acesso a dados</vt:lpstr>
      <vt:lpstr>O que é ADO.NET</vt:lpstr>
      <vt:lpstr>Mais do ADO.NET</vt:lpstr>
      <vt:lpstr>Sua localização no .NET Framework</vt:lpstr>
      <vt:lpstr>Modelo de objetos do ADO.NET</vt:lpstr>
      <vt:lpstr>Managed Providers</vt:lpstr>
      <vt:lpstr>IDbConnection</vt:lpstr>
      <vt:lpstr>IDbCommand</vt:lpstr>
      <vt:lpstr>IDataReader</vt:lpstr>
      <vt:lpstr>IDbDataAdapter</vt:lpstr>
      <vt:lpstr>Data Classes</vt:lpstr>
      <vt:lpstr>DataSet</vt:lpstr>
      <vt:lpstr>DataSet tipado</vt:lpstr>
      <vt:lpstr>Prática...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Objetos do ADO.NET</dc:title>
  <dc:creator>Eduardo</dc:creator>
  <cp:lastModifiedBy>Joao Paulo Borges</cp:lastModifiedBy>
  <cp:revision>21</cp:revision>
  <dcterms:created xsi:type="dcterms:W3CDTF">2009-10-09T01:26:20Z</dcterms:created>
  <dcterms:modified xsi:type="dcterms:W3CDTF">2009-10-09T01:27:10Z</dcterms:modified>
</cp:coreProperties>
</file>