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80"/>
    <p:restoredTop sz="86410"/>
  </p:normalViewPr>
  <p:slideViewPr>
    <p:cSldViewPr>
      <p:cViewPr>
        <p:scale>
          <a:sx n="100" d="100"/>
          <a:sy n="100" d="100"/>
        </p:scale>
        <p:origin x="-24" y="228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en-US" smtClean="0"/>
              <a:pPr/>
              <a:t>1/17/2008</a:t>
            </a:fld>
            <a:endParaRPr lang="en-US" smtClean="0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en-US" smtClean="0"/>
              <a:pPr/>
              <a:t>‹nº›</a:t>
            </a:fld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 lang="en-US" smtClean="0"/>
              <a:pPr/>
              <a:t>1/17/2008</a:t>
            </a:fld>
            <a:endParaRPr lang="en-US" smtClean="0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 lang="en-US" smtClean="0"/>
              <a:pPr/>
              <a:t>‹nº›</a:t>
            </a:fld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>
              <a:buNone/>
              <a:defRPr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>
              <a:defRPr sz="400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1/17/2008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‹nº›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1/17/2008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‹nº›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1/17/2008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‹nº›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1/17/2008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‹nº›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texto em 2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1/17/2008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‹nº›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1/17/2008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‹nº›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1/17/2008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‹nº›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5C14FD69-4A85-4715-A222-ABB225B63BC6}" type="datetimeFigureOut">
              <a:rPr lang="en-US" smtClean="0"/>
              <a:pPr/>
              <a:t>1/17/2008</a:t>
            </a:fld>
            <a:endParaRPr lang="en-US" sz="1000" dirty="0" smtClean="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+mn-lt"/>
              </a:defRPr>
            </a:lvl1pPr>
          </a:lstStyle>
          <a:p>
            <a:pPr algn="ctr"/>
            <a:endParaRPr lang="en-US" sz="1000" smtClean="0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pPr algn="r"/>
            <a:fld id="{D4C49B74-5DB2-4B03-B1D2-7F6A3C51C318}" type="slidenum">
              <a:rPr lang="en-US" smtClean="0"/>
              <a:pPr algn="r"/>
              <a:t>‹nº›</a:t>
            </a:fld>
            <a:endParaRPr lang="en-US" sz="10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defPPr>
        <a:defRPr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hangingPunct="1">
        <a:buNone/>
        <a:defRPr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hangingPunct="1">
        <a:buChar char="•"/>
        <a:defRPr sz="2800">
          <a:latin typeface="+mn-lt"/>
        </a:defRPr>
      </a:lvl1pPr>
      <a:lvl2pPr marL="742950" indent="-285750" eaLnBrk="1" hangingPunct="1">
        <a:buChar char="–"/>
        <a:defRPr sz="2400">
          <a:latin typeface="+mn-lt"/>
        </a:defRPr>
      </a:lvl2pPr>
      <a:lvl3pPr marL="1143000" indent="-228600" eaLnBrk="1" hangingPunct="1">
        <a:buChar char="•"/>
        <a:defRPr sz="2400">
          <a:latin typeface="+mn-lt"/>
        </a:defRPr>
      </a:lvl3pPr>
      <a:lvl4pPr marL="1600200" indent="-228600" eaLnBrk="1" hangingPunct="1">
        <a:buChar char="–"/>
        <a:defRPr sz="2000">
          <a:latin typeface="+mn-lt"/>
        </a:defRPr>
      </a:lvl4pPr>
      <a:lvl5pPr marL="2057400" indent="-228600" eaLnBrk="1" hangingPunct="1">
        <a:buChar char="»"/>
        <a:defRPr sz="2000">
          <a:latin typeface="+mn-lt"/>
        </a:defRPr>
      </a:lvl5pPr>
      <a:lvl6pPr marL="2514600" indent="-228600" eaLnBrk="1" hangingPunct="1">
        <a:buChar char="•"/>
        <a:defRPr sz="2000"/>
      </a:lvl6pPr>
      <a:lvl7pPr marL="2971800" indent="-228600" eaLnBrk="1" hangingPunct="1">
        <a:buChar char="•"/>
        <a:defRPr sz="2000"/>
      </a:lvl7pPr>
      <a:lvl8pPr marL="3429000" indent="-228600" eaLnBrk="1" hangingPunct="1">
        <a:buChar char="•"/>
        <a:defRPr sz="2000"/>
      </a:lvl8pPr>
      <a:lvl9pPr marL="3886200" indent="-228600" eaLnBrk="1" hangingPunct="1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500034" y="5643578"/>
            <a:ext cx="6194066" cy="925223"/>
          </a:xfrm>
        </p:spPr>
        <p:txBody>
          <a:bodyPr/>
          <a:lstStyle/>
          <a:p>
            <a:r>
              <a:rPr lang="pt-BR" dirty="0" smtClean="0">
                <a:effectLst>
                  <a:outerShdw blurRad="60007" dist="310007" dir="7680000" sy="30000" kx="1300200" algn="ctr" rotWithShape="0">
                    <a:schemeClr val="tx1">
                      <a:alpha val="32000"/>
                    </a:schemeClr>
                  </a:outerShdw>
                </a:effectLst>
                <a:latin typeface="Copperplate Gothic Bold" pitchFamily="34" charset="0"/>
              </a:rPr>
              <a:t>Programa em Java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1357290" y="2428868"/>
            <a:ext cx="7577814" cy="1470025"/>
          </a:xfr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pt-BR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Copperplate Gothic Bold" pitchFamily="34" charset="0"/>
              </a:rPr>
              <a:t>Jogos de Estratégia</a:t>
            </a:r>
            <a:endParaRPr lang="pt-BR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pic>
        <p:nvPicPr>
          <p:cNvPr id="4" name="Picture 2" descr="http://www.zonalibre.org/blog/vemeko/archives/imagenes/javalogo.jpg"/>
          <p:cNvPicPr>
            <a:picLocks noChangeAspect="1" noChangeArrowheads="1"/>
          </p:cNvPicPr>
          <p:nvPr/>
        </p:nvPicPr>
        <p:blipFill>
          <a:blip r:embed="rId2" cstate="print">
            <a:lum contrast="-6000"/>
          </a:blip>
          <a:srcRect/>
          <a:stretch>
            <a:fillRect/>
          </a:stretch>
        </p:blipFill>
        <p:spPr bwMode="auto">
          <a:xfrm>
            <a:off x="8056765" y="5143512"/>
            <a:ext cx="1087235" cy="15716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285720" y="200024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pt-BR" dirty="0" smtClean="0">
                <a:latin typeface="Copperplate Gothic Bold" pitchFamily="34" charset="0"/>
              </a:rPr>
              <a:t>	Discutiremos </a:t>
            </a:r>
            <a:r>
              <a:rPr lang="pt-BR" dirty="0" smtClean="0">
                <a:latin typeface="Copperplate Gothic Bold" pitchFamily="34" charset="0"/>
              </a:rPr>
              <a:t>um jogo genérico </a:t>
            </a:r>
            <a:r>
              <a:rPr lang="pt-BR" dirty="0" smtClean="0">
                <a:latin typeface="Copperplate Gothic Bold" pitchFamily="34" charset="0"/>
              </a:rPr>
              <a:t>onde dois </a:t>
            </a:r>
            <a:r>
              <a:rPr lang="pt-BR" dirty="0" smtClean="0">
                <a:latin typeface="Copperplate Gothic Bold" pitchFamily="34" charset="0"/>
              </a:rPr>
              <a:t>jogadores escolhem estratégias diferentes para alcançar objetivos opostos, no qual a estratégia ótima de cada um é encontrada com uso de técnicas </a:t>
            </a:r>
            <a:r>
              <a:rPr lang="pt-BR" dirty="0" err="1" smtClean="0">
                <a:latin typeface="Copperplate Gothic Bold" pitchFamily="34" charset="0"/>
              </a:rPr>
              <a:t>matricias</a:t>
            </a:r>
            <a:r>
              <a:rPr lang="pt-BR" dirty="0" smtClean="0">
                <a:latin typeface="Copperplate Gothic Bold" pitchFamily="34" charset="0"/>
              </a:rPr>
              <a:t>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785786" y="14285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Copperplate Gothic Bold" pitchFamily="34" charset="0"/>
              </a:rPr>
              <a:t>Apresentação</a:t>
            </a:r>
            <a:endParaRPr lang="pt-BR" sz="4000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pic>
        <p:nvPicPr>
          <p:cNvPr id="4" name="Picture 2" descr="http://www.zonalibre.org/blog/vemeko/archives/imagenes/javalogo.jpg"/>
          <p:cNvPicPr>
            <a:picLocks noChangeAspect="1" noChangeArrowheads="1"/>
          </p:cNvPicPr>
          <p:nvPr/>
        </p:nvPicPr>
        <p:blipFill>
          <a:blip r:embed="rId2" cstate="print">
            <a:lum bright="-7000"/>
          </a:blip>
          <a:srcRect/>
          <a:stretch>
            <a:fillRect/>
          </a:stretch>
        </p:blipFill>
        <p:spPr bwMode="auto">
          <a:xfrm>
            <a:off x="8056765" y="5143512"/>
            <a:ext cx="1087235" cy="15716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1000100" y="3000372"/>
            <a:ext cx="7186634" cy="2471742"/>
          </a:xfrm>
        </p:spPr>
        <p:txBody>
          <a:bodyPr/>
          <a:lstStyle/>
          <a:p>
            <a:pPr algn="ctr">
              <a:buNone/>
            </a:pPr>
            <a:r>
              <a:rPr lang="pt-BR" i="1" dirty="0" smtClean="0">
                <a:latin typeface="Copperplate Gothic Bold" pitchFamily="34" charset="0"/>
              </a:rPr>
              <a:t>“</a:t>
            </a:r>
            <a:r>
              <a:rPr lang="pt-BR" i="1" dirty="0" smtClean="0">
                <a:solidFill>
                  <a:schemeClr val="accent1"/>
                </a:solidFill>
                <a:latin typeface="Copperplate Gothic Bold" pitchFamily="34" charset="0"/>
              </a:rPr>
              <a:t>Jogo de matriz </a:t>
            </a:r>
            <a:r>
              <a:rPr lang="pt-BR" i="1" dirty="0" smtClean="0">
                <a:latin typeface="Copperplate Gothic Bold" pitchFamily="34" charset="0"/>
              </a:rPr>
              <a:t>de duas pessoas com </a:t>
            </a:r>
            <a:r>
              <a:rPr lang="pt-BR" i="1" dirty="0" smtClean="0">
                <a:solidFill>
                  <a:schemeClr val="accent1"/>
                </a:solidFill>
                <a:latin typeface="Copperplate Gothic Bold" pitchFamily="34" charset="0"/>
              </a:rPr>
              <a:t>soma zero</a:t>
            </a:r>
            <a:r>
              <a:rPr lang="pt-BR" i="1" dirty="0" smtClean="0">
                <a:latin typeface="Copperplate Gothic Bold" pitchFamily="34" charset="0"/>
              </a:rPr>
              <a:t>”</a:t>
            </a:r>
            <a:endParaRPr lang="pt-BR" i="1" dirty="0" smtClean="0"/>
          </a:p>
          <a:p>
            <a:pPr>
              <a:buNone/>
            </a:pPr>
            <a:endParaRPr lang="pt-BR" i="1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712081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Copperplate Gothic Bold" pitchFamily="34" charset="0"/>
              </a:rPr>
              <a:t>O Jogo</a:t>
            </a:r>
            <a:endParaRPr lang="pt-BR" sz="4000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Copperplate Gothic Bold" pitchFamily="34" charset="0"/>
            </a:endParaRPr>
          </a:p>
        </p:txBody>
      </p:sp>
      <p:pic>
        <p:nvPicPr>
          <p:cNvPr id="4" name="Picture 2" descr="http://www.zonalibre.org/blog/vemeko/archives/imagenes/javalogo.jpg"/>
          <p:cNvPicPr>
            <a:picLocks noChangeAspect="1" noChangeArrowheads="1"/>
          </p:cNvPicPr>
          <p:nvPr/>
        </p:nvPicPr>
        <p:blipFill>
          <a:blip r:embed="rId2" cstate="print">
            <a:lum bright="-7000"/>
          </a:blip>
          <a:srcRect/>
          <a:stretch>
            <a:fillRect/>
          </a:stretch>
        </p:blipFill>
        <p:spPr bwMode="auto">
          <a:xfrm>
            <a:off x="8056765" y="5143512"/>
            <a:ext cx="1087235" cy="15716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285720" y="2000241"/>
            <a:ext cx="8229600" cy="571504"/>
          </a:xfrm>
        </p:spPr>
        <p:txBody>
          <a:bodyPr/>
          <a:lstStyle/>
          <a:p>
            <a:pPr algn="ctr">
              <a:buNone/>
            </a:pPr>
            <a:r>
              <a:rPr lang="pt-BR" dirty="0" smtClean="0">
                <a:latin typeface="Copperplate Gothic Bold" pitchFamily="34" charset="0"/>
              </a:rPr>
              <a:t>	</a:t>
            </a:r>
            <a:endParaRPr lang="pt-BR" dirty="0" smtClean="0">
              <a:latin typeface="Copperplate Gothic Bold" pitchFamily="34" charset="0"/>
            </a:endParaRP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357290" y="0"/>
            <a:ext cx="7572428" cy="1143000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Copperplate Gothic Bold" pitchFamily="34" charset="0"/>
              </a:rPr>
              <a:t>Tabela de Resultados</a:t>
            </a:r>
            <a:endParaRPr lang="pt-BR" sz="4000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pic>
        <p:nvPicPr>
          <p:cNvPr id="4" name="Picture 2" descr="http://www.zonalibre.org/blog/vemeko/archives/imagenes/javalogo.jpg"/>
          <p:cNvPicPr>
            <a:picLocks noChangeAspect="1" noChangeArrowheads="1"/>
          </p:cNvPicPr>
          <p:nvPr/>
        </p:nvPicPr>
        <p:blipFill>
          <a:blip r:embed="rId2" cstate="print">
            <a:lum bright="-7000"/>
          </a:blip>
          <a:srcRect/>
          <a:stretch>
            <a:fillRect/>
          </a:stretch>
        </p:blipFill>
        <p:spPr bwMode="auto">
          <a:xfrm>
            <a:off x="8056765" y="5143512"/>
            <a:ext cx="1087235" cy="157161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lum bright="-9000" contrast="7000"/>
          </a:blip>
          <a:srcRect/>
          <a:stretch>
            <a:fillRect/>
          </a:stretch>
        </p:blipFill>
        <p:spPr bwMode="auto">
          <a:xfrm>
            <a:off x="1428728" y="2857496"/>
            <a:ext cx="6172200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785786" y="14285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Copperplate Gothic Bold" pitchFamily="34" charset="0"/>
              </a:rPr>
              <a:t>Como funciona?</a:t>
            </a:r>
            <a:endParaRPr lang="pt-BR" sz="4000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pic>
        <p:nvPicPr>
          <p:cNvPr id="4" name="Picture 2" descr="http://www.zonalibre.org/blog/vemeko/archives/imagenes/javalogo.jpg"/>
          <p:cNvPicPr>
            <a:picLocks noChangeAspect="1" noChangeArrowheads="1"/>
          </p:cNvPicPr>
          <p:nvPr/>
        </p:nvPicPr>
        <p:blipFill>
          <a:blip r:embed="rId2" cstate="print">
            <a:lum bright="-7000"/>
          </a:blip>
          <a:srcRect/>
          <a:stretch>
            <a:fillRect/>
          </a:stretch>
        </p:blipFill>
        <p:spPr bwMode="auto">
          <a:xfrm>
            <a:off x="8056765" y="5143512"/>
            <a:ext cx="1087235" cy="1571612"/>
          </a:xfrm>
          <a:prstGeom prst="rect">
            <a:avLst/>
          </a:prstGeom>
        </p:spPr>
      </p:pic>
      <p:sp>
        <p:nvSpPr>
          <p:cNvPr id="15" name="Fluxograma: Processo 14"/>
          <p:cNvSpPr/>
          <p:nvPr/>
        </p:nvSpPr>
        <p:spPr>
          <a:xfrm>
            <a:off x="3071802" y="3714752"/>
            <a:ext cx="2214578" cy="35719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Jogo</a:t>
            </a: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3071802" y="4071942"/>
            <a:ext cx="221457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/>
              <a:t>a</a:t>
            </a:r>
            <a:r>
              <a:rPr lang="pt-BR" dirty="0" err="1" smtClean="0"/>
              <a:t>caoJogaA</a:t>
            </a:r>
            <a:r>
              <a:rPr lang="pt-BR" dirty="0" smtClean="0"/>
              <a:t>();</a:t>
            </a:r>
          </a:p>
          <a:p>
            <a:pPr algn="ctr"/>
            <a:r>
              <a:rPr lang="pt-BR" dirty="0" err="1"/>
              <a:t>a</a:t>
            </a:r>
            <a:r>
              <a:rPr lang="pt-BR" dirty="0" err="1" smtClean="0"/>
              <a:t>caoJogaB</a:t>
            </a:r>
            <a:r>
              <a:rPr lang="pt-BR" dirty="0" smtClean="0"/>
              <a:t>();</a:t>
            </a:r>
            <a:endParaRPr lang="pt-BR" dirty="0"/>
          </a:p>
        </p:txBody>
      </p:sp>
      <p:sp>
        <p:nvSpPr>
          <p:cNvPr id="17" name="Fluxograma: Processo 16"/>
          <p:cNvSpPr/>
          <p:nvPr/>
        </p:nvSpPr>
        <p:spPr>
          <a:xfrm>
            <a:off x="1785918" y="1857364"/>
            <a:ext cx="2214578" cy="35719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Window</a:t>
            </a:r>
            <a:endParaRPr lang="pt-BR" dirty="0" smtClean="0"/>
          </a:p>
        </p:txBody>
      </p:sp>
      <p:sp>
        <p:nvSpPr>
          <p:cNvPr id="18" name="Retângulo de cantos arredondados 17"/>
          <p:cNvSpPr/>
          <p:nvPr/>
        </p:nvSpPr>
        <p:spPr>
          <a:xfrm>
            <a:off x="1785918" y="2214554"/>
            <a:ext cx="2214578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19" name="Conector de seta reta 18"/>
          <p:cNvCxnSpPr>
            <a:stCxn id="15" idx="0"/>
            <a:endCxn id="18" idx="2"/>
          </p:cNvCxnSpPr>
          <p:nvPr/>
        </p:nvCxnSpPr>
        <p:spPr>
          <a:xfrm rot="16200000" flipV="1">
            <a:off x="2928926" y="2464587"/>
            <a:ext cx="1214446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luxograma: Processo 19"/>
          <p:cNvSpPr/>
          <p:nvPr/>
        </p:nvSpPr>
        <p:spPr>
          <a:xfrm>
            <a:off x="357158" y="3714752"/>
            <a:ext cx="2214578" cy="35719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JanelaResultado</a:t>
            </a:r>
            <a:endParaRPr lang="pt-BR" dirty="0" smtClean="0"/>
          </a:p>
        </p:txBody>
      </p:sp>
      <p:sp>
        <p:nvSpPr>
          <p:cNvPr id="21" name="Retângulo de cantos arredondados 20"/>
          <p:cNvSpPr/>
          <p:nvPr/>
        </p:nvSpPr>
        <p:spPr>
          <a:xfrm>
            <a:off x="357158" y="4071942"/>
            <a:ext cx="221457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getDinheiroA</a:t>
            </a:r>
            <a:r>
              <a:rPr lang="pt-BR" dirty="0" smtClean="0"/>
              <a:t>();</a:t>
            </a:r>
            <a:endParaRPr lang="pt-BR" dirty="0"/>
          </a:p>
        </p:txBody>
      </p:sp>
      <p:cxnSp>
        <p:nvCxnSpPr>
          <p:cNvPr id="22" name="Conector de seta reta 21"/>
          <p:cNvCxnSpPr>
            <a:stCxn id="20" idx="0"/>
            <a:endCxn id="18" idx="2"/>
          </p:cNvCxnSpPr>
          <p:nvPr/>
        </p:nvCxnSpPr>
        <p:spPr>
          <a:xfrm rot="5400000" flipH="1" flipV="1">
            <a:off x="1571604" y="2393149"/>
            <a:ext cx="1214446" cy="142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luxograma: Processo 22"/>
          <p:cNvSpPr/>
          <p:nvPr/>
        </p:nvSpPr>
        <p:spPr>
          <a:xfrm>
            <a:off x="6072198" y="3714752"/>
            <a:ext cx="2214578" cy="35719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PiscadorBotoes</a:t>
            </a:r>
            <a:endParaRPr lang="pt-BR" dirty="0" smtClean="0"/>
          </a:p>
        </p:txBody>
      </p:sp>
      <p:sp>
        <p:nvSpPr>
          <p:cNvPr id="24" name="Retângulo de cantos arredondados 23"/>
          <p:cNvSpPr/>
          <p:nvPr/>
        </p:nvSpPr>
        <p:spPr>
          <a:xfrm>
            <a:off x="6072198" y="4071942"/>
            <a:ext cx="221457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/>
              <a:t>r</a:t>
            </a:r>
            <a:r>
              <a:rPr lang="pt-BR" dirty="0" err="1" smtClean="0"/>
              <a:t>un</a:t>
            </a:r>
            <a:r>
              <a:rPr lang="pt-BR" dirty="0" smtClean="0"/>
              <a:t>();</a:t>
            </a:r>
            <a:endParaRPr lang="pt-BR" dirty="0"/>
          </a:p>
        </p:txBody>
      </p:sp>
      <p:sp>
        <p:nvSpPr>
          <p:cNvPr id="25" name="Fluxograma: Processo 24"/>
          <p:cNvSpPr/>
          <p:nvPr/>
        </p:nvSpPr>
        <p:spPr>
          <a:xfrm>
            <a:off x="6072198" y="1857364"/>
            <a:ext cx="2214578" cy="35719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Thread</a:t>
            </a:r>
          </a:p>
        </p:txBody>
      </p:sp>
      <p:sp>
        <p:nvSpPr>
          <p:cNvPr id="26" name="Retângulo de cantos arredondados 25"/>
          <p:cNvSpPr/>
          <p:nvPr/>
        </p:nvSpPr>
        <p:spPr>
          <a:xfrm>
            <a:off x="6072198" y="2214554"/>
            <a:ext cx="2214578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27" name="Conector de seta reta 26"/>
          <p:cNvCxnSpPr>
            <a:stCxn id="23" idx="0"/>
            <a:endCxn id="26" idx="2"/>
          </p:cNvCxnSpPr>
          <p:nvPr/>
        </p:nvCxnSpPr>
        <p:spPr>
          <a:xfrm rot="5400000" flipH="1" flipV="1">
            <a:off x="6572264" y="3107529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eta para a direita 27"/>
          <p:cNvSpPr/>
          <p:nvPr/>
        </p:nvSpPr>
        <p:spPr>
          <a:xfrm>
            <a:off x="4786314" y="4286256"/>
            <a:ext cx="1571636" cy="214314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Seta para a direita 28"/>
          <p:cNvSpPr/>
          <p:nvPr/>
        </p:nvSpPr>
        <p:spPr>
          <a:xfrm>
            <a:off x="4786314" y="4572008"/>
            <a:ext cx="1571636" cy="214314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Seta para a esquerda 29"/>
          <p:cNvSpPr/>
          <p:nvPr/>
        </p:nvSpPr>
        <p:spPr>
          <a:xfrm>
            <a:off x="2214546" y="4429132"/>
            <a:ext cx="1143008" cy="214314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3" grpId="0" animBg="1"/>
      <p:bldP spid="24" grpId="0" animBg="1"/>
      <p:bldP spid="25" grpId="0" animBg="1"/>
      <p:bldP spid="26" grpId="0" animBg="1"/>
      <p:bldP spid="28" grpId="0" animBg="1"/>
      <p:bldP spid="29" grpId="0" animBg="1"/>
      <p:bldP spid="30" grpId="0" animBg="1"/>
    </p:bldLst>
  </p:timing>
</p:sld>
</file>

<file path=ppt/theme/theme1.xml><?xml version="1.0" encoding="utf-8"?>
<a:theme xmlns:a="http://schemas.openxmlformats.org/drawingml/2006/main" name="1007384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10073846</Template>
  <TotalTime>0</TotalTime>
  <Words>39</Words>
  <Application>Microsoft Office PowerPoint</Application>
  <PresentationFormat>Apresentação na tela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10073846</vt:lpstr>
      <vt:lpstr>Jogos de Estratégia</vt:lpstr>
      <vt:lpstr>Apresentação</vt:lpstr>
      <vt:lpstr>O Jogo</vt:lpstr>
      <vt:lpstr>Tabela de Resultados</vt:lpstr>
      <vt:lpstr>Como funciona?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2008-01-17T12:09:32Z</dcterms:created>
  <dcterms:modified xsi:type="dcterms:W3CDTF">2008-01-17T12:55:48Z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TC100738461033</vt:lpwstr>
  </property>
</Properties>
</file>