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47"/>
  </p:notesMasterIdLst>
  <p:sldIdLst>
    <p:sldId id="256" r:id="rId2"/>
    <p:sldId id="257" r:id="rId3"/>
    <p:sldId id="258" r:id="rId4"/>
    <p:sldId id="260" r:id="rId5"/>
    <p:sldId id="261" r:id="rId6"/>
    <p:sldId id="302" r:id="rId7"/>
    <p:sldId id="278" r:id="rId8"/>
    <p:sldId id="298" r:id="rId9"/>
    <p:sldId id="299" r:id="rId10"/>
    <p:sldId id="300" r:id="rId11"/>
    <p:sldId id="301" r:id="rId12"/>
    <p:sldId id="303" r:id="rId13"/>
    <p:sldId id="313" r:id="rId14"/>
    <p:sldId id="293" r:id="rId15"/>
    <p:sldId id="308" r:id="rId16"/>
    <p:sldId id="279" r:id="rId17"/>
    <p:sldId id="280" r:id="rId18"/>
    <p:sldId id="282" r:id="rId19"/>
    <p:sldId id="306" r:id="rId20"/>
    <p:sldId id="284" r:id="rId21"/>
    <p:sldId id="307" r:id="rId22"/>
    <p:sldId id="272" r:id="rId23"/>
    <p:sldId id="269" r:id="rId24"/>
    <p:sldId id="270" r:id="rId25"/>
    <p:sldId id="267" r:id="rId26"/>
    <p:sldId id="268" r:id="rId27"/>
    <p:sldId id="314" r:id="rId28"/>
    <p:sldId id="315" r:id="rId29"/>
    <p:sldId id="316" r:id="rId30"/>
    <p:sldId id="319" r:id="rId31"/>
    <p:sldId id="317" r:id="rId32"/>
    <p:sldId id="318" r:id="rId33"/>
    <p:sldId id="294" r:id="rId34"/>
    <p:sldId id="295" r:id="rId35"/>
    <p:sldId id="296" r:id="rId36"/>
    <p:sldId id="322" r:id="rId37"/>
    <p:sldId id="320" r:id="rId38"/>
    <p:sldId id="321" r:id="rId39"/>
    <p:sldId id="287" r:id="rId40"/>
    <p:sldId id="289" r:id="rId41"/>
    <p:sldId id="323" r:id="rId42"/>
    <p:sldId id="324" r:id="rId43"/>
    <p:sldId id="311" r:id="rId44"/>
    <p:sldId id="309" r:id="rId45"/>
    <p:sldId id="310" r:id="rId46"/>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88000" autoAdjust="0"/>
  </p:normalViewPr>
  <p:slideViewPr>
    <p:cSldViewPr>
      <p:cViewPr varScale="1">
        <p:scale>
          <a:sx n="65" d="100"/>
          <a:sy n="65" d="100"/>
        </p:scale>
        <p:origin x="-61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FCC86F-5E01-4782-A1FC-EA76FAECC66F}" type="datetimeFigureOut">
              <a:rPr lang="pt-BR" smtClean="0"/>
              <a:pPr/>
              <a:t>27/04/2010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2E22DD-CEF8-4B1F-8E4A-A81E92DB8BE2}"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peta5.com.br/artigos/94-linguagem-ncl-e-o-desenvolvimento-para-tv-digital-com-o-middleware-ginga#1"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peta5.com.br/artigos/94-linguagem-ncl-e-o-desenvolvimento-para-tv-digital-com-o-middleware-ginga#11" TargetMode="External"/><Relationship Id="rId4" Type="http://schemas.openxmlformats.org/officeDocument/2006/relationships/hyperlink" Target="http://www.peta5.com.br/br/artigos/artigos/94-linguagem-ncl-e-o-desenvolvimento-para-tv-digital-com-o-middleware-ginga"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A NCL </a:t>
            </a:r>
            <a:r>
              <a:rPr lang="pt-BR" sz="1200" kern="1200" baseline="0" dirty="0" err="1" smtClean="0">
                <a:solidFill>
                  <a:schemeClr val="tx1"/>
                </a:solidFill>
                <a:latin typeface="+mn-lt"/>
                <a:ea typeface="+mn-ea"/>
                <a:cs typeface="+mn-cs"/>
              </a:rPr>
              <a:t>´e</a:t>
            </a:r>
            <a:r>
              <a:rPr lang="pt-BR" sz="1200" kern="1200" baseline="0" dirty="0" smtClean="0">
                <a:solidFill>
                  <a:schemeClr val="tx1"/>
                </a:solidFill>
                <a:latin typeface="+mn-lt"/>
                <a:ea typeface="+mn-ea"/>
                <a:cs typeface="+mn-cs"/>
              </a:rPr>
              <a:t> baseado no modelo NCM (</a:t>
            </a:r>
            <a:r>
              <a:rPr lang="pt-BR" sz="1200" kern="1200" baseline="0" dirty="0" err="1" smtClean="0">
                <a:solidFill>
                  <a:schemeClr val="tx1"/>
                </a:solidFill>
                <a:latin typeface="+mn-lt"/>
                <a:ea typeface="+mn-ea"/>
                <a:cs typeface="+mn-cs"/>
              </a:rPr>
              <a:t>Nested</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Context</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Model</a:t>
            </a:r>
            <a:r>
              <a:rPr lang="pt-BR" sz="1200" kern="1200" baseline="0" dirty="0" smtClean="0">
                <a:solidFill>
                  <a:schemeClr val="tx1"/>
                </a:solidFill>
                <a:latin typeface="+mn-lt"/>
                <a:ea typeface="+mn-ea"/>
                <a:cs typeface="+mn-cs"/>
              </a:rPr>
              <a:t>, ou Modelo de Contextos</a:t>
            </a:r>
          </a:p>
          <a:p>
            <a:r>
              <a:rPr lang="pt-BR" sz="1200" kern="1200" baseline="0" dirty="0" smtClean="0">
                <a:solidFill>
                  <a:schemeClr val="tx1"/>
                </a:solidFill>
                <a:latin typeface="+mn-lt"/>
                <a:ea typeface="+mn-ea"/>
                <a:cs typeface="+mn-cs"/>
              </a:rPr>
              <a:t>Aninhados). Este modelo usa os conceitos de </a:t>
            </a:r>
            <a:r>
              <a:rPr lang="pt-BR" sz="1200" kern="1200" baseline="0" dirty="0" err="1" smtClean="0">
                <a:solidFill>
                  <a:schemeClr val="tx1"/>
                </a:solidFill>
                <a:latin typeface="+mn-lt"/>
                <a:ea typeface="+mn-ea"/>
                <a:cs typeface="+mn-cs"/>
              </a:rPr>
              <a:t>n´os</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nodes</a:t>
            </a:r>
            <a:r>
              <a:rPr lang="pt-BR" sz="1200" kern="1200" baseline="0" dirty="0" smtClean="0">
                <a:solidFill>
                  <a:schemeClr val="tx1"/>
                </a:solidFill>
                <a:latin typeface="+mn-lt"/>
                <a:ea typeface="+mn-ea"/>
                <a:cs typeface="+mn-cs"/>
              </a:rPr>
              <a:t>) e elos (links) para descrever documentos</a:t>
            </a:r>
          </a:p>
          <a:p>
            <a:r>
              <a:rPr lang="pt-BR" sz="1200" kern="1200" baseline="0" dirty="0" err="1" smtClean="0">
                <a:solidFill>
                  <a:schemeClr val="tx1"/>
                </a:solidFill>
                <a:latin typeface="+mn-lt"/>
                <a:ea typeface="+mn-ea"/>
                <a:cs typeface="+mn-cs"/>
              </a:rPr>
              <a:t>hiperm´ıdia</a:t>
            </a:r>
            <a:r>
              <a:rPr lang="pt-BR" sz="1200" kern="1200" baseline="0" dirty="0" smtClean="0">
                <a:solidFill>
                  <a:schemeClr val="tx1"/>
                </a:solidFill>
                <a:latin typeface="+mn-lt"/>
                <a:ea typeface="+mn-ea"/>
                <a:cs typeface="+mn-cs"/>
              </a:rPr>
              <a:t> (documentos que </a:t>
            </a:r>
            <a:r>
              <a:rPr lang="pt-BR" sz="1200" kern="1200" baseline="0" dirty="0" err="1" smtClean="0">
                <a:solidFill>
                  <a:schemeClr val="tx1"/>
                </a:solidFill>
                <a:latin typeface="+mn-lt"/>
                <a:ea typeface="+mn-ea"/>
                <a:cs typeface="+mn-cs"/>
              </a:rPr>
              <a:t>contˆem</a:t>
            </a:r>
            <a:r>
              <a:rPr lang="pt-BR" sz="1200" kern="1200" baseline="0" dirty="0" smtClean="0">
                <a:solidFill>
                  <a:schemeClr val="tx1"/>
                </a:solidFill>
                <a:latin typeface="+mn-lt"/>
                <a:ea typeface="+mn-ea"/>
                <a:cs typeface="+mn-cs"/>
              </a:rPr>
              <a:t> diversos tipos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al´em</a:t>
            </a:r>
            <a:r>
              <a:rPr lang="pt-BR" sz="1200" kern="1200" baseline="0" dirty="0" smtClean="0">
                <a:solidFill>
                  <a:schemeClr val="tx1"/>
                </a:solidFill>
                <a:latin typeface="+mn-lt"/>
                <a:ea typeface="+mn-ea"/>
                <a:cs typeface="+mn-cs"/>
              </a:rPr>
              <a:t> de </a:t>
            </a:r>
            <a:r>
              <a:rPr lang="pt-BR" sz="1200" kern="1200" baseline="0" dirty="0" err="1" smtClean="0">
                <a:solidFill>
                  <a:schemeClr val="tx1"/>
                </a:solidFill>
                <a:latin typeface="+mn-lt"/>
                <a:ea typeface="+mn-ea"/>
                <a:cs typeface="+mn-cs"/>
              </a:rPr>
              <a:t>intera¸c˜ao</a:t>
            </a:r>
            <a:endParaRPr lang="pt-BR" sz="1200" kern="1200" baseline="0" dirty="0" smtClean="0">
              <a:solidFill>
                <a:schemeClr val="tx1"/>
              </a:solidFill>
              <a:latin typeface="+mn-lt"/>
              <a:ea typeface="+mn-ea"/>
              <a:cs typeface="+mn-cs"/>
            </a:endParaRPr>
          </a:p>
          <a:p>
            <a:r>
              <a:rPr lang="pt-BR" sz="1200" kern="1200" baseline="0" dirty="0" smtClean="0">
                <a:solidFill>
                  <a:schemeClr val="tx1"/>
                </a:solidFill>
                <a:latin typeface="+mn-lt"/>
                <a:ea typeface="+mn-ea"/>
                <a:cs typeface="+mn-cs"/>
              </a:rPr>
              <a:t>com o </a:t>
            </a:r>
            <a:r>
              <a:rPr lang="pt-BR" sz="1200" kern="1200" baseline="0" dirty="0" err="1" smtClean="0">
                <a:solidFill>
                  <a:schemeClr val="tx1"/>
                </a:solidFill>
                <a:latin typeface="+mn-lt"/>
                <a:ea typeface="+mn-ea"/>
                <a:cs typeface="+mn-cs"/>
              </a:rPr>
              <a:t>usu´ario</a:t>
            </a:r>
            <a:r>
              <a:rPr lang="pt-BR" sz="1200" kern="1200" baseline="0" dirty="0" smtClean="0">
                <a:solidFill>
                  <a:schemeClr val="tx1"/>
                </a:solidFill>
                <a:latin typeface="+mn-lt"/>
                <a:ea typeface="+mn-ea"/>
                <a:cs typeface="+mn-cs"/>
              </a:rPr>
              <a:t>).</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3</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O atributo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diz a qual no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 ou contexto esta porta esta</a:t>
            </a:r>
          </a:p>
          <a:p>
            <a:r>
              <a:rPr lang="pt-BR" sz="1200" kern="1200" baseline="0" dirty="0" smtClean="0">
                <a:solidFill>
                  <a:schemeClr val="tx1"/>
                </a:solidFill>
                <a:latin typeface="+mn-lt"/>
                <a:ea typeface="+mn-ea"/>
                <a:cs typeface="+mn-cs"/>
              </a:rPr>
              <a:t>associada. Ha ainda o atributo interface. Este atributo indica a qual porta esta porta</a:t>
            </a:r>
          </a:p>
          <a:p>
            <a:r>
              <a:rPr lang="pt-BR" sz="1200" kern="1200" baseline="0" dirty="0" smtClean="0">
                <a:solidFill>
                  <a:schemeClr val="tx1"/>
                </a:solidFill>
                <a:latin typeface="+mn-lt"/>
                <a:ea typeface="+mn-ea"/>
                <a:cs typeface="+mn-cs"/>
              </a:rPr>
              <a:t>deve ser relacionada, no caso de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ser um no de contexto, ou a qual ˆancora ela</a:t>
            </a:r>
          </a:p>
          <a:p>
            <a:r>
              <a:rPr lang="pt-BR" sz="1200" kern="1200" baseline="0" dirty="0" smtClean="0">
                <a:solidFill>
                  <a:schemeClr val="tx1"/>
                </a:solidFill>
                <a:latin typeface="+mn-lt"/>
                <a:ea typeface="+mn-ea"/>
                <a:cs typeface="+mn-cs"/>
              </a:rPr>
              <a:t>deve ser relacionada, caso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seja um no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a:t>
            </a:r>
          </a:p>
          <a:p>
            <a:endParaRPr lang="pt-BR"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Interface – Indica a qual porta ou âncora esta porta está relacionada</a:t>
            </a:r>
          </a:p>
          <a:p>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25</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O atributo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diz a qual no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 ou contexto esta porta esta</a:t>
            </a:r>
          </a:p>
          <a:p>
            <a:r>
              <a:rPr lang="pt-BR" sz="1200" kern="1200" baseline="0" dirty="0" smtClean="0">
                <a:solidFill>
                  <a:schemeClr val="tx1"/>
                </a:solidFill>
                <a:latin typeface="+mn-lt"/>
                <a:ea typeface="+mn-ea"/>
                <a:cs typeface="+mn-cs"/>
              </a:rPr>
              <a:t>associada. Ha ainda o atributo interface. Este atributo indica a qual porta esta porta</a:t>
            </a:r>
          </a:p>
          <a:p>
            <a:r>
              <a:rPr lang="pt-BR" sz="1200" kern="1200" baseline="0" dirty="0" smtClean="0">
                <a:solidFill>
                  <a:schemeClr val="tx1"/>
                </a:solidFill>
                <a:latin typeface="+mn-lt"/>
                <a:ea typeface="+mn-ea"/>
                <a:cs typeface="+mn-cs"/>
              </a:rPr>
              <a:t>deve ser relacionada, no caso de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ser um no de contexto, ou a qual ˆancora ela</a:t>
            </a:r>
          </a:p>
          <a:p>
            <a:r>
              <a:rPr lang="pt-BR" sz="1200" kern="1200" baseline="0" dirty="0" smtClean="0">
                <a:solidFill>
                  <a:schemeClr val="tx1"/>
                </a:solidFill>
                <a:latin typeface="+mn-lt"/>
                <a:ea typeface="+mn-ea"/>
                <a:cs typeface="+mn-cs"/>
              </a:rPr>
              <a:t>deve ser relacionada, caso </a:t>
            </a:r>
            <a:r>
              <a:rPr lang="pt-BR" sz="1200" kern="1200" baseline="0" dirty="0" err="1" smtClean="0">
                <a:solidFill>
                  <a:schemeClr val="tx1"/>
                </a:solidFill>
                <a:latin typeface="+mn-lt"/>
                <a:ea typeface="+mn-ea"/>
                <a:cs typeface="+mn-cs"/>
              </a:rPr>
              <a:t>component</a:t>
            </a:r>
            <a:r>
              <a:rPr lang="pt-BR" sz="1200" kern="1200" baseline="0" dirty="0" smtClean="0">
                <a:solidFill>
                  <a:schemeClr val="tx1"/>
                </a:solidFill>
                <a:latin typeface="+mn-lt"/>
                <a:ea typeface="+mn-ea"/>
                <a:cs typeface="+mn-cs"/>
              </a:rPr>
              <a:t> seja um no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a:t>
            </a:r>
          </a:p>
          <a:p>
            <a:endParaRPr lang="pt-BR"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Interface – Indica a qual porta ou âncora esta porta está relacionada</a:t>
            </a:r>
          </a:p>
          <a:p>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26</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b="0" i="0" kern="1200" dirty="0" smtClean="0">
                <a:solidFill>
                  <a:schemeClr val="tx1"/>
                </a:solidFill>
                <a:latin typeface="+mn-lt"/>
                <a:ea typeface="+mn-ea"/>
                <a:cs typeface="+mn-cs"/>
              </a:rPr>
              <a:t>As unidades de informação de um vídeo, por exemplo, podem ser os frames do vídeo.</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28</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2B48309B-FF9B-4A53-B93E-D88171175294}" type="slidenum">
              <a:rPr lang="pt-BR" smtClean="0"/>
              <a:pPr/>
              <a:t>31</a:t>
            </a:fld>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2B48309B-FF9B-4A53-B93E-D88171175294}" type="slidenum">
              <a:rPr lang="pt-BR" smtClean="0"/>
              <a:pPr/>
              <a:t>32</a:t>
            </a:fld>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b="0" i="0" kern="1200" dirty="0" smtClean="0">
                <a:solidFill>
                  <a:schemeClr val="tx1"/>
                </a:solidFill>
                <a:latin typeface="+mn-lt"/>
                <a:ea typeface="+mn-ea"/>
                <a:cs typeface="+mn-cs"/>
              </a:rPr>
              <a:t>Normalmente os conectores estão definidos em um arquivo exterior ao código, semelhante a um arquivo .</a:t>
            </a:r>
            <a:r>
              <a:rPr lang="pt-BR" sz="1200" b="0" i="0" kern="1200" dirty="0" err="1" smtClean="0">
                <a:solidFill>
                  <a:schemeClr val="tx1"/>
                </a:solidFill>
                <a:latin typeface="+mn-lt"/>
                <a:ea typeface="+mn-ea"/>
                <a:cs typeface="+mn-cs"/>
              </a:rPr>
              <a:t>css</a:t>
            </a:r>
            <a:r>
              <a:rPr lang="pt-BR" sz="1200" b="0" i="0" kern="1200" dirty="0" smtClean="0">
                <a:solidFill>
                  <a:schemeClr val="tx1"/>
                </a:solidFill>
                <a:latin typeface="+mn-lt"/>
                <a:ea typeface="+mn-ea"/>
                <a:cs typeface="+mn-cs"/>
              </a:rPr>
              <a:t>. Se preferir, você também pode criar os seus próprios conectores na base de conectores, entretanto é recomendado o uso do arquivo externo já que ele contém dezenas de conectores prontos para o uso diminuindo-se, assim, o trabalho.</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33</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A partir de sua segunda versão, chamada de NCL 2.0, NCL passou a ser especificado através de um XML </a:t>
            </a:r>
            <a:r>
              <a:rPr lang="pt-BR" dirty="0" err="1" smtClean="0"/>
              <a:t>Schema</a:t>
            </a:r>
            <a:r>
              <a:rPr lang="pt-BR" dirty="0" smtClean="0"/>
              <a:t>. Seguindo as recentes tendências de desenvolvimento, NCL foi projetada de forma modular, permitindo a combinação de seus módulos em diferentes perfis de linguagem. </a:t>
            </a:r>
            <a:br>
              <a:rPr lang="pt-BR" dirty="0" smtClean="0"/>
            </a:br>
            <a:r>
              <a:rPr lang="pt-BR" dirty="0" smtClean="0"/>
              <a:t/>
            </a:r>
            <a:br>
              <a:rPr lang="pt-BR" dirty="0" smtClean="0"/>
            </a:br>
            <a:r>
              <a:rPr lang="pt-BR" dirty="0" smtClean="0"/>
              <a:t>Além da estrutura modular já mencionada, NCL 2.0 introduziu funcionalidades novas, tais comoa definição de conectores hipermídia e de bases de conectores;</a:t>
            </a:r>
          </a:p>
          <a:p>
            <a:r>
              <a:rPr lang="pt-BR" dirty="0" smtClean="0"/>
              <a:t>o uso de conectores hipermídia para a autoria de elos;</a:t>
            </a:r>
          </a:p>
          <a:p>
            <a:r>
              <a:rPr lang="pt-BR" dirty="0" smtClean="0"/>
              <a:t>a definição de bases de elos;</a:t>
            </a:r>
          </a:p>
          <a:p>
            <a:r>
              <a:rPr lang="pt-BR" dirty="0" smtClean="0"/>
              <a:t>o reuso de elos e bases de elos em diferentes documentos;</a:t>
            </a:r>
          </a:p>
          <a:p>
            <a:r>
              <a:rPr lang="pt-BR" dirty="0" smtClean="0"/>
              <a:t>a definição de portas e mapeamentos para nós de composição, satisfazendo a propriedade de </a:t>
            </a:r>
            <a:r>
              <a:rPr lang="pt-BR" dirty="0" err="1" smtClean="0"/>
              <a:t>composicionalidade</a:t>
            </a:r>
            <a:r>
              <a:rPr lang="pt-BR" dirty="0" smtClean="0"/>
              <a:t> dos documentos;</a:t>
            </a:r>
          </a:p>
          <a:p>
            <a:r>
              <a:rPr lang="pt-BR" dirty="0" smtClean="0"/>
              <a:t>a definição de </a:t>
            </a:r>
            <a:r>
              <a:rPr lang="pt-BR" i="1" dirty="0" err="1" smtClean="0"/>
              <a:t>templates</a:t>
            </a:r>
            <a:r>
              <a:rPr lang="pt-BR" dirty="0" smtClean="0"/>
              <a:t> (módulo </a:t>
            </a:r>
            <a:r>
              <a:rPr lang="pt-BR" i="1" dirty="0" err="1" smtClean="0"/>
              <a:t>XTemplate</a:t>
            </a:r>
            <a:r>
              <a:rPr lang="pt-BR" dirty="0" smtClean="0"/>
              <a:t>) de composição hipermídia, permitindo a especificação de restrições em documentos;</a:t>
            </a:r>
          </a:p>
          <a:p>
            <a:r>
              <a:rPr lang="pt-BR" dirty="0" smtClean="0"/>
              <a:t>a definição de bases de </a:t>
            </a:r>
            <a:r>
              <a:rPr lang="pt-BR" i="1" dirty="0" err="1" smtClean="0"/>
              <a:t>templates</a:t>
            </a:r>
            <a:r>
              <a:rPr lang="pt-BR" dirty="0" smtClean="0"/>
              <a:t> de composição;</a:t>
            </a:r>
          </a:p>
          <a:p>
            <a:r>
              <a:rPr lang="pt-BR" dirty="0" smtClean="0"/>
              <a:t>o uso de </a:t>
            </a:r>
            <a:r>
              <a:rPr lang="pt-BR" i="1" dirty="0" err="1" smtClean="0"/>
              <a:t>templates</a:t>
            </a:r>
            <a:r>
              <a:rPr lang="pt-BR" dirty="0" smtClean="0"/>
              <a:t> de composição para a autoria de nós de composição;</a:t>
            </a:r>
          </a:p>
          <a:p>
            <a:r>
              <a:rPr lang="pt-BR" dirty="0" smtClean="0"/>
              <a:t>o refinamento da especificação de documentos com alternativas de conteúdo, através do elemento </a:t>
            </a:r>
            <a:r>
              <a:rPr lang="pt-BR" i="1" dirty="0" smtClean="0"/>
              <a:t>switch</a:t>
            </a:r>
            <a:r>
              <a:rPr lang="pt-BR" dirty="0" smtClean="0"/>
              <a:t>, que agrupa um conjunto de nós alternativos;</a:t>
            </a:r>
          </a:p>
          <a:p>
            <a:r>
              <a:rPr lang="pt-BR" dirty="0" smtClean="0"/>
              <a:t>o refinamento da especificação de documentos com alternativas de apresentação, através do elemento </a:t>
            </a:r>
            <a:r>
              <a:rPr lang="pt-BR" i="1" dirty="0" err="1" smtClean="0"/>
              <a:t>descriptorSwitch</a:t>
            </a:r>
            <a:r>
              <a:rPr lang="pt-BR" dirty="0" smtClean="0"/>
              <a:t>, que agrupa um conjunto de descritores alternativos, como será detalhado mais adiante;</a:t>
            </a:r>
          </a:p>
          <a:p>
            <a:r>
              <a:rPr lang="pt-BR" dirty="0" smtClean="0"/>
              <a:t>o uso de um novo modelo de </a:t>
            </a:r>
            <a:r>
              <a:rPr lang="pt-BR" i="1" dirty="0" smtClean="0"/>
              <a:t>layout</a:t>
            </a:r>
            <a:r>
              <a:rPr lang="pt-BR" dirty="0" smtClean="0"/>
              <a:t> espacial, que possibilita especificar informações para posicionamento de objetos em um dispositivo de saída.</a:t>
            </a:r>
          </a:p>
          <a:p>
            <a:endParaRPr lang="pt-B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solidFill>
                  <a:srgbClr val="002060"/>
                </a:solidFill>
              </a:rPr>
              <a:t>Manual de Construção de Programas Audiovisuais Interativos Utilizando o COMPOSER</a:t>
            </a:r>
            <a:r>
              <a:rPr lang="pt-BR" b="1" dirty="0" smtClean="0"/>
              <a:t>. </a:t>
            </a:r>
            <a:r>
              <a:rPr lang="pt-BR" b="0" dirty="0" smtClean="0"/>
              <a:t>http://www.ncl.org.br/documentos/Manual_Composer_v1_2006-11-01.pdf</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b="0" kern="1200" baseline="0" dirty="0" smtClean="0">
              <a:solidFill>
                <a:schemeClr val="tx1"/>
              </a:solidFill>
              <a:latin typeface="+mn-lt"/>
              <a:ea typeface="+mn-ea"/>
              <a:cs typeface="+mn-cs"/>
            </a:endParaRPr>
          </a:p>
          <a:p>
            <a:r>
              <a:rPr lang="pt-BR" sz="1200" kern="1200" baseline="0" dirty="0" smtClean="0">
                <a:solidFill>
                  <a:schemeClr val="tx1"/>
                </a:solidFill>
                <a:latin typeface="+mn-lt"/>
                <a:ea typeface="+mn-ea"/>
                <a:cs typeface="+mn-cs"/>
              </a:rPr>
              <a:t>versão 1.0. São apresentados 4 exemplos de elaboração de documentos hipermídia, contendo</a:t>
            </a:r>
          </a:p>
          <a:p>
            <a:r>
              <a:rPr lang="pt-BR" sz="1200" kern="1200" baseline="0" dirty="0" smtClean="0">
                <a:solidFill>
                  <a:schemeClr val="tx1"/>
                </a:solidFill>
                <a:latin typeface="+mn-lt"/>
                <a:ea typeface="+mn-ea"/>
                <a:cs typeface="+mn-cs"/>
              </a:rPr>
              <a:t>a descrição do código na linguagem NCL (</a:t>
            </a:r>
            <a:r>
              <a:rPr lang="pt-BR" sz="1200" kern="1200" baseline="0" dirty="0" err="1" smtClean="0">
                <a:solidFill>
                  <a:schemeClr val="tx1"/>
                </a:solidFill>
                <a:latin typeface="+mn-lt"/>
                <a:ea typeface="+mn-ea"/>
                <a:cs typeface="+mn-cs"/>
              </a:rPr>
              <a:t>Nested</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Context</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Language</a:t>
            </a:r>
            <a:r>
              <a:rPr lang="pt-BR" sz="1200" kern="1200" baseline="0" dirty="0" smtClean="0">
                <a:solidFill>
                  <a:schemeClr val="tx1"/>
                </a:solidFill>
                <a:latin typeface="+mn-lt"/>
                <a:ea typeface="+mn-ea"/>
                <a:cs typeface="+mn-cs"/>
              </a:rPr>
              <a:t>)1, versão 2.3, e um</a:t>
            </a:r>
          </a:p>
          <a:p>
            <a:r>
              <a:rPr lang="pt-BR" sz="1200" kern="1200" baseline="0" dirty="0" err="1" smtClean="0">
                <a:solidFill>
                  <a:schemeClr val="tx1"/>
                </a:solidFill>
                <a:latin typeface="+mn-lt"/>
                <a:ea typeface="+mn-ea"/>
                <a:cs typeface="+mn-cs"/>
              </a:rPr>
              <a:t>passo-a-passo</a:t>
            </a:r>
            <a:r>
              <a:rPr lang="pt-BR" sz="1200" kern="1200" baseline="0" dirty="0" smtClean="0">
                <a:solidFill>
                  <a:schemeClr val="tx1"/>
                </a:solidFill>
                <a:latin typeface="+mn-lt"/>
                <a:ea typeface="+mn-ea"/>
                <a:cs typeface="+mn-cs"/>
              </a:rPr>
              <a:t> para a sua execução na ferramenta.,</a:t>
            </a:r>
          </a:p>
          <a:p>
            <a:endParaRPr lang="pt-BR" sz="1200" kern="1200" baseline="0" dirty="0" smtClean="0">
              <a:solidFill>
                <a:schemeClr val="tx1"/>
              </a:solidFill>
              <a:latin typeface="+mn-lt"/>
              <a:ea typeface="+mn-ea"/>
              <a:cs typeface="+mn-cs"/>
            </a:endParaRPr>
          </a:p>
          <a:p>
            <a:r>
              <a:rPr lang="pt-BR" b="1" dirty="0" smtClean="0">
                <a:solidFill>
                  <a:srgbClr val="002060"/>
                </a:solidFill>
              </a:rPr>
              <a:t>Manual para Construção de Programas Audiovisuais Interativos</a:t>
            </a:r>
          </a:p>
          <a:p>
            <a:r>
              <a:rPr lang="pt-BR" sz="1200" kern="1200" baseline="0" dirty="0" smtClean="0">
                <a:solidFill>
                  <a:schemeClr val="tx1"/>
                </a:solidFill>
                <a:latin typeface="+mn-lt"/>
                <a:ea typeface="+mn-ea"/>
                <a:cs typeface="+mn-cs"/>
              </a:rPr>
              <a:t>Introdução     http://www.ncl.org.br/documentos/manualNCL2_3.pdf</a:t>
            </a:r>
          </a:p>
          <a:p>
            <a:endParaRPr lang="pt-BR" sz="1200" kern="1200" baseline="0" dirty="0" smtClean="0">
              <a:solidFill>
                <a:schemeClr val="tx1"/>
              </a:solidFill>
              <a:latin typeface="+mn-lt"/>
              <a:ea typeface="+mn-ea"/>
              <a:cs typeface="+mn-cs"/>
            </a:endParaRPr>
          </a:p>
          <a:p>
            <a:r>
              <a:rPr lang="pt-BR" sz="1200" kern="1200" baseline="0" dirty="0" smtClean="0">
                <a:solidFill>
                  <a:schemeClr val="tx1"/>
                </a:solidFill>
                <a:latin typeface="+mn-lt"/>
                <a:ea typeface="+mn-ea"/>
                <a:cs typeface="+mn-cs"/>
              </a:rPr>
              <a:t>Este documento consiste num tutorial sobre o perfil básico da linguagem NCL (</a:t>
            </a:r>
            <a:r>
              <a:rPr lang="pt-BR" sz="1200" i="1" kern="1200" baseline="0" dirty="0" err="1" smtClean="0">
                <a:solidFill>
                  <a:schemeClr val="tx1"/>
                </a:solidFill>
                <a:latin typeface="+mn-lt"/>
                <a:ea typeface="+mn-ea"/>
                <a:cs typeface="+mn-cs"/>
              </a:rPr>
              <a:t>Nested</a:t>
            </a:r>
            <a:endParaRPr lang="pt-BR" sz="1200" i="1" kern="1200" baseline="0" dirty="0" smtClean="0">
              <a:solidFill>
                <a:schemeClr val="tx1"/>
              </a:solidFill>
              <a:latin typeface="+mn-lt"/>
              <a:ea typeface="+mn-ea"/>
              <a:cs typeface="+mn-cs"/>
            </a:endParaRPr>
          </a:p>
          <a:p>
            <a:r>
              <a:rPr lang="pt-BR" sz="1200" i="1" kern="1200" baseline="0" dirty="0" err="1" smtClean="0">
                <a:solidFill>
                  <a:schemeClr val="tx1"/>
                </a:solidFill>
                <a:latin typeface="+mn-lt"/>
                <a:ea typeface="+mn-ea"/>
                <a:cs typeface="+mn-cs"/>
              </a:rPr>
              <a:t>Context</a:t>
            </a:r>
            <a:r>
              <a:rPr lang="pt-BR" sz="1200" i="1" kern="1200" baseline="0" dirty="0" smtClean="0">
                <a:solidFill>
                  <a:schemeClr val="tx1"/>
                </a:solidFill>
                <a:latin typeface="+mn-lt"/>
                <a:ea typeface="+mn-ea"/>
                <a:cs typeface="+mn-cs"/>
              </a:rPr>
              <a:t> </a:t>
            </a:r>
            <a:r>
              <a:rPr lang="pt-BR" sz="1200" i="1" kern="1200" baseline="0" dirty="0" err="1" smtClean="0">
                <a:solidFill>
                  <a:schemeClr val="tx1"/>
                </a:solidFill>
                <a:latin typeface="+mn-lt"/>
                <a:ea typeface="+mn-ea"/>
                <a:cs typeface="+mn-cs"/>
              </a:rPr>
              <a:t>Language</a:t>
            </a:r>
            <a:r>
              <a:rPr lang="pt-BR" sz="1200" i="1" kern="1200" baseline="0" dirty="0" smtClean="0">
                <a:solidFill>
                  <a:schemeClr val="tx1"/>
                </a:solidFill>
                <a:latin typeface="+mn-lt"/>
                <a:ea typeface="+mn-ea"/>
                <a:cs typeface="+mn-cs"/>
              </a:rPr>
              <a:t>), versão 2.31. Ele apresenta 13 exemplos de elaboração de documentos</a:t>
            </a:r>
          </a:p>
          <a:p>
            <a:r>
              <a:rPr lang="pt-BR" sz="1200" kern="1200" baseline="0" dirty="0" smtClean="0">
                <a:solidFill>
                  <a:schemeClr val="tx1"/>
                </a:solidFill>
                <a:latin typeface="+mn-lt"/>
                <a:ea typeface="+mn-ea"/>
                <a:cs typeface="+mn-cs"/>
              </a:rPr>
              <a:t>hipermídia, com sincronismo entre mídias e interação com o usuário.</a:t>
            </a:r>
            <a:endParaRPr lang="pt-BR" b="1" dirty="0" smtClean="0"/>
          </a:p>
          <a:p>
            <a:endParaRPr lang="pt-B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NCL 2.4 reviu e refinou o suporte a reuso introduzido na versão 2.3, e a especificação dos elementos &lt;switch&gt; e &lt;</a:t>
            </a:r>
            <a:r>
              <a:rPr lang="pt-BR" dirty="0" err="1" smtClean="0"/>
              <a:t>descriptorSwitch</a:t>
            </a:r>
            <a:r>
              <a:rPr lang="pt-BR" dirty="0" smtClean="0"/>
              <a:t>&gt;. Essa versão também dividiu o módulo Timing introduzido por NCL 2.1, criando um novo módulo para encapsular questões relacionadas com operações de escala de tempo (computação de tempo elástico usando funções de custo temporal) em documentos hipermídia. </a:t>
            </a:r>
          </a:p>
          <a:p>
            <a:endParaRPr lang="pt-BR" dirty="0"/>
          </a:p>
        </p:txBody>
      </p:sp>
      <p:sp>
        <p:nvSpPr>
          <p:cNvPr id="4" name="Espaço Reservado para Número de Slide 3"/>
          <p:cNvSpPr>
            <a:spLocks noGrp="1"/>
          </p:cNvSpPr>
          <p:nvPr>
            <p:ph type="sldNum" sz="quarter" idx="10"/>
          </p:nvPr>
        </p:nvSpPr>
        <p:spPr/>
        <p:txBody>
          <a:bodyPr/>
          <a:lstStyle/>
          <a:p>
            <a:fld id="{2B48309B-FF9B-4A53-B93E-D88171175294}" type="slidenum">
              <a:rPr lang="pt-BR" smtClean="0"/>
              <a:pPr/>
              <a:t>6</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Em 30 de Novembro de 2007 foi publicada a norma </a:t>
            </a:r>
            <a:r>
              <a:rPr lang="pt-BR" dirty="0" smtClean="0">
                <a:hlinkClick r:id="rId3"/>
              </a:rPr>
              <a:t>ABNT NBR 15606-2</a:t>
            </a:r>
            <a:r>
              <a:rPr lang="pt-BR" dirty="0" smtClean="0"/>
              <a:t> padronizando a linguagem </a:t>
            </a:r>
            <a:r>
              <a:rPr lang="pt-BR" dirty="0" smtClean="0">
                <a:hlinkClick r:id="rId4" tooltip="Artigo sobre a linguagem NCL"/>
              </a:rPr>
              <a:t>NCL</a:t>
            </a:r>
            <a:r>
              <a:rPr lang="pt-BR" dirty="0" smtClean="0"/>
              <a:t> como linguagem declarativa do Sistema Brasileiro de TV Digital Terrestre.</a:t>
            </a:r>
          </a:p>
          <a:p>
            <a:r>
              <a:rPr lang="pt-BR" dirty="0" smtClean="0"/>
              <a:t>No dia 29/04/2009, a linguagem </a:t>
            </a:r>
            <a:r>
              <a:rPr lang="pt-BR" dirty="0" smtClean="0">
                <a:hlinkClick r:id="rId4" tooltip="Artigo sobre a linguagem NCL"/>
              </a:rPr>
              <a:t>NCL</a:t>
            </a:r>
            <a:r>
              <a:rPr lang="pt-BR" dirty="0" smtClean="0"/>
              <a:t> e seu ambiente de apresentação Ginga-</a:t>
            </a:r>
            <a:r>
              <a:rPr lang="pt-BR" dirty="0" smtClean="0">
                <a:hlinkClick r:id="rId4" tooltip="Artigo sobre a linguagem NCL"/>
              </a:rPr>
              <a:t>NCL</a:t>
            </a:r>
            <a:r>
              <a:rPr lang="pt-BR" dirty="0" smtClean="0"/>
              <a:t> foram aprovados como </a:t>
            </a:r>
            <a:r>
              <a:rPr lang="pt-BR" dirty="0" smtClean="0">
                <a:hlinkClick r:id="rId3"/>
              </a:rPr>
              <a:t>padrão</a:t>
            </a:r>
            <a:r>
              <a:rPr lang="pt-BR" dirty="0" smtClean="0"/>
              <a:t> pela União Internacional de Telecomunicações. Essa não foi só foi uma grande conquista para a linguagem </a:t>
            </a:r>
            <a:r>
              <a:rPr lang="pt-BR" dirty="0" smtClean="0">
                <a:hlinkClick r:id="rId4" tooltip="Artigo sobre a linguagem NCL"/>
              </a:rPr>
              <a:t>NCL</a:t>
            </a:r>
            <a:r>
              <a:rPr lang="pt-BR" dirty="0" smtClean="0"/>
              <a:t>, evidenciando  seu grande potencial, mas foi uma conquista marcante para todo o país.</a:t>
            </a:r>
          </a:p>
          <a:p>
            <a:r>
              <a:rPr lang="pt-BR" dirty="0" smtClean="0"/>
              <a:t>Como podemos ver neste artigo, a linguagem </a:t>
            </a:r>
            <a:r>
              <a:rPr lang="pt-BR" dirty="0" smtClean="0">
                <a:hlinkClick r:id="rId4" tooltip="Artigo sobre a linguagem NCL"/>
              </a:rPr>
              <a:t>NCL</a:t>
            </a:r>
            <a:r>
              <a:rPr lang="pt-BR" dirty="0" smtClean="0"/>
              <a:t> passou por várias versões onde muito trabalho foi desenvolvido por vários pesquisadores; observamos também que o modelo NCM, modelo no qual </a:t>
            </a:r>
            <a:r>
              <a:rPr lang="pt-BR" dirty="0" smtClean="0">
                <a:hlinkClick r:id="rId4" tooltip="Artigo sobre a linguagem NCL"/>
              </a:rPr>
              <a:t>NCL</a:t>
            </a:r>
            <a:r>
              <a:rPr lang="pt-BR" dirty="0" smtClean="0"/>
              <a:t> é baseada, teve seu desenvolvimento iniciado há pelo menos duas décadas. Tais informações servem para demonstrar a solidez da linguagem e de seu modelo conceitual.</a:t>
            </a:r>
          </a:p>
          <a:p>
            <a:r>
              <a:rPr lang="pt-BR" dirty="0" smtClean="0"/>
              <a:t>Vale ressaltar que na </a:t>
            </a:r>
            <a:r>
              <a:rPr lang="pt-BR" dirty="0" smtClean="0">
                <a:hlinkClick r:id="rId5"/>
              </a:rPr>
              <a:t>página oficial</a:t>
            </a:r>
            <a:r>
              <a:rPr lang="pt-BR" dirty="0" smtClean="0"/>
              <a:t> sobre as versões da linguagem </a:t>
            </a:r>
            <a:r>
              <a:rPr lang="pt-BR" dirty="0" smtClean="0">
                <a:hlinkClick r:id="rId4" tooltip="Artigo sobre a linguagem NCL"/>
              </a:rPr>
              <a:t>NCL</a:t>
            </a:r>
            <a:r>
              <a:rPr lang="pt-BR" dirty="0" smtClean="0"/>
              <a:t> não existem informações sobre as datas de lançamento de cada versão nem sobre todas as publicações que foram citadas neste artigo, foi necessário um trabalho de pesquisa para o levantamento de tais informações. Portanto </a:t>
            </a:r>
            <a:r>
              <a:rPr lang="pt-BR" u="sng" dirty="0" smtClean="0"/>
              <a:t>as datas e as publicações apresentadas neste artigo não têm caráter oficial</a:t>
            </a:r>
            <a:r>
              <a:rPr lang="pt-BR" dirty="0" smtClean="0"/>
              <a:t>, contudo incluí as devidas referências que serviram de base para a pesquisa.</a:t>
            </a:r>
            <a:endParaRPr lang="pt-BR" smtClean="0"/>
          </a:p>
          <a:p>
            <a:endParaRPr lang="pt-BR" u="sng"/>
          </a:p>
        </p:txBody>
      </p:sp>
      <p:sp>
        <p:nvSpPr>
          <p:cNvPr id="4" name="Espaço Reservado para Número de Slide 3"/>
          <p:cNvSpPr>
            <a:spLocks noGrp="1"/>
          </p:cNvSpPr>
          <p:nvPr>
            <p:ph type="sldNum" sz="quarter" idx="10"/>
          </p:nvPr>
        </p:nvSpPr>
        <p:spPr/>
        <p:txBody>
          <a:bodyPr/>
          <a:lstStyle/>
          <a:p>
            <a:fld id="{2B48309B-FF9B-4A53-B93E-D88171175294}" type="slidenum">
              <a:rPr lang="pt-BR" smtClean="0"/>
              <a:pPr/>
              <a:t>7</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Antes</a:t>
            </a:r>
            <a:r>
              <a:rPr lang="pt-BR" baseline="0" dirty="0" smtClean="0"/>
              <a:t> de explicar NCL é preciso definir o que é um documento </a:t>
            </a:r>
            <a:r>
              <a:rPr lang="pt-BR" baseline="0" dirty="0" err="1" smtClean="0"/>
              <a:t>Hipermidia</a:t>
            </a:r>
            <a:r>
              <a:rPr lang="pt-BR" baseline="0" dirty="0" smtClean="0"/>
              <a:t>.</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8</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9</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Uma </a:t>
            </a:r>
            <a:r>
              <a:rPr lang="pt-BR" sz="1200" kern="1200" baseline="0" dirty="0" err="1" smtClean="0">
                <a:solidFill>
                  <a:schemeClr val="tx1"/>
                </a:solidFill>
                <a:latin typeface="+mn-lt"/>
                <a:ea typeface="+mn-ea"/>
                <a:cs typeface="+mn-cs"/>
              </a:rPr>
              <a:t>regi˜ao</a:t>
            </a:r>
            <a:r>
              <a:rPr lang="pt-BR" sz="1200" kern="1200" baseline="0" dirty="0" smtClean="0">
                <a:solidFill>
                  <a:schemeClr val="tx1"/>
                </a:solidFill>
                <a:latin typeface="+mn-lt"/>
                <a:ea typeface="+mn-ea"/>
                <a:cs typeface="+mn-cs"/>
              </a:rPr>
              <a:t> nada mais </a:t>
            </a:r>
            <a:r>
              <a:rPr lang="pt-BR" sz="1200" kern="1200" baseline="0" dirty="0" err="1" smtClean="0">
                <a:solidFill>
                  <a:schemeClr val="tx1"/>
                </a:solidFill>
                <a:latin typeface="+mn-lt"/>
                <a:ea typeface="+mn-ea"/>
                <a:cs typeface="+mn-cs"/>
              </a:rPr>
              <a:t>´e</a:t>
            </a:r>
            <a:r>
              <a:rPr lang="pt-BR" sz="1200" kern="1200" baseline="0" dirty="0" smtClean="0">
                <a:solidFill>
                  <a:schemeClr val="tx1"/>
                </a:solidFill>
                <a:latin typeface="+mn-lt"/>
                <a:ea typeface="+mn-ea"/>
                <a:cs typeface="+mn-cs"/>
              </a:rPr>
              <a:t> do que uma </a:t>
            </a:r>
            <a:r>
              <a:rPr lang="pt-BR" sz="1200" kern="1200" baseline="0" dirty="0" err="1" smtClean="0">
                <a:solidFill>
                  <a:schemeClr val="tx1"/>
                </a:solidFill>
                <a:latin typeface="+mn-lt"/>
                <a:ea typeface="+mn-ea"/>
                <a:cs typeface="+mn-cs"/>
              </a:rPr>
              <a:t>´area</a:t>
            </a:r>
            <a:r>
              <a:rPr lang="pt-BR" sz="1200" kern="1200" baseline="0" dirty="0" smtClean="0">
                <a:solidFill>
                  <a:schemeClr val="tx1"/>
                </a:solidFill>
                <a:latin typeface="+mn-lt"/>
                <a:ea typeface="+mn-ea"/>
                <a:cs typeface="+mn-cs"/>
              </a:rPr>
              <a:t> na tela (ou outro dispositivo de </a:t>
            </a:r>
            <a:r>
              <a:rPr lang="pt-BR" sz="1200" kern="1200" baseline="0" dirty="0" err="1" smtClean="0">
                <a:solidFill>
                  <a:schemeClr val="tx1"/>
                </a:solidFill>
                <a:latin typeface="+mn-lt"/>
                <a:ea typeface="+mn-ea"/>
                <a:cs typeface="+mn-cs"/>
              </a:rPr>
              <a:t>sa´ıda</a:t>
            </a:r>
            <a:r>
              <a:rPr lang="pt-BR" sz="1200" kern="1200" baseline="0" dirty="0" smtClean="0">
                <a:solidFill>
                  <a:schemeClr val="tx1"/>
                </a:solidFill>
                <a:latin typeface="+mn-lt"/>
                <a:ea typeface="+mn-ea"/>
                <a:cs typeface="+mn-cs"/>
              </a:rPr>
              <a:t>) onde </a:t>
            </a:r>
            <a:r>
              <a:rPr lang="pt-BR" sz="1200" kern="1200" baseline="0" dirty="0" err="1" smtClean="0">
                <a:solidFill>
                  <a:schemeClr val="tx1"/>
                </a:solidFill>
                <a:latin typeface="+mn-lt"/>
                <a:ea typeface="+mn-ea"/>
                <a:cs typeface="+mn-cs"/>
              </a:rPr>
              <a:t>ser´a</a:t>
            </a:r>
            <a:endParaRPr lang="pt-BR" sz="1200" kern="1200" baseline="0" dirty="0" smtClean="0">
              <a:solidFill>
                <a:schemeClr val="tx1"/>
              </a:solidFill>
              <a:latin typeface="+mn-lt"/>
              <a:ea typeface="+mn-ea"/>
              <a:cs typeface="+mn-cs"/>
            </a:endParaRPr>
          </a:p>
          <a:p>
            <a:r>
              <a:rPr lang="pt-BR" sz="1200" kern="1200" baseline="0" dirty="0" smtClean="0">
                <a:solidFill>
                  <a:schemeClr val="tx1"/>
                </a:solidFill>
                <a:latin typeface="+mn-lt"/>
                <a:ea typeface="+mn-ea"/>
                <a:cs typeface="+mn-cs"/>
              </a:rPr>
              <a:t>exibido um determinado </a:t>
            </a:r>
            <a:r>
              <a:rPr lang="pt-BR" sz="1200" kern="1200" baseline="0" dirty="0" err="1" smtClean="0">
                <a:solidFill>
                  <a:schemeClr val="tx1"/>
                </a:solidFill>
                <a:latin typeface="+mn-lt"/>
                <a:ea typeface="+mn-ea"/>
                <a:cs typeface="+mn-cs"/>
              </a:rPr>
              <a:t>n´o</a:t>
            </a:r>
            <a:r>
              <a:rPr lang="pt-BR" sz="1200" kern="1200" baseline="0" dirty="0" smtClean="0">
                <a:solidFill>
                  <a:schemeClr val="tx1"/>
                </a:solidFill>
                <a:latin typeface="+mn-lt"/>
                <a:ea typeface="+mn-ea"/>
                <a:cs typeface="+mn-cs"/>
              </a:rPr>
              <a:t> de </a:t>
            </a:r>
            <a:r>
              <a:rPr lang="pt-BR" sz="1200" kern="1200" baseline="0" dirty="0" err="1" smtClean="0">
                <a:solidFill>
                  <a:schemeClr val="tx1"/>
                </a:solidFill>
                <a:latin typeface="+mn-lt"/>
                <a:ea typeface="+mn-ea"/>
                <a:cs typeface="+mn-cs"/>
              </a:rPr>
              <a:t>m´ıdia</a:t>
            </a:r>
            <a:r>
              <a:rPr lang="pt-BR" sz="1200" kern="1200" baseline="0" dirty="0" smtClean="0">
                <a:solidFill>
                  <a:schemeClr val="tx1"/>
                </a:solidFill>
                <a:latin typeface="+mn-lt"/>
                <a:ea typeface="+mn-ea"/>
                <a:cs typeface="+mn-cs"/>
              </a:rPr>
              <a:t>. Estas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podem ser aninhadas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dentro</a:t>
            </a:r>
          </a:p>
          <a:p>
            <a:r>
              <a:rPr lang="pt-BR" sz="1200" kern="1200" baseline="0" dirty="0" smtClean="0">
                <a:solidFill>
                  <a:schemeClr val="tx1"/>
                </a:solidFill>
                <a:latin typeface="+mn-lt"/>
                <a:ea typeface="+mn-ea"/>
                <a:cs typeface="+mn-cs"/>
              </a:rPr>
              <a:t>de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tornando a estrutura mais organizada. Todas as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devem ser definidas</a:t>
            </a:r>
          </a:p>
          <a:p>
            <a:r>
              <a:rPr lang="pt-BR" sz="1200" kern="1200" baseline="0" dirty="0" smtClean="0">
                <a:solidFill>
                  <a:schemeClr val="tx1"/>
                </a:solidFill>
                <a:latin typeface="+mn-lt"/>
                <a:ea typeface="+mn-ea"/>
                <a:cs typeface="+mn-cs"/>
              </a:rPr>
              <a:t>no </a:t>
            </a:r>
            <a:r>
              <a:rPr lang="pt-BR" sz="1200" kern="1200" baseline="0" dirty="0" err="1" smtClean="0">
                <a:solidFill>
                  <a:schemeClr val="tx1"/>
                </a:solidFill>
                <a:latin typeface="+mn-lt"/>
                <a:ea typeface="+mn-ea"/>
                <a:cs typeface="+mn-cs"/>
              </a:rPr>
              <a:t>cabe¸calho</a:t>
            </a:r>
            <a:r>
              <a:rPr lang="pt-BR" sz="1200" kern="1200" baseline="0" dirty="0" smtClean="0">
                <a:solidFill>
                  <a:schemeClr val="tx1"/>
                </a:solidFill>
                <a:latin typeface="+mn-lt"/>
                <a:ea typeface="+mn-ea"/>
                <a:cs typeface="+mn-cs"/>
              </a:rPr>
              <a:t> do programa (</a:t>
            </a:r>
            <a:r>
              <a:rPr lang="pt-BR" sz="1200" kern="1200" baseline="0" dirty="0" err="1" smtClean="0">
                <a:solidFill>
                  <a:schemeClr val="tx1"/>
                </a:solidFill>
                <a:latin typeface="+mn-lt"/>
                <a:ea typeface="+mn-ea"/>
                <a:cs typeface="+mn-cs"/>
              </a:rPr>
              <a:t>regionBase</a:t>
            </a:r>
            <a:r>
              <a:rPr lang="pt-BR" sz="1200" kern="1200" baseline="0" dirty="0" smtClean="0">
                <a:solidFill>
                  <a:schemeClr val="tx1"/>
                </a:solidFill>
                <a:latin typeface="+mn-lt"/>
                <a:ea typeface="+mn-ea"/>
                <a:cs typeface="+mn-cs"/>
              </a:rPr>
              <a:t>). Um exemplo de </a:t>
            </a:r>
            <a:r>
              <a:rPr lang="pt-BR" sz="1200" kern="1200" baseline="0" dirty="0" err="1" smtClean="0">
                <a:solidFill>
                  <a:schemeClr val="tx1"/>
                </a:solidFill>
                <a:latin typeface="+mn-lt"/>
                <a:ea typeface="+mn-ea"/>
                <a:cs typeface="+mn-cs"/>
              </a:rPr>
              <a:t>defini¸c˜ao</a:t>
            </a:r>
            <a:r>
              <a:rPr lang="pt-BR" sz="1200" kern="1200" baseline="0" dirty="0" smtClean="0">
                <a:solidFill>
                  <a:schemeClr val="tx1"/>
                </a:solidFill>
                <a:latin typeface="+mn-lt"/>
                <a:ea typeface="+mn-ea"/>
                <a:cs typeface="+mn-cs"/>
              </a:rPr>
              <a:t> de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´e</a:t>
            </a:r>
            <a:r>
              <a:rPr lang="pt-BR" sz="1200" kern="1200" baseline="0" dirty="0" smtClean="0">
                <a:solidFill>
                  <a:schemeClr val="tx1"/>
                </a:solidFill>
                <a:latin typeface="+mn-lt"/>
                <a:ea typeface="+mn-ea"/>
                <a:cs typeface="+mn-cs"/>
              </a:rPr>
              <a:t> o seguinte:</a:t>
            </a:r>
          </a:p>
          <a:p>
            <a:r>
              <a:rPr lang="en-US" sz="1200" kern="1200" baseline="0" dirty="0" smtClean="0">
                <a:solidFill>
                  <a:schemeClr val="tx1"/>
                </a:solidFill>
                <a:latin typeface="+mn-lt"/>
                <a:ea typeface="+mn-ea"/>
                <a:cs typeface="+mn-cs"/>
              </a:rPr>
              <a:t>&lt;region id="</a:t>
            </a:r>
            <a:r>
              <a:rPr lang="en-US" sz="1200" kern="1200" baseline="0" dirty="0" err="1" smtClean="0">
                <a:solidFill>
                  <a:schemeClr val="tx1"/>
                </a:solidFill>
                <a:latin typeface="+mn-lt"/>
                <a:ea typeface="+mn-ea"/>
                <a:cs typeface="+mn-cs"/>
              </a:rPr>
              <a:t>rgTV</a:t>
            </a:r>
            <a:r>
              <a:rPr lang="en-US" sz="1200" kern="1200" baseline="0" dirty="0" smtClean="0">
                <a:solidFill>
                  <a:schemeClr val="tx1"/>
                </a:solidFill>
                <a:latin typeface="+mn-lt"/>
                <a:ea typeface="+mn-ea"/>
                <a:cs typeface="+mn-cs"/>
              </a:rPr>
              <a:t>" width="1920" height="1080"&gt;</a:t>
            </a:r>
          </a:p>
          <a:p>
            <a:r>
              <a:rPr lang="en-US" sz="1200" kern="1200" baseline="0" dirty="0" smtClean="0">
                <a:solidFill>
                  <a:schemeClr val="tx1"/>
                </a:solidFill>
                <a:latin typeface="+mn-lt"/>
                <a:ea typeface="+mn-ea"/>
                <a:cs typeface="+mn-cs"/>
              </a:rPr>
              <a:t>&lt;region id="rgVideo1" left="448" top="156" width="1024"</a:t>
            </a:r>
          </a:p>
          <a:p>
            <a:r>
              <a:rPr lang="pt-BR" sz="1200" kern="1200" baseline="0" dirty="0" err="1" smtClean="0">
                <a:solidFill>
                  <a:schemeClr val="tx1"/>
                </a:solidFill>
                <a:latin typeface="+mn-lt"/>
                <a:ea typeface="+mn-ea"/>
                <a:cs typeface="+mn-cs"/>
              </a:rPr>
              <a:t>height</a:t>
            </a:r>
            <a:r>
              <a:rPr lang="pt-BR" sz="1200" kern="1200" baseline="0" dirty="0" smtClean="0">
                <a:solidFill>
                  <a:schemeClr val="tx1"/>
                </a:solidFill>
                <a:latin typeface="+mn-lt"/>
                <a:ea typeface="+mn-ea"/>
                <a:cs typeface="+mn-cs"/>
              </a:rPr>
              <a:t>="768" /&gt;</a:t>
            </a:r>
          </a:p>
          <a:p>
            <a:r>
              <a:rPr lang="pt-BR" sz="1200" kern="1200" baseline="0" dirty="0" smtClean="0">
                <a:solidFill>
                  <a:schemeClr val="tx1"/>
                </a:solidFill>
                <a:latin typeface="+mn-lt"/>
                <a:ea typeface="+mn-ea"/>
                <a:cs typeface="+mn-cs"/>
              </a:rPr>
              <a:t>&lt;/</a:t>
            </a:r>
            <a:r>
              <a:rPr lang="pt-BR" sz="1200" kern="1200" baseline="0" dirty="0" err="1" smtClean="0">
                <a:solidFill>
                  <a:schemeClr val="tx1"/>
                </a:solidFill>
                <a:latin typeface="+mn-lt"/>
                <a:ea typeface="+mn-ea"/>
                <a:cs typeface="+mn-cs"/>
              </a:rPr>
              <a:t>region</a:t>
            </a:r>
            <a:r>
              <a:rPr lang="pt-BR" sz="1200" kern="1200" baseline="0" dirty="0" smtClean="0">
                <a:solidFill>
                  <a:schemeClr val="tx1"/>
                </a:solidFill>
                <a:latin typeface="+mn-lt"/>
                <a:ea typeface="+mn-ea"/>
                <a:cs typeface="+mn-cs"/>
              </a:rPr>
              <a:t>&gt;</a:t>
            </a:r>
          </a:p>
          <a:p>
            <a:r>
              <a:rPr lang="pt-BR" sz="1200" kern="1200" baseline="0" dirty="0" smtClean="0">
                <a:solidFill>
                  <a:schemeClr val="tx1"/>
                </a:solidFill>
                <a:latin typeface="+mn-lt"/>
                <a:ea typeface="+mn-ea"/>
                <a:cs typeface="+mn-cs"/>
              </a:rPr>
              <a:t>Os atributos </a:t>
            </a:r>
            <a:r>
              <a:rPr lang="pt-BR" sz="1200" kern="1200" baseline="0" dirty="0" err="1" smtClean="0">
                <a:solidFill>
                  <a:schemeClr val="tx1"/>
                </a:solidFill>
                <a:latin typeface="+mn-lt"/>
                <a:ea typeface="+mn-ea"/>
                <a:cs typeface="+mn-cs"/>
              </a:rPr>
              <a:t>height</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width</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left</a:t>
            </a:r>
            <a:r>
              <a:rPr lang="pt-BR" sz="1200" kern="1200" baseline="0" dirty="0" smtClean="0">
                <a:solidFill>
                  <a:schemeClr val="tx1"/>
                </a:solidFill>
                <a:latin typeface="+mn-lt"/>
                <a:ea typeface="+mn-ea"/>
                <a:cs typeface="+mn-cs"/>
              </a:rPr>
              <a:t> e top definem a altura, largura, coordenada esquerda e</a:t>
            </a:r>
          </a:p>
          <a:p>
            <a:r>
              <a:rPr lang="pt-BR" sz="1200" kern="1200" baseline="0" dirty="0" smtClean="0">
                <a:solidFill>
                  <a:schemeClr val="tx1"/>
                </a:solidFill>
                <a:latin typeface="+mn-lt"/>
                <a:ea typeface="+mn-ea"/>
                <a:cs typeface="+mn-cs"/>
              </a:rPr>
              <a:t>coordenada superior da </a:t>
            </a:r>
            <a:r>
              <a:rPr lang="pt-BR" sz="1200" kern="1200" baseline="0" dirty="0" err="1" smtClean="0">
                <a:solidFill>
                  <a:schemeClr val="tx1"/>
                </a:solidFill>
                <a:latin typeface="+mn-lt"/>
                <a:ea typeface="+mn-ea"/>
                <a:cs typeface="+mn-cs"/>
              </a:rPr>
              <a:t>regi˜ao</a:t>
            </a:r>
            <a:r>
              <a:rPr lang="pt-BR" sz="1200" kern="1200" baseline="0" dirty="0" smtClean="0">
                <a:solidFill>
                  <a:schemeClr val="tx1"/>
                </a:solidFill>
                <a:latin typeface="+mn-lt"/>
                <a:ea typeface="+mn-ea"/>
                <a:cs typeface="+mn-cs"/>
              </a:rPr>
              <a:t>. O atributo id </a:t>
            </a:r>
            <a:r>
              <a:rPr lang="pt-BR" sz="1200" kern="1200" baseline="0" dirty="0" err="1" smtClean="0">
                <a:solidFill>
                  <a:schemeClr val="tx1"/>
                </a:solidFill>
                <a:latin typeface="+mn-lt"/>
                <a:ea typeface="+mn-ea"/>
                <a:cs typeface="+mn-cs"/>
              </a:rPr>
              <a:t>d´a</a:t>
            </a:r>
            <a:r>
              <a:rPr lang="pt-BR" sz="1200" kern="1200" baseline="0" dirty="0" smtClean="0">
                <a:solidFill>
                  <a:schemeClr val="tx1"/>
                </a:solidFill>
                <a:latin typeface="+mn-lt"/>
                <a:ea typeface="+mn-ea"/>
                <a:cs typeface="+mn-cs"/>
              </a:rPr>
              <a:t> um nome </a:t>
            </a:r>
            <a:r>
              <a:rPr lang="pt-BR" sz="1200" kern="1200" baseline="0" dirty="0" err="1" smtClean="0">
                <a:solidFill>
                  <a:schemeClr val="tx1"/>
                </a:solidFill>
                <a:latin typeface="+mn-lt"/>
                <a:ea typeface="+mn-ea"/>
                <a:cs typeface="+mn-cs"/>
              </a:rPr>
              <a:t>´unico</a:t>
            </a:r>
            <a:r>
              <a:rPr lang="pt-BR" sz="1200" kern="1200" baseline="0" dirty="0" smtClean="0">
                <a:solidFill>
                  <a:schemeClr val="tx1"/>
                </a:solidFill>
                <a:latin typeface="+mn-lt"/>
                <a:ea typeface="+mn-ea"/>
                <a:cs typeface="+mn-cs"/>
              </a:rPr>
              <a:t> a esta </a:t>
            </a:r>
            <a:r>
              <a:rPr lang="pt-BR" sz="1200" kern="1200" baseline="0" dirty="0" err="1" smtClean="0">
                <a:solidFill>
                  <a:schemeClr val="tx1"/>
                </a:solidFill>
                <a:latin typeface="+mn-lt"/>
                <a:ea typeface="+mn-ea"/>
                <a:cs typeface="+mn-cs"/>
              </a:rPr>
              <a:t>regi˜ao</a:t>
            </a:r>
            <a:r>
              <a:rPr lang="pt-BR" sz="1200" kern="1200" baseline="0" dirty="0" smtClean="0">
                <a:solidFill>
                  <a:schemeClr val="tx1"/>
                </a:solidFill>
                <a:latin typeface="+mn-lt"/>
                <a:ea typeface="+mn-ea"/>
                <a:cs typeface="+mn-cs"/>
              </a:rPr>
              <a:t>, nome este</a:t>
            </a:r>
          </a:p>
          <a:p>
            <a:r>
              <a:rPr lang="pt-BR" sz="1200" kern="1200" baseline="0" dirty="0" smtClean="0">
                <a:solidFill>
                  <a:schemeClr val="tx1"/>
                </a:solidFill>
                <a:latin typeface="+mn-lt"/>
                <a:ea typeface="+mn-ea"/>
                <a:cs typeface="+mn-cs"/>
              </a:rPr>
              <a:t>que </a:t>
            </a:r>
            <a:r>
              <a:rPr lang="pt-BR" sz="1200" kern="1200" baseline="0" dirty="0" err="1" smtClean="0">
                <a:solidFill>
                  <a:schemeClr val="tx1"/>
                </a:solidFill>
                <a:latin typeface="+mn-lt"/>
                <a:ea typeface="+mn-ea"/>
                <a:cs typeface="+mn-cs"/>
              </a:rPr>
              <a:t>ser´a</a:t>
            </a:r>
            <a:r>
              <a:rPr lang="pt-BR" sz="1200" kern="1200" baseline="0" dirty="0" smtClean="0">
                <a:solidFill>
                  <a:schemeClr val="tx1"/>
                </a:solidFill>
                <a:latin typeface="+mn-lt"/>
                <a:ea typeface="+mn-ea"/>
                <a:cs typeface="+mn-cs"/>
              </a:rPr>
              <a:t> referenciado, por exemplo, nos descritores das </a:t>
            </a:r>
            <a:r>
              <a:rPr lang="pt-BR" sz="1200" kern="1200" baseline="0" dirty="0" err="1" smtClean="0">
                <a:solidFill>
                  <a:schemeClr val="tx1"/>
                </a:solidFill>
                <a:latin typeface="+mn-lt"/>
                <a:ea typeface="+mn-ea"/>
                <a:cs typeface="+mn-cs"/>
              </a:rPr>
              <a:t>m´ıdias</a:t>
            </a:r>
            <a:r>
              <a:rPr lang="pt-BR" sz="1200" kern="1200" baseline="0" dirty="0" smtClean="0">
                <a:solidFill>
                  <a:schemeClr val="tx1"/>
                </a:solidFill>
                <a:latin typeface="+mn-lt"/>
                <a:ea typeface="+mn-ea"/>
                <a:cs typeface="+mn-cs"/>
              </a:rPr>
              <a:t> associadas a esta </a:t>
            </a:r>
            <a:r>
              <a:rPr lang="pt-BR" sz="1200" kern="1200" baseline="0" dirty="0" err="1" smtClean="0">
                <a:solidFill>
                  <a:schemeClr val="tx1"/>
                </a:solidFill>
                <a:latin typeface="+mn-lt"/>
                <a:ea typeface="+mn-ea"/>
                <a:cs typeface="+mn-cs"/>
              </a:rPr>
              <a:t>regi˜ao</a:t>
            </a:r>
            <a:r>
              <a:rPr lang="pt-BR" sz="1200" kern="1200" baseline="0" dirty="0" smtClean="0">
                <a:solidFill>
                  <a:schemeClr val="tx1"/>
                </a:solidFill>
                <a:latin typeface="+mn-lt"/>
                <a:ea typeface="+mn-ea"/>
                <a:cs typeface="+mn-cs"/>
              </a:rPr>
              <a:t>.</a:t>
            </a:r>
          </a:p>
          <a:p>
            <a:r>
              <a:rPr lang="pt-BR" sz="1200" kern="1200" baseline="0" dirty="0" smtClean="0">
                <a:solidFill>
                  <a:schemeClr val="tx1"/>
                </a:solidFill>
                <a:latin typeface="+mn-lt"/>
                <a:ea typeface="+mn-ea"/>
                <a:cs typeface="+mn-cs"/>
              </a:rPr>
              <a:t>Podemos definir ainda os atributos background, que atribui uma cor de fundo, e </a:t>
            </a:r>
            <a:r>
              <a:rPr lang="pt-BR" sz="1200" kern="1200" baseline="0" dirty="0" err="1" smtClean="0">
                <a:solidFill>
                  <a:schemeClr val="tx1"/>
                </a:solidFill>
                <a:latin typeface="+mn-lt"/>
                <a:ea typeface="+mn-ea"/>
                <a:cs typeface="+mn-cs"/>
              </a:rPr>
              <a:t>zIndex</a:t>
            </a:r>
            <a:r>
              <a:rPr lang="pt-BR" sz="1200" kern="1200" baseline="0" dirty="0" smtClean="0">
                <a:solidFill>
                  <a:schemeClr val="tx1"/>
                </a:solidFill>
                <a:latin typeface="+mn-lt"/>
                <a:ea typeface="+mn-ea"/>
                <a:cs typeface="+mn-cs"/>
              </a:rPr>
              <a:t>,</a:t>
            </a:r>
          </a:p>
          <a:p>
            <a:r>
              <a:rPr lang="pt-BR" sz="1200" kern="1200" baseline="0" dirty="0" smtClean="0">
                <a:solidFill>
                  <a:schemeClr val="tx1"/>
                </a:solidFill>
                <a:latin typeface="+mn-lt"/>
                <a:ea typeface="+mn-ea"/>
                <a:cs typeface="+mn-cs"/>
              </a:rPr>
              <a:t>que indica quais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a:t>
            </a:r>
            <a:r>
              <a:rPr lang="pt-BR" sz="1200" kern="1200" baseline="0" dirty="0" err="1" smtClean="0">
                <a:solidFill>
                  <a:schemeClr val="tx1"/>
                </a:solidFill>
                <a:latin typeface="+mn-lt"/>
                <a:ea typeface="+mn-ea"/>
                <a:cs typeface="+mn-cs"/>
              </a:rPr>
              <a:t>aparecer˜ao</a:t>
            </a:r>
            <a:r>
              <a:rPr lang="pt-BR" sz="1200" kern="1200" baseline="0" dirty="0" smtClean="0">
                <a:solidFill>
                  <a:schemeClr val="tx1"/>
                </a:solidFill>
                <a:latin typeface="+mn-lt"/>
                <a:ea typeface="+mn-ea"/>
                <a:cs typeface="+mn-cs"/>
              </a:rPr>
              <a:t> sobre quais no caso de </a:t>
            </a:r>
            <a:r>
              <a:rPr lang="pt-BR" sz="1200" kern="1200" baseline="0" dirty="0" err="1" smtClean="0">
                <a:solidFill>
                  <a:schemeClr val="tx1"/>
                </a:solidFill>
                <a:latin typeface="+mn-lt"/>
                <a:ea typeface="+mn-ea"/>
                <a:cs typeface="+mn-cs"/>
              </a:rPr>
              <a:t>regi˜oes</a:t>
            </a:r>
            <a:r>
              <a:rPr lang="pt-BR" sz="1200" kern="1200" baseline="0" dirty="0" smtClean="0">
                <a:solidFill>
                  <a:schemeClr val="tx1"/>
                </a:solidFill>
                <a:latin typeface="+mn-lt"/>
                <a:ea typeface="+mn-ea"/>
                <a:cs typeface="+mn-cs"/>
              </a:rPr>
              <a:t> sobrepostas.</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18</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19</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smtClean="0"/>
          </a:p>
          <a:p>
            <a:r>
              <a:rPr lang="pt-BR" i="1" dirty="0" err="1" smtClean="0"/>
              <a:t>Src</a:t>
            </a:r>
            <a:r>
              <a:rPr lang="pt-BR" i="1" dirty="0" smtClean="0"/>
              <a:t> – </a:t>
            </a:r>
            <a:r>
              <a:rPr lang="pt-BR" dirty="0" smtClean="0"/>
              <a:t>Localização do arquivo fonte</a:t>
            </a:r>
          </a:p>
          <a:p>
            <a:endParaRPr lang="pt-BR" dirty="0" smtClean="0"/>
          </a:p>
          <a:p>
            <a:r>
              <a:rPr lang="pt-BR" i="1" dirty="0" smtClean="0"/>
              <a:t>Id – </a:t>
            </a:r>
            <a:r>
              <a:rPr lang="pt-BR" dirty="0" err="1" smtClean="0"/>
              <a:t>Idetificador</a:t>
            </a:r>
            <a:r>
              <a:rPr lang="pt-BR" dirty="0" smtClean="0"/>
              <a:t> Único</a:t>
            </a:r>
          </a:p>
          <a:p>
            <a:endParaRPr lang="pt-BR" dirty="0" smtClean="0"/>
          </a:p>
          <a:p>
            <a:r>
              <a:rPr lang="pt-BR" i="1" dirty="0" err="1" smtClean="0"/>
              <a:t>Descriptor</a:t>
            </a:r>
            <a:r>
              <a:rPr lang="pt-BR" i="1" dirty="0" smtClean="0"/>
              <a:t> – </a:t>
            </a:r>
            <a:r>
              <a:rPr lang="pt-BR" dirty="0" smtClean="0"/>
              <a:t>Descritor que será usado para execução do objeto</a:t>
            </a:r>
          </a:p>
          <a:p>
            <a:endParaRPr lang="pt-BR" dirty="0" smtClean="0"/>
          </a:p>
          <a:p>
            <a:r>
              <a:rPr lang="pt-BR" i="1" dirty="0" err="1" smtClean="0"/>
              <a:t>Refer</a:t>
            </a:r>
            <a:r>
              <a:rPr lang="pt-BR" i="1" dirty="0" smtClean="0"/>
              <a:t> – </a:t>
            </a:r>
            <a:r>
              <a:rPr lang="pt-BR" dirty="0" smtClean="0"/>
              <a:t>Referencia outro nó de mídia</a:t>
            </a:r>
          </a:p>
          <a:p>
            <a:pPr lvl="1"/>
            <a:r>
              <a:rPr lang="pt-BR" i="1" dirty="0" smtClean="0"/>
              <a:t>Herda os atributos do nó referenciado</a:t>
            </a:r>
          </a:p>
          <a:p>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22</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baseline="0" dirty="0" smtClean="0">
                <a:solidFill>
                  <a:schemeClr val="tx1"/>
                </a:solidFill>
                <a:latin typeface="+mn-lt"/>
                <a:ea typeface="+mn-ea"/>
                <a:cs typeface="+mn-cs"/>
              </a:rPr>
              <a:t>Os contextos servem para estruturar o documento NCL. Desta forma, eles podem ser</a:t>
            </a:r>
          </a:p>
          <a:p>
            <a:r>
              <a:rPr lang="pt-BR" sz="1200" kern="1200" baseline="0" dirty="0" smtClean="0">
                <a:solidFill>
                  <a:schemeClr val="tx1"/>
                </a:solidFill>
                <a:latin typeface="+mn-lt"/>
                <a:ea typeface="+mn-ea"/>
                <a:cs typeface="+mn-cs"/>
              </a:rPr>
              <a:t>aninhados, procurando sempre refletir a estrutura do documento e tornar a </a:t>
            </a:r>
            <a:r>
              <a:rPr lang="pt-BR" sz="1200" kern="1200" baseline="0" dirty="0" err="1" smtClean="0">
                <a:solidFill>
                  <a:schemeClr val="tx1"/>
                </a:solidFill>
                <a:latin typeface="+mn-lt"/>
                <a:ea typeface="+mn-ea"/>
                <a:cs typeface="+mn-cs"/>
              </a:rPr>
              <a:t>organiza¸c˜ao</a:t>
            </a:r>
            <a:endParaRPr lang="pt-BR" sz="1200" kern="1200" baseline="0" dirty="0" smtClean="0">
              <a:solidFill>
                <a:schemeClr val="tx1"/>
              </a:solidFill>
              <a:latin typeface="+mn-lt"/>
              <a:ea typeface="+mn-ea"/>
              <a:cs typeface="+mn-cs"/>
            </a:endParaRPr>
          </a:p>
          <a:p>
            <a:r>
              <a:rPr lang="pt-BR" sz="1200" kern="1200" baseline="0" dirty="0" smtClean="0">
                <a:solidFill>
                  <a:schemeClr val="tx1"/>
                </a:solidFill>
                <a:latin typeface="+mn-lt"/>
                <a:ea typeface="+mn-ea"/>
                <a:cs typeface="+mn-cs"/>
              </a:rPr>
              <a:t>do programa mais intuitiva.</a:t>
            </a:r>
          </a:p>
          <a:p>
            <a:r>
              <a:rPr lang="pt-BR" sz="1200" kern="1200" baseline="0" dirty="0" smtClean="0">
                <a:solidFill>
                  <a:schemeClr val="tx1"/>
                </a:solidFill>
                <a:latin typeface="+mn-lt"/>
                <a:ea typeface="+mn-ea"/>
                <a:cs typeface="+mn-cs"/>
              </a:rPr>
              <a:t>Define-se contexto da seguinte forma:</a:t>
            </a:r>
          </a:p>
          <a:p>
            <a:r>
              <a:rPr lang="pt-BR" sz="1200" kern="1200" baseline="0" dirty="0" smtClean="0">
                <a:solidFill>
                  <a:schemeClr val="tx1"/>
                </a:solidFill>
                <a:latin typeface="+mn-lt"/>
                <a:ea typeface="+mn-ea"/>
                <a:cs typeface="+mn-cs"/>
              </a:rPr>
              <a:t>&lt;</a:t>
            </a:r>
            <a:r>
              <a:rPr lang="pt-BR" sz="1200" kern="1200" baseline="0" dirty="0" err="1" smtClean="0">
                <a:solidFill>
                  <a:schemeClr val="tx1"/>
                </a:solidFill>
                <a:latin typeface="+mn-lt"/>
                <a:ea typeface="+mn-ea"/>
                <a:cs typeface="+mn-cs"/>
              </a:rPr>
              <a:t>context</a:t>
            </a:r>
            <a:r>
              <a:rPr lang="pt-BR" sz="1200" kern="1200" baseline="0" dirty="0" smtClean="0">
                <a:solidFill>
                  <a:schemeClr val="tx1"/>
                </a:solidFill>
                <a:latin typeface="+mn-lt"/>
                <a:ea typeface="+mn-ea"/>
                <a:cs typeface="+mn-cs"/>
              </a:rPr>
              <a:t> id="</a:t>
            </a:r>
            <a:r>
              <a:rPr lang="pt-BR" sz="1200" kern="1200" baseline="0" dirty="0" err="1" smtClean="0">
                <a:solidFill>
                  <a:schemeClr val="tx1"/>
                </a:solidFill>
                <a:latin typeface="+mn-lt"/>
                <a:ea typeface="+mn-ea"/>
                <a:cs typeface="+mn-cs"/>
              </a:rPr>
              <a:t>ctxNome</a:t>
            </a:r>
            <a:r>
              <a:rPr lang="pt-BR" sz="1200" kern="1200" baseline="0" dirty="0" smtClean="0">
                <a:solidFill>
                  <a:schemeClr val="tx1"/>
                </a:solidFill>
                <a:latin typeface="+mn-lt"/>
                <a:ea typeface="+mn-ea"/>
                <a:cs typeface="+mn-cs"/>
              </a:rPr>
              <a:t>"&gt;</a:t>
            </a:r>
          </a:p>
          <a:p>
            <a:r>
              <a:rPr lang="pt-BR" sz="1200" kern="1200" baseline="0" dirty="0" smtClean="0">
                <a:solidFill>
                  <a:schemeClr val="tx1"/>
                </a:solidFill>
                <a:latin typeface="+mn-lt"/>
                <a:ea typeface="+mn-ea"/>
                <a:cs typeface="+mn-cs"/>
              </a:rPr>
              <a:t>...</a:t>
            </a:r>
          </a:p>
          <a:p>
            <a:r>
              <a:rPr lang="pt-BR" sz="1200" kern="1200" baseline="0" dirty="0" smtClean="0">
                <a:solidFill>
                  <a:schemeClr val="tx1"/>
                </a:solidFill>
                <a:latin typeface="+mn-lt"/>
                <a:ea typeface="+mn-ea"/>
                <a:cs typeface="+mn-cs"/>
              </a:rPr>
              <a:t>&lt;/</a:t>
            </a:r>
            <a:r>
              <a:rPr lang="pt-BR" sz="1200" kern="1200" baseline="0" dirty="0" err="1" smtClean="0">
                <a:solidFill>
                  <a:schemeClr val="tx1"/>
                </a:solidFill>
                <a:latin typeface="+mn-lt"/>
                <a:ea typeface="+mn-ea"/>
                <a:cs typeface="+mn-cs"/>
              </a:rPr>
              <a:t>context</a:t>
            </a:r>
            <a:r>
              <a:rPr lang="pt-BR" sz="1200" kern="1200" baseline="0" dirty="0" smtClean="0">
                <a:solidFill>
                  <a:schemeClr val="tx1"/>
                </a:solidFill>
                <a:latin typeface="+mn-lt"/>
                <a:ea typeface="+mn-ea"/>
                <a:cs typeface="+mn-cs"/>
              </a:rPr>
              <a:t>&gt;</a:t>
            </a:r>
          </a:p>
          <a:p>
            <a:r>
              <a:rPr lang="pt-BR" sz="1200" kern="1200" baseline="0" dirty="0" smtClean="0">
                <a:solidFill>
                  <a:schemeClr val="tx1"/>
                </a:solidFill>
                <a:latin typeface="+mn-lt"/>
                <a:ea typeface="+mn-ea"/>
                <a:cs typeface="+mn-cs"/>
              </a:rPr>
              <a:t>O atributo id, como nos demais itens, define um nome </a:t>
            </a:r>
            <a:r>
              <a:rPr lang="pt-BR" sz="1200" kern="1200" baseline="0" dirty="0" err="1" smtClean="0">
                <a:solidFill>
                  <a:schemeClr val="tx1"/>
                </a:solidFill>
                <a:latin typeface="+mn-lt"/>
                <a:ea typeface="+mn-ea"/>
                <a:cs typeface="+mn-cs"/>
              </a:rPr>
              <a:t>´unico</a:t>
            </a:r>
            <a:r>
              <a:rPr lang="pt-BR" sz="1200" kern="1200" baseline="0" dirty="0" smtClean="0">
                <a:solidFill>
                  <a:schemeClr val="tx1"/>
                </a:solidFill>
                <a:latin typeface="+mn-lt"/>
                <a:ea typeface="+mn-ea"/>
                <a:cs typeface="+mn-cs"/>
              </a:rPr>
              <a:t> pelo qual o contexto</a:t>
            </a:r>
          </a:p>
          <a:p>
            <a:r>
              <a:rPr lang="pt-BR" sz="1200" kern="1200" baseline="0" dirty="0" err="1" smtClean="0">
                <a:solidFill>
                  <a:schemeClr val="tx1"/>
                </a:solidFill>
                <a:latin typeface="+mn-lt"/>
                <a:ea typeface="+mn-ea"/>
                <a:cs typeface="+mn-cs"/>
              </a:rPr>
              <a:t>ser´a</a:t>
            </a:r>
            <a:r>
              <a:rPr lang="pt-BR" sz="1200" kern="1200" baseline="0" dirty="0" smtClean="0">
                <a:solidFill>
                  <a:schemeClr val="tx1"/>
                </a:solidFill>
                <a:latin typeface="+mn-lt"/>
                <a:ea typeface="+mn-ea"/>
                <a:cs typeface="+mn-cs"/>
              </a:rPr>
              <a:t> referenciado. </a:t>
            </a:r>
            <a:r>
              <a:rPr lang="pt-BR" sz="1200" kern="1200" baseline="0" dirty="0" err="1" smtClean="0">
                <a:solidFill>
                  <a:schemeClr val="tx1"/>
                </a:solidFill>
                <a:latin typeface="+mn-lt"/>
                <a:ea typeface="+mn-ea"/>
                <a:cs typeface="+mn-cs"/>
              </a:rPr>
              <a:t>Al´em</a:t>
            </a:r>
            <a:r>
              <a:rPr lang="pt-BR" sz="1200" kern="1200" baseline="0" dirty="0" smtClean="0">
                <a:solidFill>
                  <a:schemeClr val="tx1"/>
                </a:solidFill>
                <a:latin typeface="+mn-lt"/>
                <a:ea typeface="+mn-ea"/>
                <a:cs typeface="+mn-cs"/>
              </a:rPr>
              <a:t> deste, temos os atributos </a:t>
            </a:r>
            <a:r>
              <a:rPr lang="pt-BR" sz="1200" kern="1200" baseline="0" dirty="0" err="1" smtClean="0">
                <a:solidFill>
                  <a:schemeClr val="tx1"/>
                </a:solidFill>
                <a:latin typeface="+mn-lt"/>
                <a:ea typeface="+mn-ea"/>
                <a:cs typeface="+mn-cs"/>
              </a:rPr>
              <a:t>descriptor</a:t>
            </a:r>
            <a:r>
              <a:rPr lang="pt-BR" sz="1200" kern="1200" baseline="0" dirty="0" smtClean="0">
                <a:solidFill>
                  <a:schemeClr val="tx1"/>
                </a:solidFill>
                <a:latin typeface="+mn-lt"/>
                <a:ea typeface="+mn-ea"/>
                <a:cs typeface="+mn-cs"/>
              </a:rPr>
              <a:t>, que identifica qual descritor</a:t>
            </a:r>
          </a:p>
          <a:p>
            <a:r>
              <a:rPr lang="pt-BR" sz="1200" kern="1200" baseline="0" dirty="0" err="1" smtClean="0">
                <a:solidFill>
                  <a:schemeClr val="tx1"/>
                </a:solidFill>
                <a:latin typeface="+mn-lt"/>
                <a:ea typeface="+mn-ea"/>
                <a:cs typeface="+mn-cs"/>
              </a:rPr>
              <a:t>definir´a</a:t>
            </a:r>
            <a:r>
              <a:rPr lang="pt-BR" sz="1200" kern="1200" baseline="0" dirty="0" smtClean="0">
                <a:solidFill>
                  <a:schemeClr val="tx1"/>
                </a:solidFill>
                <a:latin typeface="+mn-lt"/>
                <a:ea typeface="+mn-ea"/>
                <a:cs typeface="+mn-cs"/>
              </a:rPr>
              <a:t> a </a:t>
            </a:r>
            <a:r>
              <a:rPr lang="pt-BR" sz="1200" kern="1200" baseline="0" dirty="0" err="1" smtClean="0">
                <a:solidFill>
                  <a:schemeClr val="tx1"/>
                </a:solidFill>
                <a:latin typeface="+mn-lt"/>
                <a:ea typeface="+mn-ea"/>
                <a:cs typeface="+mn-cs"/>
              </a:rPr>
              <a:t>apresenta¸c˜ao</a:t>
            </a:r>
            <a:r>
              <a:rPr lang="pt-BR" sz="1200" kern="1200" baseline="0" dirty="0" smtClean="0">
                <a:solidFill>
                  <a:schemeClr val="tx1"/>
                </a:solidFill>
                <a:latin typeface="+mn-lt"/>
                <a:ea typeface="+mn-ea"/>
                <a:cs typeface="+mn-cs"/>
              </a:rPr>
              <a:t> do contexto, e </a:t>
            </a:r>
            <a:r>
              <a:rPr lang="pt-BR" sz="1200" kern="1200" baseline="0" dirty="0" err="1" smtClean="0">
                <a:solidFill>
                  <a:schemeClr val="tx1"/>
                </a:solidFill>
                <a:latin typeface="+mn-lt"/>
                <a:ea typeface="+mn-ea"/>
                <a:cs typeface="+mn-cs"/>
              </a:rPr>
              <a:t>refer</a:t>
            </a:r>
            <a:r>
              <a:rPr lang="pt-BR" sz="1200" kern="1200" baseline="0" dirty="0" smtClean="0">
                <a:solidFill>
                  <a:schemeClr val="tx1"/>
                </a:solidFill>
                <a:latin typeface="+mn-lt"/>
                <a:ea typeface="+mn-ea"/>
                <a:cs typeface="+mn-cs"/>
              </a:rPr>
              <a:t>, que faz </a:t>
            </a:r>
            <a:r>
              <a:rPr lang="pt-BR" sz="1200" kern="1200" baseline="0" dirty="0" err="1" smtClean="0">
                <a:solidFill>
                  <a:schemeClr val="tx1"/>
                </a:solidFill>
                <a:latin typeface="+mn-lt"/>
                <a:ea typeface="+mn-ea"/>
                <a:cs typeface="+mn-cs"/>
              </a:rPr>
              <a:t>referˆencia</a:t>
            </a:r>
            <a:r>
              <a:rPr lang="pt-BR" sz="1200" kern="1200" baseline="0" dirty="0" smtClean="0">
                <a:solidFill>
                  <a:schemeClr val="tx1"/>
                </a:solidFill>
                <a:latin typeface="+mn-lt"/>
                <a:ea typeface="+mn-ea"/>
                <a:cs typeface="+mn-cs"/>
              </a:rPr>
              <a:t> a outro contexto </a:t>
            </a:r>
            <a:r>
              <a:rPr lang="pt-BR" sz="1200" kern="1200" baseline="0" dirty="0" err="1" smtClean="0">
                <a:solidFill>
                  <a:schemeClr val="tx1"/>
                </a:solidFill>
                <a:latin typeface="+mn-lt"/>
                <a:ea typeface="+mn-ea"/>
                <a:cs typeface="+mn-cs"/>
              </a:rPr>
              <a:t>j´a</a:t>
            </a:r>
            <a:r>
              <a:rPr lang="pt-BR" sz="1200" kern="1200" baseline="0" dirty="0" smtClean="0">
                <a:solidFill>
                  <a:schemeClr val="tx1"/>
                </a:solidFill>
                <a:latin typeface="+mn-lt"/>
                <a:ea typeface="+mn-ea"/>
                <a:cs typeface="+mn-cs"/>
              </a:rPr>
              <a:t> definido,</a:t>
            </a:r>
          </a:p>
          <a:p>
            <a:r>
              <a:rPr lang="pt-BR" sz="1200" kern="1200" baseline="0" dirty="0" smtClean="0">
                <a:solidFill>
                  <a:schemeClr val="tx1"/>
                </a:solidFill>
                <a:latin typeface="+mn-lt"/>
                <a:ea typeface="+mn-ea"/>
                <a:cs typeface="+mn-cs"/>
              </a:rPr>
              <a:t>do qual este contexto </a:t>
            </a:r>
            <a:r>
              <a:rPr lang="pt-BR" sz="1200" kern="1200" baseline="0" dirty="0" err="1" smtClean="0">
                <a:solidFill>
                  <a:schemeClr val="tx1"/>
                </a:solidFill>
                <a:latin typeface="+mn-lt"/>
                <a:ea typeface="+mn-ea"/>
                <a:cs typeface="+mn-cs"/>
              </a:rPr>
              <a:t>herdar´a</a:t>
            </a:r>
            <a:r>
              <a:rPr lang="pt-BR" sz="1200" kern="1200" baseline="0" dirty="0" smtClean="0">
                <a:solidFill>
                  <a:schemeClr val="tx1"/>
                </a:solidFill>
                <a:latin typeface="+mn-lt"/>
                <a:ea typeface="+mn-ea"/>
                <a:cs typeface="+mn-cs"/>
              </a:rPr>
              <a:t> tudo menos o atributo id.</a:t>
            </a:r>
            <a:endParaRPr lang="pt-BR" dirty="0"/>
          </a:p>
        </p:txBody>
      </p:sp>
      <p:sp>
        <p:nvSpPr>
          <p:cNvPr id="4" name="Espaço Reservado para Número de Slide 3"/>
          <p:cNvSpPr>
            <a:spLocks noGrp="1"/>
          </p:cNvSpPr>
          <p:nvPr>
            <p:ph type="sldNum" sz="quarter" idx="10"/>
          </p:nvPr>
        </p:nvSpPr>
        <p:spPr/>
        <p:txBody>
          <a:bodyPr/>
          <a:lstStyle/>
          <a:p>
            <a:fld id="{632E22DD-CEF8-4B1F-8E4A-A81E92DB8BE2}" type="slidenum">
              <a:rPr lang="pt-BR" smtClean="0"/>
              <a:pPr/>
              <a:t>24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7" name="Rectangle 16"/>
          <p:cNvSpPr/>
          <p:nvPr/>
        </p:nvSpPr>
        <p:spPr>
          <a:xfrm>
            <a:off x="0" y="2438400"/>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1" name="Rectangle 30"/>
          <p:cNvSpPr/>
          <p:nvPr/>
        </p:nvSpPr>
        <p:spPr>
          <a:xfrm>
            <a:off x="0" y="914400"/>
            <a:ext cx="9144000" cy="1524000"/>
          </a:xfrm>
          <a:prstGeom prst="rect">
            <a:avLst/>
          </a:prstGeom>
          <a:solidFill>
            <a:srgbClr val="000000">
              <a:alpha val="89800"/>
            </a:srgb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Date Placeholder 9"/>
          <p:cNvSpPr>
            <a:spLocks noGrp="1"/>
          </p:cNvSpPr>
          <p:nvPr>
            <p:ph type="dt" sz="half" idx="10"/>
          </p:nvPr>
        </p:nvSpPr>
        <p:spPr/>
        <p:txBody>
          <a:bodyPr rtlCol="0"/>
          <a:lstStyle/>
          <a:p>
            <a:fld id="{1A33440A-D04E-4FB0-ACBB-D1FD42651063}" type="datetime1">
              <a:rPr lang="en-US" smtClean="0"/>
              <a:pPr/>
              <a:t>4/27/2010</a:t>
            </a:fld>
            <a:endParaRPr lang="en-US"/>
          </a:p>
        </p:txBody>
      </p:sp>
      <p:sp>
        <p:nvSpPr>
          <p:cNvPr id="11" name="Slide Number Placeholder 10"/>
          <p:cNvSpPr>
            <a:spLocks noGrp="1"/>
          </p:cNvSpPr>
          <p:nvPr>
            <p:ph type="sldNum" sz="quarter" idx="11"/>
          </p:nvPr>
        </p:nvSpPr>
        <p:spPr/>
        <p:txBody>
          <a:bodyPr rtlCol="0"/>
          <a:lstStyle/>
          <a:p>
            <a:pPr algn="ctr"/>
            <a:fld id="{E5C7EF4D-DD50-400C-9F04-EB20CB99416E}" type="slidenum">
              <a:rPr lang="en-US" sz="2800" smtClean="0">
                <a:solidFill>
                  <a:schemeClr val="tx2"/>
                </a:solidFill>
              </a:rPr>
              <a:pPr algn="ctr"/>
              <a:t>‹nº›</a:t>
            </a:fld>
            <a:endParaRPr lang="en-US"/>
          </a:p>
        </p:txBody>
      </p:sp>
      <p:sp>
        <p:nvSpPr>
          <p:cNvPr id="12" name="Footer Placeholder 11"/>
          <p:cNvSpPr>
            <a:spLocks noGrp="1"/>
          </p:cNvSpPr>
          <p:nvPr>
            <p:ph type="ftr" sz="quarter" idx="12"/>
          </p:nvPr>
        </p:nvSpPr>
        <p:spPr/>
        <p:txBody>
          <a:bodyPr rtlCol="0"/>
          <a:lstStyle/>
          <a:p>
            <a:endParaRPr lang="en-US"/>
          </a:p>
        </p:txBody>
      </p:sp>
      <p:sp>
        <p:nvSpPr>
          <p:cNvPr id="9" name="Subtitle 8"/>
          <p:cNvSpPr>
            <a:spLocks noGrp="1"/>
          </p:cNvSpPr>
          <p:nvPr>
            <p:ph type="subTitle" idx="1"/>
          </p:nvPr>
        </p:nvSpPr>
        <p:spPr>
          <a:xfrm>
            <a:off x="457200" y="2476108"/>
            <a:ext cx="8305800" cy="381000"/>
          </a:xfrm>
        </p:spPr>
        <p:txBody>
          <a:bodyPr>
            <a:noAutofit/>
          </a:bodyPr>
          <a:lstStyle>
            <a:lvl1pPr marL="0" indent="0" algn="l">
              <a:buNone/>
              <a:defRPr sz="2000" spc="100" baseline="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pt-BR" smtClean="0"/>
              <a:t>Clique para editar o estilo do subtítulo mestre</a:t>
            </a:r>
            <a:endParaRPr lang="en-US" dirty="0"/>
          </a:p>
        </p:txBody>
      </p:sp>
      <p:sp>
        <p:nvSpPr>
          <p:cNvPr id="28" name="Title 27"/>
          <p:cNvSpPr>
            <a:spLocks noGrp="1"/>
          </p:cNvSpPr>
          <p:nvPr>
            <p:ph type="ctrTitle"/>
          </p:nvPr>
        </p:nvSpPr>
        <p:spPr>
          <a:xfrm>
            <a:off x="457200" y="1066800"/>
            <a:ext cx="8305800" cy="1295400"/>
          </a:xfrm>
        </p:spPr>
        <p:txBody>
          <a:bodyPr anchor="ctr" anchorCtr="0">
            <a:noAutofit/>
          </a:bodyPr>
          <a:lstStyle>
            <a:lvl1pPr algn="l">
              <a:defRPr sz="4800" cap="all" spc="-100" baseline="0">
                <a:solidFill>
                  <a:srgbClr val="FFFFFF"/>
                </a:solidFill>
              </a:defRPr>
            </a:lvl1pPr>
          </a:lstStyle>
          <a:p>
            <a:r>
              <a:rPr lang="pt-BR" smtClean="0"/>
              <a:t>Clique para editar o estilo do título mestre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estilo do título mestre</a:t>
            </a:r>
            <a:endParaRPr lang="en-US"/>
          </a:p>
        </p:txBody>
      </p:sp>
      <p:sp>
        <p:nvSpPr>
          <p:cNvPr id="3" name="Vertical Text Placeholder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9832B87-34EF-4A51-9D34-7E034C3F98AF}" type="datetimeFigureOut">
              <a:rPr lang="en-US" smtClean="0"/>
              <a:pPr/>
              <a:t>4/27/2010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4A0D0-45D7-4B2C-80ED-6B833606DDF4}"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9832B87-34EF-4A51-9D34-7E034C3F98AF}" type="datetimeFigureOut">
              <a:rPr lang="en-US" smtClean="0"/>
              <a:pPr/>
              <a:t>4/27/2010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4A0D0-45D7-4B2C-80ED-6B833606DDF4}"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Date Placeholder 9"/>
          <p:cNvSpPr>
            <a:spLocks noGrp="1"/>
          </p:cNvSpPr>
          <p:nvPr>
            <p:ph type="dt" sz="half" idx="14"/>
          </p:nvPr>
        </p:nvSpPr>
        <p:spPr/>
        <p:txBody>
          <a:bodyPr rtlCol="0"/>
          <a:lstStyle/>
          <a:p>
            <a:fld id="{1A33440A-D04E-4FB0-ACBB-D1FD42651063}" type="datetime1">
              <a:rPr lang="en-US" smtClean="0"/>
              <a:pPr/>
              <a:t>4/27/2010</a:t>
            </a:fld>
            <a:endParaRPr lang="en-US"/>
          </a:p>
        </p:txBody>
      </p:sp>
      <p:sp>
        <p:nvSpPr>
          <p:cNvPr id="11" name="Slide Number Placeholder 10"/>
          <p:cNvSpPr>
            <a:spLocks noGrp="1"/>
          </p:cNvSpPr>
          <p:nvPr>
            <p:ph type="sldNum" sz="quarter" idx="15"/>
          </p:nvPr>
        </p:nvSpPr>
        <p:spPr/>
        <p:txBody>
          <a:bodyPr rtlCol="0"/>
          <a:lstStyle/>
          <a:p>
            <a:pPr algn="ctr"/>
            <a:fld id="{E5C7EF4D-DD50-400C-9F04-EB20CB99416E}" type="slidenum">
              <a:rPr lang="en-US" sz="2800" smtClean="0">
                <a:solidFill>
                  <a:schemeClr val="tx2"/>
                </a:solidFill>
              </a:rPr>
              <a:pPr algn="ctr"/>
              <a:t>‹nº›</a:t>
            </a:fld>
            <a:endParaRPr lang="en-US"/>
          </a:p>
        </p:txBody>
      </p:sp>
      <p:sp>
        <p:nvSpPr>
          <p:cNvPr id="12" name="Footer Placeholder 11"/>
          <p:cNvSpPr>
            <a:spLocks noGrp="1"/>
          </p:cNvSpPr>
          <p:nvPr>
            <p:ph type="ftr" sz="quarter" idx="16"/>
          </p:nvPr>
        </p:nvSpPr>
        <p:spPr/>
        <p:txBody>
          <a:bodyPr rtlCol="0"/>
          <a:lstStyle/>
          <a:p>
            <a:endParaRPr lang="en-US" dirty="0"/>
          </a:p>
        </p:txBody>
      </p:sp>
      <p:sp>
        <p:nvSpPr>
          <p:cNvPr id="2" name="Title 1"/>
          <p:cNvSpPr>
            <a:spLocks noGrp="1"/>
          </p:cNvSpPr>
          <p:nvPr>
            <p:ph type="title"/>
          </p:nvPr>
        </p:nvSpPr>
        <p:spPr>
          <a:xfrm>
            <a:off x="457200" y="158926"/>
            <a:ext cx="8229600" cy="1143000"/>
          </a:xfrm>
        </p:spPr>
        <p:txBody>
          <a:bodyPr/>
          <a:lstStyle>
            <a:lvl1pPr>
              <a:defRPr>
                <a:solidFill>
                  <a:schemeClr val="tx2"/>
                </a:solidFill>
              </a:defRPr>
            </a:lvl1pPr>
          </a:lstStyle>
          <a:p>
            <a:r>
              <a:rPr lang="pt-BR" smtClean="0"/>
              <a:t>Clique para editar o estilo do título mestre</a:t>
            </a:r>
            <a:endParaRPr lang="en-US" dirty="0"/>
          </a:p>
        </p:txBody>
      </p:sp>
      <p:sp>
        <p:nvSpPr>
          <p:cNvPr id="9" name="Content Placeholder 8"/>
          <p:cNvSpPr>
            <a:spLocks noGrp="1"/>
          </p:cNvSpPr>
          <p:nvPr>
            <p:ph sz="quarter" idx="1"/>
          </p:nvPr>
        </p:nvSpPr>
        <p:spPr>
          <a:xfrm>
            <a:off x="457200" y="1524000"/>
            <a:ext cx="8229600"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6" name="Rectangle 25"/>
          <p:cNvSpPr/>
          <p:nvPr/>
        </p:nvSpPr>
        <p:spPr>
          <a:xfrm>
            <a:off x="0" y="4958864"/>
            <a:ext cx="9144000" cy="457200"/>
          </a:xfrm>
          <a:prstGeom prst="rect">
            <a:avLst/>
          </a:prstGeom>
          <a:solidFill>
            <a:schemeClr val="accent1">
              <a:shade val="75000"/>
            </a:schemeClr>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Rectangle 26"/>
          <p:cNvSpPr/>
          <p:nvPr/>
        </p:nvSpPr>
        <p:spPr>
          <a:xfrm>
            <a:off x="0" y="3429000"/>
            <a:ext cx="9144000" cy="1527048"/>
          </a:xfrm>
          <a:prstGeom prst="rect">
            <a:avLst/>
          </a:prstGeom>
          <a:solidFill>
            <a:srgbClr val="000000"/>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Date Placeholder 3"/>
          <p:cNvSpPr>
            <a:spLocks noGrp="1"/>
          </p:cNvSpPr>
          <p:nvPr>
            <p:ph type="dt" sz="half" idx="10"/>
          </p:nvPr>
        </p:nvSpPr>
        <p:spPr/>
        <p:txBody>
          <a:bodyPr/>
          <a:lstStyle/>
          <a:p>
            <a:fld id="{619FADA7-12A5-4168-87FD-0A7BA931419B}" type="datetime1">
              <a:rPr lang="en-US" smtClean="0"/>
              <a:pPr/>
              <a:t>4/27/2010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6442B7-F7A6-44F5-A940-BF91B5A1AE3C}" type="slidenum">
              <a:rPr lang="en-US" smtClean="0"/>
              <a:pPr/>
              <a:t>‹nº›</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a:buNone/>
              <a:defRPr sz="4200" b="0" cap="all">
                <a:solidFill>
                  <a:srgbClr val="FFFFFF"/>
                </a:solidFill>
              </a:defRPr>
            </a:lvl1pPr>
          </a:lstStyle>
          <a:p>
            <a:r>
              <a:rPr lang="pt-BR" smtClean="0"/>
              <a:t>Clique para editar o estilo do título mestre</a:t>
            </a:r>
            <a:endParaRPr lang="en-US" dirty="0"/>
          </a:p>
        </p:txBody>
      </p:sp>
      <p:sp>
        <p:nvSpPr>
          <p:cNvPr id="3" name="Text Placeholder 2"/>
          <p:cNvSpPr>
            <a:spLocks noGrp="1"/>
          </p:cNvSpPr>
          <p:nvPr>
            <p:ph type="body" idx="1"/>
          </p:nvPr>
        </p:nvSpPr>
        <p:spPr>
          <a:xfrm>
            <a:off x="685800" y="4958864"/>
            <a:ext cx="7924800" cy="457200"/>
          </a:xfrm>
        </p:spPr>
        <p:txBody>
          <a:bodyPr anchor="ctr"/>
          <a:lstStyle>
            <a:lvl1pPr>
              <a:buNone/>
              <a:defRPr sz="2000" spc="100" baseline="0">
                <a:solidFill>
                  <a:srgbClr val="FFFFF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pt-BR" smtClean="0"/>
              <a:t>Clique para editar os estilos do texto mestre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9" name="Rectangle 8"/>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fld id="{59FC5A2C-8CF9-418C-929E-59F23F70E5F3}" type="datetime1">
              <a:rPr lang="en-US" smtClean="0"/>
              <a:pPr/>
              <a:t>4/27/2010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86442B7-F7A6-44F5-A940-BF91B5A1AE3C}" type="slidenum">
              <a:rPr lang="en-US" smtClean="0"/>
              <a:pPr/>
              <a:t>‹nº›</a:t>
            </a:fld>
            <a:endParaRPr lang="en-US" dirty="0"/>
          </a:p>
        </p:txBody>
      </p:sp>
      <p:sp>
        <p:nvSpPr>
          <p:cNvPr id="2" name="Title 1"/>
          <p:cNvSpPr>
            <a:spLocks noGrp="1"/>
          </p:cNvSpPr>
          <p:nvPr>
            <p:ph type="title"/>
          </p:nvPr>
        </p:nvSpPr>
        <p:spPr/>
        <p:txBody>
          <a:bodyPr/>
          <a:lstStyle/>
          <a:p>
            <a:r>
              <a:rPr lang="pt-BR" smtClean="0"/>
              <a:t>Clique para editar o estilo do título mestre</a:t>
            </a:r>
            <a:endParaRPr lang="en-US" dirty="0"/>
          </a:p>
        </p:txBody>
      </p:sp>
      <p:sp>
        <p:nvSpPr>
          <p:cNvPr id="11" name="Content Placeholder 10"/>
          <p:cNvSpPr>
            <a:spLocks noGrp="1"/>
          </p:cNvSpPr>
          <p:nvPr>
            <p:ph sz="quarter" idx="1"/>
          </p:nvPr>
        </p:nvSpPr>
        <p:spPr>
          <a:xfrm>
            <a:off x="457200" y="1524000"/>
            <a:ext cx="4059936"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13" name="Content Placeholder 12"/>
          <p:cNvSpPr>
            <a:spLocks noGrp="1"/>
          </p:cNvSpPr>
          <p:nvPr>
            <p:ph sz="quarter" idx="2"/>
          </p:nvPr>
        </p:nvSpPr>
        <p:spPr>
          <a:xfrm>
            <a:off x="4648200" y="1524000"/>
            <a:ext cx="4059936" cy="45720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86442B7-F7A6-44F5-A940-BF91B5A1AE3C}" type="slidenum">
              <a:rPr lang="en-US" smtClean="0"/>
              <a:pPr/>
              <a:t>‹nº›</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76569BAF-DF50-49A9-A24B-E772F34D4EE8}" type="datetime1">
              <a:rPr lang="en-US" smtClean="0"/>
              <a:pPr/>
              <a:t>4/27/2010</a:t>
            </a:fld>
            <a:endParaRPr lang="en-US" dirty="0"/>
          </a:p>
        </p:txBody>
      </p:sp>
      <p:sp>
        <p:nvSpPr>
          <p:cNvPr id="3" name="Text Placeholder 2"/>
          <p:cNvSpPr>
            <a:spLocks noGrp="1"/>
          </p:cNvSpPr>
          <p:nvPr>
            <p:ph type="body" idx="1"/>
          </p:nvPr>
        </p:nvSpPr>
        <p:spPr>
          <a:xfrm>
            <a:off x="457200" y="1371600"/>
            <a:ext cx="4040188" cy="838200"/>
          </a:xfrm>
          <a:solidFill>
            <a:schemeClr val="accent1">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
        <p:nvSpPr>
          <p:cNvPr id="32" name="Content Placeholder 31"/>
          <p:cNvSpPr>
            <a:spLocks noGrp="1"/>
          </p:cNvSpPr>
          <p:nvPr>
            <p:ph sz="quarter" idx="2"/>
          </p:nvPr>
        </p:nvSpPr>
        <p:spPr>
          <a:xfrm>
            <a:off x="457200" y="2220558"/>
            <a:ext cx="4038600" cy="391363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34" name="Content Placeholder 33"/>
          <p:cNvSpPr>
            <a:spLocks noGrp="1"/>
          </p:cNvSpPr>
          <p:nvPr>
            <p:ph sz="quarter" idx="4"/>
          </p:nvPr>
        </p:nvSpPr>
        <p:spPr>
          <a:xfrm>
            <a:off x="4649788" y="2220558"/>
            <a:ext cx="4038600" cy="391363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pt-BR" smtClean="0"/>
              <a:t>Clique para editar o estilo do título mestre</a:t>
            </a:r>
            <a:endParaRPr lang="en-US" dirty="0"/>
          </a:p>
        </p:txBody>
      </p:sp>
      <p:sp>
        <p:nvSpPr>
          <p:cNvPr id="12" name="Text Placeholder 11"/>
          <p:cNvSpPr>
            <a:spLocks noGrp="1"/>
          </p:cNvSpPr>
          <p:nvPr>
            <p:ph type="body" idx="3"/>
          </p:nvPr>
        </p:nvSpPr>
        <p:spPr>
          <a:xfrm>
            <a:off x="4648200" y="1371600"/>
            <a:ext cx="4040188" cy="838200"/>
          </a:xfrm>
          <a:solidFill>
            <a:schemeClr val="accent2">
              <a:alpha val="83000"/>
            </a:schemeClr>
          </a:solidFill>
          <a:ln w="25400" cap="rnd" cmpd="sng" algn="ctr">
            <a:noFill/>
            <a:prstDash val="solid"/>
          </a:ln>
          <a:effectLst/>
          <a:sp3d prstMaterial="flat"/>
        </p:spPr>
        <p:style>
          <a:lnRef idx="3">
            <a:schemeClr val="lt1"/>
          </a:lnRef>
          <a:fillRef idx="1">
            <a:schemeClr val="accent5"/>
          </a:fillRef>
          <a:effectRef idx="1">
            <a:schemeClr val="accent5"/>
          </a:effectRef>
          <a:fontRef idx="minor">
            <a:schemeClr val="lt1"/>
          </a:fontRef>
        </p:style>
        <p:txBody>
          <a:bodyPr lIns="182880" tIns="91440" bIns="91440" anchor="ctr">
            <a:noAutofit/>
          </a:bodyPr>
          <a:lstStyle>
            <a:lvl1pPr marL="0" indent="0" algn="l">
              <a:spcBef>
                <a:spcPts val="0"/>
              </a:spcBef>
              <a:buNone/>
              <a:defRPr sz="2400" b="0"/>
            </a:lvl1pPr>
            <a:lvl2pPr>
              <a:buNone/>
              <a:defRPr sz="2000" b="1"/>
            </a:lvl2pPr>
            <a:lvl3pPr>
              <a:buNone/>
              <a:defRPr sz="1800" b="1"/>
            </a:lvl3pPr>
            <a:lvl4pPr>
              <a:buNone/>
              <a:defRPr sz="1600" b="1"/>
            </a:lvl4pPr>
            <a:lvl5pPr>
              <a:buNone/>
              <a:defRPr sz="1600" b="1"/>
            </a:lvl5pPr>
          </a:lstStyle>
          <a:p>
            <a:pPr lvl="0"/>
            <a:r>
              <a:rPr lang="pt-BR" smtClean="0"/>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8" name="Rectangle 7"/>
          <p:cNvSpPr/>
          <p:nvPr/>
        </p:nvSpPr>
        <p:spPr>
          <a:xfrm>
            <a:off x="0" y="1301926"/>
            <a:ext cx="9144000" cy="45720"/>
          </a:xfrm>
          <a:prstGeom prst="rect">
            <a:avLst/>
          </a:prstGeom>
          <a:solidFill>
            <a:schemeClr val="accent1"/>
          </a:solidFill>
          <a:ln w="25400" cap="rnd" cmpd="sng" algn="ctr">
            <a:noFill/>
            <a:prstDash val="solid"/>
          </a:ln>
          <a:effectLst/>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 name="Date Placeholder 2"/>
          <p:cNvSpPr>
            <a:spLocks noGrp="1"/>
          </p:cNvSpPr>
          <p:nvPr>
            <p:ph type="dt" sz="half" idx="10"/>
          </p:nvPr>
        </p:nvSpPr>
        <p:spPr/>
        <p:txBody>
          <a:bodyPr/>
          <a:lstStyle/>
          <a:p>
            <a:fld id="{EFE29F9C-0FE7-4725-BBF1-3A439DEFF6B8}" type="datetime1">
              <a:rPr lang="en-US" smtClean="0"/>
              <a:pPr/>
              <a:t>4/27/2010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86442B7-F7A6-44F5-A940-BF91B5A1AE3C}" type="slidenum">
              <a:rPr lang="en-US" smtClean="0"/>
              <a:pPr/>
              <a:t>‹nº›</a:t>
            </a:fld>
            <a:endParaRPr lang="en-US" dirty="0"/>
          </a:p>
        </p:txBody>
      </p:sp>
      <p:sp>
        <p:nvSpPr>
          <p:cNvPr id="2" name="Title 1"/>
          <p:cNvSpPr>
            <a:spLocks noGrp="1"/>
          </p:cNvSpPr>
          <p:nvPr>
            <p:ph type="title"/>
          </p:nvPr>
        </p:nvSpPr>
        <p:spPr/>
        <p:txBody>
          <a:bodyPr/>
          <a:lstStyle/>
          <a:p>
            <a:r>
              <a:rPr lang="pt-BR" smtClean="0"/>
              <a:t>Clique para editar o estilo do título mestre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92ABE-290F-4556-9BE6-EA283C4356C3}" type="datetime1">
              <a:rPr lang="en-US" smtClean="0"/>
              <a:pPr/>
              <a:t>4/27/2010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6442B7-F7A6-44F5-A940-BF91B5A1AE3C}" type="slidenum">
              <a:rPr lang="en-US" smtClean="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ectangle 17"/>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Rectangle 18"/>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0" name="Oval 19"/>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1" name="Oval 20"/>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2" name="Oval 21"/>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Oval 22"/>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4" name="Oval 2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0" name="Rectangle 29"/>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7" name="Oval 2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Oval 2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5" name="Date Placeholder 4"/>
          <p:cNvSpPr>
            <a:spLocks noGrp="1"/>
          </p:cNvSpPr>
          <p:nvPr>
            <p:ph type="dt" sz="half" idx="10"/>
          </p:nvPr>
        </p:nvSpPr>
        <p:spPr/>
        <p:txBody>
          <a:bodyPr/>
          <a:lstStyle/>
          <a:p>
            <a:fld id="{92137221-B4EC-499E-8F13-52A4FCD99E36}" type="datetime1">
              <a:rPr lang="en-US" smtClean="0"/>
              <a:pPr/>
              <a:t>4/27/2010</a:t>
            </a:fld>
            <a:endParaRPr lang="en-US" dirty="0"/>
          </a:p>
        </p:txBody>
      </p:sp>
      <p:sp>
        <p:nvSpPr>
          <p:cNvPr id="6" name="Footer Placeholder 5"/>
          <p:cNvSpPr>
            <a:spLocks noGrp="1"/>
          </p:cNvSpPr>
          <p:nvPr>
            <p:ph type="ftr" sz="quarter" idx="11"/>
          </p:nvPr>
        </p:nvSpPr>
        <p:spPr>
          <a:xfrm>
            <a:off x="2286000" y="6357144"/>
            <a:ext cx="3429000" cy="384048"/>
          </a:xfrm>
        </p:spPr>
        <p:txBody>
          <a:bodyPr/>
          <a:lstStyle/>
          <a:p>
            <a:endParaRPr lang="en-US" dirty="0"/>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A86442B7-F7A6-44F5-A940-BF91B5A1AE3C}" type="slidenum">
              <a:rPr lang="en-US" smtClean="0">
                <a:solidFill>
                  <a:srgbClr val="FFFFFF"/>
                </a:solidFill>
              </a:rPr>
              <a:pPr/>
              <a:t>‹nº›</a:t>
            </a:fld>
            <a:endParaRPr lang="en-US" dirty="0">
              <a:solidFill>
                <a:srgbClr val="FFFFFF"/>
              </a:solidFill>
            </a:endParaRPr>
          </a:p>
        </p:txBody>
      </p:sp>
      <p:sp>
        <p:nvSpPr>
          <p:cNvPr id="29" name="Content Placeholder 28"/>
          <p:cNvSpPr>
            <a:spLocks noGrp="1"/>
          </p:cNvSpPr>
          <p:nvPr>
            <p:ph sz="quarter" idx="1"/>
          </p:nvPr>
        </p:nvSpPr>
        <p:spPr>
          <a:xfrm>
            <a:off x="2743200" y="228600"/>
            <a:ext cx="6248400" cy="5867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3" name="Text Placeholder 2"/>
          <p:cNvSpPr>
            <a:spLocks noGrp="1"/>
          </p:cNvSpPr>
          <p:nvPr>
            <p:ph type="body" idx="2"/>
          </p:nvPr>
        </p:nvSpPr>
        <p:spPr>
          <a:xfrm>
            <a:off x="301752" y="1600200"/>
            <a:ext cx="2057400" cy="3733800"/>
          </a:xfrm>
        </p:spPr>
        <p:txBody>
          <a:bodyPr tIns="45720" bIns="45720" anchor="t" anchorCtr="0"/>
          <a:lstStyle>
            <a:lvl1pPr marL="0" indent="0">
              <a:lnSpc>
                <a:spcPts val="2400"/>
              </a:lnSpc>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pt-BR" smtClean="0"/>
              <a:t>Clique para editar os estilos do texto mestre</a:t>
            </a:r>
          </a:p>
        </p:txBody>
      </p:sp>
      <p:sp>
        <p:nvSpPr>
          <p:cNvPr id="31" name="Title 30"/>
          <p:cNvSpPr>
            <a:spLocks noGrp="1"/>
          </p:cNvSpPr>
          <p:nvPr>
            <p:ph type="title"/>
          </p:nvPr>
        </p:nvSpPr>
        <p:spPr>
          <a:xfrm>
            <a:off x="301752" y="384048"/>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pt-BR" smtClean="0"/>
              <a:t>Clique para editar o estilo do título mestre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1">
        <a:schemeClr val="bg2"/>
      </p:bgRef>
    </p:bg>
    <p:spTree>
      <p:nvGrpSpPr>
        <p:cNvPr id="1" name=""/>
        <p:cNvGrpSpPr/>
        <p:nvPr/>
      </p:nvGrpSpPr>
      <p:grpSpPr>
        <a:xfrm>
          <a:off x="0" y="0"/>
          <a:ext cx="0" cy="0"/>
          <a:chOff x="0" y="0"/>
          <a:chExt cx="0" cy="0"/>
        </a:xfrm>
      </p:grpSpPr>
      <p:sp>
        <p:nvSpPr>
          <p:cNvPr id="25" name="Rectangle 24"/>
          <p:cNvSpPr/>
          <p:nvPr/>
        </p:nvSpPr>
        <p:spPr>
          <a:xfrm>
            <a:off x="0" y="0"/>
            <a:ext cx="2590800" cy="6858000"/>
          </a:xfrm>
          <a:prstGeom prst="rect">
            <a:avLst/>
          </a:prstGeom>
          <a:solidFill>
            <a:schemeClr val="accent1"/>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Oval 25"/>
          <p:cNvSpPr/>
          <p:nvPr/>
        </p:nvSpPr>
        <p:spPr>
          <a:xfrm>
            <a:off x="1563892" y="4337173"/>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a:off x="0" y="381000"/>
            <a:ext cx="2133600"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8" name="Rectangle 27"/>
          <p:cNvSpPr/>
          <p:nvPr/>
        </p:nvSpPr>
        <p:spPr>
          <a:xfrm>
            <a:off x="1447800" y="0"/>
            <a:ext cx="1175303" cy="633656"/>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9403" y="0"/>
            <a:ext cx="2302797" cy="2378511"/>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0" name="Oval 29"/>
          <p:cNvSpPr/>
          <p:nvPr/>
        </p:nvSpPr>
        <p:spPr>
          <a:xfrm>
            <a:off x="0" y="3276600"/>
            <a:ext cx="891076" cy="886968"/>
          </a:xfrm>
          <a:prstGeom prst="ellipse">
            <a:avLst/>
          </a:prstGeom>
          <a:solidFill>
            <a:schemeClr val="tx2">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Oval 30"/>
          <p:cNvSpPr/>
          <p:nvPr/>
        </p:nvSpPr>
        <p:spPr>
          <a:xfrm>
            <a:off x="793097" y="1721630"/>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09600" y="4038600"/>
            <a:ext cx="1554480" cy="1554480"/>
          </a:xfrm>
          <a:prstGeom prst="ellipse">
            <a:avLst/>
          </a:prstGeom>
          <a:solidFill>
            <a:schemeClr val="tx2">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34" name="Oval 33"/>
          <p:cNvSpPr/>
          <p:nvPr/>
        </p:nvSpPr>
        <p:spPr>
          <a:xfrm>
            <a:off x="1752600" y="381000"/>
            <a:ext cx="457200" cy="457200"/>
          </a:xfrm>
          <a:prstGeom prst="ellipse">
            <a:avLst/>
          </a:prstGeom>
          <a:solidFill>
            <a:schemeClr val="accent1">
              <a:shade val="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5" name="Oval 34"/>
          <p:cNvSpPr/>
          <p:nvPr/>
        </p:nvSpPr>
        <p:spPr>
          <a:xfrm>
            <a:off x="579120" y="2514600"/>
            <a:ext cx="2011680" cy="2011680"/>
          </a:xfrm>
          <a:prstGeom prst="ellipse">
            <a:avLst/>
          </a:prstGeom>
          <a:solidFill>
            <a:schemeClr val="bg2">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0" y="5715000"/>
            <a:ext cx="1600200" cy="1143000"/>
          </a:xfrm>
          <a:prstGeom prst="rect">
            <a:avLst/>
          </a:prstGeom>
          <a:solidFill>
            <a:schemeClr val="accent1">
              <a:shade val="75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1323393" y="5875179"/>
            <a:ext cx="731520" cy="73152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8" name="Oval 37"/>
          <p:cNvSpPr/>
          <p:nvPr/>
        </p:nvSpPr>
        <p:spPr>
          <a:xfrm>
            <a:off x="30970" y="5212570"/>
            <a:ext cx="1645430" cy="164543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1" name="Oval 20"/>
          <p:cNvSpPr/>
          <p:nvPr/>
        </p:nvSpPr>
        <p:spPr>
          <a:xfrm>
            <a:off x="152400" y="2362200"/>
            <a:ext cx="457200" cy="457200"/>
          </a:xfrm>
          <a:prstGeom prst="ellipse">
            <a:avLst/>
          </a:prstGeom>
          <a:solidFill>
            <a:schemeClr val="bg2">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5" name="Date Placeholder 4"/>
          <p:cNvSpPr>
            <a:spLocks noGrp="1"/>
          </p:cNvSpPr>
          <p:nvPr>
            <p:ph type="dt" sz="half" idx="10"/>
          </p:nvPr>
        </p:nvSpPr>
        <p:spPr/>
        <p:txBody>
          <a:bodyPr/>
          <a:lstStyle/>
          <a:p>
            <a:fld id="{876F042D-FBEA-40C8-ACF1-388DE857BC66}" type="datetime1">
              <a:rPr lang="en-US" smtClean="0"/>
              <a:pPr/>
              <a:t>4/27/2010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55448" y="6318504"/>
            <a:ext cx="1188720" cy="457200"/>
          </a:xfrm>
        </p:spPr>
        <p:txBody>
          <a:bodyPr/>
          <a:lstStyle>
            <a:lvl1pPr>
              <a:defRPr>
                <a:solidFill>
                  <a:srgbClr val="FFFFFF"/>
                </a:solidFill>
              </a:defRPr>
            </a:lvl1pPr>
          </a:lstStyle>
          <a:p>
            <a:fld id="{A86442B7-F7A6-44F5-A940-BF91B5A1AE3C}" type="slidenum">
              <a:rPr lang="en-US" smtClean="0">
                <a:solidFill>
                  <a:srgbClr val="FFFFFF"/>
                </a:solidFill>
              </a:rPr>
              <a:pPr/>
              <a:t>‹nº›</a:t>
            </a:fld>
            <a:endParaRPr lang="en-US" dirty="0">
              <a:solidFill>
                <a:srgbClr val="FFFFFF"/>
              </a:solidFill>
            </a:endParaRPr>
          </a:p>
        </p:txBody>
      </p:sp>
      <p:sp>
        <p:nvSpPr>
          <p:cNvPr id="2" name="Title 1"/>
          <p:cNvSpPr>
            <a:spLocks noGrp="1"/>
          </p:cNvSpPr>
          <p:nvPr>
            <p:ph type="title"/>
          </p:nvPr>
        </p:nvSpPr>
        <p:spPr>
          <a:xfrm>
            <a:off x="304800" y="381000"/>
            <a:ext cx="2057400" cy="1143000"/>
          </a:xfrm>
        </p:spPr>
        <p:txBody>
          <a:bodyPr lIns="91440" tIns="91440" anchor="b" anchorCtr="0"/>
          <a:lstStyle>
            <a:lvl1pPr algn="l">
              <a:buNone/>
              <a:defRPr sz="1800" b="1" spc="-50" baseline="0">
                <a:solidFill>
                  <a:srgbClr val="FFFFFF"/>
                </a:solidFill>
                <a:latin typeface="+mn-lt"/>
                <a:ea typeface="+mn-lt"/>
                <a:cs typeface="+mn-lt"/>
              </a:defRPr>
            </a:lvl1pPr>
          </a:lstStyle>
          <a:p>
            <a:r>
              <a:rPr lang="pt-BR" smtClean="0"/>
              <a:t>Clique para editar o estilo do título mestre</a:t>
            </a:r>
            <a:endParaRPr lang="en-US" dirty="0"/>
          </a:p>
        </p:txBody>
      </p:sp>
      <p:sp>
        <p:nvSpPr>
          <p:cNvPr id="3" name="Picture Placeholder 2"/>
          <p:cNvSpPr>
            <a:spLocks noGrp="1"/>
          </p:cNvSpPr>
          <p:nvPr>
            <p:ph type="pic" idx="1"/>
          </p:nvPr>
        </p:nvSpPr>
        <p:spPr>
          <a:xfrm>
            <a:off x="2590800" y="0"/>
            <a:ext cx="6553200" cy="5943600"/>
          </a:xfrm>
          <a:solidFill>
            <a:schemeClr val="bg2"/>
          </a:solidFill>
        </p:spPr>
        <p:txBody>
          <a:bodyPr/>
          <a:lstStyle>
            <a:lvl1pPr>
              <a:buNone/>
              <a:defRPr sz="3200"/>
            </a:lvl1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04800" y="1600200"/>
            <a:ext cx="2057400" cy="4267200"/>
          </a:xfrm>
        </p:spPr>
        <p:txBody>
          <a:bodyPr anchor="t" anchorCtr="0"/>
          <a:lstStyle>
            <a:lvl1pPr marL="0" indent="0">
              <a:lnSpc>
                <a:spcPts val="2400"/>
              </a:lnSpc>
              <a:spcAft>
                <a:spcPts val="1000"/>
              </a:spcAft>
              <a:buFontTx/>
              <a:buNone/>
              <a:defRPr sz="1600" b="0">
                <a:solidFill>
                  <a:srgbClr val="FFFFFF"/>
                </a:solidFill>
              </a:defRPr>
            </a:lvl1pPr>
            <a:lvl2pPr>
              <a:defRPr sz="1200"/>
            </a:lvl2pPr>
            <a:lvl3pPr>
              <a:defRPr sz="1000"/>
            </a:lvl3pPr>
            <a:lvl4pPr>
              <a:defRPr sz="900"/>
            </a:lvl4pPr>
            <a:lvl5pPr>
              <a:defRPr sz="900"/>
            </a:lvl5pPr>
          </a:lstStyle>
          <a:p>
            <a:pPr lvl="0"/>
            <a:r>
              <a:rPr lang="pt-BR" smtClean="0"/>
              <a:t>Clique para editar os estilos do texto mestre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8" name="Rectangle 7"/>
          <p:cNvSpPr/>
          <p:nvPr/>
        </p:nvSpPr>
        <p:spPr>
          <a:xfrm>
            <a:off x="914400" y="2292526"/>
            <a:ext cx="2743200" cy="2127074"/>
          </a:xfrm>
          <a:prstGeom prst="rect">
            <a:avLst/>
          </a:prstGeom>
          <a:solidFill>
            <a:schemeClr val="accent1">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Oval 10"/>
          <p:cNvSpPr/>
          <p:nvPr/>
        </p:nvSpPr>
        <p:spPr>
          <a:xfrm>
            <a:off x="2977827" y="5072066"/>
            <a:ext cx="1758141" cy="1739481"/>
          </a:xfrm>
          <a:prstGeom prst="ellipse">
            <a:avLst/>
          </a:prstGeom>
          <a:solidFill>
            <a:schemeClr val="accent1">
              <a:tint val="90000"/>
              <a:shade val="45000"/>
              <a:satMod val="200000"/>
              <a:alpha val="13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Rectangle 12"/>
          <p:cNvSpPr/>
          <p:nvPr/>
        </p:nvSpPr>
        <p:spPr>
          <a:xfrm>
            <a:off x="5257800" y="0"/>
            <a:ext cx="3886200" cy="3048000"/>
          </a:xfrm>
          <a:prstGeom prst="rect">
            <a:avLst/>
          </a:prstGeom>
          <a:solidFill>
            <a:schemeClr val="accent1">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4" name="Rectangle 13"/>
          <p:cNvSpPr/>
          <p:nvPr/>
        </p:nvSpPr>
        <p:spPr>
          <a:xfrm>
            <a:off x="0" y="4114800"/>
            <a:ext cx="2362200" cy="2463018"/>
          </a:xfrm>
          <a:prstGeom prst="rect">
            <a:avLst/>
          </a:prstGeom>
          <a:solidFill>
            <a:schemeClr val="bg2">
              <a:tint val="60000"/>
              <a:alpha val="7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5" name="Oval 14"/>
          <p:cNvSpPr/>
          <p:nvPr/>
        </p:nvSpPr>
        <p:spPr>
          <a:xfrm>
            <a:off x="4178687" y="2389810"/>
            <a:ext cx="2174118" cy="2174118"/>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6" name="Oval 15"/>
          <p:cNvSpPr/>
          <p:nvPr/>
        </p:nvSpPr>
        <p:spPr>
          <a:xfrm>
            <a:off x="6384588" y="5842728"/>
            <a:ext cx="1011260" cy="101126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7" name="Oval 16"/>
          <p:cNvSpPr/>
          <p:nvPr/>
        </p:nvSpPr>
        <p:spPr>
          <a:xfrm>
            <a:off x="6322493" y="1427132"/>
            <a:ext cx="2047390" cy="2047390"/>
          </a:xfrm>
          <a:prstGeom prst="ellipse">
            <a:avLst/>
          </a:prstGeom>
          <a:solidFill>
            <a:srgbClr val="C1E8E4">
              <a:alpha val="10980"/>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8" name="Oval 17"/>
          <p:cNvSpPr/>
          <p:nvPr/>
        </p:nvSpPr>
        <p:spPr>
          <a:xfrm>
            <a:off x="114300" y="4803322"/>
            <a:ext cx="1959428" cy="1959428"/>
          </a:xfrm>
          <a:prstGeom prst="ellipse">
            <a:avLst/>
          </a:prstGeom>
          <a:solidFill>
            <a:srgbClr val="C1E8E4">
              <a:alpha val="12157"/>
            </a:srgb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9" name="Oval 18"/>
          <p:cNvSpPr/>
          <p:nvPr/>
        </p:nvSpPr>
        <p:spPr>
          <a:xfrm>
            <a:off x="2021092" y="4578526"/>
            <a:ext cx="1026908" cy="1026906"/>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Oval 19"/>
          <p:cNvSpPr/>
          <p:nvPr/>
        </p:nvSpPr>
        <p:spPr>
          <a:xfrm>
            <a:off x="4172385" y="4626825"/>
            <a:ext cx="1515880" cy="1394583"/>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1906" y="361813"/>
            <a:ext cx="2512694" cy="2388889"/>
          </a:xfrm>
          <a:prstGeom prst="rect">
            <a:avLst/>
          </a:prstGeom>
          <a:solidFill>
            <a:schemeClr val="accent1">
              <a:tint val="90000"/>
              <a:satMod val="200000"/>
              <a:alpha val="7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3" name="Rectangle 22"/>
          <p:cNvSpPr/>
          <p:nvPr/>
        </p:nvSpPr>
        <p:spPr>
          <a:xfrm>
            <a:off x="1295400" y="0"/>
            <a:ext cx="1524000" cy="609600"/>
          </a:xfrm>
          <a:prstGeom prst="rect">
            <a:avLst/>
          </a:prstGeom>
          <a:solidFill>
            <a:schemeClr val="accent1">
              <a:tint val="60000"/>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5" name="Oval 24"/>
          <p:cNvSpPr/>
          <p:nvPr/>
        </p:nvSpPr>
        <p:spPr>
          <a:xfrm>
            <a:off x="59403" y="212289"/>
            <a:ext cx="2022300" cy="2022300"/>
          </a:xfrm>
          <a:prstGeom prst="ellipse">
            <a:avLst/>
          </a:prstGeom>
          <a:solidFill>
            <a:schemeClr val="accent1">
              <a:tint val="100000"/>
              <a:satMod val="275000"/>
              <a:alpha val="15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buClr>
                <a:schemeClr val="accent2"/>
              </a:buClr>
              <a:buSzPct val="90000"/>
              <a:buFont typeface="Wingdings 2"/>
              <a:buChar char=""/>
            </a:pPr>
            <a:endParaRPr lang="en-US" dirty="0"/>
          </a:p>
        </p:txBody>
      </p:sp>
      <p:sp>
        <p:nvSpPr>
          <p:cNvPr id="26" name="Oval 25"/>
          <p:cNvSpPr/>
          <p:nvPr/>
        </p:nvSpPr>
        <p:spPr>
          <a:xfrm>
            <a:off x="76200" y="3962400"/>
            <a:ext cx="891076" cy="886968"/>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Oval 26"/>
          <p:cNvSpPr/>
          <p:nvPr/>
        </p:nvSpPr>
        <p:spPr>
          <a:xfrm>
            <a:off x="2121357" y="1507438"/>
            <a:ext cx="1402570" cy="1402570"/>
          </a:xfrm>
          <a:prstGeom prst="ellipse">
            <a:avLst/>
          </a:prstGeom>
          <a:solidFill>
            <a:schemeClr val="accent1">
              <a:tint val="90000"/>
              <a:satMod val="275000"/>
              <a:alpha val="9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8" name="Oval 27"/>
          <p:cNvSpPr/>
          <p:nvPr/>
        </p:nvSpPr>
        <p:spPr>
          <a:xfrm>
            <a:off x="3369253" y="466436"/>
            <a:ext cx="1595105" cy="1595105"/>
          </a:xfrm>
          <a:prstGeom prst="ellipse">
            <a:avLst/>
          </a:prstGeom>
          <a:solidFill>
            <a:schemeClr val="accent1">
              <a:tint val="100000"/>
              <a:satMod val="275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9" name="Oval 28"/>
          <p:cNvSpPr/>
          <p:nvPr/>
        </p:nvSpPr>
        <p:spPr>
          <a:xfrm>
            <a:off x="5189756" y="2967572"/>
            <a:ext cx="3234945" cy="3234944"/>
          </a:xfrm>
          <a:prstGeom prst="ellipse">
            <a:avLst/>
          </a:prstGeom>
          <a:solidFill>
            <a:schemeClr val="accent1">
              <a:tint val="100000"/>
              <a:satMod val="18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Oval 29"/>
          <p:cNvSpPr/>
          <p:nvPr/>
        </p:nvSpPr>
        <p:spPr>
          <a:xfrm>
            <a:off x="55626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Oval 31"/>
          <p:cNvSpPr/>
          <p:nvPr/>
        </p:nvSpPr>
        <p:spPr>
          <a:xfrm>
            <a:off x="6951220" y="4665220"/>
            <a:ext cx="2192780" cy="2192780"/>
          </a:xfrm>
          <a:prstGeom prst="ellipse">
            <a:avLst/>
          </a:prstGeom>
          <a:solidFill>
            <a:schemeClr val="accent1">
              <a:tint val="75000"/>
              <a:shade val="50000"/>
              <a:satMod val="200000"/>
              <a:alpha val="8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Oval 32"/>
          <p:cNvSpPr/>
          <p:nvPr/>
        </p:nvSpPr>
        <p:spPr>
          <a:xfrm>
            <a:off x="1600200" y="3705807"/>
            <a:ext cx="1195876" cy="1198294"/>
          </a:xfrm>
          <a:prstGeom prst="ellipse">
            <a:avLst/>
          </a:prstGeom>
          <a:solidFill>
            <a:schemeClr val="accent1">
              <a:tint val="75000"/>
              <a:satMod val="200000"/>
              <a:alpha val="95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Oval 33"/>
          <p:cNvSpPr/>
          <p:nvPr/>
        </p:nvSpPr>
        <p:spPr>
          <a:xfrm>
            <a:off x="6324600" y="228600"/>
            <a:ext cx="822960" cy="822960"/>
          </a:xfrm>
          <a:prstGeom prst="ellipse">
            <a:avLst/>
          </a:prstGeom>
          <a:solidFill>
            <a:schemeClr val="accent1">
              <a:tint val="90000"/>
              <a:satMod val="275000"/>
              <a:alpha val="6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Oval 34"/>
          <p:cNvSpPr/>
          <p:nvPr/>
        </p:nvSpPr>
        <p:spPr>
          <a:xfrm>
            <a:off x="8077200"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6" name="Rectangle 35"/>
          <p:cNvSpPr/>
          <p:nvPr/>
        </p:nvSpPr>
        <p:spPr>
          <a:xfrm>
            <a:off x="5410200" y="6324600"/>
            <a:ext cx="1524000" cy="533400"/>
          </a:xfrm>
          <a:prstGeom prst="rect">
            <a:avLst/>
          </a:prstGeom>
          <a:solidFill>
            <a:schemeClr val="accent1">
              <a:alpha val="10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Oval 36"/>
          <p:cNvSpPr/>
          <p:nvPr/>
        </p:nvSpPr>
        <p:spPr>
          <a:xfrm>
            <a:off x="3011692" y="6526"/>
            <a:ext cx="1026908" cy="1026906"/>
          </a:xfrm>
          <a:prstGeom prst="ellipse">
            <a:avLst/>
          </a:prstGeom>
          <a:solidFill>
            <a:schemeClr val="accent1">
              <a:tint val="90000"/>
              <a:satMod val="275000"/>
              <a:alpha val="4000"/>
            </a:schemeClr>
          </a:solidFill>
          <a:ln w="25400" cap="rnd" cmpd="sng" algn="ctr">
            <a:noFill/>
            <a:prstDash val="solid"/>
          </a:ln>
          <a:effectLst/>
          <a:scene3d>
            <a:camera prst="orthographicFront"/>
            <a:lightRig rig="harsh" dir="tl">
              <a:rot lat="0" lon="0" rev="8400000"/>
            </a:lightRig>
          </a:scene3d>
          <a:sp3d prstMaterial="fla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4" name="Date Placeholder 23"/>
          <p:cNvSpPr>
            <a:spLocks noGrp="1"/>
          </p:cNvSpPr>
          <p:nvPr>
            <p:ph type="dt" sz="half" idx="2"/>
          </p:nvPr>
        </p:nvSpPr>
        <p:spPr>
          <a:xfrm>
            <a:off x="5791200" y="6357144"/>
            <a:ext cx="2974848" cy="384048"/>
          </a:xfrm>
          <a:prstGeom prst="rect">
            <a:avLst/>
          </a:prstGeom>
        </p:spPr>
        <p:txBody>
          <a:bodyPr vert="horz" anchor="ctr" anchorCtr="0"/>
          <a:lstStyle>
            <a:lvl1pPr algn="l">
              <a:defRPr sz="1400">
                <a:solidFill>
                  <a:schemeClr val="tx2"/>
                </a:solidFill>
              </a:defRPr>
            </a:lvl1pPr>
          </a:lstStyle>
          <a:p>
            <a:fld id="{1A33440A-D04E-4FB0-ACBB-D1FD42651063}" type="datetime1">
              <a:rPr lang="en-US" smtClean="0"/>
              <a:pPr/>
              <a:t>4/27/2010</a:t>
            </a:fld>
            <a:endParaRPr lang="en-US" sz="1600" dirty="0">
              <a:solidFill>
                <a:schemeClr val="tx2"/>
              </a:solidFill>
            </a:endParaRPr>
          </a:p>
        </p:txBody>
      </p:sp>
      <p:sp>
        <p:nvSpPr>
          <p:cNvPr id="10" name="Footer Placeholder 9"/>
          <p:cNvSpPr>
            <a:spLocks noGrp="1"/>
          </p:cNvSpPr>
          <p:nvPr>
            <p:ph type="ftr" sz="quarter" idx="3"/>
          </p:nvPr>
        </p:nvSpPr>
        <p:spPr>
          <a:xfrm>
            <a:off x="2133600" y="6357144"/>
            <a:ext cx="3581400" cy="384048"/>
          </a:xfrm>
          <a:prstGeom prst="rect">
            <a:avLst/>
          </a:prstGeom>
        </p:spPr>
        <p:txBody>
          <a:bodyPr vert="horz" anchor="ctr" anchorCtr="0"/>
          <a:lstStyle>
            <a:lvl1pPr algn="r">
              <a:defRPr sz="1400">
                <a:solidFill>
                  <a:schemeClr val="tx2"/>
                </a:solidFill>
              </a:defRPr>
            </a:lvl1pPr>
          </a:lstStyle>
          <a:p>
            <a:pPr algn="r"/>
            <a:endParaRPr lang="en-US" sz="1400" dirty="0">
              <a:solidFill>
                <a:schemeClr val="tx2"/>
              </a:solidFill>
            </a:endParaRPr>
          </a:p>
        </p:txBody>
      </p:sp>
      <p:sp>
        <p:nvSpPr>
          <p:cNvPr id="22" name="Slide Number Placeholder 21"/>
          <p:cNvSpPr>
            <a:spLocks noGrp="1"/>
          </p:cNvSpPr>
          <p:nvPr>
            <p:ph type="sldNum" sz="quarter" idx="4"/>
          </p:nvPr>
        </p:nvSpPr>
        <p:spPr>
          <a:xfrm>
            <a:off x="155448" y="6315075"/>
            <a:ext cx="1188720" cy="457200"/>
          </a:xfrm>
          <a:prstGeom prst="rect">
            <a:avLst/>
          </a:prstGeom>
          <a:noFill/>
        </p:spPr>
        <p:txBody>
          <a:bodyPr vert="horz" lIns="0" tIns="0" rIns="0" bIns="0" anchor="ctr" anchorCtr="1">
            <a:normAutofit/>
          </a:bodyPr>
          <a:lstStyle>
            <a:lvl1pPr algn="ctr">
              <a:defRPr sz="2800">
                <a:solidFill>
                  <a:schemeClr val="tx2"/>
                </a:solidFill>
              </a:defRPr>
            </a:lvl1pPr>
          </a:lstStyle>
          <a:p>
            <a:pPr algn="ctr"/>
            <a:fld id="{E5C7EF4D-DD50-400C-9F04-EB20CB99416E}" type="slidenum">
              <a:rPr lang="en-US" sz="2800" smtClean="0">
                <a:solidFill>
                  <a:schemeClr val="tx2"/>
                </a:solidFill>
              </a:rPr>
              <a:pPr algn="ctr"/>
              <a:t>‹nº›</a:t>
            </a:fld>
            <a:endParaRPr lang="en-US" sz="2800" dirty="0">
              <a:solidFill>
                <a:schemeClr val="tx2"/>
              </a:solidFill>
            </a:endParaRPr>
          </a:p>
        </p:txBody>
      </p:sp>
      <p:sp>
        <p:nvSpPr>
          <p:cNvPr id="5" name="Title Placeholder 4"/>
          <p:cNvSpPr>
            <a:spLocks noGrp="1"/>
          </p:cNvSpPr>
          <p:nvPr>
            <p:ph type="title"/>
          </p:nvPr>
        </p:nvSpPr>
        <p:spPr>
          <a:xfrm>
            <a:off x="457200" y="152400"/>
            <a:ext cx="8229600" cy="1143000"/>
          </a:xfrm>
          <a:prstGeom prst="rect">
            <a:avLst/>
          </a:prstGeom>
        </p:spPr>
        <p:txBody>
          <a:bodyPr vert="horz" anchor="b" anchorCtr="0">
            <a:normAutofit/>
          </a:bodyPr>
          <a:lstStyle/>
          <a:p>
            <a:r>
              <a:rPr lang="pt-BR" smtClean="0"/>
              <a:t>Clique para editar o estilo do título mestre</a:t>
            </a:r>
            <a:endParaRPr lang="en-US"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sz="3800" kern="1200" spc="-100" baseline="0">
          <a:solidFill>
            <a:schemeClr val="tx2"/>
          </a:solidFill>
          <a:latin typeface="+mj-lt"/>
          <a:ea typeface="+mj-ea"/>
          <a:cs typeface="+mj-cs"/>
        </a:defRPr>
      </a:lvl1pPr>
    </p:titleStyle>
    <p:bodyStyle>
      <a:lvl1pPr marL="274320" indent="-274320" algn="l" rtl="0" eaLnBrk="1" latinLnBrk="0" hangingPunct="1">
        <a:spcBef>
          <a:spcPts val="700"/>
        </a:spcBef>
        <a:buClr>
          <a:schemeClr val="accent2"/>
        </a:buClr>
        <a:buSzPct val="85000"/>
        <a:buFont typeface="Wingdings 2"/>
        <a:buChar char=""/>
        <a:defRPr sz="2800" kern="1200">
          <a:solidFill>
            <a:schemeClr val="tx1"/>
          </a:solidFill>
          <a:latin typeface="+mn-lt"/>
          <a:ea typeface="+mn-ea"/>
          <a:cs typeface="+mn-cs"/>
        </a:defRPr>
      </a:lvl1pPr>
      <a:lvl2pPr marL="640080" indent="-274320" algn="l" rtl="0" eaLnBrk="1" latinLnBrk="0" hangingPunct="1">
        <a:spcBef>
          <a:spcPts val="600"/>
        </a:spcBef>
        <a:buClr>
          <a:schemeClr val="accent1"/>
        </a:buClr>
        <a:buSzPct val="85000"/>
        <a:buFont typeface="Wingdings 2"/>
        <a:buChar char=""/>
        <a:defRPr sz="2500" kern="1200">
          <a:solidFill>
            <a:schemeClr val="tx1"/>
          </a:solidFill>
          <a:latin typeface="+mn-lt"/>
          <a:ea typeface="+mn-ea"/>
          <a:cs typeface="+mn-cs"/>
        </a:defRPr>
      </a:lvl2pPr>
      <a:lvl3pPr marL="1005840" indent="-228600" algn="l" rtl="0" eaLnBrk="1" latinLnBrk="0" hangingPunct="1">
        <a:spcBef>
          <a:spcPts val="500"/>
        </a:spcBef>
        <a:buClr>
          <a:schemeClr val="accent3"/>
        </a:buClr>
        <a:buSzPct val="85000"/>
        <a:buFont typeface="Wingdings 2"/>
        <a:buChar char=""/>
        <a:defRPr sz="2200" kern="1200">
          <a:solidFill>
            <a:schemeClr val="tx1"/>
          </a:solidFill>
          <a:latin typeface="+mn-lt"/>
          <a:ea typeface="+mn-ea"/>
          <a:cs typeface="+mn-cs"/>
        </a:defRPr>
      </a:lvl3pPr>
      <a:lvl4pPr marL="1280160" indent="-228600" algn="l" rtl="0" eaLnBrk="1" latinLnBrk="0" hangingPunct="1">
        <a:spcBef>
          <a:spcPts val="400"/>
        </a:spcBef>
        <a:buClr>
          <a:schemeClr val="accent4"/>
        </a:buClr>
        <a:buFont typeface="Wingdings"/>
        <a:buChar char="§"/>
        <a:defRPr sz="2000" kern="1200">
          <a:solidFill>
            <a:schemeClr val="tx1"/>
          </a:solidFill>
          <a:latin typeface="+mn-lt"/>
          <a:ea typeface="+mn-ea"/>
          <a:cs typeface="+mn-cs"/>
        </a:defRPr>
      </a:lvl4pPr>
      <a:lvl5pPr marL="1554480" indent="-228600" algn="l" rtl="0" eaLnBrk="1" latinLnBrk="0" hangingPunct="1">
        <a:spcBef>
          <a:spcPct val="20000"/>
        </a:spcBef>
        <a:buClr>
          <a:schemeClr val="accent5"/>
        </a:buClr>
        <a:buFont typeface="Wingdings"/>
        <a:buChar char="§"/>
        <a:defRPr sz="1600" kern="1200">
          <a:solidFill>
            <a:schemeClr val="tx1"/>
          </a:solidFill>
          <a:latin typeface="+mn-lt"/>
          <a:ea typeface="+mn-ea"/>
          <a:cs typeface="+mn-cs"/>
        </a:defRPr>
      </a:lvl5pPr>
      <a:lvl6pPr marL="1828800" indent="-228600" algn="l" rtl="0" eaLnBrk="1" latinLnBrk="0" hangingPunct="1">
        <a:spcBef>
          <a:spcPct val="20000"/>
        </a:spcBef>
        <a:buClr>
          <a:schemeClr val="accent5"/>
        </a:buClr>
        <a:buFont typeface="Wingdings"/>
        <a:buChar char="§"/>
        <a:defRPr sz="1800" kern="1200">
          <a:solidFill>
            <a:schemeClr val="tx1"/>
          </a:solidFill>
          <a:latin typeface="+mn-lt"/>
          <a:ea typeface="+mn-ea"/>
          <a:cs typeface="+mn-cs"/>
        </a:defRPr>
      </a:lvl6pPr>
      <a:lvl7pPr marL="2011680" indent="-182880" algn="l" rtl="0" eaLnBrk="1" latinLnBrk="0" hangingPunct="1">
        <a:spcBef>
          <a:spcPct val="20000"/>
        </a:spcBef>
        <a:buClr>
          <a:schemeClr val="accent2"/>
        </a:buClr>
        <a:buFont typeface="Wingdings"/>
        <a:buChar char="§"/>
        <a:defRPr sz="1600" kern="1200" baseline="0">
          <a:solidFill>
            <a:schemeClr val="tx1"/>
          </a:solidFill>
          <a:latin typeface="+mn-lt"/>
          <a:ea typeface="+mn-ea"/>
          <a:cs typeface="+mn-cs"/>
        </a:defRPr>
      </a:lvl7pPr>
      <a:lvl8pPr marL="2286000" indent="-182880" algn="l" rtl="0" eaLnBrk="1" latinLnBrk="0" hangingPunct="1">
        <a:spcBef>
          <a:spcPct val="20000"/>
        </a:spcBef>
        <a:buClr>
          <a:schemeClr val="accent3"/>
        </a:buClr>
        <a:buFont typeface="Wingdings"/>
        <a:buChar char="§"/>
        <a:defRPr sz="1600" kern="1200">
          <a:solidFill>
            <a:schemeClr val="tx1"/>
          </a:solidFill>
          <a:latin typeface="+mn-lt"/>
          <a:ea typeface="+mn-ea"/>
          <a:cs typeface="+mn-cs"/>
        </a:defRPr>
      </a:lvl8pPr>
      <a:lvl9pPr marL="2560320" indent="-182880" algn="l" rtl="0" eaLnBrk="1" latinLnBrk="0" hangingPunct="1">
        <a:spcBef>
          <a:spcPct val="20000"/>
        </a:spcBef>
        <a:buClr>
          <a:schemeClr val="accent6"/>
        </a:buClr>
        <a:buFont typeface="Wingdings"/>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p:txBody>
          <a:bodyPr/>
          <a:lstStyle/>
          <a:p>
            <a:r>
              <a:rPr lang="pt-BR" dirty="0" smtClean="0"/>
              <a:t>NCL(</a:t>
            </a:r>
            <a:r>
              <a:rPr lang="pt-BR" dirty="0" err="1" smtClean="0"/>
              <a:t>Nested</a:t>
            </a:r>
            <a:r>
              <a:rPr lang="pt-BR" dirty="0" smtClean="0"/>
              <a:t> </a:t>
            </a:r>
            <a:r>
              <a:rPr lang="pt-BR" dirty="0" err="1" smtClean="0"/>
              <a:t>Context</a:t>
            </a:r>
            <a:r>
              <a:rPr lang="pt-BR" dirty="0" smtClean="0"/>
              <a:t> </a:t>
            </a:r>
            <a:r>
              <a:rPr lang="pt-BR" dirty="0" err="1" smtClean="0"/>
              <a:t>Language</a:t>
            </a:r>
            <a:r>
              <a:rPr lang="pt-BR" dirty="0" smtClean="0"/>
              <a:t>)</a:t>
            </a:r>
          </a:p>
          <a:p>
            <a:endParaRPr lang="pt-BR" dirty="0"/>
          </a:p>
        </p:txBody>
      </p:sp>
      <p:sp>
        <p:nvSpPr>
          <p:cNvPr id="3" name="Título 2"/>
          <p:cNvSpPr>
            <a:spLocks noGrp="1"/>
          </p:cNvSpPr>
          <p:nvPr>
            <p:ph type="ctrTitle"/>
          </p:nvPr>
        </p:nvSpPr>
        <p:spPr/>
        <p:txBody>
          <a:bodyPr/>
          <a:lstStyle/>
          <a:p>
            <a:r>
              <a:rPr lang="pt-BR" dirty="0" smtClean="0"/>
              <a:t>NCL</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Onde tocar?</a:t>
            </a:r>
            <a:endParaRPr lang="pt-BR" dirty="0"/>
          </a:p>
        </p:txBody>
      </p:sp>
      <p:sp>
        <p:nvSpPr>
          <p:cNvPr id="3" name="Espaço Reservado para Conteúdo 2"/>
          <p:cNvSpPr>
            <a:spLocks noGrp="1"/>
          </p:cNvSpPr>
          <p:nvPr>
            <p:ph sz="quarter" idx="1"/>
          </p:nvPr>
        </p:nvSpPr>
        <p:spPr/>
        <p:txBody>
          <a:bodyPr/>
          <a:lstStyle/>
          <a:p>
            <a:pPr algn="just"/>
            <a:r>
              <a:rPr lang="pt-BR" dirty="0" smtClean="0"/>
              <a:t>Áreas são representadas na tela, através de elemento chamados region.</a:t>
            </a:r>
          </a:p>
          <a:p>
            <a:endParaRPr lang="pt-BR" dirty="0" smtClean="0"/>
          </a:p>
          <a:p>
            <a:pPr algn="just"/>
            <a:r>
              <a:rPr lang="pt-BR" dirty="0" smtClean="0"/>
              <a:t>As </a:t>
            </a:r>
            <a:r>
              <a:rPr lang="pt-BR" dirty="0" err="1" smtClean="0"/>
              <a:t>regions</a:t>
            </a:r>
            <a:r>
              <a:rPr lang="pt-BR" dirty="0" smtClean="0"/>
              <a:t> define a posição e a área de onde a mídia irá tocar.</a:t>
            </a:r>
            <a:endParaRPr lang="pt-BR" dirty="0"/>
          </a:p>
        </p:txBody>
      </p:sp>
      <p:pic>
        <p:nvPicPr>
          <p:cNvPr id="2052" name="Picture 4" descr="C:\Users\user\Desktop\Sem Título-1.png"/>
          <p:cNvPicPr>
            <a:picLocks noChangeAspect="1" noChangeArrowheads="1"/>
          </p:cNvPicPr>
          <p:nvPr/>
        </p:nvPicPr>
        <p:blipFill>
          <a:blip r:embed="rId2" cstate="print"/>
          <a:srcRect/>
          <a:stretch>
            <a:fillRect/>
          </a:stretch>
        </p:blipFill>
        <p:spPr bwMode="auto">
          <a:xfrm>
            <a:off x="2285984" y="1142984"/>
            <a:ext cx="4572032" cy="54443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nodeType="clickEffect">
                                  <p:stCondLst>
                                    <p:cond delay="0"/>
                                  </p:stCondLst>
                                  <p:childTnLst>
                                    <p:animEffect transition="out" filter="fade">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par>
                                <p:cTn id="16" presetID="10" presetClass="exit" presetSubtype="0" fill="hold" nodeType="withEffect">
                                  <p:stCondLst>
                                    <p:cond delay="0"/>
                                  </p:stCondLst>
                                  <p:childTnLst>
                                    <p:animEffect transition="out" filter="fade">
                                      <p:cBhvr>
                                        <p:cTn id="17" dur="500"/>
                                        <p:tgtEl>
                                          <p:spTgt spid="3">
                                            <p:txEl>
                                              <p:pRg st="2" end="2"/>
                                            </p:txEl>
                                          </p:spTgt>
                                        </p:tgtEl>
                                      </p:cBhvr>
                                    </p:animEffect>
                                    <p:set>
                                      <p:cBhvr>
                                        <p:cTn id="18" dur="1" fill="hold">
                                          <p:stCondLst>
                                            <p:cond delay="499"/>
                                          </p:stCondLst>
                                        </p:cTn>
                                        <p:tgtEl>
                                          <p:spTgt spid="3">
                                            <p:txEl>
                                              <p:pRg st="2" end="2"/>
                                            </p:txEl>
                                          </p:spTgt>
                                        </p:tgtEl>
                                        <p:attrNameLst>
                                          <p:attrName>style.visibility</p:attrName>
                                        </p:attrNameLst>
                                      </p:cBhvr>
                                      <p:to>
                                        <p:strVal val="hidden"/>
                                      </p:to>
                                    </p:set>
                                  </p:childTnLst>
                                </p:cTn>
                              </p:par>
                            </p:childTnLst>
                          </p:cTn>
                        </p:par>
                        <p:par>
                          <p:cTn id="19" fill="hold">
                            <p:stCondLst>
                              <p:cond delay="500"/>
                            </p:stCondLst>
                            <p:childTnLst>
                              <p:par>
                                <p:cTn id="20" presetID="16" presetClass="entr" presetSubtype="26" fill="hold" nodeType="afterEffect">
                                  <p:stCondLst>
                                    <p:cond delay="0"/>
                                  </p:stCondLst>
                                  <p:childTnLst>
                                    <p:set>
                                      <p:cBhvr>
                                        <p:cTn id="21" dur="1" fill="hold">
                                          <p:stCondLst>
                                            <p:cond delay="0"/>
                                          </p:stCondLst>
                                        </p:cTn>
                                        <p:tgtEl>
                                          <p:spTgt spid="2052"/>
                                        </p:tgtEl>
                                        <p:attrNameLst>
                                          <p:attrName>style.visibility</p:attrName>
                                        </p:attrNameLst>
                                      </p:cBhvr>
                                      <p:to>
                                        <p:strVal val="visible"/>
                                      </p:to>
                                    </p:set>
                                    <p:animEffect transition="in" filter="barn(inHorizontal)">
                                      <p:cBhvr>
                                        <p:cTn id="22"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Como tocar?</a:t>
            </a:r>
            <a:endParaRPr lang="pt-BR" dirty="0"/>
          </a:p>
        </p:txBody>
      </p:sp>
      <p:sp>
        <p:nvSpPr>
          <p:cNvPr id="3" name="Espaço Reservado para Conteúdo 2"/>
          <p:cNvSpPr>
            <a:spLocks noGrp="1"/>
          </p:cNvSpPr>
          <p:nvPr>
            <p:ph sz="quarter" idx="1"/>
          </p:nvPr>
        </p:nvSpPr>
        <p:spPr/>
        <p:txBody>
          <a:bodyPr/>
          <a:lstStyle/>
          <a:p>
            <a:r>
              <a:rPr lang="pt-BR" dirty="0" smtClean="0"/>
              <a:t>Descritores: Associação entre uma mídia e uma região.</a:t>
            </a:r>
          </a:p>
          <a:p>
            <a:r>
              <a:rPr lang="pt-BR" dirty="0" smtClean="0"/>
              <a:t>Descritores definem as propriedades da mídia.</a:t>
            </a:r>
          </a:p>
          <a:p>
            <a:endParaRPr lang="pt-BR" dirty="0" smtClean="0"/>
          </a:p>
          <a:p>
            <a:r>
              <a:rPr lang="pt-BR" dirty="0" smtClean="0"/>
              <a:t>Exemplos:</a:t>
            </a:r>
          </a:p>
          <a:p>
            <a:pPr lvl="1"/>
            <a:r>
              <a:rPr lang="pt-BR" dirty="0" smtClean="0"/>
              <a:t>Volume de um vídeo.</a:t>
            </a:r>
          </a:p>
          <a:p>
            <a:pPr lvl="1"/>
            <a:r>
              <a:rPr lang="pt-BR" dirty="0" smtClean="0"/>
              <a:t>Transparência de uma imagem.</a:t>
            </a:r>
          </a:p>
          <a:p>
            <a:pPr lvl="1"/>
            <a:r>
              <a:rPr lang="pt-BR" dirty="0" smtClean="0"/>
              <a:t>Cor do texto.</a:t>
            </a:r>
          </a:p>
          <a:p>
            <a:pPr lvl="1"/>
            <a:endParaRPr lang="pt-BR" dirty="0" smtClean="0"/>
          </a:p>
          <a:p>
            <a:endParaRPr lang="pt-BR" dirty="0" smtClean="0"/>
          </a:p>
          <a:p>
            <a:endParaRPr lang="pt-BR" dirty="0"/>
          </a:p>
        </p:txBody>
      </p:sp>
      <p:sp>
        <p:nvSpPr>
          <p:cNvPr id="3076" name="AutoShape 4" descr="https://mail.google.com/mail/?ui=2&amp;ik=68d9a556c9&amp;view=att&amp;th=128313d084fed5ff&amp;attid=0.1&amp;disp=inline&amp;realattid=f_g8et6q2l0&amp;z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3078" name="AutoShape 6" descr="https://mail.google.com/mail/?ui=2&amp;ik=68d9a556c9&amp;view=att&amp;th=128313d084fed5ff&amp;attid=0.1&amp;disp=inline&amp;realattid=f_g8et6q2l0&amp;z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3080" name="AutoShape 8" descr="https://mail.google.com/mail/?ui=2&amp;ik=68d9a556c9&amp;view=att&amp;th=128313d084fed5ff&amp;attid=0.1&amp;disp=inline&amp;realattid=f_g8et6q2l0&amp;z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3081" name="Picture 9" descr="C:\Users\user\Desktop\Sem Título-2 (1).png"/>
          <p:cNvPicPr>
            <a:picLocks noChangeAspect="1" noChangeArrowheads="1"/>
          </p:cNvPicPr>
          <p:nvPr/>
        </p:nvPicPr>
        <p:blipFill>
          <a:blip r:embed="rId2" cstate="print"/>
          <a:srcRect/>
          <a:stretch>
            <a:fillRect/>
          </a:stretch>
        </p:blipFill>
        <p:spPr bwMode="auto">
          <a:xfrm>
            <a:off x="0" y="1785926"/>
            <a:ext cx="8748713" cy="4470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3">
                                            <p:txEl>
                                              <p:pRg st="0" end="0"/>
                                            </p:txEl>
                                          </p:spTgt>
                                        </p:tgtEl>
                                      </p:cBhvr>
                                    </p:animEffect>
                                    <p:set>
                                      <p:cBhvr>
                                        <p:cTn id="28" dur="1" fill="hold">
                                          <p:stCondLst>
                                            <p:cond delay="499"/>
                                          </p:stCondLst>
                                        </p:cTn>
                                        <p:tgtEl>
                                          <p:spTgt spid="3">
                                            <p:txEl>
                                              <p:pRg st="0" end="0"/>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3">
                                            <p:txEl>
                                              <p:pRg st="1" end="1"/>
                                            </p:txEl>
                                          </p:spTgt>
                                        </p:tgtEl>
                                      </p:cBhvr>
                                    </p:animEffect>
                                    <p:set>
                                      <p:cBhvr>
                                        <p:cTn id="31" dur="1" fill="hold">
                                          <p:stCondLst>
                                            <p:cond delay="499"/>
                                          </p:stCondLst>
                                        </p:cTn>
                                        <p:tgtEl>
                                          <p:spTgt spid="3">
                                            <p:txEl>
                                              <p:pRg st="1" end="1"/>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3">
                                            <p:txEl>
                                              <p:pRg st="3" end="3"/>
                                            </p:txEl>
                                          </p:spTgt>
                                        </p:tgtEl>
                                      </p:cBhvr>
                                    </p:animEffect>
                                    <p:set>
                                      <p:cBhvr>
                                        <p:cTn id="34" dur="1" fill="hold">
                                          <p:stCondLst>
                                            <p:cond delay="499"/>
                                          </p:stCondLst>
                                        </p:cTn>
                                        <p:tgtEl>
                                          <p:spTgt spid="3">
                                            <p:txEl>
                                              <p:pRg st="3" end="3"/>
                                            </p:txEl>
                                          </p:spTgt>
                                        </p:tgtEl>
                                        <p:attrNameLst>
                                          <p:attrName>style.visibility</p:attrName>
                                        </p:attrNameLst>
                                      </p:cBhvr>
                                      <p:to>
                                        <p:strVal val="hidden"/>
                                      </p:to>
                                    </p:set>
                                  </p:childTnLst>
                                </p:cTn>
                              </p:par>
                              <p:par>
                                <p:cTn id="35" presetID="10" presetClass="exit" presetSubtype="0" fill="hold" nodeType="withEffect">
                                  <p:stCondLst>
                                    <p:cond delay="0"/>
                                  </p:stCondLst>
                                  <p:childTnLst>
                                    <p:animEffect transition="out" filter="fade">
                                      <p:cBhvr>
                                        <p:cTn id="36" dur="500"/>
                                        <p:tgtEl>
                                          <p:spTgt spid="3">
                                            <p:txEl>
                                              <p:pRg st="4" end="4"/>
                                            </p:txEl>
                                          </p:spTgt>
                                        </p:tgtEl>
                                      </p:cBhvr>
                                    </p:animEffect>
                                    <p:set>
                                      <p:cBhvr>
                                        <p:cTn id="37" dur="1" fill="hold">
                                          <p:stCondLst>
                                            <p:cond delay="499"/>
                                          </p:stCondLst>
                                        </p:cTn>
                                        <p:tgtEl>
                                          <p:spTgt spid="3">
                                            <p:txEl>
                                              <p:pRg st="4" end="4"/>
                                            </p:txEl>
                                          </p:spTgt>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3">
                                            <p:txEl>
                                              <p:pRg st="5" end="5"/>
                                            </p:txEl>
                                          </p:spTgt>
                                        </p:tgtEl>
                                      </p:cBhvr>
                                    </p:animEffect>
                                    <p:set>
                                      <p:cBhvr>
                                        <p:cTn id="40" dur="1" fill="hold">
                                          <p:stCondLst>
                                            <p:cond delay="499"/>
                                          </p:stCondLst>
                                        </p:cTn>
                                        <p:tgtEl>
                                          <p:spTgt spid="3">
                                            <p:txEl>
                                              <p:pRg st="5" end="5"/>
                                            </p:txEl>
                                          </p:spTgt>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3">
                                            <p:txEl>
                                              <p:pRg st="6" end="6"/>
                                            </p:txEl>
                                          </p:spTgt>
                                        </p:tgtEl>
                                      </p:cBhvr>
                                    </p:animEffect>
                                    <p:set>
                                      <p:cBhvr>
                                        <p:cTn id="43" dur="1" fill="hold">
                                          <p:stCondLst>
                                            <p:cond delay="499"/>
                                          </p:stCondLst>
                                        </p:cTn>
                                        <p:tgtEl>
                                          <p:spTgt spid="3">
                                            <p:txEl>
                                              <p:pRg st="6" end="6"/>
                                            </p:txEl>
                                          </p:spTgt>
                                        </p:tgtEl>
                                        <p:attrNameLst>
                                          <p:attrName>style.visibility</p:attrName>
                                        </p:attrNameLst>
                                      </p:cBhvr>
                                      <p:to>
                                        <p:strVal val="hidden"/>
                                      </p:to>
                                    </p:set>
                                  </p:childTnLst>
                                </p:cTn>
                              </p:par>
                              <p:par>
                                <p:cTn id="44" presetID="16" presetClass="entr" presetSubtype="26" fill="hold" nodeType="withEffect">
                                  <p:stCondLst>
                                    <p:cond delay="0"/>
                                  </p:stCondLst>
                                  <p:childTnLst>
                                    <p:set>
                                      <p:cBhvr>
                                        <p:cTn id="45" dur="1" fill="hold">
                                          <p:stCondLst>
                                            <p:cond delay="0"/>
                                          </p:stCondLst>
                                        </p:cTn>
                                        <p:tgtEl>
                                          <p:spTgt spid="3081"/>
                                        </p:tgtEl>
                                        <p:attrNameLst>
                                          <p:attrName>style.visibility</p:attrName>
                                        </p:attrNameLst>
                                      </p:cBhvr>
                                      <p:to>
                                        <p:strVal val="visible"/>
                                      </p:to>
                                    </p:set>
                                    <p:animEffect transition="in" filter="barn(inHorizontal)">
                                      <p:cBhvr>
                                        <p:cTn id="46" dur="500"/>
                                        <p:tgtEl>
                                          <p:spTgt spid="3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Quando tocar?</a:t>
            </a:r>
            <a:endParaRPr lang="pt-BR" dirty="0"/>
          </a:p>
        </p:txBody>
      </p:sp>
      <p:sp>
        <p:nvSpPr>
          <p:cNvPr id="3" name="Espaço Reservado para Conteúdo 2"/>
          <p:cNvSpPr>
            <a:spLocks noGrp="1"/>
          </p:cNvSpPr>
          <p:nvPr>
            <p:ph sz="quarter" idx="1"/>
          </p:nvPr>
        </p:nvSpPr>
        <p:spPr/>
        <p:txBody>
          <a:bodyPr/>
          <a:lstStyle/>
          <a:p>
            <a:pPr algn="just"/>
            <a:r>
              <a:rPr lang="pt-BR" dirty="0" smtClean="0"/>
              <a:t>Para definir a primeira mídia que irá “tocar” primeiro devemos definir uma porta, que faz referencia a uma mídia.</a:t>
            </a:r>
          </a:p>
          <a:p>
            <a:endParaRPr lang="pt-BR" dirty="0" smtClean="0"/>
          </a:p>
          <a:p>
            <a:pPr algn="just"/>
            <a:r>
              <a:rPr lang="pt-BR" dirty="0" smtClean="0"/>
              <a:t>Caso exista mais de uma porta, os nós de mídias, referenciado por ela, começaram em paralelo. </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Quando Tocar?</a:t>
            </a:r>
            <a:endParaRPr lang="pt-BR" dirty="0"/>
          </a:p>
        </p:txBody>
      </p:sp>
      <p:sp>
        <p:nvSpPr>
          <p:cNvPr id="3" name="Espaço Reservado para Conteúdo 2"/>
          <p:cNvSpPr>
            <a:spLocks noGrp="1"/>
          </p:cNvSpPr>
          <p:nvPr>
            <p:ph sz="quarter" idx="1"/>
          </p:nvPr>
        </p:nvSpPr>
        <p:spPr/>
        <p:txBody>
          <a:bodyPr/>
          <a:lstStyle/>
          <a:p>
            <a:pPr algn="just"/>
            <a:r>
              <a:rPr lang="pt-BR" dirty="0" smtClean="0"/>
              <a:t>Elos: Definir quando uma mídia será apresentada em relação as outras.</a:t>
            </a:r>
          </a:p>
          <a:p>
            <a:pPr algn="just"/>
            <a:r>
              <a:rPr lang="pt-BR" dirty="0" smtClean="0"/>
              <a:t>São utilizados para estabelecer o sincronismo entre as mídias e interatividade do programa.</a:t>
            </a:r>
          </a:p>
          <a:p>
            <a:pPr algn="just"/>
            <a:r>
              <a:rPr lang="pt-BR" dirty="0" smtClean="0"/>
              <a:t>Conectores: Definem “eventos” e “ações”, que podem ser utilizado pelos elos.</a:t>
            </a:r>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Estrutura Geral</a:t>
            </a:r>
            <a:endParaRPr lang="pt-BR" dirty="0"/>
          </a:p>
        </p:txBody>
      </p:sp>
      <p:sp>
        <p:nvSpPr>
          <p:cNvPr id="4" name="Retângulo 3"/>
          <p:cNvSpPr/>
          <p:nvPr/>
        </p:nvSpPr>
        <p:spPr>
          <a:xfrm>
            <a:off x="6929454" y="1643050"/>
            <a:ext cx="1714512" cy="10001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err="1" smtClean="0"/>
              <a:t>Region</a:t>
            </a:r>
            <a:endParaRPr lang="pt-BR" dirty="0" smtClean="0"/>
          </a:p>
        </p:txBody>
      </p:sp>
      <p:sp>
        <p:nvSpPr>
          <p:cNvPr id="5" name="Retângulo 4"/>
          <p:cNvSpPr/>
          <p:nvPr/>
        </p:nvSpPr>
        <p:spPr>
          <a:xfrm>
            <a:off x="4357686" y="1643050"/>
            <a:ext cx="1928826" cy="10001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smtClean="0"/>
              <a:t>Descritor</a:t>
            </a:r>
          </a:p>
          <a:p>
            <a:pPr algn="ctr"/>
            <a:r>
              <a:rPr lang="pt-BR" dirty="0" smtClean="0"/>
              <a:t>(características)</a:t>
            </a:r>
            <a:endParaRPr lang="pt-BR" dirty="0"/>
          </a:p>
        </p:txBody>
      </p:sp>
      <p:cxnSp>
        <p:nvCxnSpPr>
          <p:cNvPr id="7" name="Conector de seta reta 6"/>
          <p:cNvCxnSpPr>
            <a:stCxn id="5" idx="3"/>
            <a:endCxn id="4" idx="1"/>
          </p:cNvCxnSpPr>
          <p:nvPr/>
        </p:nvCxnSpPr>
        <p:spPr>
          <a:xfrm>
            <a:off x="6286512" y="2143116"/>
            <a:ext cx="642942"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Retângulo 11"/>
          <p:cNvSpPr/>
          <p:nvPr/>
        </p:nvSpPr>
        <p:spPr>
          <a:xfrm>
            <a:off x="1428728" y="1643050"/>
            <a:ext cx="1928826" cy="100013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smtClean="0"/>
              <a:t>Mídias </a:t>
            </a:r>
          </a:p>
        </p:txBody>
      </p:sp>
      <p:sp>
        <p:nvSpPr>
          <p:cNvPr id="13" name="Retângulo 12"/>
          <p:cNvSpPr/>
          <p:nvPr/>
        </p:nvSpPr>
        <p:spPr>
          <a:xfrm>
            <a:off x="857224" y="3871922"/>
            <a:ext cx="1428760" cy="914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smtClean="0"/>
              <a:t>Porta</a:t>
            </a:r>
          </a:p>
        </p:txBody>
      </p:sp>
      <p:sp>
        <p:nvSpPr>
          <p:cNvPr id="20" name="Retângulo 19"/>
          <p:cNvSpPr/>
          <p:nvPr/>
        </p:nvSpPr>
        <p:spPr>
          <a:xfrm>
            <a:off x="3286116" y="5643578"/>
            <a:ext cx="2000264" cy="98583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smtClean="0"/>
              <a:t>Conectores</a:t>
            </a:r>
            <a:endParaRPr lang="pt-BR" dirty="0"/>
          </a:p>
        </p:txBody>
      </p:sp>
      <p:cxnSp>
        <p:nvCxnSpPr>
          <p:cNvPr id="41" name="Conector de seta reta 40"/>
          <p:cNvCxnSpPr>
            <a:stCxn id="12" idx="3"/>
            <a:endCxn id="5" idx="1"/>
          </p:cNvCxnSpPr>
          <p:nvPr/>
        </p:nvCxnSpPr>
        <p:spPr>
          <a:xfrm>
            <a:off x="3357554" y="2143116"/>
            <a:ext cx="1000132"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62" name="Retângulo 61"/>
          <p:cNvSpPr/>
          <p:nvPr/>
        </p:nvSpPr>
        <p:spPr>
          <a:xfrm>
            <a:off x="3500430" y="3571876"/>
            <a:ext cx="1500198" cy="78581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pt-BR" dirty="0" smtClean="0"/>
              <a:t>Elos ou Links</a:t>
            </a:r>
          </a:p>
        </p:txBody>
      </p:sp>
      <p:cxnSp>
        <p:nvCxnSpPr>
          <p:cNvPr id="64" name="Conector de seta reta 63"/>
          <p:cNvCxnSpPr>
            <a:stCxn id="62" idx="2"/>
            <a:endCxn id="20" idx="0"/>
          </p:cNvCxnSpPr>
          <p:nvPr/>
        </p:nvCxnSpPr>
        <p:spPr>
          <a:xfrm rot="16200000" flipH="1">
            <a:off x="3625446" y="4982776"/>
            <a:ext cx="1285884" cy="3571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6" name="Forma 65"/>
          <p:cNvCxnSpPr>
            <a:stCxn id="62" idx="0"/>
            <a:endCxn id="12" idx="2"/>
          </p:cNvCxnSpPr>
          <p:nvPr/>
        </p:nvCxnSpPr>
        <p:spPr>
          <a:xfrm rot="16200000" flipV="1">
            <a:off x="2857488" y="2178835"/>
            <a:ext cx="928694" cy="1857388"/>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cxnSp>
        <p:nvCxnSpPr>
          <p:cNvPr id="86" name="Conector angulado 85"/>
          <p:cNvCxnSpPr>
            <a:stCxn id="13" idx="1"/>
            <a:endCxn id="12" idx="1"/>
          </p:cNvCxnSpPr>
          <p:nvPr/>
        </p:nvCxnSpPr>
        <p:spPr>
          <a:xfrm rot="10800000" flipH="1">
            <a:off x="857224" y="2143116"/>
            <a:ext cx="571504" cy="2186006"/>
          </a:xfrm>
          <a:prstGeom prst="bentConnector3">
            <a:avLst>
              <a:gd name="adj1" fmla="val -40000"/>
            </a:avLst>
          </a:prstGeom>
          <a:ln>
            <a:tailEnd type="arrow"/>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par>
                                <p:cTn id="13" presetID="8" presetClass="entr" presetSubtype="16"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amond(in)">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ox(in)">
                                      <p:cBhvr>
                                        <p:cTn id="20" dur="500"/>
                                        <p:tgtEl>
                                          <p:spTgt spid="12"/>
                                        </p:tgtEl>
                                      </p:cBhvr>
                                    </p:animEffect>
                                  </p:childTnLst>
                                </p:cTn>
                              </p:par>
                            </p:childTnLst>
                          </p:cTn>
                        </p:par>
                        <p:par>
                          <p:cTn id="21" fill="hold">
                            <p:stCondLst>
                              <p:cond delay="500"/>
                            </p:stCondLst>
                            <p:childTnLst>
                              <p:par>
                                <p:cTn id="22" presetID="8" presetClass="entr" presetSubtype="16"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diamond(in)">
                                      <p:cBhvr>
                                        <p:cTn id="24" dur="1000"/>
                                        <p:tgtEl>
                                          <p:spTgt spid="41"/>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box(in)">
                                      <p:cBhvr>
                                        <p:cTn id="29" dur="500"/>
                                        <p:tgtEl>
                                          <p:spTgt spid="13"/>
                                        </p:tgtEl>
                                      </p:cBhvr>
                                    </p:animEffect>
                                  </p:childTnLst>
                                </p:cTn>
                              </p:par>
                            </p:childTnLst>
                          </p:cTn>
                        </p:par>
                        <p:par>
                          <p:cTn id="30" fill="hold">
                            <p:stCondLst>
                              <p:cond delay="500"/>
                            </p:stCondLst>
                            <p:childTnLst>
                              <p:par>
                                <p:cTn id="31" presetID="8" presetClass="entr" presetSubtype="16" fill="hold" nodeType="afterEffect">
                                  <p:stCondLst>
                                    <p:cond delay="0"/>
                                  </p:stCondLst>
                                  <p:childTnLst>
                                    <p:set>
                                      <p:cBhvr>
                                        <p:cTn id="32" dur="1" fill="hold">
                                          <p:stCondLst>
                                            <p:cond delay="0"/>
                                          </p:stCondLst>
                                        </p:cTn>
                                        <p:tgtEl>
                                          <p:spTgt spid="86"/>
                                        </p:tgtEl>
                                        <p:attrNameLst>
                                          <p:attrName>style.visibility</p:attrName>
                                        </p:attrNameLst>
                                      </p:cBhvr>
                                      <p:to>
                                        <p:strVal val="visible"/>
                                      </p:to>
                                    </p:set>
                                    <p:animEffect transition="in" filter="diamond(in)">
                                      <p:cBhvr>
                                        <p:cTn id="33" dur="1000"/>
                                        <p:tgtEl>
                                          <p:spTgt spid="86"/>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box(in)">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nodeType="clickEffect">
                                  <p:stCondLst>
                                    <p:cond delay="0"/>
                                  </p:stCondLst>
                                  <p:childTnLst>
                                    <p:set>
                                      <p:cBhvr>
                                        <p:cTn id="42" dur="1" fill="hold">
                                          <p:stCondLst>
                                            <p:cond delay="0"/>
                                          </p:stCondLst>
                                        </p:cTn>
                                        <p:tgtEl>
                                          <p:spTgt spid="64"/>
                                        </p:tgtEl>
                                        <p:attrNameLst>
                                          <p:attrName>style.visibility</p:attrName>
                                        </p:attrNameLst>
                                      </p:cBhvr>
                                      <p:to>
                                        <p:strVal val="visible"/>
                                      </p:to>
                                    </p:set>
                                    <p:animEffect transition="in" filter="diamond(in)">
                                      <p:cBhvr>
                                        <p:cTn id="43" dur="1000"/>
                                        <p:tgtEl>
                                          <p:spTgt spid="64"/>
                                        </p:tgtEl>
                                      </p:cBhvr>
                                    </p:animEffect>
                                  </p:childTnLst>
                                </p:cTn>
                              </p:par>
                              <p:par>
                                <p:cTn id="44" presetID="8" presetClass="entr" presetSubtype="16" fill="hold" grpId="0" nodeType="withEffect">
                                  <p:stCondLst>
                                    <p:cond delay="0"/>
                                  </p:stCondLst>
                                  <p:childTnLst>
                                    <p:set>
                                      <p:cBhvr>
                                        <p:cTn id="45" dur="1" fill="hold">
                                          <p:stCondLst>
                                            <p:cond delay="0"/>
                                          </p:stCondLst>
                                        </p:cTn>
                                        <p:tgtEl>
                                          <p:spTgt spid="62"/>
                                        </p:tgtEl>
                                        <p:attrNameLst>
                                          <p:attrName>style.visibility</p:attrName>
                                        </p:attrNameLst>
                                      </p:cBhvr>
                                      <p:to>
                                        <p:strVal val="visible"/>
                                      </p:to>
                                    </p:set>
                                    <p:animEffect transition="in" filter="diamond(in)">
                                      <p:cBhvr>
                                        <p:cTn id="46" dur="1000"/>
                                        <p:tgtEl>
                                          <p:spTgt spid="62"/>
                                        </p:tgtEl>
                                      </p:cBhvr>
                                    </p:animEffect>
                                  </p:childTnLst>
                                </p:cTn>
                              </p:par>
                              <p:par>
                                <p:cTn id="47" presetID="8" presetClass="entr" presetSubtype="16" fill="hold" nodeType="withEffect">
                                  <p:stCondLst>
                                    <p:cond delay="0"/>
                                  </p:stCondLst>
                                  <p:childTnLst>
                                    <p:set>
                                      <p:cBhvr>
                                        <p:cTn id="48" dur="1" fill="hold">
                                          <p:stCondLst>
                                            <p:cond delay="0"/>
                                          </p:stCondLst>
                                        </p:cTn>
                                        <p:tgtEl>
                                          <p:spTgt spid="66"/>
                                        </p:tgtEl>
                                        <p:attrNameLst>
                                          <p:attrName>style.visibility</p:attrName>
                                        </p:attrNameLst>
                                      </p:cBhvr>
                                      <p:to>
                                        <p:strVal val="visible"/>
                                      </p:to>
                                    </p:set>
                                    <p:animEffect transition="in" filter="diamond(in)">
                                      <p:cBhvr>
                                        <p:cTn id="49" dur="1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2" grpId="0" animBg="1"/>
      <p:bldP spid="13" grpId="0" animBg="1"/>
      <p:bldP spid="20" grpId="0" animBg="1"/>
      <p:bldP spid="6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Código</a:t>
            </a:r>
            <a:endParaRPr lang="pt-BR" dirty="0"/>
          </a:p>
        </p:txBody>
      </p:sp>
      <p:sp>
        <p:nvSpPr>
          <p:cNvPr id="3" name="Espaço Reservado para Texto 2"/>
          <p:cNvSpPr>
            <a:spLocks noGrp="1"/>
          </p:cNvSpPr>
          <p:nvPr>
            <p:ph type="body" idx="1"/>
          </p:nvPr>
        </p:nvSpPr>
        <p:spPr/>
        <p:txBody>
          <a:bodyPr/>
          <a:lstStyle/>
          <a:p>
            <a:r>
              <a:rPr lang="pt-BR" dirty="0" smtClean="0"/>
              <a:t>Um pouco de código</a:t>
            </a: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Estrutura Básica</a:t>
            </a:r>
            <a:endParaRPr lang="pt-BR" dirty="0"/>
          </a:p>
        </p:txBody>
      </p:sp>
      <p:pic>
        <p:nvPicPr>
          <p:cNvPr id="2051" name="Picture 3"/>
          <p:cNvPicPr>
            <a:picLocks noChangeAspect="1" noChangeArrowheads="1"/>
          </p:cNvPicPr>
          <p:nvPr/>
        </p:nvPicPr>
        <p:blipFill>
          <a:blip r:embed="rId2" cstate="print"/>
          <a:srcRect/>
          <a:stretch>
            <a:fillRect/>
          </a:stretch>
        </p:blipFill>
        <p:spPr bwMode="auto">
          <a:xfrm>
            <a:off x="285720" y="1714488"/>
            <a:ext cx="8619263" cy="4714908"/>
          </a:xfrm>
          <a:prstGeom prst="rect">
            <a:avLst/>
          </a:prstGeom>
          <a:noFill/>
          <a:ln w="9525">
            <a:noFill/>
            <a:miter lim="800000"/>
            <a:headEnd/>
            <a:tailEnd/>
          </a:ln>
        </p:spPr>
      </p:pic>
      <p:sp>
        <p:nvSpPr>
          <p:cNvPr id="8" name="Retângulo 7"/>
          <p:cNvSpPr/>
          <p:nvPr/>
        </p:nvSpPr>
        <p:spPr>
          <a:xfrm>
            <a:off x="357158" y="1714488"/>
            <a:ext cx="8286808" cy="1143008"/>
          </a:xfrm>
          <a:prstGeom prst="rect">
            <a:avLst/>
          </a:prstGeom>
          <a:solidFill>
            <a:srgbClr val="FFFF00"/>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
        <p:nvSpPr>
          <p:cNvPr id="9" name="Retângulo 8"/>
          <p:cNvSpPr/>
          <p:nvPr/>
        </p:nvSpPr>
        <p:spPr>
          <a:xfrm>
            <a:off x="428596" y="2928934"/>
            <a:ext cx="8215370" cy="2214578"/>
          </a:xfrm>
          <a:prstGeom prst="rect">
            <a:avLst/>
          </a:prstGeom>
          <a:solidFill>
            <a:srgbClr val="92D050"/>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9"/>
          <p:cNvSpPr/>
          <p:nvPr/>
        </p:nvSpPr>
        <p:spPr>
          <a:xfrm>
            <a:off x="795310" y="5214950"/>
            <a:ext cx="8062970" cy="857256"/>
          </a:xfrm>
          <a:prstGeom prst="rect">
            <a:avLst/>
          </a:prstGeom>
          <a:solidFill>
            <a:srgbClr val="FFC000"/>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p:cNvSpPr/>
          <p:nvPr/>
        </p:nvSpPr>
        <p:spPr>
          <a:xfrm>
            <a:off x="6215074" y="1785926"/>
            <a:ext cx="2286016" cy="285752"/>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Cabeçalho do arquivo</a:t>
            </a:r>
            <a:r>
              <a:rPr lang="pt-BR" dirty="0" smtClean="0"/>
              <a:t> </a:t>
            </a:r>
            <a:endParaRPr lang="pt-BR" dirty="0"/>
          </a:p>
        </p:txBody>
      </p:sp>
      <p:sp>
        <p:nvSpPr>
          <p:cNvPr id="12" name="Retângulo 11"/>
          <p:cNvSpPr/>
          <p:nvPr/>
        </p:nvSpPr>
        <p:spPr>
          <a:xfrm>
            <a:off x="5929322" y="2928934"/>
            <a:ext cx="2786082" cy="285752"/>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Cabeçalho do documento</a:t>
            </a:r>
            <a:endParaRPr lang="pt-BR" dirty="0"/>
          </a:p>
        </p:txBody>
      </p:sp>
      <p:sp>
        <p:nvSpPr>
          <p:cNvPr id="15" name="Retângulo 14"/>
          <p:cNvSpPr/>
          <p:nvPr/>
        </p:nvSpPr>
        <p:spPr>
          <a:xfrm>
            <a:off x="7643834" y="5286388"/>
            <a:ext cx="1143008" cy="2857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Corpo</a:t>
            </a:r>
            <a:endParaRPr lang="pt-BR" dirty="0"/>
          </a:p>
        </p:txBody>
      </p:sp>
      <p:sp>
        <p:nvSpPr>
          <p:cNvPr id="16" name="Retângulo 15"/>
          <p:cNvSpPr/>
          <p:nvPr/>
        </p:nvSpPr>
        <p:spPr>
          <a:xfrm>
            <a:off x="428596" y="6143644"/>
            <a:ext cx="785818" cy="285752"/>
          </a:xfrm>
          <a:prstGeom prst="rect">
            <a:avLst/>
          </a:prstGeom>
          <a:solidFill>
            <a:srgbClr val="FFFF00"/>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rgbClr val="FF0000"/>
              </a:solidFill>
            </a:endParaRPr>
          </a:p>
        </p:txBody>
      </p:sp>
      <p:sp>
        <p:nvSpPr>
          <p:cNvPr id="17" name="Retângulo 16"/>
          <p:cNvSpPr/>
          <p:nvPr/>
        </p:nvSpPr>
        <p:spPr>
          <a:xfrm>
            <a:off x="1142976" y="6143644"/>
            <a:ext cx="1643074" cy="285752"/>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Fim do arquivo</a:t>
            </a:r>
            <a:r>
              <a:rPr lang="pt-BR" dirty="0" smtClean="0"/>
              <a:t> </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0" grpId="1" animBg="1"/>
      <p:bldP spid="11" grpId="0" animBg="1"/>
      <p:bldP spid="12" grpId="0" animBg="1"/>
      <p:bldP spid="15" grpId="0" animBg="1"/>
      <p:bldP spid="15" grpId="1" animBg="1"/>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457200" y="158926"/>
            <a:ext cx="8229600" cy="1143000"/>
          </a:xfrm>
        </p:spPr>
        <p:txBody>
          <a:bodyPr>
            <a:normAutofit/>
          </a:bodyPr>
          <a:lstStyle/>
          <a:p>
            <a:r>
              <a:rPr lang="pt-BR" dirty="0" smtClean="0"/>
              <a:t>Estrutura Básica</a:t>
            </a:r>
            <a:endParaRPr lang="pt-BR" dirty="0"/>
          </a:p>
        </p:txBody>
      </p:sp>
      <p:sp>
        <p:nvSpPr>
          <p:cNvPr id="6" name="Retângulo 5"/>
          <p:cNvSpPr/>
          <p:nvPr/>
        </p:nvSpPr>
        <p:spPr>
          <a:xfrm>
            <a:off x="285720" y="3929066"/>
            <a:ext cx="2786082" cy="500066"/>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Cabeçalho do documento</a:t>
            </a:r>
            <a:r>
              <a:rPr lang="pt-BR" dirty="0" smtClean="0"/>
              <a:t> </a:t>
            </a:r>
            <a:endParaRPr lang="pt-BR" dirty="0"/>
          </a:p>
        </p:txBody>
      </p:sp>
      <p:sp>
        <p:nvSpPr>
          <p:cNvPr id="7" name="Retângulo 6"/>
          <p:cNvSpPr/>
          <p:nvPr/>
        </p:nvSpPr>
        <p:spPr>
          <a:xfrm>
            <a:off x="285720" y="5357826"/>
            <a:ext cx="1714512" cy="428628"/>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Corpo</a:t>
            </a:r>
            <a:endParaRPr lang="pt-BR" dirty="0"/>
          </a:p>
        </p:txBody>
      </p:sp>
      <p:sp>
        <p:nvSpPr>
          <p:cNvPr id="8" name="Retângulo 7"/>
          <p:cNvSpPr/>
          <p:nvPr/>
        </p:nvSpPr>
        <p:spPr>
          <a:xfrm>
            <a:off x="285720" y="2143116"/>
            <a:ext cx="2714644" cy="57150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Cabeçalho do arquivo</a:t>
            </a:r>
            <a:r>
              <a:rPr lang="pt-BR" dirty="0" smtClean="0"/>
              <a:t> </a:t>
            </a:r>
            <a:endParaRPr lang="pt-BR" dirty="0"/>
          </a:p>
        </p:txBody>
      </p:sp>
      <p:sp>
        <p:nvSpPr>
          <p:cNvPr id="11" name="Seta para a direita 10"/>
          <p:cNvSpPr/>
          <p:nvPr/>
        </p:nvSpPr>
        <p:spPr>
          <a:xfrm>
            <a:off x="3143240" y="2214554"/>
            <a:ext cx="1714512" cy="428628"/>
          </a:xfrm>
          <a:prstGeom prst="right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2" name="Seta para a direita 11"/>
          <p:cNvSpPr/>
          <p:nvPr/>
        </p:nvSpPr>
        <p:spPr>
          <a:xfrm>
            <a:off x="3214678" y="3929066"/>
            <a:ext cx="1643074" cy="428628"/>
          </a:xfrm>
          <a:prstGeom prst="rightArrow">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3" name="Seta para a direita 12"/>
          <p:cNvSpPr/>
          <p:nvPr/>
        </p:nvSpPr>
        <p:spPr>
          <a:xfrm>
            <a:off x="2143108" y="5357826"/>
            <a:ext cx="2786082" cy="428628"/>
          </a:xfrm>
          <a:prstGeom prst="rightArrow">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pt-BR"/>
          </a:p>
        </p:txBody>
      </p:sp>
      <p:sp>
        <p:nvSpPr>
          <p:cNvPr id="15" name="Retângulo 14"/>
          <p:cNvSpPr/>
          <p:nvPr/>
        </p:nvSpPr>
        <p:spPr>
          <a:xfrm>
            <a:off x="5429256" y="2071678"/>
            <a:ext cx="2428892" cy="285752"/>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t> Versão do XML</a:t>
            </a:r>
            <a:endParaRPr lang="pt-BR" b="1" dirty="0"/>
          </a:p>
        </p:txBody>
      </p:sp>
      <p:sp>
        <p:nvSpPr>
          <p:cNvPr id="16" name="Retângulo 15"/>
          <p:cNvSpPr/>
          <p:nvPr/>
        </p:nvSpPr>
        <p:spPr>
          <a:xfrm>
            <a:off x="5429256" y="2428868"/>
            <a:ext cx="2428892" cy="785818"/>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tileRect/>
          </a:gradFill>
          <a:ln>
            <a:solidFill>
              <a:srgbClr val="FFC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t> Localização das definição da linguagem</a:t>
            </a:r>
            <a:endParaRPr lang="pt-BR" b="1" dirty="0"/>
          </a:p>
        </p:txBody>
      </p:sp>
      <p:sp>
        <p:nvSpPr>
          <p:cNvPr id="17" name="Retângulo 16"/>
          <p:cNvSpPr/>
          <p:nvPr/>
        </p:nvSpPr>
        <p:spPr>
          <a:xfrm>
            <a:off x="5429256" y="3643314"/>
            <a:ext cx="2428892" cy="285752"/>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Regiões</a:t>
            </a:r>
            <a:endParaRPr lang="pt-BR" dirty="0"/>
          </a:p>
        </p:txBody>
      </p:sp>
      <p:sp>
        <p:nvSpPr>
          <p:cNvPr id="18" name="Retângulo 17"/>
          <p:cNvSpPr/>
          <p:nvPr/>
        </p:nvSpPr>
        <p:spPr>
          <a:xfrm>
            <a:off x="5429256" y="4357694"/>
            <a:ext cx="2428892" cy="285752"/>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Conectores</a:t>
            </a:r>
            <a:r>
              <a:rPr lang="pt-BR" dirty="0" smtClean="0"/>
              <a:t> </a:t>
            </a:r>
            <a:endParaRPr lang="pt-BR" dirty="0"/>
          </a:p>
        </p:txBody>
      </p:sp>
      <p:sp>
        <p:nvSpPr>
          <p:cNvPr id="19" name="Retângulo 18"/>
          <p:cNvSpPr/>
          <p:nvPr/>
        </p:nvSpPr>
        <p:spPr>
          <a:xfrm>
            <a:off x="5429256" y="4000504"/>
            <a:ext cx="2428892" cy="285752"/>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a:ln>
            <a:solidFill>
              <a:schemeClr val="accent2"/>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Descritores</a:t>
            </a:r>
            <a:r>
              <a:rPr lang="pt-BR" dirty="0" smtClean="0"/>
              <a:t> </a:t>
            </a:r>
            <a:endParaRPr lang="pt-BR" dirty="0"/>
          </a:p>
        </p:txBody>
      </p:sp>
      <p:sp>
        <p:nvSpPr>
          <p:cNvPr id="20" name="Retângulo 19"/>
          <p:cNvSpPr/>
          <p:nvPr/>
        </p:nvSpPr>
        <p:spPr>
          <a:xfrm>
            <a:off x="5429256" y="5143512"/>
            <a:ext cx="2428892" cy="2857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Portas</a:t>
            </a:r>
            <a:endParaRPr lang="pt-BR" dirty="0"/>
          </a:p>
        </p:txBody>
      </p:sp>
      <p:sp>
        <p:nvSpPr>
          <p:cNvPr id="23" name="Retângulo 22"/>
          <p:cNvSpPr/>
          <p:nvPr/>
        </p:nvSpPr>
        <p:spPr>
          <a:xfrm>
            <a:off x="5429256" y="5500702"/>
            <a:ext cx="2428892" cy="2857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solidFill>
                  <a:schemeClr val="bg1"/>
                </a:solidFill>
                <a:latin typeface="Calibri" pitchFamily="34" charset="0"/>
              </a:rPr>
              <a:t>Contextos e Mídias</a:t>
            </a:r>
            <a:endParaRPr lang="pt-BR" dirty="0"/>
          </a:p>
        </p:txBody>
      </p:sp>
      <p:sp>
        <p:nvSpPr>
          <p:cNvPr id="24" name="Retângulo 23"/>
          <p:cNvSpPr/>
          <p:nvPr/>
        </p:nvSpPr>
        <p:spPr>
          <a:xfrm>
            <a:off x="5429256" y="5857892"/>
            <a:ext cx="2428892" cy="28575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a:solidFill>
              <a:srgbClr val="FFFF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pt-BR" b="1" dirty="0" smtClean="0"/>
              <a:t>Links ou Elos</a:t>
            </a:r>
            <a:endParaRPr lang="pt-B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1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strVal val="#ppt_h"/>
                                          </p:val>
                                        </p:tav>
                                        <p:tav tm="100000">
                                          <p:val>
                                            <p:strVal val="#ppt_h"/>
                                          </p:val>
                                        </p:tav>
                                      </p:tavLst>
                                    </p:anim>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20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strVal val="#ppt_h"/>
                                          </p:val>
                                        </p:tav>
                                        <p:tav tm="100000">
                                          <p:val>
                                            <p:strVal val="#ppt_h"/>
                                          </p:val>
                                        </p:tav>
                                      </p:tavLst>
                                    </p:anim>
                                  </p:childTnLst>
                                </p:cTn>
                              </p:par>
                              <p:par>
                                <p:cTn id="30" presetID="10"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2000"/>
                                        <p:tgtEl>
                                          <p:spTgt spid="1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2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strVal val="#ppt_h"/>
                                          </p:val>
                                        </p:tav>
                                        <p:tav tm="100000">
                                          <p:val>
                                            <p:strVal val="#ppt_h"/>
                                          </p:val>
                                        </p:tav>
                                      </p:tavLst>
                                    </p:anim>
                                  </p:childTnLst>
                                </p:cTn>
                              </p:par>
                              <p:par>
                                <p:cTn id="49" presetID="10"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2000"/>
                                        <p:tgtEl>
                                          <p:spTgt spid="2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2000"/>
                                        <p:tgtEl>
                                          <p:spTgt spid="2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fade">
                                      <p:cBhvr>
                                        <p:cTn id="57"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animBg="1"/>
      <p:bldP spid="12" grpId="0" animBg="1"/>
      <p:bldP spid="13" grpId="0" animBg="1"/>
      <p:bldP spid="15" grpId="0" animBg="1"/>
      <p:bldP spid="16" grpId="0" animBg="1"/>
      <p:bldP spid="17" grpId="0" animBg="1"/>
      <p:bldP spid="18" grpId="0" animBg="1"/>
      <p:bldP spid="19" grpId="0" animBg="1"/>
      <p:bldP spid="20" grpId="0" animBg="1"/>
      <p:bldP spid="23" grpId="0" animBg="1"/>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Regiões</a:t>
            </a:r>
            <a:endParaRPr lang="pt-BR" b="1" dirty="0"/>
          </a:p>
        </p:txBody>
      </p:sp>
      <p:sp>
        <p:nvSpPr>
          <p:cNvPr id="5" name="Espaço Reservado para Conteúdo 2"/>
          <p:cNvSpPr>
            <a:spLocks noGrp="1"/>
          </p:cNvSpPr>
          <p:nvPr>
            <p:ph sz="quarter" idx="1"/>
          </p:nvPr>
        </p:nvSpPr>
        <p:spPr>
          <a:xfrm>
            <a:off x="457200" y="1524000"/>
            <a:ext cx="8115328" cy="2476504"/>
          </a:xfrm>
        </p:spPr>
        <p:txBody>
          <a:bodyPr/>
          <a:lstStyle/>
          <a:p>
            <a:pPr algn="just"/>
            <a:r>
              <a:rPr lang="pt-BR" dirty="0" smtClean="0"/>
              <a:t>Específica uma área na tela, onde será exibida uma determinada mídia ou contexto.</a:t>
            </a:r>
          </a:p>
          <a:p>
            <a:pPr algn="just"/>
            <a:r>
              <a:rPr lang="pt-BR" dirty="0" smtClean="0"/>
              <a:t>Todas as regiões devem ser definidas no cabeçalho do programa dentro da </a:t>
            </a:r>
            <a:r>
              <a:rPr lang="pt-BR" dirty="0" err="1" smtClean="0"/>
              <a:t>tag</a:t>
            </a:r>
            <a:r>
              <a:rPr lang="pt-BR" dirty="0" smtClean="0"/>
              <a:t> &lt;</a:t>
            </a:r>
            <a:r>
              <a:rPr lang="pt-BR" dirty="0" err="1" smtClean="0"/>
              <a:t>regionBase</a:t>
            </a:r>
            <a:r>
              <a:rPr lang="pt-BR" dirty="0" smtClean="0"/>
              <a:t>&gt;.</a:t>
            </a:r>
          </a:p>
          <a:p>
            <a:endParaRPr lang="pt-BR" dirty="0"/>
          </a:p>
        </p:txBody>
      </p:sp>
      <p:grpSp>
        <p:nvGrpSpPr>
          <p:cNvPr id="9" name="Grupo 8"/>
          <p:cNvGrpSpPr/>
          <p:nvPr/>
        </p:nvGrpSpPr>
        <p:grpSpPr>
          <a:xfrm>
            <a:off x="857224" y="4000504"/>
            <a:ext cx="6072230" cy="1071570"/>
            <a:chOff x="857224" y="4000504"/>
            <a:chExt cx="6072230" cy="1071570"/>
          </a:xfrm>
        </p:grpSpPr>
        <p:pic>
          <p:nvPicPr>
            <p:cNvPr id="6" name="Picture 3"/>
            <p:cNvPicPr>
              <a:picLocks noChangeAspect="1" noChangeArrowheads="1"/>
            </p:cNvPicPr>
            <p:nvPr/>
          </p:nvPicPr>
          <p:blipFill>
            <a:blip r:embed="rId3" cstate="print"/>
            <a:srcRect l="5802" t="24242" r="23749" b="58712"/>
            <a:stretch>
              <a:fillRect/>
            </a:stretch>
          </p:blipFill>
          <p:spPr bwMode="auto">
            <a:xfrm>
              <a:off x="857224" y="4000504"/>
              <a:ext cx="6072230" cy="1071570"/>
            </a:xfrm>
            <a:prstGeom prst="rect">
              <a:avLst/>
            </a:prstGeom>
            <a:noFill/>
            <a:ln w="9525">
              <a:noFill/>
              <a:miter lim="800000"/>
              <a:headEnd/>
              <a:tailEnd/>
            </a:ln>
          </p:spPr>
        </p:pic>
        <p:sp>
          <p:nvSpPr>
            <p:cNvPr id="10" name="CaixaDeTexto 9"/>
            <p:cNvSpPr txBox="1"/>
            <p:nvPr/>
          </p:nvSpPr>
          <p:spPr>
            <a:xfrm>
              <a:off x="2494888" y="4610409"/>
              <a:ext cx="420308" cy="461665"/>
            </a:xfrm>
            <a:prstGeom prst="rect">
              <a:avLst/>
            </a:prstGeom>
            <a:noFill/>
          </p:spPr>
          <p:txBody>
            <a:bodyPr wrap="none" rtlCol="0">
              <a:spAutoFit/>
            </a:bodyPr>
            <a:lstStyle/>
            <a:p>
              <a:r>
                <a:rPr lang="pt-BR" sz="2400" dirty="0" smtClean="0">
                  <a:solidFill>
                    <a:schemeClr val="bg1"/>
                  </a:solidFill>
                </a:rPr>
                <a:t>...</a:t>
              </a:r>
              <a:endParaRPr lang="pt-BR" sz="2400" dirty="0">
                <a:solidFill>
                  <a:schemeClr val="bg1"/>
                </a:solidFill>
              </a:endParaRPr>
            </a:p>
          </p:txBody>
        </p:sp>
        <p:sp>
          <p:nvSpPr>
            <p:cNvPr id="13" name="Seta para a esquerda 12"/>
            <p:cNvSpPr/>
            <p:nvPr/>
          </p:nvSpPr>
          <p:spPr>
            <a:xfrm>
              <a:off x="1571604" y="4038905"/>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sp>
          <p:nvSpPr>
            <p:cNvPr id="14" name="Seta para a esquerda 13"/>
            <p:cNvSpPr/>
            <p:nvPr/>
          </p:nvSpPr>
          <p:spPr>
            <a:xfrm>
              <a:off x="2428860" y="4324657"/>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grpSp>
      <p:sp>
        <p:nvSpPr>
          <p:cNvPr id="15" name="Espaço Reservado para Conteúdo 2"/>
          <p:cNvSpPr txBox="1">
            <a:spLocks/>
          </p:cNvSpPr>
          <p:nvPr/>
        </p:nvSpPr>
        <p:spPr>
          <a:xfrm>
            <a:off x="457200" y="5143512"/>
            <a:ext cx="8115328" cy="1571636"/>
          </a:xfrm>
          <a:prstGeom prst="rect">
            <a:avLst/>
          </a:prstGeom>
        </p:spPr>
        <p:txBody>
          <a:bodyPr vert="horz">
            <a:normAutofit/>
          </a:bodyPr>
          <a:lstStyle/>
          <a:p>
            <a:pPr marL="274320" marR="0" lvl="0" indent="-274320" algn="just"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lang="pt-BR" sz="2800" dirty="0" smtClean="0"/>
              <a:t>R</a:t>
            </a:r>
            <a:r>
              <a:rPr kumimoji="0" lang="pt-BR" sz="2800" b="0" i="0" u="none" strike="noStrike" kern="1200" cap="none" spc="0" normalizeH="0" baseline="0" noProof="0" dirty="0" err="1" smtClean="0">
                <a:ln>
                  <a:noFill/>
                </a:ln>
                <a:solidFill>
                  <a:schemeClr val="tx1"/>
                </a:solidFill>
                <a:effectLst/>
                <a:uLnTx/>
                <a:uFillTx/>
                <a:latin typeface="+mn-lt"/>
                <a:ea typeface="+mn-ea"/>
                <a:cs typeface="+mn-cs"/>
              </a:rPr>
              <a:t>egiões</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 podem ser aninhadas (regiões dentro de regiões), tornando a estrutura mais organizada.</a:t>
            </a:r>
          </a:p>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285720" y="3568236"/>
            <a:ext cx="8572560" cy="1146648"/>
          </a:xfrm>
          <a:prstGeom prst="rect">
            <a:avLst/>
          </a:prstGeom>
          <a:noFill/>
          <a:ln w="9525">
            <a:noFill/>
            <a:miter lim="800000"/>
            <a:headEnd/>
            <a:tailEnd/>
          </a:ln>
        </p:spPr>
      </p:pic>
      <p:sp>
        <p:nvSpPr>
          <p:cNvPr id="5"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Regiões</a:t>
            </a:r>
            <a:endParaRPr lang="pt-BR" b="1" dirty="0"/>
          </a:p>
        </p:txBody>
      </p:sp>
      <p:sp>
        <p:nvSpPr>
          <p:cNvPr id="6" name="Espaço Reservado para Conteúdo 2"/>
          <p:cNvSpPr>
            <a:spLocks noGrp="1"/>
          </p:cNvSpPr>
          <p:nvPr>
            <p:ph sz="quarter" idx="1"/>
          </p:nvPr>
        </p:nvSpPr>
        <p:spPr>
          <a:xfrm>
            <a:off x="142844" y="1381124"/>
            <a:ext cx="8115328" cy="547678"/>
          </a:xfrm>
        </p:spPr>
        <p:txBody>
          <a:bodyPr>
            <a:normAutofit/>
          </a:bodyPr>
          <a:lstStyle/>
          <a:p>
            <a:r>
              <a:rPr lang="pt-BR" dirty="0" smtClean="0"/>
              <a:t>Exemplo:</a:t>
            </a:r>
          </a:p>
          <a:p>
            <a:endParaRPr lang="pt-BR" dirty="0"/>
          </a:p>
        </p:txBody>
      </p:sp>
      <p:sp>
        <p:nvSpPr>
          <p:cNvPr id="18" name="CaixaDeTexto 17"/>
          <p:cNvSpPr txBox="1"/>
          <p:nvPr/>
        </p:nvSpPr>
        <p:spPr>
          <a:xfrm>
            <a:off x="214282" y="2643182"/>
            <a:ext cx="1680588" cy="369332"/>
          </a:xfrm>
          <a:prstGeom prst="rect">
            <a:avLst/>
          </a:prstGeom>
          <a:noFill/>
        </p:spPr>
        <p:txBody>
          <a:bodyPr wrap="none" rtlCol="0">
            <a:spAutoFit/>
          </a:bodyPr>
          <a:lstStyle/>
          <a:p>
            <a:r>
              <a:rPr lang="pt-BR" dirty="0" smtClean="0"/>
              <a:t>Define Largura</a:t>
            </a:r>
            <a:endParaRPr lang="pt-BR" dirty="0"/>
          </a:p>
        </p:txBody>
      </p:sp>
      <p:sp>
        <p:nvSpPr>
          <p:cNvPr id="38" name="Espaço Reservado para Conteúdo 2"/>
          <p:cNvSpPr txBox="1">
            <a:spLocks/>
          </p:cNvSpPr>
          <p:nvPr/>
        </p:nvSpPr>
        <p:spPr>
          <a:xfrm>
            <a:off x="285720" y="4929198"/>
            <a:ext cx="8115328" cy="857256"/>
          </a:xfrm>
          <a:prstGeom prst="rect">
            <a:avLst/>
          </a:prstGeom>
        </p:spPr>
        <p:txBody>
          <a:bodyPr vert="horz">
            <a:noAutofit/>
          </a:bodyPr>
          <a:lstStyle/>
          <a:p>
            <a:pPr marL="274320" lvl="0" indent="-274320">
              <a:spcBef>
                <a:spcPts val="700"/>
              </a:spcBef>
              <a:buClr>
                <a:schemeClr val="accent2"/>
              </a:buClr>
              <a:buSzPct val="85000"/>
              <a:buFont typeface="Wingdings 2"/>
              <a:buChar char=""/>
            </a:pPr>
            <a:r>
              <a:rPr lang="pt-BR" sz="1600" dirty="0" smtClean="0"/>
              <a:t>Background: atribui uma cor de fundo</a:t>
            </a:r>
          </a:p>
          <a:p>
            <a:pPr marL="274320" lvl="0" indent="-274320">
              <a:spcBef>
                <a:spcPts val="700"/>
              </a:spcBef>
              <a:buClr>
                <a:schemeClr val="accent2"/>
              </a:buClr>
              <a:buSzPct val="85000"/>
              <a:buFont typeface="Wingdings 2"/>
              <a:buChar char=""/>
            </a:pPr>
            <a:r>
              <a:rPr lang="pt-BR" sz="1600" dirty="0" err="1" smtClean="0"/>
              <a:t>zIndex</a:t>
            </a:r>
            <a:r>
              <a:rPr lang="pt-BR" sz="1600" dirty="0" smtClean="0"/>
              <a:t>: indica quais regiões aparecerão sobre quais no caso de regiões sobrepostas</a:t>
            </a:r>
            <a:endParaRPr kumimoji="0" lang="pt-BR"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20" name="Elipse 19"/>
          <p:cNvSpPr/>
          <p:nvPr/>
        </p:nvSpPr>
        <p:spPr>
          <a:xfrm>
            <a:off x="1643042" y="3643314"/>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3" name="Conector de seta reta 22"/>
          <p:cNvCxnSpPr/>
          <p:nvPr/>
        </p:nvCxnSpPr>
        <p:spPr>
          <a:xfrm rot="16200000" flipV="1">
            <a:off x="1758366" y="3170800"/>
            <a:ext cx="571502" cy="373522"/>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30" name="Elipse 29"/>
          <p:cNvSpPr/>
          <p:nvPr/>
        </p:nvSpPr>
        <p:spPr>
          <a:xfrm>
            <a:off x="3071802" y="3643315"/>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31" name="Conector de seta reta 30"/>
          <p:cNvCxnSpPr/>
          <p:nvPr/>
        </p:nvCxnSpPr>
        <p:spPr>
          <a:xfrm rot="16200000" flipV="1">
            <a:off x="3187126" y="3170801"/>
            <a:ext cx="571502" cy="373522"/>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34" name="CaixaDeTexto 33"/>
          <p:cNvSpPr txBox="1"/>
          <p:nvPr/>
        </p:nvSpPr>
        <p:spPr>
          <a:xfrm>
            <a:off x="2357422" y="2643182"/>
            <a:ext cx="1533433" cy="369332"/>
          </a:xfrm>
          <a:prstGeom prst="rect">
            <a:avLst/>
          </a:prstGeom>
          <a:noFill/>
        </p:spPr>
        <p:txBody>
          <a:bodyPr wrap="none" rtlCol="0">
            <a:spAutoFit/>
          </a:bodyPr>
          <a:lstStyle/>
          <a:p>
            <a:r>
              <a:rPr lang="pt-BR" dirty="0" smtClean="0"/>
              <a:t>Define Altura</a:t>
            </a:r>
            <a:endParaRPr lang="pt-BR" dirty="0"/>
          </a:p>
        </p:txBody>
      </p:sp>
      <p:sp>
        <p:nvSpPr>
          <p:cNvPr id="35" name="Elipse 34"/>
          <p:cNvSpPr/>
          <p:nvPr/>
        </p:nvSpPr>
        <p:spPr>
          <a:xfrm>
            <a:off x="4429124" y="3643315"/>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36" name="Conector de seta reta 35"/>
          <p:cNvCxnSpPr/>
          <p:nvPr/>
        </p:nvCxnSpPr>
        <p:spPr>
          <a:xfrm rot="16200000" flipV="1">
            <a:off x="4544448" y="3170801"/>
            <a:ext cx="571502" cy="373522"/>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37" name="CaixaDeTexto 36"/>
          <p:cNvSpPr txBox="1"/>
          <p:nvPr/>
        </p:nvSpPr>
        <p:spPr>
          <a:xfrm>
            <a:off x="4357686" y="2077042"/>
            <a:ext cx="4857784" cy="923330"/>
          </a:xfrm>
          <a:prstGeom prst="rect">
            <a:avLst/>
          </a:prstGeom>
          <a:noFill/>
        </p:spPr>
        <p:txBody>
          <a:bodyPr wrap="square" rtlCol="0">
            <a:spAutoFit/>
          </a:bodyPr>
          <a:lstStyle/>
          <a:p>
            <a:r>
              <a:rPr lang="pt-BR" dirty="0" smtClean="0"/>
              <a:t>Identificador da região (único). </a:t>
            </a:r>
          </a:p>
          <a:p>
            <a:r>
              <a:rPr lang="pt-BR" dirty="0" smtClean="0"/>
              <a:t>Referenciado, por exemplo, nos descritores</a:t>
            </a:r>
          </a:p>
          <a:p>
            <a:r>
              <a:rPr lang="pt-BR" dirty="0" smtClean="0"/>
              <a:t>das mídias associadas a esta região</a:t>
            </a:r>
            <a:endParaRPr lang="pt-BR" dirty="0"/>
          </a:p>
        </p:txBody>
      </p:sp>
      <p:sp>
        <p:nvSpPr>
          <p:cNvPr id="41" name="Elipse 40"/>
          <p:cNvSpPr/>
          <p:nvPr/>
        </p:nvSpPr>
        <p:spPr>
          <a:xfrm>
            <a:off x="928662" y="3857629"/>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2" name="Conector de seta reta 41"/>
          <p:cNvCxnSpPr/>
          <p:nvPr/>
        </p:nvCxnSpPr>
        <p:spPr>
          <a:xfrm rot="5400000">
            <a:off x="892943" y="4393413"/>
            <a:ext cx="642942" cy="42862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43" name="CaixaDeTexto 42"/>
          <p:cNvSpPr txBox="1"/>
          <p:nvPr/>
        </p:nvSpPr>
        <p:spPr>
          <a:xfrm>
            <a:off x="214282" y="5000636"/>
            <a:ext cx="1833900" cy="369332"/>
          </a:xfrm>
          <a:prstGeom prst="rect">
            <a:avLst/>
          </a:prstGeom>
          <a:noFill/>
        </p:spPr>
        <p:txBody>
          <a:bodyPr wrap="none" rtlCol="0">
            <a:spAutoFit/>
          </a:bodyPr>
          <a:lstStyle/>
          <a:p>
            <a:r>
              <a:rPr lang="pt-BR" dirty="0" smtClean="0"/>
              <a:t>Região aninhada</a:t>
            </a:r>
            <a:endParaRPr lang="pt-BR" dirty="0"/>
          </a:p>
        </p:txBody>
      </p:sp>
      <p:sp>
        <p:nvSpPr>
          <p:cNvPr id="46" name="Elipse 45"/>
          <p:cNvSpPr/>
          <p:nvPr/>
        </p:nvSpPr>
        <p:spPr>
          <a:xfrm>
            <a:off x="1928794" y="3857628"/>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47" name="Conector de seta reta 46"/>
          <p:cNvCxnSpPr/>
          <p:nvPr/>
        </p:nvCxnSpPr>
        <p:spPr>
          <a:xfrm rot="16200000" flipH="1">
            <a:off x="2508462" y="4580172"/>
            <a:ext cx="714382" cy="126545"/>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48" name="CaixaDeTexto 47"/>
          <p:cNvSpPr txBox="1"/>
          <p:nvPr/>
        </p:nvSpPr>
        <p:spPr>
          <a:xfrm>
            <a:off x="2071670" y="5000636"/>
            <a:ext cx="5929354" cy="369332"/>
          </a:xfrm>
          <a:prstGeom prst="rect">
            <a:avLst/>
          </a:prstGeom>
          <a:noFill/>
        </p:spPr>
        <p:txBody>
          <a:bodyPr wrap="square" rtlCol="0">
            <a:spAutoFit/>
          </a:bodyPr>
          <a:lstStyle/>
          <a:p>
            <a:r>
              <a:rPr lang="pt-BR" dirty="0" smtClean="0"/>
              <a:t>Posição da região na tela em relação a esquerda</a:t>
            </a:r>
            <a:endParaRPr lang="pt-BR" dirty="0"/>
          </a:p>
        </p:txBody>
      </p:sp>
      <p:sp>
        <p:nvSpPr>
          <p:cNvPr id="52" name="Elipse 51"/>
          <p:cNvSpPr/>
          <p:nvPr/>
        </p:nvSpPr>
        <p:spPr>
          <a:xfrm>
            <a:off x="3143240" y="3916924"/>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53" name="Conector de seta reta 52"/>
          <p:cNvCxnSpPr/>
          <p:nvPr/>
        </p:nvCxnSpPr>
        <p:spPr>
          <a:xfrm rot="16200000" flipH="1">
            <a:off x="3788275" y="4574101"/>
            <a:ext cx="655088" cy="197986"/>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54" name="CaixaDeTexto 53"/>
          <p:cNvSpPr txBox="1"/>
          <p:nvPr/>
        </p:nvSpPr>
        <p:spPr>
          <a:xfrm>
            <a:off x="3714744" y="5000636"/>
            <a:ext cx="5929354" cy="369332"/>
          </a:xfrm>
          <a:prstGeom prst="rect">
            <a:avLst/>
          </a:prstGeom>
          <a:noFill/>
        </p:spPr>
        <p:txBody>
          <a:bodyPr wrap="square" rtlCol="0">
            <a:spAutoFit/>
          </a:bodyPr>
          <a:lstStyle/>
          <a:p>
            <a:r>
              <a:rPr lang="pt-BR" dirty="0" smtClean="0"/>
              <a:t>Posição da região na tela em relação ao topo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down)">
                                      <p:cBhvr>
                                        <p:cTn id="11" dur="500"/>
                                        <p:tgtEl>
                                          <p:spTgt spid="23"/>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ox(in)">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xit" presetSubtype="16" fill="hold" nodeType="clickEffect">
                                  <p:stCondLst>
                                    <p:cond delay="0"/>
                                  </p:stCondLst>
                                  <p:childTnLst>
                                    <p:animEffect transition="out" filter="box(in)">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par>
                                <p:cTn id="21" presetID="4" presetClass="exit" presetSubtype="16" fill="hold" grpId="1" nodeType="withEffect">
                                  <p:stCondLst>
                                    <p:cond delay="0"/>
                                  </p:stCondLst>
                                  <p:childTnLst>
                                    <p:animEffect transition="out" filter="box(in)">
                                      <p:cBhvr>
                                        <p:cTn id="22" dur="500"/>
                                        <p:tgtEl>
                                          <p:spTgt spid="20"/>
                                        </p:tgtEl>
                                      </p:cBhvr>
                                    </p:animEffect>
                                    <p:set>
                                      <p:cBhvr>
                                        <p:cTn id="23" dur="1" fill="hold">
                                          <p:stCondLst>
                                            <p:cond delay="499"/>
                                          </p:stCondLst>
                                        </p:cTn>
                                        <p:tgtEl>
                                          <p:spTgt spid="20"/>
                                        </p:tgtEl>
                                        <p:attrNameLst>
                                          <p:attrName>style.visibility</p:attrName>
                                        </p:attrNameLst>
                                      </p:cBhvr>
                                      <p:to>
                                        <p:strVal val="hidden"/>
                                      </p:to>
                                    </p:set>
                                  </p:childTnLst>
                                </p:cTn>
                              </p:par>
                              <p:par>
                                <p:cTn id="24" presetID="4" presetClass="exit" presetSubtype="16" fill="hold" grpId="1" nodeType="withEffect">
                                  <p:stCondLst>
                                    <p:cond delay="0"/>
                                  </p:stCondLst>
                                  <p:childTnLst>
                                    <p:animEffect transition="out" filter="box(in)">
                                      <p:cBhvr>
                                        <p:cTn id="25" dur="500"/>
                                        <p:tgtEl>
                                          <p:spTgt spid="18"/>
                                        </p:tgtEl>
                                      </p:cBhvr>
                                    </p:animEffect>
                                    <p:set>
                                      <p:cBhvr>
                                        <p:cTn id="26" dur="1" fill="hold">
                                          <p:stCondLst>
                                            <p:cond delay="499"/>
                                          </p:stCondLst>
                                        </p:cTn>
                                        <p:tgtEl>
                                          <p:spTgt spid="1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down)">
                                      <p:cBhvr>
                                        <p:cTn id="31" dur="500"/>
                                        <p:tgtEl>
                                          <p:spTgt spid="30"/>
                                        </p:tgtEl>
                                      </p:cBhvr>
                                    </p:animEffect>
                                  </p:childTnLst>
                                </p:cTn>
                              </p:par>
                            </p:childTnLst>
                          </p:cTn>
                        </p:par>
                        <p:par>
                          <p:cTn id="32" fill="hold">
                            <p:stCondLst>
                              <p:cond delay="500"/>
                            </p:stCondLst>
                            <p:childTnLst>
                              <p:par>
                                <p:cTn id="33" presetID="22" presetClass="entr" presetSubtype="4"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1000"/>
                            </p:stCondLst>
                            <p:childTnLst>
                              <p:par>
                                <p:cTn id="37" presetID="4" presetClass="entr" presetSubtype="16" fill="hold" grpId="0" nodeType="after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box(in)">
                                      <p:cBhvr>
                                        <p:cTn id="39" dur="500"/>
                                        <p:tgtEl>
                                          <p:spTgt spid="34"/>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xit" presetSubtype="16" fill="hold" nodeType="clickEffect">
                                  <p:stCondLst>
                                    <p:cond delay="0"/>
                                  </p:stCondLst>
                                  <p:childTnLst>
                                    <p:animEffect transition="out" filter="box(in)">
                                      <p:cBhvr>
                                        <p:cTn id="43" dur="500"/>
                                        <p:tgtEl>
                                          <p:spTgt spid="31"/>
                                        </p:tgtEl>
                                      </p:cBhvr>
                                    </p:animEffect>
                                    <p:set>
                                      <p:cBhvr>
                                        <p:cTn id="44" dur="1" fill="hold">
                                          <p:stCondLst>
                                            <p:cond delay="499"/>
                                          </p:stCondLst>
                                        </p:cTn>
                                        <p:tgtEl>
                                          <p:spTgt spid="31"/>
                                        </p:tgtEl>
                                        <p:attrNameLst>
                                          <p:attrName>style.visibility</p:attrName>
                                        </p:attrNameLst>
                                      </p:cBhvr>
                                      <p:to>
                                        <p:strVal val="hidden"/>
                                      </p:to>
                                    </p:set>
                                  </p:childTnLst>
                                </p:cTn>
                              </p:par>
                              <p:par>
                                <p:cTn id="45" presetID="4" presetClass="exit" presetSubtype="16" fill="hold" grpId="1" nodeType="withEffect">
                                  <p:stCondLst>
                                    <p:cond delay="0"/>
                                  </p:stCondLst>
                                  <p:childTnLst>
                                    <p:animEffect transition="out" filter="box(in)">
                                      <p:cBhvr>
                                        <p:cTn id="46" dur="500"/>
                                        <p:tgtEl>
                                          <p:spTgt spid="30"/>
                                        </p:tgtEl>
                                      </p:cBhvr>
                                    </p:animEffect>
                                    <p:set>
                                      <p:cBhvr>
                                        <p:cTn id="47" dur="1" fill="hold">
                                          <p:stCondLst>
                                            <p:cond delay="499"/>
                                          </p:stCondLst>
                                        </p:cTn>
                                        <p:tgtEl>
                                          <p:spTgt spid="30"/>
                                        </p:tgtEl>
                                        <p:attrNameLst>
                                          <p:attrName>style.visibility</p:attrName>
                                        </p:attrNameLst>
                                      </p:cBhvr>
                                      <p:to>
                                        <p:strVal val="hidden"/>
                                      </p:to>
                                    </p:set>
                                  </p:childTnLst>
                                </p:cTn>
                              </p:par>
                              <p:par>
                                <p:cTn id="48" presetID="4" presetClass="exit" presetSubtype="16" fill="hold" grpId="1" nodeType="withEffect">
                                  <p:stCondLst>
                                    <p:cond delay="0"/>
                                  </p:stCondLst>
                                  <p:childTnLst>
                                    <p:animEffect transition="out" filter="box(in)">
                                      <p:cBhvr>
                                        <p:cTn id="49" dur="500"/>
                                        <p:tgtEl>
                                          <p:spTgt spid="34"/>
                                        </p:tgtEl>
                                      </p:cBhvr>
                                    </p:animEffect>
                                    <p:set>
                                      <p:cBhvr>
                                        <p:cTn id="50" dur="1" fill="hold">
                                          <p:stCondLst>
                                            <p:cond delay="499"/>
                                          </p:stCondLst>
                                        </p:cTn>
                                        <p:tgtEl>
                                          <p:spTgt spid="34"/>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wipe(down)">
                                      <p:cBhvr>
                                        <p:cTn id="55" dur="500"/>
                                        <p:tgtEl>
                                          <p:spTgt spid="35"/>
                                        </p:tgtEl>
                                      </p:cBhvr>
                                    </p:animEffect>
                                  </p:childTnLst>
                                </p:cTn>
                              </p:par>
                            </p:childTnLst>
                          </p:cTn>
                        </p:par>
                        <p:par>
                          <p:cTn id="56" fill="hold">
                            <p:stCondLst>
                              <p:cond delay="500"/>
                            </p:stCondLst>
                            <p:childTnLst>
                              <p:par>
                                <p:cTn id="57" presetID="22" presetClass="entr" presetSubtype="4" fill="hold"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wipe(down)">
                                      <p:cBhvr>
                                        <p:cTn id="59" dur="500"/>
                                        <p:tgtEl>
                                          <p:spTgt spid="36"/>
                                        </p:tgtEl>
                                      </p:cBhvr>
                                    </p:animEffect>
                                  </p:childTnLst>
                                </p:cTn>
                              </p:par>
                            </p:childTnLst>
                          </p:cTn>
                        </p:par>
                        <p:par>
                          <p:cTn id="60" fill="hold">
                            <p:stCondLst>
                              <p:cond delay="1000"/>
                            </p:stCondLst>
                            <p:childTnLst>
                              <p:par>
                                <p:cTn id="61" presetID="4" presetClass="entr" presetSubtype="16" fill="hold" grpId="0" nodeType="afterEffect">
                                  <p:stCondLst>
                                    <p:cond delay="0"/>
                                  </p:stCondLst>
                                  <p:childTnLst>
                                    <p:set>
                                      <p:cBhvr>
                                        <p:cTn id="62" dur="1" fill="hold">
                                          <p:stCondLst>
                                            <p:cond delay="0"/>
                                          </p:stCondLst>
                                        </p:cTn>
                                        <p:tgtEl>
                                          <p:spTgt spid="37"/>
                                        </p:tgtEl>
                                        <p:attrNameLst>
                                          <p:attrName>style.visibility</p:attrName>
                                        </p:attrNameLst>
                                      </p:cBhvr>
                                      <p:to>
                                        <p:strVal val="visible"/>
                                      </p:to>
                                    </p:set>
                                    <p:animEffect transition="in" filter="box(in)">
                                      <p:cBhvr>
                                        <p:cTn id="63" dur="500"/>
                                        <p:tgtEl>
                                          <p:spTgt spid="37"/>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xit" presetSubtype="16" fill="hold" nodeType="clickEffect">
                                  <p:stCondLst>
                                    <p:cond delay="0"/>
                                  </p:stCondLst>
                                  <p:childTnLst>
                                    <p:animEffect transition="out" filter="box(in)">
                                      <p:cBhvr>
                                        <p:cTn id="67" dur="500"/>
                                        <p:tgtEl>
                                          <p:spTgt spid="36"/>
                                        </p:tgtEl>
                                      </p:cBhvr>
                                    </p:animEffect>
                                    <p:set>
                                      <p:cBhvr>
                                        <p:cTn id="68" dur="1" fill="hold">
                                          <p:stCondLst>
                                            <p:cond delay="499"/>
                                          </p:stCondLst>
                                        </p:cTn>
                                        <p:tgtEl>
                                          <p:spTgt spid="36"/>
                                        </p:tgtEl>
                                        <p:attrNameLst>
                                          <p:attrName>style.visibility</p:attrName>
                                        </p:attrNameLst>
                                      </p:cBhvr>
                                      <p:to>
                                        <p:strVal val="hidden"/>
                                      </p:to>
                                    </p:set>
                                  </p:childTnLst>
                                </p:cTn>
                              </p:par>
                              <p:par>
                                <p:cTn id="69" presetID="4" presetClass="exit" presetSubtype="16" fill="hold" grpId="1" nodeType="withEffect">
                                  <p:stCondLst>
                                    <p:cond delay="0"/>
                                  </p:stCondLst>
                                  <p:childTnLst>
                                    <p:animEffect transition="out" filter="box(in)">
                                      <p:cBhvr>
                                        <p:cTn id="70" dur="500"/>
                                        <p:tgtEl>
                                          <p:spTgt spid="35"/>
                                        </p:tgtEl>
                                      </p:cBhvr>
                                    </p:animEffect>
                                    <p:set>
                                      <p:cBhvr>
                                        <p:cTn id="71" dur="1" fill="hold">
                                          <p:stCondLst>
                                            <p:cond delay="499"/>
                                          </p:stCondLst>
                                        </p:cTn>
                                        <p:tgtEl>
                                          <p:spTgt spid="35"/>
                                        </p:tgtEl>
                                        <p:attrNameLst>
                                          <p:attrName>style.visibility</p:attrName>
                                        </p:attrNameLst>
                                      </p:cBhvr>
                                      <p:to>
                                        <p:strVal val="hidden"/>
                                      </p:to>
                                    </p:set>
                                  </p:childTnLst>
                                </p:cTn>
                              </p:par>
                              <p:par>
                                <p:cTn id="72" presetID="4" presetClass="exit" presetSubtype="16" fill="hold" grpId="1" nodeType="withEffect">
                                  <p:stCondLst>
                                    <p:cond delay="0"/>
                                  </p:stCondLst>
                                  <p:childTnLst>
                                    <p:animEffect transition="out" filter="box(in)">
                                      <p:cBhvr>
                                        <p:cTn id="73" dur="500"/>
                                        <p:tgtEl>
                                          <p:spTgt spid="37"/>
                                        </p:tgtEl>
                                      </p:cBhvr>
                                    </p:animEffect>
                                    <p:set>
                                      <p:cBhvr>
                                        <p:cTn id="74" dur="1" fill="hold">
                                          <p:stCondLst>
                                            <p:cond delay="499"/>
                                          </p:stCondLst>
                                        </p:cTn>
                                        <p:tgtEl>
                                          <p:spTgt spid="3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down)">
                                      <p:cBhvr>
                                        <p:cTn id="79" dur="500"/>
                                        <p:tgtEl>
                                          <p:spTgt spid="41"/>
                                        </p:tgtEl>
                                      </p:cBhvr>
                                    </p:animEffect>
                                  </p:childTnLst>
                                </p:cTn>
                              </p:par>
                            </p:childTnLst>
                          </p:cTn>
                        </p:par>
                        <p:par>
                          <p:cTn id="80" fill="hold">
                            <p:stCondLst>
                              <p:cond delay="500"/>
                            </p:stCondLst>
                            <p:childTnLst>
                              <p:par>
                                <p:cTn id="81" presetID="22" presetClass="entr" presetSubtype="4" fill="hold" nodeType="afterEffect">
                                  <p:stCondLst>
                                    <p:cond delay="0"/>
                                  </p:stCondLst>
                                  <p:childTnLst>
                                    <p:set>
                                      <p:cBhvr>
                                        <p:cTn id="82" dur="1" fill="hold">
                                          <p:stCondLst>
                                            <p:cond delay="0"/>
                                          </p:stCondLst>
                                        </p:cTn>
                                        <p:tgtEl>
                                          <p:spTgt spid="42"/>
                                        </p:tgtEl>
                                        <p:attrNameLst>
                                          <p:attrName>style.visibility</p:attrName>
                                        </p:attrNameLst>
                                      </p:cBhvr>
                                      <p:to>
                                        <p:strVal val="visible"/>
                                      </p:to>
                                    </p:set>
                                    <p:animEffect transition="in" filter="wipe(down)">
                                      <p:cBhvr>
                                        <p:cTn id="83" dur="500"/>
                                        <p:tgtEl>
                                          <p:spTgt spid="42"/>
                                        </p:tgtEl>
                                      </p:cBhvr>
                                    </p:animEffect>
                                  </p:childTnLst>
                                </p:cTn>
                              </p:par>
                            </p:childTnLst>
                          </p:cTn>
                        </p:par>
                        <p:par>
                          <p:cTn id="84" fill="hold">
                            <p:stCondLst>
                              <p:cond delay="1000"/>
                            </p:stCondLst>
                            <p:childTnLst>
                              <p:par>
                                <p:cTn id="85" presetID="4" presetClass="entr" presetSubtype="16"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box(in)">
                                      <p:cBhvr>
                                        <p:cTn id="87" dur="500"/>
                                        <p:tgtEl>
                                          <p:spTgt spid="43"/>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xit" presetSubtype="16" fill="hold" nodeType="clickEffect">
                                  <p:stCondLst>
                                    <p:cond delay="0"/>
                                  </p:stCondLst>
                                  <p:childTnLst>
                                    <p:animEffect transition="out" filter="box(in)">
                                      <p:cBhvr>
                                        <p:cTn id="91" dur="500"/>
                                        <p:tgtEl>
                                          <p:spTgt spid="42"/>
                                        </p:tgtEl>
                                      </p:cBhvr>
                                    </p:animEffect>
                                    <p:set>
                                      <p:cBhvr>
                                        <p:cTn id="92" dur="1" fill="hold">
                                          <p:stCondLst>
                                            <p:cond delay="499"/>
                                          </p:stCondLst>
                                        </p:cTn>
                                        <p:tgtEl>
                                          <p:spTgt spid="42"/>
                                        </p:tgtEl>
                                        <p:attrNameLst>
                                          <p:attrName>style.visibility</p:attrName>
                                        </p:attrNameLst>
                                      </p:cBhvr>
                                      <p:to>
                                        <p:strVal val="hidden"/>
                                      </p:to>
                                    </p:set>
                                  </p:childTnLst>
                                </p:cTn>
                              </p:par>
                              <p:par>
                                <p:cTn id="93" presetID="4" presetClass="exit" presetSubtype="16" fill="hold" grpId="1" nodeType="withEffect">
                                  <p:stCondLst>
                                    <p:cond delay="0"/>
                                  </p:stCondLst>
                                  <p:childTnLst>
                                    <p:animEffect transition="out" filter="box(in)">
                                      <p:cBhvr>
                                        <p:cTn id="94" dur="500"/>
                                        <p:tgtEl>
                                          <p:spTgt spid="41"/>
                                        </p:tgtEl>
                                      </p:cBhvr>
                                    </p:animEffect>
                                    <p:set>
                                      <p:cBhvr>
                                        <p:cTn id="95" dur="1" fill="hold">
                                          <p:stCondLst>
                                            <p:cond delay="499"/>
                                          </p:stCondLst>
                                        </p:cTn>
                                        <p:tgtEl>
                                          <p:spTgt spid="41"/>
                                        </p:tgtEl>
                                        <p:attrNameLst>
                                          <p:attrName>style.visibility</p:attrName>
                                        </p:attrNameLst>
                                      </p:cBhvr>
                                      <p:to>
                                        <p:strVal val="hidden"/>
                                      </p:to>
                                    </p:set>
                                  </p:childTnLst>
                                </p:cTn>
                              </p:par>
                              <p:par>
                                <p:cTn id="96" presetID="4" presetClass="exit" presetSubtype="16" fill="hold" grpId="1" nodeType="withEffect">
                                  <p:stCondLst>
                                    <p:cond delay="0"/>
                                  </p:stCondLst>
                                  <p:childTnLst>
                                    <p:animEffect transition="out" filter="box(in)">
                                      <p:cBhvr>
                                        <p:cTn id="97" dur="500"/>
                                        <p:tgtEl>
                                          <p:spTgt spid="43"/>
                                        </p:tgtEl>
                                      </p:cBhvr>
                                    </p:animEffect>
                                    <p:set>
                                      <p:cBhvr>
                                        <p:cTn id="98" dur="1" fill="hold">
                                          <p:stCondLst>
                                            <p:cond delay="499"/>
                                          </p:stCondLst>
                                        </p:cTn>
                                        <p:tgtEl>
                                          <p:spTgt spid="43"/>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grpId="0" nodeType="click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down)">
                                      <p:cBhvr>
                                        <p:cTn id="103" dur="500"/>
                                        <p:tgtEl>
                                          <p:spTgt spid="46"/>
                                        </p:tgtEl>
                                      </p:cBhvr>
                                    </p:animEffect>
                                  </p:childTnLst>
                                </p:cTn>
                              </p:par>
                            </p:childTnLst>
                          </p:cTn>
                        </p:par>
                        <p:par>
                          <p:cTn id="104" fill="hold">
                            <p:stCondLst>
                              <p:cond delay="500"/>
                            </p:stCondLst>
                            <p:childTnLst>
                              <p:par>
                                <p:cTn id="105" presetID="22" presetClass="entr" presetSubtype="4" fill="hold" nodeType="afterEffect">
                                  <p:stCondLst>
                                    <p:cond delay="0"/>
                                  </p:stCondLst>
                                  <p:childTnLst>
                                    <p:set>
                                      <p:cBhvr>
                                        <p:cTn id="106" dur="1" fill="hold">
                                          <p:stCondLst>
                                            <p:cond delay="0"/>
                                          </p:stCondLst>
                                        </p:cTn>
                                        <p:tgtEl>
                                          <p:spTgt spid="47"/>
                                        </p:tgtEl>
                                        <p:attrNameLst>
                                          <p:attrName>style.visibility</p:attrName>
                                        </p:attrNameLst>
                                      </p:cBhvr>
                                      <p:to>
                                        <p:strVal val="visible"/>
                                      </p:to>
                                    </p:set>
                                    <p:animEffect transition="in" filter="wipe(down)">
                                      <p:cBhvr>
                                        <p:cTn id="107" dur="500"/>
                                        <p:tgtEl>
                                          <p:spTgt spid="47"/>
                                        </p:tgtEl>
                                      </p:cBhvr>
                                    </p:animEffect>
                                  </p:childTnLst>
                                </p:cTn>
                              </p:par>
                            </p:childTnLst>
                          </p:cTn>
                        </p:par>
                        <p:par>
                          <p:cTn id="108" fill="hold">
                            <p:stCondLst>
                              <p:cond delay="1000"/>
                            </p:stCondLst>
                            <p:childTnLst>
                              <p:par>
                                <p:cTn id="109" presetID="4" presetClass="entr" presetSubtype="16" fill="hold" grpId="0" nodeType="afterEffect">
                                  <p:stCondLst>
                                    <p:cond delay="0"/>
                                  </p:stCondLst>
                                  <p:childTnLst>
                                    <p:set>
                                      <p:cBhvr>
                                        <p:cTn id="110" dur="1" fill="hold">
                                          <p:stCondLst>
                                            <p:cond delay="0"/>
                                          </p:stCondLst>
                                        </p:cTn>
                                        <p:tgtEl>
                                          <p:spTgt spid="48"/>
                                        </p:tgtEl>
                                        <p:attrNameLst>
                                          <p:attrName>style.visibility</p:attrName>
                                        </p:attrNameLst>
                                      </p:cBhvr>
                                      <p:to>
                                        <p:strVal val="visible"/>
                                      </p:to>
                                    </p:set>
                                    <p:animEffect transition="in" filter="box(in)">
                                      <p:cBhvr>
                                        <p:cTn id="111" dur="500"/>
                                        <p:tgtEl>
                                          <p:spTgt spid="48"/>
                                        </p:tgtEl>
                                      </p:cBhvr>
                                    </p:animEffect>
                                  </p:childTnLst>
                                </p:cTn>
                              </p:par>
                            </p:childTnLst>
                          </p:cTn>
                        </p:par>
                      </p:childTnLst>
                    </p:cTn>
                  </p:par>
                  <p:par>
                    <p:cTn id="112" fill="hold">
                      <p:stCondLst>
                        <p:cond delay="indefinite"/>
                      </p:stCondLst>
                      <p:childTnLst>
                        <p:par>
                          <p:cTn id="113" fill="hold">
                            <p:stCondLst>
                              <p:cond delay="0"/>
                            </p:stCondLst>
                            <p:childTnLst>
                              <p:par>
                                <p:cTn id="114" presetID="4" presetClass="exit" presetSubtype="16" fill="hold" nodeType="clickEffect">
                                  <p:stCondLst>
                                    <p:cond delay="0"/>
                                  </p:stCondLst>
                                  <p:childTnLst>
                                    <p:animEffect transition="out" filter="box(in)">
                                      <p:cBhvr>
                                        <p:cTn id="115" dur="500"/>
                                        <p:tgtEl>
                                          <p:spTgt spid="47"/>
                                        </p:tgtEl>
                                      </p:cBhvr>
                                    </p:animEffect>
                                    <p:set>
                                      <p:cBhvr>
                                        <p:cTn id="116" dur="1" fill="hold">
                                          <p:stCondLst>
                                            <p:cond delay="499"/>
                                          </p:stCondLst>
                                        </p:cTn>
                                        <p:tgtEl>
                                          <p:spTgt spid="47"/>
                                        </p:tgtEl>
                                        <p:attrNameLst>
                                          <p:attrName>style.visibility</p:attrName>
                                        </p:attrNameLst>
                                      </p:cBhvr>
                                      <p:to>
                                        <p:strVal val="hidden"/>
                                      </p:to>
                                    </p:set>
                                  </p:childTnLst>
                                </p:cTn>
                              </p:par>
                              <p:par>
                                <p:cTn id="117" presetID="4" presetClass="exit" presetSubtype="16" fill="hold" grpId="1" nodeType="withEffect">
                                  <p:stCondLst>
                                    <p:cond delay="0"/>
                                  </p:stCondLst>
                                  <p:childTnLst>
                                    <p:animEffect transition="out" filter="box(in)">
                                      <p:cBhvr>
                                        <p:cTn id="118" dur="500"/>
                                        <p:tgtEl>
                                          <p:spTgt spid="46"/>
                                        </p:tgtEl>
                                      </p:cBhvr>
                                    </p:animEffect>
                                    <p:set>
                                      <p:cBhvr>
                                        <p:cTn id="119" dur="1" fill="hold">
                                          <p:stCondLst>
                                            <p:cond delay="499"/>
                                          </p:stCondLst>
                                        </p:cTn>
                                        <p:tgtEl>
                                          <p:spTgt spid="46"/>
                                        </p:tgtEl>
                                        <p:attrNameLst>
                                          <p:attrName>style.visibility</p:attrName>
                                        </p:attrNameLst>
                                      </p:cBhvr>
                                      <p:to>
                                        <p:strVal val="hidden"/>
                                      </p:to>
                                    </p:set>
                                  </p:childTnLst>
                                </p:cTn>
                              </p:par>
                              <p:par>
                                <p:cTn id="120" presetID="4" presetClass="exit" presetSubtype="16" fill="hold" grpId="1" nodeType="withEffect">
                                  <p:stCondLst>
                                    <p:cond delay="0"/>
                                  </p:stCondLst>
                                  <p:childTnLst>
                                    <p:animEffect transition="out" filter="box(in)">
                                      <p:cBhvr>
                                        <p:cTn id="121" dur="500"/>
                                        <p:tgtEl>
                                          <p:spTgt spid="48"/>
                                        </p:tgtEl>
                                      </p:cBhvr>
                                    </p:animEffect>
                                    <p:set>
                                      <p:cBhvr>
                                        <p:cTn id="122" dur="1" fill="hold">
                                          <p:stCondLst>
                                            <p:cond delay="499"/>
                                          </p:stCondLst>
                                        </p:cTn>
                                        <p:tgtEl>
                                          <p:spTgt spid="48"/>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52"/>
                                        </p:tgtEl>
                                        <p:attrNameLst>
                                          <p:attrName>style.visibility</p:attrName>
                                        </p:attrNameLst>
                                      </p:cBhvr>
                                      <p:to>
                                        <p:strVal val="visible"/>
                                      </p:to>
                                    </p:set>
                                    <p:animEffect transition="in" filter="wipe(down)">
                                      <p:cBhvr>
                                        <p:cTn id="127" dur="500"/>
                                        <p:tgtEl>
                                          <p:spTgt spid="52"/>
                                        </p:tgtEl>
                                      </p:cBhvr>
                                    </p:animEffect>
                                  </p:childTnLst>
                                </p:cTn>
                              </p:par>
                            </p:childTnLst>
                          </p:cTn>
                        </p:par>
                        <p:par>
                          <p:cTn id="128" fill="hold">
                            <p:stCondLst>
                              <p:cond delay="500"/>
                            </p:stCondLst>
                            <p:childTnLst>
                              <p:par>
                                <p:cTn id="129" presetID="22" presetClass="entr" presetSubtype="4" fill="hold" nodeType="afterEffect">
                                  <p:stCondLst>
                                    <p:cond delay="0"/>
                                  </p:stCondLst>
                                  <p:childTnLst>
                                    <p:set>
                                      <p:cBhvr>
                                        <p:cTn id="130" dur="1" fill="hold">
                                          <p:stCondLst>
                                            <p:cond delay="0"/>
                                          </p:stCondLst>
                                        </p:cTn>
                                        <p:tgtEl>
                                          <p:spTgt spid="53"/>
                                        </p:tgtEl>
                                        <p:attrNameLst>
                                          <p:attrName>style.visibility</p:attrName>
                                        </p:attrNameLst>
                                      </p:cBhvr>
                                      <p:to>
                                        <p:strVal val="visible"/>
                                      </p:to>
                                    </p:set>
                                    <p:animEffect transition="in" filter="wipe(down)">
                                      <p:cBhvr>
                                        <p:cTn id="131" dur="500"/>
                                        <p:tgtEl>
                                          <p:spTgt spid="53"/>
                                        </p:tgtEl>
                                      </p:cBhvr>
                                    </p:animEffect>
                                  </p:childTnLst>
                                </p:cTn>
                              </p:par>
                            </p:childTnLst>
                          </p:cTn>
                        </p:par>
                        <p:par>
                          <p:cTn id="132" fill="hold">
                            <p:stCondLst>
                              <p:cond delay="1000"/>
                            </p:stCondLst>
                            <p:childTnLst>
                              <p:par>
                                <p:cTn id="133" presetID="4" presetClass="entr" presetSubtype="16" fill="hold" grpId="0" nodeType="after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box(in)">
                                      <p:cBhvr>
                                        <p:cTn id="135" dur="500"/>
                                        <p:tgtEl>
                                          <p:spTgt spid="54"/>
                                        </p:tgtEl>
                                      </p:cBhvr>
                                    </p:animEffect>
                                  </p:childTnLst>
                                </p:cTn>
                              </p:par>
                            </p:childTnLst>
                          </p:cTn>
                        </p:par>
                      </p:childTnLst>
                    </p:cTn>
                  </p:par>
                  <p:par>
                    <p:cTn id="136" fill="hold">
                      <p:stCondLst>
                        <p:cond delay="indefinite"/>
                      </p:stCondLst>
                      <p:childTnLst>
                        <p:par>
                          <p:cTn id="137" fill="hold">
                            <p:stCondLst>
                              <p:cond delay="0"/>
                            </p:stCondLst>
                            <p:childTnLst>
                              <p:par>
                                <p:cTn id="138" presetID="4" presetClass="exit" presetSubtype="16" fill="hold" nodeType="clickEffect">
                                  <p:stCondLst>
                                    <p:cond delay="0"/>
                                  </p:stCondLst>
                                  <p:childTnLst>
                                    <p:animEffect transition="out" filter="box(in)">
                                      <p:cBhvr>
                                        <p:cTn id="139" dur="500"/>
                                        <p:tgtEl>
                                          <p:spTgt spid="53"/>
                                        </p:tgtEl>
                                      </p:cBhvr>
                                    </p:animEffect>
                                    <p:set>
                                      <p:cBhvr>
                                        <p:cTn id="140" dur="1" fill="hold">
                                          <p:stCondLst>
                                            <p:cond delay="499"/>
                                          </p:stCondLst>
                                        </p:cTn>
                                        <p:tgtEl>
                                          <p:spTgt spid="53"/>
                                        </p:tgtEl>
                                        <p:attrNameLst>
                                          <p:attrName>style.visibility</p:attrName>
                                        </p:attrNameLst>
                                      </p:cBhvr>
                                      <p:to>
                                        <p:strVal val="hidden"/>
                                      </p:to>
                                    </p:set>
                                  </p:childTnLst>
                                </p:cTn>
                              </p:par>
                              <p:par>
                                <p:cTn id="141" presetID="4" presetClass="exit" presetSubtype="16" fill="hold" grpId="1" nodeType="withEffect">
                                  <p:stCondLst>
                                    <p:cond delay="0"/>
                                  </p:stCondLst>
                                  <p:childTnLst>
                                    <p:animEffect transition="out" filter="box(in)">
                                      <p:cBhvr>
                                        <p:cTn id="142" dur="500"/>
                                        <p:tgtEl>
                                          <p:spTgt spid="52"/>
                                        </p:tgtEl>
                                      </p:cBhvr>
                                    </p:animEffect>
                                    <p:set>
                                      <p:cBhvr>
                                        <p:cTn id="143" dur="1" fill="hold">
                                          <p:stCondLst>
                                            <p:cond delay="499"/>
                                          </p:stCondLst>
                                        </p:cTn>
                                        <p:tgtEl>
                                          <p:spTgt spid="52"/>
                                        </p:tgtEl>
                                        <p:attrNameLst>
                                          <p:attrName>style.visibility</p:attrName>
                                        </p:attrNameLst>
                                      </p:cBhvr>
                                      <p:to>
                                        <p:strVal val="hidden"/>
                                      </p:to>
                                    </p:set>
                                  </p:childTnLst>
                                </p:cTn>
                              </p:par>
                              <p:par>
                                <p:cTn id="144" presetID="4" presetClass="exit" presetSubtype="16" fill="hold" grpId="1" nodeType="withEffect">
                                  <p:stCondLst>
                                    <p:cond delay="0"/>
                                  </p:stCondLst>
                                  <p:childTnLst>
                                    <p:animEffect transition="out" filter="box(in)">
                                      <p:cBhvr>
                                        <p:cTn id="145" dur="500"/>
                                        <p:tgtEl>
                                          <p:spTgt spid="54"/>
                                        </p:tgtEl>
                                      </p:cBhvr>
                                    </p:animEffect>
                                    <p:set>
                                      <p:cBhvr>
                                        <p:cTn id="146" dur="1" fill="hold">
                                          <p:stCondLst>
                                            <p:cond delay="499"/>
                                          </p:stCondLst>
                                        </p:cTn>
                                        <p:tgtEl>
                                          <p:spTgt spid="54"/>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4" presetClass="entr" presetSubtype="16" fill="hold" grpId="0" nodeType="clickEffect">
                                  <p:stCondLst>
                                    <p:cond delay="0"/>
                                  </p:stCondLst>
                                  <p:childTnLst>
                                    <p:set>
                                      <p:cBhvr>
                                        <p:cTn id="150" dur="1" fill="hold">
                                          <p:stCondLst>
                                            <p:cond delay="0"/>
                                          </p:stCondLst>
                                        </p:cTn>
                                        <p:tgtEl>
                                          <p:spTgt spid="38"/>
                                        </p:tgtEl>
                                        <p:attrNameLst>
                                          <p:attrName>style.visibility</p:attrName>
                                        </p:attrNameLst>
                                      </p:cBhvr>
                                      <p:to>
                                        <p:strVal val="visible"/>
                                      </p:to>
                                    </p:set>
                                    <p:animEffect transition="in" filter="box(in)">
                                      <p:cBhvr>
                                        <p:cTn id="1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8" grpId="1"/>
      <p:bldP spid="38" grpId="0"/>
      <p:bldP spid="20" grpId="0" animBg="1"/>
      <p:bldP spid="20" grpId="1" animBg="1"/>
      <p:bldP spid="30" grpId="0" animBg="1"/>
      <p:bldP spid="30" grpId="1" animBg="1"/>
      <p:bldP spid="34" grpId="0"/>
      <p:bldP spid="34" grpId="1"/>
      <p:bldP spid="35" grpId="0" animBg="1"/>
      <p:bldP spid="35" grpId="1" animBg="1"/>
      <p:bldP spid="37" grpId="0"/>
      <p:bldP spid="37" grpId="1"/>
      <p:bldP spid="41" grpId="0" animBg="1"/>
      <p:bldP spid="41" grpId="1" animBg="1"/>
      <p:bldP spid="43" grpId="0"/>
      <p:bldP spid="43" grpId="1"/>
      <p:bldP spid="46" grpId="0" animBg="1"/>
      <p:bldP spid="46" grpId="1" animBg="1"/>
      <p:bldP spid="48" grpId="0"/>
      <p:bldP spid="48" grpId="1"/>
      <p:bldP spid="52" grpId="0" animBg="1"/>
      <p:bldP spid="52" grpId="1" animBg="1"/>
      <p:bldP spid="54" grpId="0"/>
      <p:bldP spid="5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Roteiro</a:t>
            </a:r>
            <a:endParaRPr lang="pt-BR" dirty="0"/>
          </a:p>
        </p:txBody>
      </p:sp>
      <p:sp>
        <p:nvSpPr>
          <p:cNvPr id="3" name="Espaço Reservado para Conteúdo 2"/>
          <p:cNvSpPr>
            <a:spLocks noGrp="1"/>
          </p:cNvSpPr>
          <p:nvPr>
            <p:ph sz="quarter" idx="1"/>
          </p:nvPr>
        </p:nvSpPr>
        <p:spPr/>
        <p:txBody>
          <a:bodyPr/>
          <a:lstStyle/>
          <a:p>
            <a:r>
              <a:rPr lang="pt-BR" dirty="0" smtClean="0"/>
              <a:t>Definição</a:t>
            </a:r>
          </a:p>
          <a:p>
            <a:r>
              <a:rPr lang="pt-BR" dirty="0" smtClean="0"/>
              <a:t>História</a:t>
            </a:r>
          </a:p>
          <a:p>
            <a:r>
              <a:rPr lang="pt-BR" dirty="0" smtClean="0"/>
              <a:t>Documento Hipermídia</a:t>
            </a:r>
          </a:p>
          <a:p>
            <a:r>
              <a:rPr lang="pt-BR" dirty="0" smtClean="0"/>
              <a:t>Estrutura Básica</a:t>
            </a:r>
          </a:p>
          <a:p>
            <a:r>
              <a:rPr lang="pt-BR" dirty="0" smtClean="0"/>
              <a:t>Código/</a:t>
            </a:r>
            <a:r>
              <a:rPr lang="pt-BR" dirty="0" err="1" smtClean="0"/>
              <a:t>Tags</a:t>
            </a:r>
            <a:endParaRPr lang="pt-BR" dirty="0" smtClean="0"/>
          </a:p>
          <a:p>
            <a:r>
              <a:rPr lang="pt-BR" dirty="0" smtClean="0"/>
              <a:t>Demonstração</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Descritores</a:t>
            </a:r>
            <a:endParaRPr lang="pt-BR" b="1" dirty="0"/>
          </a:p>
        </p:txBody>
      </p:sp>
      <p:sp>
        <p:nvSpPr>
          <p:cNvPr id="6" name="Espaço Reservado para Conteúdo 2"/>
          <p:cNvSpPr>
            <a:spLocks noGrp="1"/>
          </p:cNvSpPr>
          <p:nvPr>
            <p:ph sz="quarter" idx="1"/>
          </p:nvPr>
        </p:nvSpPr>
        <p:spPr>
          <a:xfrm>
            <a:off x="457200" y="1524000"/>
            <a:ext cx="8115328" cy="1976438"/>
          </a:xfrm>
        </p:spPr>
        <p:txBody>
          <a:bodyPr>
            <a:normAutofit fontScale="92500"/>
          </a:bodyPr>
          <a:lstStyle/>
          <a:p>
            <a:pPr algn="just"/>
            <a:r>
              <a:rPr lang="pt-BR" dirty="0" smtClean="0"/>
              <a:t>Um descritor define como e onde (região) uma mídia ou um contexto serão apresentados. </a:t>
            </a:r>
          </a:p>
          <a:p>
            <a:pPr algn="just"/>
            <a:r>
              <a:rPr lang="pt-BR" dirty="0" smtClean="0"/>
              <a:t>Todas os descritores devem ser definidas no cabeçalho do programa dentro da </a:t>
            </a:r>
            <a:r>
              <a:rPr lang="pt-BR" dirty="0" err="1" smtClean="0"/>
              <a:t>tag</a:t>
            </a:r>
            <a:r>
              <a:rPr lang="pt-BR" dirty="0" smtClean="0"/>
              <a:t> &lt;</a:t>
            </a:r>
            <a:r>
              <a:rPr lang="pt-BR" dirty="0" err="1" smtClean="0"/>
              <a:t>descriptorBase</a:t>
            </a:r>
            <a:r>
              <a:rPr lang="pt-BR" dirty="0" smtClean="0"/>
              <a:t>&gt;.</a:t>
            </a:r>
          </a:p>
          <a:p>
            <a:endParaRPr lang="pt-BR" dirty="0"/>
          </a:p>
        </p:txBody>
      </p:sp>
      <p:grpSp>
        <p:nvGrpSpPr>
          <p:cNvPr id="7" name="Grupo 6"/>
          <p:cNvGrpSpPr/>
          <p:nvPr/>
        </p:nvGrpSpPr>
        <p:grpSpPr>
          <a:xfrm>
            <a:off x="428596" y="3605220"/>
            <a:ext cx="7839075" cy="895350"/>
            <a:chOff x="428596" y="3605220"/>
            <a:chExt cx="7839075" cy="895350"/>
          </a:xfrm>
        </p:grpSpPr>
        <p:pic>
          <p:nvPicPr>
            <p:cNvPr id="2052" name="Picture 4"/>
            <p:cNvPicPr>
              <a:picLocks noChangeAspect="1" noChangeArrowheads="1"/>
            </p:cNvPicPr>
            <p:nvPr/>
          </p:nvPicPr>
          <p:blipFill>
            <a:blip r:embed="rId2" cstate="print"/>
            <a:srcRect/>
            <a:stretch>
              <a:fillRect/>
            </a:stretch>
          </p:blipFill>
          <p:spPr bwMode="auto">
            <a:xfrm>
              <a:off x="428596" y="3605220"/>
              <a:ext cx="7839075" cy="895350"/>
            </a:xfrm>
            <a:prstGeom prst="rect">
              <a:avLst/>
            </a:prstGeom>
            <a:noFill/>
            <a:ln w="9525">
              <a:noFill/>
              <a:miter lim="800000"/>
              <a:headEnd/>
              <a:tailEnd/>
            </a:ln>
          </p:spPr>
        </p:pic>
        <p:sp>
          <p:nvSpPr>
            <p:cNvPr id="9" name="Seta para a esquerda 8"/>
            <p:cNvSpPr/>
            <p:nvPr/>
          </p:nvSpPr>
          <p:spPr>
            <a:xfrm>
              <a:off x="1571604" y="3643314"/>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sp>
          <p:nvSpPr>
            <p:cNvPr id="11" name="Seta para a esquerda 10"/>
            <p:cNvSpPr/>
            <p:nvPr/>
          </p:nvSpPr>
          <p:spPr>
            <a:xfrm>
              <a:off x="2786050" y="3857628"/>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p:cNvSpPr>
            <a:spLocks noGrp="1"/>
          </p:cNvSpPr>
          <p:nvPr>
            <p:ph sz="quarter" idx="1"/>
          </p:nvPr>
        </p:nvSpPr>
        <p:spPr>
          <a:xfrm>
            <a:off x="142844" y="1381124"/>
            <a:ext cx="8115328" cy="547678"/>
          </a:xfrm>
        </p:spPr>
        <p:txBody>
          <a:bodyPr>
            <a:normAutofit/>
          </a:bodyPr>
          <a:lstStyle/>
          <a:p>
            <a:r>
              <a:rPr lang="pt-BR" dirty="0" smtClean="0"/>
              <a:t>Exemplo:</a:t>
            </a:r>
          </a:p>
          <a:p>
            <a:endParaRPr lang="pt-BR" dirty="0"/>
          </a:p>
        </p:txBody>
      </p:sp>
      <p:sp>
        <p:nvSpPr>
          <p:cNvPr id="5"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Descritores</a:t>
            </a:r>
            <a:endParaRPr lang="pt-BR" b="1" dirty="0"/>
          </a:p>
        </p:txBody>
      </p:sp>
      <p:pic>
        <p:nvPicPr>
          <p:cNvPr id="6" name="Picture 2"/>
          <p:cNvPicPr>
            <a:picLocks noChangeAspect="1" noChangeArrowheads="1"/>
          </p:cNvPicPr>
          <p:nvPr/>
        </p:nvPicPr>
        <p:blipFill>
          <a:blip r:embed="rId2" cstate="print"/>
          <a:srcRect/>
          <a:stretch>
            <a:fillRect/>
          </a:stretch>
        </p:blipFill>
        <p:spPr bwMode="auto">
          <a:xfrm>
            <a:off x="1150914" y="3286124"/>
            <a:ext cx="6635796" cy="785818"/>
          </a:xfrm>
          <a:prstGeom prst="rect">
            <a:avLst/>
          </a:prstGeom>
          <a:noFill/>
          <a:ln w="9525">
            <a:noFill/>
            <a:miter lim="800000"/>
            <a:headEnd/>
            <a:tailEnd/>
          </a:ln>
        </p:spPr>
      </p:pic>
      <p:sp>
        <p:nvSpPr>
          <p:cNvPr id="17" name="Espaço Reservado para Conteúdo 2"/>
          <p:cNvSpPr txBox="1">
            <a:spLocks/>
          </p:cNvSpPr>
          <p:nvPr/>
        </p:nvSpPr>
        <p:spPr>
          <a:xfrm>
            <a:off x="742952" y="4286256"/>
            <a:ext cx="8115328" cy="1643074"/>
          </a:xfrm>
          <a:prstGeom prst="rect">
            <a:avLst/>
          </a:prstGeom>
        </p:spPr>
        <p:txBody>
          <a:bodyPr vert="horz">
            <a:noAutofit/>
          </a:bodyPr>
          <a:lstStyle/>
          <a:p>
            <a:pPr marL="274320" indent="-274320" algn="just">
              <a:spcBef>
                <a:spcPts val="700"/>
              </a:spcBef>
              <a:buClr>
                <a:schemeClr val="accent2"/>
              </a:buClr>
              <a:buSzPct val="85000"/>
              <a:buFont typeface="Wingdings 2"/>
              <a:buChar char=""/>
            </a:pPr>
            <a:r>
              <a:rPr lang="pt-BR" sz="1600" b="1" dirty="0" smtClean="0"/>
              <a:t>player</a:t>
            </a:r>
            <a:r>
              <a:rPr lang="pt-BR" sz="1600" dirty="0" smtClean="0"/>
              <a:t>: diz qual a ferramenta de apresentação será utilizada para tocar a mídia associados a este descritor.</a:t>
            </a:r>
          </a:p>
          <a:p>
            <a:pPr marL="274320" indent="-274320" algn="just">
              <a:spcBef>
                <a:spcPts val="700"/>
              </a:spcBef>
              <a:buClr>
                <a:schemeClr val="accent2"/>
              </a:buClr>
              <a:buSzPct val="85000"/>
              <a:buFont typeface="Wingdings 2"/>
              <a:buChar char=""/>
            </a:pPr>
            <a:r>
              <a:rPr lang="pt-BR" sz="1600" b="1" dirty="0" err="1" smtClean="0"/>
              <a:t>explicitDur</a:t>
            </a:r>
            <a:r>
              <a:rPr lang="pt-BR" sz="1600" dirty="0" smtClean="0"/>
              <a:t>: diz qual será  a duração temporal (em segundos) da apresentação dos nós de mídia relacionados a este descritor.</a:t>
            </a:r>
          </a:p>
          <a:p>
            <a:pPr marL="274320" indent="-274320" algn="just">
              <a:spcBef>
                <a:spcPts val="700"/>
              </a:spcBef>
              <a:buClr>
                <a:schemeClr val="accent2"/>
              </a:buClr>
              <a:buSzPct val="85000"/>
              <a:buFont typeface="Wingdings 2"/>
              <a:buChar char=""/>
            </a:pPr>
            <a:r>
              <a:rPr lang="pt-BR" sz="1600" dirty="0" smtClean="0"/>
              <a:t>Outros atributos, que definem a transição do foco entre as mídias, através do controle remoto (</a:t>
            </a:r>
            <a:r>
              <a:rPr lang="pt-BR" sz="1600" dirty="0" err="1" smtClean="0"/>
              <a:t>moveUp</a:t>
            </a:r>
            <a:r>
              <a:rPr lang="pt-BR" sz="1600" dirty="0" smtClean="0"/>
              <a:t>, </a:t>
            </a:r>
            <a:r>
              <a:rPr lang="pt-BR" sz="1600" dirty="0" err="1" smtClean="0"/>
              <a:t>moveRight</a:t>
            </a:r>
            <a:r>
              <a:rPr lang="pt-BR" sz="1600" dirty="0" smtClean="0"/>
              <a:t>, </a:t>
            </a:r>
            <a:r>
              <a:rPr lang="pt-BR" sz="1600" dirty="0" err="1" smtClean="0"/>
              <a:t>focusIndex</a:t>
            </a:r>
            <a:r>
              <a:rPr lang="pt-BR" sz="1600" dirty="0" smtClean="0"/>
              <a:t>).</a:t>
            </a:r>
          </a:p>
          <a:p>
            <a:pPr marL="274320" indent="-274320" algn="just">
              <a:spcBef>
                <a:spcPts val="700"/>
              </a:spcBef>
              <a:buClr>
                <a:schemeClr val="accent2"/>
              </a:buClr>
              <a:buSzPct val="85000"/>
              <a:buFont typeface="Wingdings 2"/>
              <a:buChar char=""/>
            </a:pPr>
            <a:r>
              <a:rPr lang="pt-BR" sz="1600" dirty="0" smtClean="0"/>
              <a:t>Atributos que definem tamanho, borda, transparência, localização, style para CSS.</a:t>
            </a:r>
          </a:p>
          <a:p>
            <a:pPr marL="274320" lvl="0" indent="-274320">
              <a:spcBef>
                <a:spcPts val="700"/>
              </a:spcBef>
              <a:buClr>
                <a:schemeClr val="accent2"/>
              </a:buClr>
              <a:buSzPct val="85000"/>
              <a:buFont typeface="Wingdings 2"/>
              <a:buChar char=""/>
            </a:pPr>
            <a:endParaRPr kumimoji="0" lang="pt-BR" sz="16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Elipse 11"/>
          <p:cNvSpPr/>
          <p:nvPr/>
        </p:nvSpPr>
        <p:spPr>
          <a:xfrm>
            <a:off x="2714612" y="3429000"/>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3" name="Conector de seta reta 12"/>
          <p:cNvCxnSpPr/>
          <p:nvPr/>
        </p:nvCxnSpPr>
        <p:spPr>
          <a:xfrm rot="5400000">
            <a:off x="3365718" y="4063778"/>
            <a:ext cx="428632" cy="1632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4" name="CaixaDeTexto 13"/>
          <p:cNvSpPr txBox="1"/>
          <p:nvPr/>
        </p:nvSpPr>
        <p:spPr>
          <a:xfrm>
            <a:off x="2143108" y="4286256"/>
            <a:ext cx="5929354" cy="369332"/>
          </a:xfrm>
          <a:prstGeom prst="rect">
            <a:avLst/>
          </a:prstGeom>
          <a:noFill/>
        </p:spPr>
        <p:txBody>
          <a:bodyPr wrap="square" rtlCol="0">
            <a:spAutoFit/>
          </a:bodyPr>
          <a:lstStyle/>
          <a:p>
            <a:r>
              <a:rPr lang="pt-BR" dirty="0" smtClean="0"/>
              <a:t>Associa uma região a este descritor</a:t>
            </a:r>
            <a:endParaRPr lang="pt-BR" dirty="0"/>
          </a:p>
        </p:txBody>
      </p:sp>
      <p:sp>
        <p:nvSpPr>
          <p:cNvPr id="16" name="Elipse 15"/>
          <p:cNvSpPr/>
          <p:nvPr/>
        </p:nvSpPr>
        <p:spPr>
          <a:xfrm>
            <a:off x="3714744" y="3357562"/>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8" name="Conector de seta reta 17"/>
          <p:cNvCxnSpPr/>
          <p:nvPr/>
        </p:nvCxnSpPr>
        <p:spPr>
          <a:xfrm rot="16200000" flipH="1">
            <a:off x="4473007" y="3901511"/>
            <a:ext cx="500070" cy="269424"/>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9" name="CaixaDeTexto 18"/>
          <p:cNvSpPr txBox="1"/>
          <p:nvPr/>
        </p:nvSpPr>
        <p:spPr>
          <a:xfrm>
            <a:off x="3929058" y="4286256"/>
            <a:ext cx="5929354" cy="646331"/>
          </a:xfrm>
          <a:prstGeom prst="rect">
            <a:avLst/>
          </a:prstGeom>
          <a:noFill/>
        </p:spPr>
        <p:txBody>
          <a:bodyPr wrap="square" rtlCol="0">
            <a:spAutoFit/>
          </a:bodyPr>
          <a:lstStyle/>
          <a:p>
            <a:r>
              <a:rPr lang="pt-BR" dirty="0" smtClean="0"/>
              <a:t>Referência à uma região previamente criada, </a:t>
            </a:r>
          </a:p>
          <a:p>
            <a:r>
              <a:rPr lang="pt-BR" dirty="0" smtClean="0"/>
              <a:t>com id “</a:t>
            </a:r>
            <a:r>
              <a:rPr lang="pt-BR" dirty="0" err="1" smtClean="0"/>
              <a:t>rgVideo</a:t>
            </a:r>
            <a:r>
              <a:rPr lang="pt-BR" dirty="0" smtClean="0"/>
              <a:t>”</a:t>
            </a:r>
            <a:endParaRPr lang="pt-BR" dirty="0"/>
          </a:p>
        </p:txBody>
      </p:sp>
      <p:sp>
        <p:nvSpPr>
          <p:cNvPr id="23" name="Elipse 22"/>
          <p:cNvSpPr/>
          <p:nvPr/>
        </p:nvSpPr>
        <p:spPr>
          <a:xfrm>
            <a:off x="4929190" y="3429000"/>
            <a:ext cx="1428760" cy="42862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4" name="Conector de seta reta 23"/>
          <p:cNvCxnSpPr/>
          <p:nvPr/>
        </p:nvCxnSpPr>
        <p:spPr>
          <a:xfrm rot="16200000" flipV="1">
            <a:off x="5437422" y="3135086"/>
            <a:ext cx="500062" cy="87766"/>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25" name="CaixaDeTexto 24"/>
          <p:cNvSpPr txBox="1"/>
          <p:nvPr/>
        </p:nvSpPr>
        <p:spPr>
          <a:xfrm>
            <a:off x="3214646" y="2345288"/>
            <a:ext cx="5929354" cy="369332"/>
          </a:xfrm>
          <a:prstGeom prst="rect">
            <a:avLst/>
          </a:prstGeom>
          <a:noFill/>
        </p:spPr>
        <p:txBody>
          <a:bodyPr wrap="square" rtlCol="0">
            <a:spAutoFit/>
          </a:bodyPr>
          <a:lstStyle/>
          <a:p>
            <a:r>
              <a:rPr lang="pt-BR" dirty="0" smtClean="0"/>
              <a:t>Identificador do descritor (único).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ox(in)">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xit" presetSubtype="16" fill="hold" nodeType="clickEffect">
                                  <p:stCondLst>
                                    <p:cond delay="0"/>
                                  </p:stCondLst>
                                  <p:childTnLst>
                                    <p:animEffect transition="out" filter="box(in)">
                                      <p:cBhvr>
                                        <p:cTn id="19" dur="500"/>
                                        <p:tgtEl>
                                          <p:spTgt spid="13"/>
                                        </p:tgtEl>
                                      </p:cBhvr>
                                    </p:animEffect>
                                    <p:set>
                                      <p:cBhvr>
                                        <p:cTn id="20" dur="1" fill="hold">
                                          <p:stCondLst>
                                            <p:cond delay="499"/>
                                          </p:stCondLst>
                                        </p:cTn>
                                        <p:tgtEl>
                                          <p:spTgt spid="13"/>
                                        </p:tgtEl>
                                        <p:attrNameLst>
                                          <p:attrName>style.visibility</p:attrName>
                                        </p:attrNameLst>
                                      </p:cBhvr>
                                      <p:to>
                                        <p:strVal val="hidden"/>
                                      </p:to>
                                    </p:set>
                                  </p:childTnLst>
                                </p:cTn>
                              </p:par>
                              <p:par>
                                <p:cTn id="21" presetID="4" presetClass="exit" presetSubtype="16" fill="hold" grpId="1" nodeType="withEffect">
                                  <p:stCondLst>
                                    <p:cond delay="0"/>
                                  </p:stCondLst>
                                  <p:childTnLst>
                                    <p:animEffect transition="out" filter="box(in)">
                                      <p:cBhvr>
                                        <p:cTn id="22" dur="500"/>
                                        <p:tgtEl>
                                          <p:spTgt spid="12"/>
                                        </p:tgtEl>
                                      </p:cBhvr>
                                    </p:animEffect>
                                    <p:set>
                                      <p:cBhvr>
                                        <p:cTn id="23" dur="1" fill="hold">
                                          <p:stCondLst>
                                            <p:cond delay="499"/>
                                          </p:stCondLst>
                                        </p:cTn>
                                        <p:tgtEl>
                                          <p:spTgt spid="12"/>
                                        </p:tgtEl>
                                        <p:attrNameLst>
                                          <p:attrName>style.visibility</p:attrName>
                                        </p:attrNameLst>
                                      </p:cBhvr>
                                      <p:to>
                                        <p:strVal val="hidden"/>
                                      </p:to>
                                    </p:set>
                                  </p:childTnLst>
                                </p:cTn>
                              </p:par>
                              <p:par>
                                <p:cTn id="24" presetID="4" presetClass="exit" presetSubtype="16" fill="hold" grpId="1" nodeType="withEffect">
                                  <p:stCondLst>
                                    <p:cond delay="0"/>
                                  </p:stCondLst>
                                  <p:childTnLst>
                                    <p:animEffect transition="out" filter="box(in)">
                                      <p:cBhvr>
                                        <p:cTn id="25" dur="500"/>
                                        <p:tgtEl>
                                          <p:spTgt spid="14"/>
                                        </p:tgtEl>
                                      </p:cBhvr>
                                    </p:animEffect>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down)">
                                      <p:cBhvr>
                                        <p:cTn id="31" dur="500"/>
                                        <p:tgtEl>
                                          <p:spTgt spid="16"/>
                                        </p:tgtEl>
                                      </p:cBhvr>
                                    </p:animEffect>
                                  </p:childTnLst>
                                </p:cTn>
                              </p:par>
                            </p:childTnLst>
                          </p:cTn>
                        </p:par>
                        <p:par>
                          <p:cTn id="32" fill="hold">
                            <p:stCondLst>
                              <p:cond delay="500"/>
                            </p:stCondLst>
                            <p:childTnLst>
                              <p:par>
                                <p:cTn id="33" presetID="22" presetClass="entr" presetSubtype="4" fill="hold"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down)">
                                      <p:cBhvr>
                                        <p:cTn id="35" dur="500"/>
                                        <p:tgtEl>
                                          <p:spTgt spid="18"/>
                                        </p:tgtEl>
                                      </p:cBhvr>
                                    </p:animEffect>
                                  </p:childTnLst>
                                </p:cTn>
                              </p:par>
                            </p:childTnLst>
                          </p:cTn>
                        </p:par>
                        <p:par>
                          <p:cTn id="36" fill="hold">
                            <p:stCondLst>
                              <p:cond delay="1000"/>
                            </p:stCondLst>
                            <p:childTnLst>
                              <p:par>
                                <p:cTn id="37" presetID="4" presetClass="entr" presetSubtype="16"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ox(in)">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xit" presetSubtype="16" fill="hold" nodeType="clickEffect">
                                  <p:stCondLst>
                                    <p:cond delay="0"/>
                                  </p:stCondLst>
                                  <p:childTnLst>
                                    <p:animEffect transition="out" filter="box(in)">
                                      <p:cBhvr>
                                        <p:cTn id="43" dur="500"/>
                                        <p:tgtEl>
                                          <p:spTgt spid="18"/>
                                        </p:tgtEl>
                                      </p:cBhvr>
                                    </p:animEffect>
                                    <p:set>
                                      <p:cBhvr>
                                        <p:cTn id="44" dur="1" fill="hold">
                                          <p:stCondLst>
                                            <p:cond delay="499"/>
                                          </p:stCondLst>
                                        </p:cTn>
                                        <p:tgtEl>
                                          <p:spTgt spid="18"/>
                                        </p:tgtEl>
                                        <p:attrNameLst>
                                          <p:attrName>style.visibility</p:attrName>
                                        </p:attrNameLst>
                                      </p:cBhvr>
                                      <p:to>
                                        <p:strVal val="hidden"/>
                                      </p:to>
                                    </p:set>
                                  </p:childTnLst>
                                </p:cTn>
                              </p:par>
                              <p:par>
                                <p:cTn id="45" presetID="4" presetClass="exit" presetSubtype="16" fill="hold" grpId="1" nodeType="withEffect">
                                  <p:stCondLst>
                                    <p:cond delay="0"/>
                                  </p:stCondLst>
                                  <p:childTnLst>
                                    <p:animEffect transition="out" filter="box(in)">
                                      <p:cBhvr>
                                        <p:cTn id="46" dur="500"/>
                                        <p:tgtEl>
                                          <p:spTgt spid="16"/>
                                        </p:tgtEl>
                                      </p:cBhvr>
                                    </p:animEffect>
                                    <p:set>
                                      <p:cBhvr>
                                        <p:cTn id="47" dur="1" fill="hold">
                                          <p:stCondLst>
                                            <p:cond delay="499"/>
                                          </p:stCondLst>
                                        </p:cTn>
                                        <p:tgtEl>
                                          <p:spTgt spid="16"/>
                                        </p:tgtEl>
                                        <p:attrNameLst>
                                          <p:attrName>style.visibility</p:attrName>
                                        </p:attrNameLst>
                                      </p:cBhvr>
                                      <p:to>
                                        <p:strVal val="hidden"/>
                                      </p:to>
                                    </p:set>
                                  </p:childTnLst>
                                </p:cTn>
                              </p:par>
                              <p:par>
                                <p:cTn id="48" presetID="4" presetClass="exit" presetSubtype="16" fill="hold" grpId="1" nodeType="withEffect">
                                  <p:stCondLst>
                                    <p:cond delay="0"/>
                                  </p:stCondLst>
                                  <p:childTnLst>
                                    <p:animEffect transition="out" filter="box(in)">
                                      <p:cBhvr>
                                        <p:cTn id="49" dur="500"/>
                                        <p:tgtEl>
                                          <p:spTgt spid="19"/>
                                        </p:tgtEl>
                                      </p:cBhvr>
                                    </p:animEffect>
                                    <p:set>
                                      <p:cBhvr>
                                        <p:cTn id="50" dur="1" fill="hold">
                                          <p:stCondLst>
                                            <p:cond delay="499"/>
                                          </p:stCondLst>
                                        </p:cTn>
                                        <p:tgtEl>
                                          <p:spTgt spid="1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ipe(down)">
                                      <p:cBhvr>
                                        <p:cTn id="55" dur="500"/>
                                        <p:tgtEl>
                                          <p:spTgt spid="23"/>
                                        </p:tgtEl>
                                      </p:cBhvr>
                                    </p:animEffect>
                                  </p:childTnLst>
                                </p:cTn>
                              </p:par>
                            </p:childTnLst>
                          </p:cTn>
                        </p:par>
                        <p:par>
                          <p:cTn id="56" fill="hold">
                            <p:stCondLst>
                              <p:cond delay="5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1000"/>
                            </p:stCondLst>
                            <p:childTnLst>
                              <p:par>
                                <p:cTn id="61" presetID="4" presetClass="entr" presetSubtype="1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box(in)">
                                      <p:cBhvr>
                                        <p:cTn id="63" dur="500"/>
                                        <p:tgtEl>
                                          <p:spTgt spid="25"/>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xit" presetSubtype="16" fill="hold" nodeType="clickEffect">
                                  <p:stCondLst>
                                    <p:cond delay="0"/>
                                  </p:stCondLst>
                                  <p:childTnLst>
                                    <p:animEffect transition="out" filter="box(in)">
                                      <p:cBhvr>
                                        <p:cTn id="67" dur="500"/>
                                        <p:tgtEl>
                                          <p:spTgt spid="24"/>
                                        </p:tgtEl>
                                      </p:cBhvr>
                                    </p:animEffect>
                                    <p:set>
                                      <p:cBhvr>
                                        <p:cTn id="68" dur="1" fill="hold">
                                          <p:stCondLst>
                                            <p:cond delay="499"/>
                                          </p:stCondLst>
                                        </p:cTn>
                                        <p:tgtEl>
                                          <p:spTgt spid="24"/>
                                        </p:tgtEl>
                                        <p:attrNameLst>
                                          <p:attrName>style.visibility</p:attrName>
                                        </p:attrNameLst>
                                      </p:cBhvr>
                                      <p:to>
                                        <p:strVal val="hidden"/>
                                      </p:to>
                                    </p:set>
                                  </p:childTnLst>
                                </p:cTn>
                              </p:par>
                              <p:par>
                                <p:cTn id="69" presetID="4" presetClass="exit" presetSubtype="16" fill="hold" grpId="1" nodeType="withEffect">
                                  <p:stCondLst>
                                    <p:cond delay="0"/>
                                  </p:stCondLst>
                                  <p:childTnLst>
                                    <p:animEffect transition="out" filter="box(in)">
                                      <p:cBhvr>
                                        <p:cTn id="70" dur="500"/>
                                        <p:tgtEl>
                                          <p:spTgt spid="23"/>
                                        </p:tgtEl>
                                      </p:cBhvr>
                                    </p:animEffect>
                                    <p:set>
                                      <p:cBhvr>
                                        <p:cTn id="71" dur="1" fill="hold">
                                          <p:stCondLst>
                                            <p:cond delay="499"/>
                                          </p:stCondLst>
                                        </p:cTn>
                                        <p:tgtEl>
                                          <p:spTgt spid="23"/>
                                        </p:tgtEl>
                                        <p:attrNameLst>
                                          <p:attrName>style.visibility</p:attrName>
                                        </p:attrNameLst>
                                      </p:cBhvr>
                                      <p:to>
                                        <p:strVal val="hidden"/>
                                      </p:to>
                                    </p:set>
                                  </p:childTnLst>
                                </p:cTn>
                              </p:par>
                              <p:par>
                                <p:cTn id="72" presetID="4" presetClass="exit" presetSubtype="16" fill="hold" grpId="1" nodeType="withEffect">
                                  <p:stCondLst>
                                    <p:cond delay="0"/>
                                  </p:stCondLst>
                                  <p:childTnLst>
                                    <p:animEffect transition="out" filter="box(in)">
                                      <p:cBhvr>
                                        <p:cTn id="73" dur="500"/>
                                        <p:tgtEl>
                                          <p:spTgt spid="25"/>
                                        </p:tgtEl>
                                      </p:cBhvr>
                                    </p:animEffect>
                                    <p:set>
                                      <p:cBhvr>
                                        <p:cTn id="74" dur="1" fill="hold">
                                          <p:stCondLst>
                                            <p:cond delay="499"/>
                                          </p:stCondLst>
                                        </p:cTn>
                                        <p:tgtEl>
                                          <p:spTgt spid="25"/>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box(in)">
                                      <p:cBhvr>
                                        <p:cTn id="7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2" grpId="0" animBg="1"/>
      <p:bldP spid="12" grpId="1" animBg="1"/>
      <p:bldP spid="14" grpId="0"/>
      <p:bldP spid="14" grpId="1"/>
      <p:bldP spid="16" grpId="0" animBg="1"/>
      <p:bldP spid="16" grpId="1" animBg="1"/>
      <p:bldP spid="19" grpId="0"/>
      <p:bldP spid="19" grpId="1"/>
      <p:bldP spid="23" grpId="0" animBg="1"/>
      <p:bldP spid="23" grpId="1" animBg="1"/>
      <p:bldP spid="25" grpId="0"/>
      <p:bldP spid="25"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Tag</a:t>
            </a:r>
            <a:r>
              <a:rPr lang="pt-BR" dirty="0" smtClean="0"/>
              <a:t> de Mídia</a:t>
            </a:r>
            <a:endParaRPr lang="pt-BR" dirty="0"/>
          </a:p>
        </p:txBody>
      </p:sp>
      <p:sp>
        <p:nvSpPr>
          <p:cNvPr id="3" name="Espaço Reservado para Conteúdo 2"/>
          <p:cNvSpPr>
            <a:spLocks noGrp="1"/>
          </p:cNvSpPr>
          <p:nvPr>
            <p:ph sz="quarter" idx="1"/>
          </p:nvPr>
        </p:nvSpPr>
        <p:spPr>
          <a:xfrm>
            <a:off x="285720" y="4643446"/>
            <a:ext cx="6357982" cy="1285884"/>
          </a:xfrm>
        </p:spPr>
        <p:txBody>
          <a:bodyPr>
            <a:normAutofit lnSpcReduction="10000"/>
          </a:bodyPr>
          <a:lstStyle/>
          <a:p>
            <a:r>
              <a:rPr lang="pt-BR" i="1" dirty="0" err="1" smtClean="0"/>
              <a:t>Type</a:t>
            </a:r>
            <a:r>
              <a:rPr lang="pt-BR" i="1" dirty="0" smtClean="0"/>
              <a:t> –</a:t>
            </a:r>
            <a:r>
              <a:rPr lang="pt-BR" dirty="0" smtClean="0"/>
              <a:t> Tipo da mídia do conteúdo</a:t>
            </a:r>
          </a:p>
          <a:p>
            <a:pPr lvl="1"/>
            <a:r>
              <a:rPr lang="pt-BR" dirty="0" smtClean="0"/>
              <a:t>Ex: “</a:t>
            </a:r>
            <a:r>
              <a:rPr lang="pt-BR" dirty="0" err="1" smtClean="0"/>
              <a:t>image</a:t>
            </a:r>
            <a:r>
              <a:rPr lang="pt-BR" dirty="0" smtClean="0"/>
              <a:t>/</a:t>
            </a:r>
            <a:r>
              <a:rPr lang="pt-BR" dirty="0" err="1" smtClean="0"/>
              <a:t>bmp</a:t>
            </a:r>
            <a:r>
              <a:rPr lang="pt-BR" dirty="0" smtClean="0"/>
              <a:t>”, “</a:t>
            </a:r>
            <a:r>
              <a:rPr lang="pt-BR" dirty="0" err="1" smtClean="0"/>
              <a:t>video</a:t>
            </a:r>
            <a:r>
              <a:rPr lang="pt-BR" dirty="0" smtClean="0"/>
              <a:t>/mpeg”, “</a:t>
            </a:r>
            <a:r>
              <a:rPr lang="pt-BR" dirty="0" err="1" smtClean="0"/>
              <a:t>text</a:t>
            </a:r>
            <a:r>
              <a:rPr lang="pt-BR" dirty="0" smtClean="0"/>
              <a:t>/</a:t>
            </a:r>
            <a:r>
              <a:rPr lang="pt-BR" dirty="0" err="1" smtClean="0"/>
              <a:t>plain</a:t>
            </a:r>
            <a:r>
              <a:rPr lang="pt-BR" dirty="0" smtClean="0"/>
              <a:t>”, “</a:t>
            </a:r>
            <a:r>
              <a:rPr lang="pt-BR" dirty="0" err="1" smtClean="0"/>
              <a:t>text</a:t>
            </a:r>
            <a:r>
              <a:rPr lang="pt-BR" dirty="0" smtClean="0"/>
              <a:t>/</a:t>
            </a:r>
            <a:r>
              <a:rPr lang="pt-BR" dirty="0" err="1" smtClean="0"/>
              <a:t>html</a:t>
            </a:r>
            <a:r>
              <a:rPr lang="pt-BR" dirty="0" smtClean="0"/>
              <a:t>”, “</a:t>
            </a:r>
            <a:r>
              <a:rPr lang="pt-BR" dirty="0" err="1" smtClean="0"/>
              <a:t>audio</a:t>
            </a:r>
            <a:r>
              <a:rPr lang="pt-BR" dirty="0" smtClean="0"/>
              <a:t>/mp3”.</a:t>
            </a:r>
          </a:p>
        </p:txBody>
      </p:sp>
      <p:pic>
        <p:nvPicPr>
          <p:cNvPr id="4" name="Picture 2"/>
          <p:cNvPicPr>
            <a:picLocks noChangeAspect="1" noChangeArrowheads="1"/>
          </p:cNvPicPr>
          <p:nvPr/>
        </p:nvPicPr>
        <p:blipFill>
          <a:blip r:embed="rId3" cstate="print"/>
          <a:srcRect/>
          <a:stretch>
            <a:fillRect/>
          </a:stretch>
        </p:blipFill>
        <p:spPr bwMode="auto">
          <a:xfrm>
            <a:off x="357158" y="3643314"/>
            <a:ext cx="8365276" cy="533402"/>
          </a:xfrm>
          <a:prstGeom prst="rect">
            <a:avLst/>
          </a:prstGeom>
          <a:noFill/>
          <a:ln w="9525">
            <a:noFill/>
            <a:miter lim="800000"/>
            <a:headEnd/>
            <a:tailEnd/>
          </a:ln>
        </p:spPr>
      </p:pic>
      <p:sp>
        <p:nvSpPr>
          <p:cNvPr id="5" name="Elipse 4"/>
          <p:cNvSpPr/>
          <p:nvPr/>
        </p:nvSpPr>
        <p:spPr>
          <a:xfrm>
            <a:off x="1142976" y="3500438"/>
            <a:ext cx="1928826" cy="78581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6" name="Conector de seta reta 5"/>
          <p:cNvCxnSpPr/>
          <p:nvPr/>
        </p:nvCxnSpPr>
        <p:spPr>
          <a:xfrm rot="5400000">
            <a:off x="1865521" y="4492407"/>
            <a:ext cx="428629" cy="16329"/>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1" name="Elipse 10"/>
          <p:cNvSpPr/>
          <p:nvPr/>
        </p:nvSpPr>
        <p:spPr>
          <a:xfrm>
            <a:off x="2571736" y="3571876"/>
            <a:ext cx="1928826" cy="78581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2" name="Conector de seta reta 11"/>
          <p:cNvCxnSpPr/>
          <p:nvPr/>
        </p:nvCxnSpPr>
        <p:spPr>
          <a:xfrm rot="5400000">
            <a:off x="3294281" y="4563845"/>
            <a:ext cx="428629" cy="16329"/>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3" name="Espaço Reservado para Conteúdo 2"/>
          <p:cNvSpPr txBox="1">
            <a:spLocks/>
          </p:cNvSpPr>
          <p:nvPr/>
        </p:nvSpPr>
        <p:spPr>
          <a:xfrm>
            <a:off x="1643042" y="4857760"/>
            <a:ext cx="6215106" cy="78581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1" u="none" strike="noStrike" kern="1200" cap="none" spc="0" normalizeH="0" baseline="0" noProof="0" dirty="0" smtClean="0">
                <a:ln>
                  <a:noFill/>
                </a:ln>
                <a:solidFill>
                  <a:schemeClr val="tx1"/>
                </a:solidFill>
                <a:effectLst/>
                <a:uLnTx/>
                <a:uFillTx/>
                <a:latin typeface="+mn-lt"/>
                <a:ea typeface="+mn-ea"/>
                <a:cs typeface="+mn-cs"/>
              </a:rPr>
              <a:t>Id–</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 Identificador </a:t>
            </a:r>
            <a:r>
              <a:rPr lang="pt-BR" sz="2800" dirty="0" smtClean="0"/>
              <a:t>Ú</a:t>
            </a:r>
            <a:r>
              <a:rPr kumimoji="0" lang="pt-BR" sz="2800" b="0" i="0" u="none" strike="noStrike" kern="1200" cap="none" spc="0" normalizeH="0" baseline="0" noProof="0" dirty="0" err="1" smtClean="0">
                <a:ln>
                  <a:noFill/>
                </a:ln>
                <a:solidFill>
                  <a:schemeClr val="tx1"/>
                </a:solidFill>
                <a:effectLst/>
                <a:uLnTx/>
                <a:uFillTx/>
                <a:latin typeface="+mn-lt"/>
                <a:ea typeface="+mn-ea"/>
                <a:cs typeface="+mn-cs"/>
              </a:rPr>
              <a:t>nico</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4" name="Elipse 13"/>
          <p:cNvSpPr/>
          <p:nvPr/>
        </p:nvSpPr>
        <p:spPr>
          <a:xfrm>
            <a:off x="4214810" y="3571876"/>
            <a:ext cx="1928826" cy="78581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5" name="Conector de seta reta 14"/>
          <p:cNvCxnSpPr/>
          <p:nvPr/>
        </p:nvCxnSpPr>
        <p:spPr>
          <a:xfrm rot="5400000">
            <a:off x="4937355" y="4563845"/>
            <a:ext cx="428629" cy="16329"/>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6" name="Espaço Reservado para Conteúdo 2"/>
          <p:cNvSpPr txBox="1">
            <a:spLocks/>
          </p:cNvSpPr>
          <p:nvPr/>
        </p:nvSpPr>
        <p:spPr>
          <a:xfrm>
            <a:off x="2428860" y="4857760"/>
            <a:ext cx="6215106" cy="78581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1" u="none" strike="noStrike" kern="1200" cap="none" spc="0" normalizeH="0" baseline="0" noProof="0" dirty="0" err="1" smtClean="0">
                <a:ln>
                  <a:noFill/>
                </a:ln>
                <a:solidFill>
                  <a:schemeClr val="tx1"/>
                </a:solidFill>
                <a:effectLst/>
                <a:uLnTx/>
                <a:uFillTx/>
                <a:latin typeface="+mn-lt"/>
                <a:ea typeface="+mn-ea"/>
                <a:cs typeface="+mn-cs"/>
              </a:rPr>
              <a:t>Src</a:t>
            </a:r>
            <a:r>
              <a:rPr kumimoji="0" lang="pt-BR" sz="2800" b="0" i="1" u="none" strike="noStrike" kern="1200" cap="none" spc="0" normalizeH="0" baseline="0" noProof="0" dirty="0" smtClean="0">
                <a:ln>
                  <a:noFill/>
                </a:ln>
                <a:solidFill>
                  <a:schemeClr val="tx1"/>
                </a:solidFill>
                <a:effectLst/>
                <a:uLnTx/>
                <a:uFillTx/>
                <a:latin typeface="+mn-lt"/>
                <a:ea typeface="+mn-ea"/>
                <a:cs typeface="+mn-cs"/>
              </a:rPr>
              <a:t> – </a:t>
            </a:r>
            <a:r>
              <a:rPr kumimoji="0" lang="pt-BR" sz="2800" b="0" u="none" strike="noStrike" kern="1200" cap="none" spc="0" normalizeH="0" baseline="0" noProof="0" dirty="0" smtClean="0">
                <a:ln>
                  <a:noFill/>
                </a:ln>
                <a:solidFill>
                  <a:schemeClr val="tx1"/>
                </a:solidFill>
                <a:effectLst/>
                <a:uLnTx/>
                <a:uFillTx/>
                <a:latin typeface="+mn-lt"/>
                <a:ea typeface="+mn-ea"/>
                <a:cs typeface="+mn-cs"/>
              </a:rPr>
              <a:t>Localização</a:t>
            </a:r>
            <a:r>
              <a:rPr kumimoji="0" lang="pt-BR" sz="2800" b="0" u="none" strike="noStrike" kern="1200" cap="none" spc="0" normalizeH="0" noProof="0" dirty="0" smtClean="0">
                <a:ln>
                  <a:noFill/>
                </a:ln>
                <a:solidFill>
                  <a:schemeClr val="tx1"/>
                </a:solidFill>
                <a:effectLst/>
                <a:uLnTx/>
                <a:uFillTx/>
                <a:latin typeface="+mn-lt"/>
                <a:ea typeface="+mn-ea"/>
                <a:cs typeface="+mn-cs"/>
              </a:rPr>
              <a:t> do Arquivo Fonte</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7" name="Espaço Reservado para Conteúdo 2"/>
          <p:cNvSpPr txBox="1">
            <a:spLocks/>
          </p:cNvSpPr>
          <p:nvPr/>
        </p:nvSpPr>
        <p:spPr>
          <a:xfrm>
            <a:off x="500002" y="4929198"/>
            <a:ext cx="8643998" cy="857256"/>
          </a:xfrm>
          <a:prstGeom prst="rect">
            <a:avLst/>
          </a:prstGeom>
        </p:spPr>
        <p:txBody>
          <a:bodyPr vert="horz">
            <a:normAutofit fontScale="92500" lnSpcReduction="10000"/>
          </a:bodyPr>
          <a:lstStyle/>
          <a:p>
            <a:pPr marL="274320" lvl="0" indent="-274320">
              <a:spcBef>
                <a:spcPts val="700"/>
              </a:spcBef>
              <a:buClr>
                <a:schemeClr val="accent2"/>
              </a:buClr>
              <a:buSzPct val="85000"/>
              <a:buFont typeface="Wingdings 2"/>
              <a:buChar char=""/>
              <a:defRPr/>
            </a:pPr>
            <a:r>
              <a:rPr kumimoji="0" lang="pt-BR" sz="2800" b="0" i="1" u="none" strike="noStrike" kern="1200" cap="none" spc="0" normalizeH="0" baseline="0" noProof="0" dirty="0" err="1" smtClean="0">
                <a:ln>
                  <a:noFill/>
                </a:ln>
                <a:solidFill>
                  <a:schemeClr val="tx1"/>
                </a:solidFill>
                <a:effectLst/>
                <a:uLnTx/>
                <a:uFillTx/>
                <a:latin typeface="+mn-lt"/>
                <a:ea typeface="+mn-ea"/>
                <a:cs typeface="+mn-cs"/>
              </a:rPr>
              <a:t>Descriptor</a:t>
            </a:r>
            <a:r>
              <a:rPr kumimoji="0" lang="pt-BR" sz="2800" b="0" i="1" u="none" strike="noStrike" kern="1200" cap="none" spc="0" normalizeH="0" baseline="0" noProof="0" dirty="0" smtClean="0">
                <a:ln>
                  <a:noFill/>
                </a:ln>
                <a:solidFill>
                  <a:schemeClr val="tx1"/>
                </a:solidFill>
                <a:effectLst/>
                <a:uLnTx/>
                <a:uFillTx/>
                <a:latin typeface="+mn-lt"/>
                <a:ea typeface="+mn-ea"/>
                <a:cs typeface="+mn-cs"/>
              </a:rPr>
              <a:t> –</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 Descritor,</a:t>
            </a:r>
            <a:r>
              <a:rPr kumimoji="0" lang="pt-BR" sz="2800" b="0" i="0" u="none" strike="noStrike" kern="1200" cap="none" spc="0" normalizeH="0" noProof="0" dirty="0" smtClean="0">
                <a:ln>
                  <a:noFill/>
                </a:ln>
                <a:solidFill>
                  <a:schemeClr val="tx1"/>
                </a:solidFill>
                <a:effectLst/>
                <a:uLnTx/>
                <a:uFillTx/>
                <a:latin typeface="+mn-lt"/>
                <a:ea typeface="+mn-ea"/>
                <a:cs typeface="+mn-cs"/>
              </a:rPr>
              <a:t> definido no cabeçalho,</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 </a:t>
            </a:r>
            <a:r>
              <a:rPr lang="pt-BR" sz="2800" dirty="0" smtClean="0"/>
              <a:t>que irá “reger” o funcionamento da media. </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8" name="Elipse 17"/>
          <p:cNvSpPr/>
          <p:nvPr/>
        </p:nvSpPr>
        <p:spPr>
          <a:xfrm>
            <a:off x="6000760" y="3571874"/>
            <a:ext cx="2286016" cy="785818"/>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9" name="Conector de seta reta 18"/>
          <p:cNvCxnSpPr/>
          <p:nvPr/>
        </p:nvCxnSpPr>
        <p:spPr>
          <a:xfrm rot="5400000">
            <a:off x="6687586" y="4599561"/>
            <a:ext cx="500068" cy="16331"/>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22" name="Espaço Reservado para Conteúdo 2"/>
          <p:cNvSpPr txBox="1">
            <a:spLocks/>
          </p:cNvSpPr>
          <p:nvPr/>
        </p:nvSpPr>
        <p:spPr>
          <a:xfrm>
            <a:off x="285688" y="4857760"/>
            <a:ext cx="8858312" cy="150019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1" u="none" strike="noStrike" kern="1200" cap="none" spc="0" normalizeH="0" baseline="0" noProof="0" dirty="0" smtClean="0">
                <a:ln>
                  <a:noFill/>
                </a:ln>
                <a:solidFill>
                  <a:schemeClr val="tx1"/>
                </a:solidFill>
                <a:effectLst/>
                <a:uLnTx/>
                <a:uFillTx/>
                <a:latin typeface="+mn-lt"/>
                <a:ea typeface="+mn-ea"/>
                <a:cs typeface="+mn-cs"/>
              </a:rPr>
              <a:t>Refer–</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 Referencia</a:t>
            </a:r>
            <a:r>
              <a:rPr kumimoji="0" lang="pt-BR" sz="2800" b="0" i="0" u="none" strike="noStrike" kern="1200" cap="none" spc="0" normalizeH="0" noProof="0" dirty="0" smtClean="0">
                <a:ln>
                  <a:noFill/>
                </a:ln>
                <a:solidFill>
                  <a:schemeClr val="tx1"/>
                </a:solidFill>
                <a:effectLst/>
                <a:uLnTx/>
                <a:uFillTx/>
                <a:latin typeface="+mn-lt"/>
                <a:ea typeface="+mn-ea"/>
                <a:cs typeface="+mn-cs"/>
              </a:rPr>
              <a:t> a outro nó de mídia</a:t>
            </a:r>
          </a:p>
          <a:p>
            <a:pPr marL="731520" lvl="1" indent="-274320">
              <a:spcBef>
                <a:spcPts val="700"/>
              </a:spcBef>
              <a:buClr>
                <a:schemeClr val="accent2"/>
              </a:buClr>
              <a:buSzPct val="85000"/>
              <a:buFont typeface="Wingdings 2"/>
              <a:buChar char=""/>
            </a:pPr>
            <a:r>
              <a:rPr lang="pt-BR" sz="2800" baseline="0" dirty="0" smtClean="0"/>
              <a:t>Herda</a:t>
            </a:r>
            <a:r>
              <a:rPr lang="pt-BR" sz="2800" dirty="0" smtClean="0"/>
              <a:t> os atributos do nó referenciado</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21" name="Espaço Reservado para Conteúdo 2"/>
          <p:cNvSpPr txBox="1">
            <a:spLocks/>
          </p:cNvSpPr>
          <p:nvPr/>
        </p:nvSpPr>
        <p:spPr>
          <a:xfrm>
            <a:off x="385762" y="1881190"/>
            <a:ext cx="8115328" cy="1119182"/>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lang="pt-BR" sz="2800" dirty="0" smtClean="0"/>
              <a:t>São definidos no corpo do programa (&lt;</a:t>
            </a:r>
            <a:r>
              <a:rPr lang="pt-BR" sz="2800" dirty="0" err="1" smtClean="0"/>
              <a:t>body</a:t>
            </a:r>
            <a:r>
              <a:rPr lang="pt-BR" sz="2800" dirty="0" smtClean="0"/>
              <a:t>&gt;)</a:t>
            </a: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 calcmode="lin" valueType="num">
                                      <p:cBhvr>
                                        <p:cTn id="7"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par>
                          <p:cTn id="20" fill="hold">
                            <p:stCondLst>
                              <p:cond delay="500"/>
                            </p:stCondLst>
                            <p:childTnLst>
                              <p:par>
                                <p:cTn id="21" presetID="22" presetClass="entr" presetSubtype="4" fill="hold"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par>
                          <p:cTn id="24" fill="hold">
                            <p:stCondLst>
                              <p:cond delay="1000"/>
                            </p:stCondLst>
                            <p:childTnLst>
                              <p:par>
                                <p:cTn id="25" presetID="22" presetClass="entr" presetSubtype="4" fill="hold" grpId="0" nodeType="after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down)">
                                      <p:cBhvr>
                                        <p:cTn id="27" dur="500"/>
                                        <p:tgtEl>
                                          <p:spTgt spid="3">
                                            <p:txEl>
                                              <p:pRg st="0" end="0"/>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xit" presetSubtype="16" fill="hold" nodeType="clickEffect">
                                  <p:stCondLst>
                                    <p:cond delay="0"/>
                                  </p:stCondLst>
                                  <p:childTnLst>
                                    <p:animEffect transition="out" filter="box(in)">
                                      <p:cBhvr>
                                        <p:cTn id="34" dur="500"/>
                                        <p:tgtEl>
                                          <p:spTgt spid="6"/>
                                        </p:tgtEl>
                                      </p:cBhvr>
                                    </p:animEffect>
                                    <p:set>
                                      <p:cBhvr>
                                        <p:cTn id="35" dur="1" fill="hold">
                                          <p:stCondLst>
                                            <p:cond delay="499"/>
                                          </p:stCondLst>
                                        </p:cTn>
                                        <p:tgtEl>
                                          <p:spTgt spid="6"/>
                                        </p:tgtEl>
                                        <p:attrNameLst>
                                          <p:attrName>style.visibility</p:attrName>
                                        </p:attrNameLst>
                                      </p:cBhvr>
                                      <p:to>
                                        <p:strVal val="hidden"/>
                                      </p:to>
                                    </p:set>
                                  </p:childTnLst>
                                </p:cTn>
                              </p:par>
                              <p:par>
                                <p:cTn id="36" presetID="4" presetClass="exit" presetSubtype="16" fill="hold" grpId="1" nodeType="withEffect">
                                  <p:stCondLst>
                                    <p:cond delay="0"/>
                                  </p:stCondLst>
                                  <p:childTnLst>
                                    <p:animEffect transition="out" filter="box(in)">
                                      <p:cBhvr>
                                        <p:cTn id="37" dur="500"/>
                                        <p:tgtEl>
                                          <p:spTgt spid="5"/>
                                        </p:tgtEl>
                                      </p:cBhvr>
                                    </p:animEffect>
                                    <p:set>
                                      <p:cBhvr>
                                        <p:cTn id="38" dur="1" fill="hold">
                                          <p:stCondLst>
                                            <p:cond delay="499"/>
                                          </p:stCondLst>
                                        </p:cTn>
                                        <p:tgtEl>
                                          <p:spTgt spid="5"/>
                                        </p:tgtEl>
                                        <p:attrNameLst>
                                          <p:attrName>style.visibility</p:attrName>
                                        </p:attrNameLst>
                                      </p:cBhvr>
                                      <p:to>
                                        <p:strVal val="hidden"/>
                                      </p:to>
                                    </p:set>
                                  </p:childTnLst>
                                </p:cTn>
                              </p:par>
                              <p:par>
                                <p:cTn id="39" presetID="4" presetClass="exit" presetSubtype="16" fill="hold" grpId="1" nodeType="withEffect">
                                  <p:stCondLst>
                                    <p:cond delay="0"/>
                                  </p:stCondLst>
                                  <p:childTnLst>
                                    <p:animEffect transition="out" filter="box(in)">
                                      <p:cBhvr>
                                        <p:cTn id="40" dur="500"/>
                                        <p:tgtEl>
                                          <p:spTgt spid="3">
                                            <p:txEl>
                                              <p:pRg st="0" end="0"/>
                                            </p:txEl>
                                          </p:spTgt>
                                        </p:tgtEl>
                                      </p:cBhvr>
                                    </p:animEffect>
                                    <p:set>
                                      <p:cBhvr>
                                        <p:cTn id="41" dur="1" fill="hold">
                                          <p:stCondLst>
                                            <p:cond delay="499"/>
                                          </p:stCondLst>
                                        </p:cTn>
                                        <p:tgtEl>
                                          <p:spTgt spid="3">
                                            <p:txEl>
                                              <p:pRg st="0" end="0"/>
                                            </p:txEl>
                                          </p:spTgt>
                                        </p:tgtEl>
                                        <p:attrNameLst>
                                          <p:attrName>style.visibility</p:attrName>
                                        </p:attrNameLst>
                                      </p:cBhvr>
                                      <p:to>
                                        <p:strVal val="hidden"/>
                                      </p:to>
                                    </p:set>
                                  </p:childTnLst>
                                </p:cTn>
                              </p:par>
                              <p:par>
                                <p:cTn id="42" presetID="4" presetClass="exit" presetSubtype="16" fill="hold" grpId="1" nodeType="withEffect">
                                  <p:stCondLst>
                                    <p:cond delay="0"/>
                                  </p:stCondLst>
                                  <p:childTnLst>
                                    <p:animEffect transition="out" filter="box(in)">
                                      <p:cBhvr>
                                        <p:cTn id="43" dur="500"/>
                                        <p:tgtEl>
                                          <p:spTgt spid="3">
                                            <p:txEl>
                                              <p:pRg st="1" end="1"/>
                                            </p:txEl>
                                          </p:spTgt>
                                        </p:tgtEl>
                                      </p:cBhvr>
                                    </p:animEffect>
                                    <p:set>
                                      <p:cBhvr>
                                        <p:cTn id="4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down)">
                                      <p:cBhvr>
                                        <p:cTn id="49" dur="500"/>
                                        <p:tgtEl>
                                          <p:spTgt spid="11"/>
                                        </p:tgtEl>
                                      </p:cBhvr>
                                    </p:animEffect>
                                  </p:childTnLst>
                                </p:cTn>
                              </p:par>
                            </p:childTnLst>
                          </p:cTn>
                        </p:par>
                        <p:par>
                          <p:cTn id="50" fill="hold">
                            <p:stCondLst>
                              <p:cond delay="500"/>
                            </p:stCondLst>
                            <p:childTnLst>
                              <p:par>
                                <p:cTn id="51" presetID="22" presetClass="entr" presetSubtype="4" fill="hold"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down)">
                                      <p:cBhvr>
                                        <p:cTn id="53" dur="500"/>
                                        <p:tgtEl>
                                          <p:spTgt spid="12"/>
                                        </p:tgtEl>
                                      </p:cBhvr>
                                    </p:animEffect>
                                  </p:childTnLst>
                                </p:cTn>
                              </p:par>
                            </p:childTnLst>
                          </p:cTn>
                        </p:par>
                        <p:par>
                          <p:cTn id="54" fill="hold">
                            <p:stCondLst>
                              <p:cond delay="1000"/>
                            </p:stCondLst>
                            <p:childTnLst>
                              <p:par>
                                <p:cTn id="55" presetID="22" presetClass="entr" presetSubtype="4" fill="hold" grpId="0" nodeType="after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Effect transition="in" filter="wipe(down)">
                                      <p:cBhvr>
                                        <p:cTn id="57" dur="500"/>
                                        <p:tgtEl>
                                          <p:spTgt spid="1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xit" presetSubtype="16" fill="hold" nodeType="clickEffect">
                                  <p:stCondLst>
                                    <p:cond delay="0"/>
                                  </p:stCondLst>
                                  <p:childTnLst>
                                    <p:animEffect transition="out" filter="box(in)">
                                      <p:cBhvr>
                                        <p:cTn id="61" dur="500"/>
                                        <p:tgtEl>
                                          <p:spTgt spid="12"/>
                                        </p:tgtEl>
                                      </p:cBhvr>
                                    </p:animEffect>
                                    <p:set>
                                      <p:cBhvr>
                                        <p:cTn id="62" dur="1" fill="hold">
                                          <p:stCondLst>
                                            <p:cond delay="499"/>
                                          </p:stCondLst>
                                        </p:cTn>
                                        <p:tgtEl>
                                          <p:spTgt spid="12"/>
                                        </p:tgtEl>
                                        <p:attrNameLst>
                                          <p:attrName>style.visibility</p:attrName>
                                        </p:attrNameLst>
                                      </p:cBhvr>
                                      <p:to>
                                        <p:strVal val="hidden"/>
                                      </p:to>
                                    </p:set>
                                  </p:childTnLst>
                                </p:cTn>
                              </p:par>
                              <p:par>
                                <p:cTn id="63" presetID="4" presetClass="exit" presetSubtype="16" fill="hold" nodeType="withEffect">
                                  <p:stCondLst>
                                    <p:cond delay="0"/>
                                  </p:stCondLst>
                                  <p:childTnLst>
                                    <p:animEffect transition="out" filter="box(in)">
                                      <p:cBhvr>
                                        <p:cTn id="64" dur="500"/>
                                        <p:tgtEl>
                                          <p:spTgt spid="13">
                                            <p:txEl>
                                              <p:pRg st="0" end="0"/>
                                            </p:txEl>
                                          </p:spTgt>
                                        </p:tgtEl>
                                      </p:cBhvr>
                                    </p:animEffect>
                                    <p:set>
                                      <p:cBhvr>
                                        <p:cTn id="65" dur="1" fill="hold">
                                          <p:stCondLst>
                                            <p:cond delay="499"/>
                                          </p:stCondLst>
                                        </p:cTn>
                                        <p:tgtEl>
                                          <p:spTgt spid="13">
                                            <p:txEl>
                                              <p:pRg st="0" end="0"/>
                                            </p:txEl>
                                          </p:spTgt>
                                        </p:tgtEl>
                                        <p:attrNameLst>
                                          <p:attrName>style.visibility</p:attrName>
                                        </p:attrNameLst>
                                      </p:cBhvr>
                                      <p:to>
                                        <p:strVal val="hidden"/>
                                      </p:to>
                                    </p:set>
                                  </p:childTnLst>
                                </p:cTn>
                              </p:par>
                              <p:par>
                                <p:cTn id="66" presetID="4" presetClass="exit" presetSubtype="16" fill="hold" grpId="1" nodeType="withEffect">
                                  <p:stCondLst>
                                    <p:cond delay="0"/>
                                  </p:stCondLst>
                                  <p:childTnLst>
                                    <p:animEffect transition="out" filter="box(in)">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down)">
                                      <p:cBhvr>
                                        <p:cTn id="73" dur="500"/>
                                        <p:tgtEl>
                                          <p:spTgt spid="14"/>
                                        </p:tgtEl>
                                      </p:cBhvr>
                                    </p:animEffect>
                                  </p:childTnLst>
                                </p:cTn>
                              </p:par>
                            </p:childTnLst>
                          </p:cTn>
                        </p:par>
                        <p:par>
                          <p:cTn id="74" fill="hold">
                            <p:stCondLst>
                              <p:cond delay="500"/>
                            </p:stCondLst>
                            <p:childTnLst>
                              <p:par>
                                <p:cTn id="75" presetID="22" presetClass="entr" presetSubtype="4" fill="hold"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down)">
                                      <p:cBhvr>
                                        <p:cTn id="77" dur="500"/>
                                        <p:tgtEl>
                                          <p:spTgt spid="15"/>
                                        </p:tgtEl>
                                      </p:cBhvr>
                                    </p:animEffect>
                                  </p:childTnLst>
                                </p:cTn>
                              </p:par>
                            </p:childTnLst>
                          </p:cTn>
                        </p:par>
                        <p:par>
                          <p:cTn id="78" fill="hold">
                            <p:stCondLst>
                              <p:cond delay="1000"/>
                            </p:stCondLst>
                            <p:childTnLst>
                              <p:par>
                                <p:cTn id="79" presetID="22" presetClass="entr" presetSubtype="4" fill="hold" grpId="0" nodeType="afterEffect">
                                  <p:stCondLst>
                                    <p:cond delay="0"/>
                                  </p:stCondLst>
                                  <p:childTnLst>
                                    <p:set>
                                      <p:cBhvr>
                                        <p:cTn id="80" dur="1" fill="hold">
                                          <p:stCondLst>
                                            <p:cond delay="0"/>
                                          </p:stCondLst>
                                        </p:cTn>
                                        <p:tgtEl>
                                          <p:spTgt spid="16">
                                            <p:txEl>
                                              <p:pRg st="0" end="0"/>
                                            </p:txEl>
                                          </p:spTgt>
                                        </p:tgtEl>
                                        <p:attrNameLst>
                                          <p:attrName>style.visibility</p:attrName>
                                        </p:attrNameLst>
                                      </p:cBhvr>
                                      <p:to>
                                        <p:strVal val="visible"/>
                                      </p:to>
                                    </p:set>
                                    <p:animEffect transition="in" filter="wipe(down)">
                                      <p:cBhvr>
                                        <p:cTn id="81" dur="500"/>
                                        <p:tgtEl>
                                          <p:spTgt spid="16">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4" presetClass="exit" presetSubtype="16" fill="hold" nodeType="clickEffect">
                                  <p:stCondLst>
                                    <p:cond delay="0"/>
                                  </p:stCondLst>
                                  <p:childTnLst>
                                    <p:animEffect transition="out" filter="box(in)">
                                      <p:cBhvr>
                                        <p:cTn id="85" dur="500"/>
                                        <p:tgtEl>
                                          <p:spTgt spid="15"/>
                                        </p:tgtEl>
                                      </p:cBhvr>
                                    </p:animEffect>
                                    <p:set>
                                      <p:cBhvr>
                                        <p:cTn id="86" dur="1" fill="hold">
                                          <p:stCondLst>
                                            <p:cond delay="499"/>
                                          </p:stCondLst>
                                        </p:cTn>
                                        <p:tgtEl>
                                          <p:spTgt spid="15"/>
                                        </p:tgtEl>
                                        <p:attrNameLst>
                                          <p:attrName>style.visibility</p:attrName>
                                        </p:attrNameLst>
                                      </p:cBhvr>
                                      <p:to>
                                        <p:strVal val="hidden"/>
                                      </p:to>
                                    </p:set>
                                  </p:childTnLst>
                                </p:cTn>
                              </p:par>
                              <p:par>
                                <p:cTn id="87" presetID="4" presetClass="exit" presetSubtype="16" fill="hold" nodeType="withEffect">
                                  <p:stCondLst>
                                    <p:cond delay="0"/>
                                  </p:stCondLst>
                                  <p:childTnLst>
                                    <p:animEffect transition="out" filter="box(in)">
                                      <p:cBhvr>
                                        <p:cTn id="88" dur="500"/>
                                        <p:tgtEl>
                                          <p:spTgt spid="16">
                                            <p:txEl>
                                              <p:pRg st="0" end="0"/>
                                            </p:txEl>
                                          </p:spTgt>
                                        </p:tgtEl>
                                      </p:cBhvr>
                                    </p:animEffect>
                                    <p:set>
                                      <p:cBhvr>
                                        <p:cTn id="89" dur="1" fill="hold">
                                          <p:stCondLst>
                                            <p:cond delay="499"/>
                                          </p:stCondLst>
                                        </p:cTn>
                                        <p:tgtEl>
                                          <p:spTgt spid="16">
                                            <p:txEl>
                                              <p:pRg st="0" end="0"/>
                                            </p:txEl>
                                          </p:spTgt>
                                        </p:tgtEl>
                                        <p:attrNameLst>
                                          <p:attrName>style.visibility</p:attrName>
                                        </p:attrNameLst>
                                      </p:cBhvr>
                                      <p:to>
                                        <p:strVal val="hidden"/>
                                      </p:to>
                                    </p:set>
                                  </p:childTnLst>
                                </p:cTn>
                              </p:par>
                              <p:par>
                                <p:cTn id="90" presetID="4" presetClass="exit" presetSubtype="16" fill="hold" grpId="1" nodeType="withEffect">
                                  <p:stCondLst>
                                    <p:cond delay="0"/>
                                  </p:stCondLst>
                                  <p:childTnLst>
                                    <p:animEffect transition="out" filter="box(in)">
                                      <p:cBhvr>
                                        <p:cTn id="91" dur="500"/>
                                        <p:tgtEl>
                                          <p:spTgt spid="14"/>
                                        </p:tgtEl>
                                      </p:cBhvr>
                                    </p:animEffect>
                                    <p:set>
                                      <p:cBhvr>
                                        <p:cTn id="92" dur="1" fill="hold">
                                          <p:stCondLst>
                                            <p:cond delay="499"/>
                                          </p:stCondLst>
                                        </p:cTn>
                                        <p:tgtEl>
                                          <p:spTgt spid="14"/>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wipe(down)">
                                      <p:cBhvr>
                                        <p:cTn id="97" dur="500"/>
                                        <p:tgtEl>
                                          <p:spTgt spid="18"/>
                                        </p:tgtEl>
                                      </p:cBhvr>
                                    </p:animEffect>
                                  </p:childTnLst>
                                </p:cTn>
                              </p:par>
                            </p:childTnLst>
                          </p:cTn>
                        </p:par>
                        <p:par>
                          <p:cTn id="98" fill="hold">
                            <p:stCondLst>
                              <p:cond delay="500"/>
                            </p:stCondLst>
                            <p:childTnLst>
                              <p:par>
                                <p:cTn id="99" presetID="22" presetClass="entr" presetSubtype="4" fill="hold" grpId="0" nodeType="afterEffect">
                                  <p:stCondLst>
                                    <p:cond delay="0"/>
                                  </p:stCondLst>
                                  <p:childTnLst>
                                    <p:set>
                                      <p:cBhvr>
                                        <p:cTn id="100" dur="1" fill="hold">
                                          <p:stCondLst>
                                            <p:cond delay="0"/>
                                          </p:stCondLst>
                                        </p:cTn>
                                        <p:tgtEl>
                                          <p:spTgt spid="17">
                                            <p:txEl>
                                              <p:pRg st="0" end="0"/>
                                            </p:txEl>
                                          </p:spTgt>
                                        </p:tgtEl>
                                        <p:attrNameLst>
                                          <p:attrName>style.visibility</p:attrName>
                                        </p:attrNameLst>
                                      </p:cBhvr>
                                      <p:to>
                                        <p:strVal val="visible"/>
                                      </p:to>
                                    </p:set>
                                    <p:animEffect transition="in" filter="wipe(down)">
                                      <p:cBhvr>
                                        <p:cTn id="101" dur="500"/>
                                        <p:tgtEl>
                                          <p:spTgt spid="17">
                                            <p:txEl>
                                              <p:pRg st="0" end="0"/>
                                            </p:txEl>
                                          </p:spTgt>
                                        </p:tgtEl>
                                      </p:cBhvr>
                                    </p:animEffect>
                                  </p:childTnLst>
                                </p:cTn>
                              </p:par>
                            </p:childTnLst>
                          </p:cTn>
                        </p:par>
                        <p:par>
                          <p:cTn id="102" fill="hold">
                            <p:stCondLst>
                              <p:cond delay="1000"/>
                            </p:stCondLst>
                            <p:childTnLst>
                              <p:par>
                                <p:cTn id="103" presetID="22" presetClass="entr" presetSubtype="4" fill="hold" nodeType="after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wipe(down)">
                                      <p:cBhvr>
                                        <p:cTn id="105" dur="500"/>
                                        <p:tgtEl>
                                          <p:spTgt spid="19"/>
                                        </p:tgtEl>
                                      </p:cBhvr>
                                    </p:animEffect>
                                  </p:childTnLst>
                                </p:cTn>
                              </p:par>
                            </p:childTnLst>
                          </p:cTn>
                        </p:par>
                      </p:childTnLst>
                    </p:cTn>
                  </p:par>
                  <p:par>
                    <p:cTn id="106" fill="hold">
                      <p:stCondLst>
                        <p:cond delay="indefinite"/>
                      </p:stCondLst>
                      <p:childTnLst>
                        <p:par>
                          <p:cTn id="107" fill="hold">
                            <p:stCondLst>
                              <p:cond delay="0"/>
                            </p:stCondLst>
                            <p:childTnLst>
                              <p:par>
                                <p:cTn id="108" presetID="4" presetClass="exit" presetSubtype="16" fill="hold" nodeType="clickEffect">
                                  <p:stCondLst>
                                    <p:cond delay="0"/>
                                  </p:stCondLst>
                                  <p:childTnLst>
                                    <p:animEffect transition="out" filter="box(in)">
                                      <p:cBhvr>
                                        <p:cTn id="109" dur="500"/>
                                        <p:tgtEl>
                                          <p:spTgt spid="19"/>
                                        </p:tgtEl>
                                      </p:cBhvr>
                                    </p:animEffect>
                                    <p:set>
                                      <p:cBhvr>
                                        <p:cTn id="110" dur="1" fill="hold">
                                          <p:stCondLst>
                                            <p:cond delay="499"/>
                                          </p:stCondLst>
                                        </p:cTn>
                                        <p:tgtEl>
                                          <p:spTgt spid="19"/>
                                        </p:tgtEl>
                                        <p:attrNameLst>
                                          <p:attrName>style.visibility</p:attrName>
                                        </p:attrNameLst>
                                      </p:cBhvr>
                                      <p:to>
                                        <p:strVal val="hidden"/>
                                      </p:to>
                                    </p:set>
                                  </p:childTnLst>
                                </p:cTn>
                              </p:par>
                              <p:par>
                                <p:cTn id="111" presetID="4" presetClass="exit" presetSubtype="16" fill="hold" grpId="1" nodeType="withEffect">
                                  <p:stCondLst>
                                    <p:cond delay="0"/>
                                  </p:stCondLst>
                                  <p:childTnLst>
                                    <p:animEffect transition="out" filter="box(in)">
                                      <p:cBhvr>
                                        <p:cTn id="112" dur="500"/>
                                        <p:tgtEl>
                                          <p:spTgt spid="18"/>
                                        </p:tgtEl>
                                      </p:cBhvr>
                                    </p:animEffect>
                                    <p:set>
                                      <p:cBhvr>
                                        <p:cTn id="113" dur="1" fill="hold">
                                          <p:stCondLst>
                                            <p:cond delay="499"/>
                                          </p:stCondLst>
                                        </p:cTn>
                                        <p:tgtEl>
                                          <p:spTgt spid="18"/>
                                        </p:tgtEl>
                                        <p:attrNameLst>
                                          <p:attrName>style.visibility</p:attrName>
                                        </p:attrNameLst>
                                      </p:cBhvr>
                                      <p:to>
                                        <p:strVal val="hidden"/>
                                      </p:to>
                                    </p:set>
                                  </p:childTnLst>
                                </p:cTn>
                              </p:par>
                              <p:par>
                                <p:cTn id="114" presetID="4" presetClass="exit" presetSubtype="16" fill="hold" nodeType="withEffect">
                                  <p:stCondLst>
                                    <p:cond delay="0"/>
                                  </p:stCondLst>
                                  <p:childTnLst>
                                    <p:animEffect transition="out" filter="box(in)">
                                      <p:cBhvr>
                                        <p:cTn id="115" dur="500"/>
                                        <p:tgtEl>
                                          <p:spTgt spid="17">
                                            <p:txEl>
                                              <p:pRg st="0" end="0"/>
                                            </p:txEl>
                                          </p:spTgt>
                                        </p:tgtEl>
                                      </p:cBhvr>
                                    </p:animEffect>
                                    <p:set>
                                      <p:cBhvr>
                                        <p:cTn id="116" dur="1" fill="hold">
                                          <p:stCondLst>
                                            <p:cond delay="499"/>
                                          </p:stCondLst>
                                        </p:cTn>
                                        <p:tgtEl>
                                          <p:spTgt spid="17">
                                            <p:txEl>
                                              <p:pRg st="0" end="0"/>
                                            </p:txEl>
                                          </p:spTgt>
                                        </p:tgtEl>
                                        <p:attrNameLst>
                                          <p:attrName>style.visibility</p:attrName>
                                        </p:attrNameLst>
                                      </p:cBhvr>
                                      <p:to>
                                        <p:strVal val="hidden"/>
                                      </p:to>
                                    </p:set>
                                  </p:childTnLst>
                                </p:cTn>
                              </p:par>
                            </p:childTnLst>
                          </p:cTn>
                        </p:par>
                        <p:par>
                          <p:cTn id="117" fill="hold">
                            <p:stCondLst>
                              <p:cond delay="500"/>
                            </p:stCondLst>
                            <p:childTnLst>
                              <p:par>
                                <p:cTn id="118" presetID="22" presetClass="entr" presetSubtype="4" fill="hold" grpId="0" nodeType="afterEffect">
                                  <p:stCondLst>
                                    <p:cond delay="0"/>
                                  </p:stCondLst>
                                  <p:childTnLst>
                                    <p:set>
                                      <p:cBhvr>
                                        <p:cTn id="119" dur="1" fill="hold">
                                          <p:stCondLst>
                                            <p:cond delay="0"/>
                                          </p:stCondLst>
                                        </p:cTn>
                                        <p:tgtEl>
                                          <p:spTgt spid="22">
                                            <p:txEl>
                                              <p:pRg st="0" end="0"/>
                                            </p:txEl>
                                          </p:spTgt>
                                        </p:tgtEl>
                                        <p:attrNameLst>
                                          <p:attrName>style.visibility</p:attrName>
                                        </p:attrNameLst>
                                      </p:cBhvr>
                                      <p:to>
                                        <p:strVal val="visible"/>
                                      </p:to>
                                    </p:set>
                                    <p:animEffect transition="in" filter="wipe(down)">
                                      <p:cBhvr>
                                        <p:cTn id="120" dur="500"/>
                                        <p:tgtEl>
                                          <p:spTgt spid="22">
                                            <p:txEl>
                                              <p:pRg st="0" end="0"/>
                                            </p:txEl>
                                          </p:spTgt>
                                        </p:tgtEl>
                                      </p:cBhvr>
                                    </p:animEffect>
                                  </p:childTnLst>
                                </p:cTn>
                              </p:par>
                              <p:par>
                                <p:cTn id="121" presetID="22" presetClass="entr" presetSubtype="4" fill="hold" grpId="0" nodeType="withEffect">
                                  <p:stCondLst>
                                    <p:cond delay="0"/>
                                  </p:stCondLst>
                                  <p:childTnLst>
                                    <p:set>
                                      <p:cBhvr>
                                        <p:cTn id="122" dur="1" fill="hold">
                                          <p:stCondLst>
                                            <p:cond delay="0"/>
                                          </p:stCondLst>
                                        </p:cTn>
                                        <p:tgtEl>
                                          <p:spTgt spid="22">
                                            <p:txEl>
                                              <p:pRg st="1" end="1"/>
                                            </p:txEl>
                                          </p:spTgt>
                                        </p:tgtEl>
                                        <p:attrNameLst>
                                          <p:attrName>style.visibility</p:attrName>
                                        </p:attrNameLst>
                                      </p:cBhvr>
                                      <p:to>
                                        <p:strVal val="visible"/>
                                      </p:to>
                                    </p:set>
                                    <p:animEffect transition="in" filter="wipe(down)">
                                      <p:cBhvr>
                                        <p:cTn id="123" dur="500"/>
                                        <p:tgtEl>
                                          <p:spTgt spid="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3" grpId="1" build="p"/>
      <p:bldP spid="5" grpId="0" animBg="1"/>
      <p:bldP spid="5" grpId="1" animBg="1"/>
      <p:bldP spid="11" grpId="0" animBg="1"/>
      <p:bldP spid="11" grpId="1" animBg="1"/>
      <p:bldP spid="13" grpId="0" build="allAtOnce"/>
      <p:bldP spid="14" grpId="0" animBg="1"/>
      <p:bldP spid="14" grpId="1" animBg="1"/>
      <p:bldP spid="16" grpId="0" build="allAtOnce"/>
      <p:bldP spid="17" grpId="0" build="allAtOnce"/>
      <p:bldP spid="18" grpId="0" animBg="1"/>
      <p:bldP spid="18" grpId="1" animBg="1"/>
      <p:bldP spid="22"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Contexto	</a:t>
            </a:r>
            <a:endParaRPr lang="pt-BR" dirty="0"/>
          </a:p>
        </p:txBody>
      </p:sp>
      <p:sp>
        <p:nvSpPr>
          <p:cNvPr id="3" name="Espaço Reservado para Conteúdo 2"/>
          <p:cNvSpPr>
            <a:spLocks noGrp="1"/>
          </p:cNvSpPr>
          <p:nvPr>
            <p:ph sz="quarter" idx="1"/>
          </p:nvPr>
        </p:nvSpPr>
        <p:spPr>
          <a:xfrm>
            <a:off x="457200" y="1857364"/>
            <a:ext cx="8229600" cy="2000264"/>
          </a:xfrm>
        </p:spPr>
        <p:txBody>
          <a:bodyPr>
            <a:normAutofit/>
          </a:bodyPr>
          <a:lstStyle/>
          <a:p>
            <a:pPr algn="just"/>
            <a:r>
              <a:rPr lang="pt-BR" dirty="0" smtClean="0"/>
              <a:t>Objetiva estruturar o documento e tornar a organização do programa mais intuitiva.</a:t>
            </a:r>
          </a:p>
          <a:p>
            <a:pPr algn="just"/>
            <a:r>
              <a:rPr lang="pt-BR" dirty="0" smtClean="0"/>
              <a:t>Definido no </a:t>
            </a:r>
            <a:r>
              <a:rPr lang="pt-BR" dirty="0" err="1" smtClean="0"/>
              <a:t>body</a:t>
            </a:r>
            <a:r>
              <a:rPr lang="pt-BR" dirty="0" smtClean="0"/>
              <a:t>.</a:t>
            </a:r>
          </a:p>
          <a:p>
            <a:pPr algn="just"/>
            <a:r>
              <a:rPr lang="pt-BR" dirty="0" smtClean="0"/>
              <a:t>Conjunto de mídias.</a:t>
            </a:r>
          </a:p>
          <a:p>
            <a:endParaRPr lang="pt-BR" dirty="0"/>
          </a:p>
        </p:txBody>
      </p:sp>
      <p:sp>
        <p:nvSpPr>
          <p:cNvPr id="5" name="Espaço Reservado para Conteúdo 2"/>
          <p:cNvSpPr txBox="1">
            <a:spLocks/>
          </p:cNvSpPr>
          <p:nvPr/>
        </p:nvSpPr>
        <p:spPr>
          <a:xfrm>
            <a:off x="428596" y="5381652"/>
            <a:ext cx="8229600" cy="1547810"/>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Podem ser aninhados</a:t>
            </a: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2" cstate="print"/>
          <a:srcRect/>
          <a:stretch>
            <a:fillRect/>
          </a:stretch>
        </p:blipFill>
        <p:spPr bwMode="auto">
          <a:xfrm>
            <a:off x="2214546" y="3810012"/>
            <a:ext cx="4110234" cy="14763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3074"/>
                                        </p:tgtEl>
                                        <p:attrNameLst>
                                          <p:attrName>style.visibility</p:attrName>
                                        </p:attrNameLst>
                                      </p:cBhvr>
                                      <p:to>
                                        <p:strVal val="visible"/>
                                      </p:to>
                                    </p:set>
                                  </p:childTnLst>
                                </p:cTn>
                              </p:par>
                            </p:childTnLst>
                          </p:cTn>
                        </p:par>
                        <p:par>
                          <p:cTn id="24" fill="hold">
                            <p:stCondLst>
                              <p:cond delay="500"/>
                            </p:stCondLst>
                            <p:childTnLst>
                              <p:par>
                                <p:cTn id="25" presetID="17" presetClass="entr" presetSubtype="10" fill="hold" grpId="0" nodeType="after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Contexto - Atributos	</a:t>
            </a:r>
            <a:endParaRPr lang="pt-BR" dirty="0"/>
          </a:p>
        </p:txBody>
      </p:sp>
      <p:sp>
        <p:nvSpPr>
          <p:cNvPr id="3" name="Espaço Reservado para Conteúdo 2"/>
          <p:cNvSpPr>
            <a:spLocks noGrp="1"/>
          </p:cNvSpPr>
          <p:nvPr>
            <p:ph sz="quarter" idx="1"/>
          </p:nvPr>
        </p:nvSpPr>
        <p:spPr>
          <a:xfrm>
            <a:off x="428596" y="2000240"/>
            <a:ext cx="8229600" cy="3571900"/>
          </a:xfrm>
        </p:spPr>
        <p:txBody>
          <a:bodyPr>
            <a:normAutofit/>
          </a:bodyPr>
          <a:lstStyle/>
          <a:p>
            <a:r>
              <a:rPr lang="pt-BR" i="1" dirty="0" smtClean="0"/>
              <a:t>Id</a:t>
            </a:r>
            <a:r>
              <a:rPr lang="pt-BR" dirty="0" smtClean="0"/>
              <a:t> – Identificador Único</a:t>
            </a:r>
          </a:p>
          <a:p>
            <a:pPr>
              <a:buNone/>
            </a:pPr>
            <a:endParaRPr lang="pt-BR" dirty="0" smtClean="0"/>
          </a:p>
          <a:p>
            <a:pPr>
              <a:buNone/>
            </a:pPr>
            <a:endParaRPr lang="pt-BR" dirty="0" smtClean="0"/>
          </a:p>
          <a:p>
            <a:r>
              <a:rPr lang="pt-BR" i="1" dirty="0" err="1" smtClean="0"/>
              <a:t>Refer</a:t>
            </a:r>
            <a:r>
              <a:rPr lang="pt-BR" dirty="0" smtClean="0"/>
              <a:t> – Faz referência a outro contexto já definido</a:t>
            </a:r>
          </a:p>
          <a:p>
            <a:pPr lvl="1"/>
            <a:r>
              <a:rPr lang="pt-BR" dirty="0" smtClean="0"/>
              <a:t>Herda os atributos do contexto referenciado.</a:t>
            </a:r>
          </a:p>
          <a:p>
            <a:pPr lvl="1"/>
            <a:r>
              <a:rPr lang="pt-BR" dirty="0" smtClean="0"/>
              <a:t>Intuito de reuso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ox(in)">
                                      <p:cBhvr>
                                        <p:cTn id="15" dur="500"/>
                                        <p:tgtEl>
                                          <p:spTgt spid="3">
                                            <p:txEl>
                                              <p:pRg st="4" end="4"/>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ox(i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785786" y="3286124"/>
            <a:ext cx="7381952" cy="714380"/>
          </a:xfrm>
          <a:prstGeom prst="rect">
            <a:avLst/>
          </a:prstGeom>
          <a:noFill/>
          <a:ln w="9525">
            <a:noFill/>
            <a:miter lim="800000"/>
            <a:headEnd/>
            <a:tailEnd/>
          </a:ln>
        </p:spPr>
      </p:pic>
      <p:sp>
        <p:nvSpPr>
          <p:cNvPr id="2" name="Título 1"/>
          <p:cNvSpPr>
            <a:spLocks noGrp="1"/>
          </p:cNvSpPr>
          <p:nvPr>
            <p:ph type="title"/>
          </p:nvPr>
        </p:nvSpPr>
        <p:spPr/>
        <p:txBody>
          <a:bodyPr/>
          <a:lstStyle/>
          <a:p>
            <a:r>
              <a:rPr lang="pt-BR" dirty="0" smtClean="0"/>
              <a:t>Portas &lt;</a:t>
            </a:r>
            <a:r>
              <a:rPr lang="pt-BR" dirty="0" err="1" smtClean="0"/>
              <a:t>port</a:t>
            </a:r>
            <a:r>
              <a:rPr lang="pt-BR" dirty="0" smtClean="0"/>
              <a:t>&gt;</a:t>
            </a:r>
            <a:endParaRPr lang="pt-BR" dirty="0"/>
          </a:p>
        </p:txBody>
      </p:sp>
      <p:sp>
        <p:nvSpPr>
          <p:cNvPr id="3" name="Espaço Reservado para Conteúdo 2"/>
          <p:cNvSpPr>
            <a:spLocks noGrp="1"/>
          </p:cNvSpPr>
          <p:nvPr>
            <p:ph sz="quarter" idx="1"/>
          </p:nvPr>
        </p:nvSpPr>
        <p:spPr>
          <a:xfrm>
            <a:off x="4214810" y="4857760"/>
            <a:ext cx="3929090" cy="714380"/>
          </a:xfrm>
        </p:spPr>
        <p:txBody>
          <a:bodyPr/>
          <a:lstStyle/>
          <a:p>
            <a:r>
              <a:rPr lang="pt-BR" dirty="0" smtClean="0"/>
              <a:t>Identificador único</a:t>
            </a:r>
          </a:p>
          <a:p>
            <a:endParaRPr lang="pt-BR" dirty="0"/>
          </a:p>
        </p:txBody>
      </p:sp>
      <p:sp>
        <p:nvSpPr>
          <p:cNvPr id="6" name="Elipse 5"/>
          <p:cNvSpPr/>
          <p:nvPr/>
        </p:nvSpPr>
        <p:spPr>
          <a:xfrm>
            <a:off x="5143504" y="2928934"/>
            <a:ext cx="2500330" cy="1285884"/>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8" name="Conector de seta reta 7"/>
          <p:cNvCxnSpPr/>
          <p:nvPr/>
        </p:nvCxnSpPr>
        <p:spPr>
          <a:xfrm rot="5400000">
            <a:off x="5857884" y="4500570"/>
            <a:ext cx="500066" cy="7143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0" name="Espaço Reservado para Conteúdo 2"/>
          <p:cNvSpPr txBox="1">
            <a:spLocks/>
          </p:cNvSpPr>
          <p:nvPr/>
        </p:nvSpPr>
        <p:spPr>
          <a:xfrm>
            <a:off x="285720" y="4643446"/>
            <a:ext cx="6072230" cy="150019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Indica qual mídia ou contexto esta porta está associada</a:t>
            </a:r>
          </a:p>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11" name="Elipse 10"/>
          <p:cNvSpPr/>
          <p:nvPr/>
        </p:nvSpPr>
        <p:spPr>
          <a:xfrm>
            <a:off x="1785918" y="3000372"/>
            <a:ext cx="3571900" cy="1285884"/>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2" name="Conector de seta reta 11"/>
          <p:cNvCxnSpPr/>
          <p:nvPr/>
        </p:nvCxnSpPr>
        <p:spPr>
          <a:xfrm rot="5400000">
            <a:off x="3215472" y="4499776"/>
            <a:ext cx="428628" cy="158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4" name="Espaço Reservado para Conteúdo 2"/>
          <p:cNvSpPr txBox="1">
            <a:spLocks/>
          </p:cNvSpPr>
          <p:nvPr/>
        </p:nvSpPr>
        <p:spPr>
          <a:xfrm>
            <a:off x="571472" y="1785926"/>
            <a:ext cx="6072230" cy="928694"/>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Define uma</a:t>
            </a:r>
            <a:r>
              <a:rPr kumimoji="0" lang="pt-BR" sz="2800" b="0" i="0" u="none" strike="noStrike" kern="1200" cap="none" spc="0" normalizeH="0" noProof="0" dirty="0" smtClean="0">
                <a:ln>
                  <a:noFill/>
                </a:ln>
                <a:solidFill>
                  <a:schemeClr val="tx1"/>
                </a:solidFill>
                <a:effectLst/>
                <a:uLnTx/>
                <a:uFillTx/>
                <a:latin typeface="+mn-lt"/>
                <a:ea typeface="+mn-ea"/>
                <a:cs typeface="+mn-cs"/>
              </a:rPr>
              <a:t> porta.</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down)">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p:cTn id="12" dur="500" fill="hold"/>
                                        <p:tgtEl>
                                          <p:spTgt spid="2050"/>
                                        </p:tgtEl>
                                        <p:attrNameLst>
                                          <p:attrName>ppt_w</p:attrName>
                                        </p:attrNameLst>
                                      </p:cBhvr>
                                      <p:tavLst>
                                        <p:tav tm="0">
                                          <p:val>
                                            <p:fltVal val="0"/>
                                          </p:val>
                                        </p:tav>
                                        <p:tav tm="100000">
                                          <p:val>
                                            <p:strVal val="#ppt_w"/>
                                          </p:val>
                                        </p:tav>
                                      </p:tavLst>
                                    </p:anim>
                                    <p:anim calcmode="lin" valueType="num">
                                      <p:cBhvr>
                                        <p:cTn id="13" dur="500" fill="hold"/>
                                        <p:tgtEl>
                                          <p:spTgt spid="2050"/>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par>
                          <p:cTn id="23" fill="hold">
                            <p:stCondLst>
                              <p:cond delay="1000"/>
                            </p:stCondLst>
                            <p:childTnLst>
                              <p:par>
                                <p:cTn id="24" presetID="22" presetClass="entr" presetSubtype="4" fill="hold" grpId="0" nodeType="after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wipe(down)">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xit" presetSubtype="16" fill="hold" grpId="1" nodeType="clickEffect">
                                  <p:stCondLst>
                                    <p:cond delay="0"/>
                                  </p:stCondLst>
                                  <p:childTnLst>
                                    <p:animEffect transition="out" filter="box(in)">
                                      <p:cBhvr>
                                        <p:cTn id="30" dur="500"/>
                                        <p:tgtEl>
                                          <p:spTgt spid="3">
                                            <p:txEl>
                                              <p:pRg st="0" end="0"/>
                                            </p:txEl>
                                          </p:spTgt>
                                        </p:tgtEl>
                                      </p:cBhvr>
                                    </p:animEffect>
                                    <p:set>
                                      <p:cBhvr>
                                        <p:cTn id="31" dur="1" fill="hold">
                                          <p:stCondLst>
                                            <p:cond delay="499"/>
                                          </p:stCondLst>
                                        </p:cTn>
                                        <p:tgtEl>
                                          <p:spTgt spid="3">
                                            <p:txEl>
                                              <p:pRg st="0" end="0"/>
                                            </p:txEl>
                                          </p:spTgt>
                                        </p:tgtEl>
                                        <p:attrNameLst>
                                          <p:attrName>style.visibility</p:attrName>
                                        </p:attrNameLst>
                                      </p:cBhvr>
                                      <p:to>
                                        <p:strVal val="hidden"/>
                                      </p:to>
                                    </p:set>
                                  </p:childTnLst>
                                </p:cTn>
                              </p:par>
                              <p:par>
                                <p:cTn id="32" presetID="4" presetClass="exit" presetSubtype="16" fill="hold" nodeType="withEffect">
                                  <p:stCondLst>
                                    <p:cond delay="0"/>
                                  </p:stCondLst>
                                  <p:childTnLst>
                                    <p:animEffect transition="out" filter="box(in)">
                                      <p:cBhvr>
                                        <p:cTn id="33" dur="500"/>
                                        <p:tgtEl>
                                          <p:spTgt spid="8"/>
                                        </p:tgtEl>
                                      </p:cBhvr>
                                    </p:animEffect>
                                    <p:set>
                                      <p:cBhvr>
                                        <p:cTn id="34" dur="1" fill="hold">
                                          <p:stCondLst>
                                            <p:cond delay="499"/>
                                          </p:stCondLst>
                                        </p:cTn>
                                        <p:tgtEl>
                                          <p:spTgt spid="8"/>
                                        </p:tgtEl>
                                        <p:attrNameLst>
                                          <p:attrName>style.visibility</p:attrName>
                                        </p:attrNameLst>
                                      </p:cBhvr>
                                      <p:to>
                                        <p:strVal val="hidden"/>
                                      </p:to>
                                    </p:set>
                                  </p:childTnLst>
                                </p:cTn>
                              </p:par>
                              <p:par>
                                <p:cTn id="35" presetID="4" presetClass="exit" presetSubtype="16" fill="hold" grpId="1" nodeType="withEffect">
                                  <p:stCondLst>
                                    <p:cond delay="0"/>
                                  </p:stCondLst>
                                  <p:childTnLst>
                                    <p:animEffect transition="out" filter="box(in)">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par>
                          <p:cTn id="43" fill="hold">
                            <p:stCondLst>
                              <p:cond delay="500"/>
                            </p:stCondLst>
                            <p:childTnLst>
                              <p:par>
                                <p:cTn id="44" presetID="22" presetClass="entr" presetSubtype="4"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wipe(down)">
                                      <p:cBhvr>
                                        <p:cTn id="46" dur="500"/>
                                        <p:tgtEl>
                                          <p:spTgt spid="12"/>
                                        </p:tgtEl>
                                      </p:cBhvr>
                                    </p:animEffect>
                                  </p:childTnLst>
                                </p:cTn>
                              </p:par>
                            </p:childTnLst>
                          </p:cTn>
                        </p:par>
                        <p:par>
                          <p:cTn id="47" fill="hold">
                            <p:stCondLst>
                              <p:cond delay="1000"/>
                            </p:stCondLst>
                            <p:childTnLst>
                              <p:par>
                                <p:cTn id="48" presetID="22" presetClass="entr" presetSubtype="4" fill="hold" grpId="0" nodeType="afterEffect">
                                  <p:stCondLst>
                                    <p:cond delay="0"/>
                                  </p:stCondLst>
                                  <p:childTnLst>
                                    <p:set>
                                      <p:cBhvr>
                                        <p:cTn id="49" dur="1" fill="hold">
                                          <p:stCondLst>
                                            <p:cond delay="0"/>
                                          </p:stCondLst>
                                        </p:cTn>
                                        <p:tgtEl>
                                          <p:spTgt spid="10">
                                            <p:txEl>
                                              <p:pRg st="0" end="0"/>
                                            </p:txEl>
                                          </p:spTgt>
                                        </p:tgtEl>
                                        <p:attrNameLst>
                                          <p:attrName>style.visibility</p:attrName>
                                        </p:attrNameLst>
                                      </p:cBhvr>
                                      <p:to>
                                        <p:strVal val="visible"/>
                                      </p:to>
                                    </p:set>
                                    <p:animEffect transition="in" filter="wipe(down)">
                                      <p:cBhvr>
                                        <p:cTn id="50"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3" grpId="1" build="p"/>
      <p:bldP spid="6" grpId="0" animBg="1"/>
      <p:bldP spid="6" grpId="1" animBg="1"/>
      <p:bldP spid="10" grpId="0" build="allAtOnce"/>
      <p:bldP spid="11" grpId="0" animBg="1"/>
      <p:bldP spid="14"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Portas - Atributos</a:t>
            </a:r>
            <a:endParaRPr lang="pt-BR" dirty="0"/>
          </a:p>
        </p:txBody>
      </p:sp>
      <p:sp>
        <p:nvSpPr>
          <p:cNvPr id="13" name="Espaço Reservado para Conteúdo 12"/>
          <p:cNvSpPr>
            <a:spLocks noGrp="1"/>
          </p:cNvSpPr>
          <p:nvPr>
            <p:ph sz="quarter" idx="1"/>
          </p:nvPr>
        </p:nvSpPr>
        <p:spPr>
          <a:xfrm>
            <a:off x="571472" y="1500174"/>
            <a:ext cx="8229600" cy="4572000"/>
          </a:xfrm>
        </p:spPr>
        <p:txBody>
          <a:bodyPr/>
          <a:lstStyle/>
          <a:p>
            <a:r>
              <a:rPr lang="pt-BR" dirty="0" smtClean="0"/>
              <a:t>Interface – Indica a qual porta ou âncora esta porta está relacionada</a:t>
            </a:r>
          </a:p>
          <a:p>
            <a:pPr lvl="1" algn="just"/>
            <a:endParaRPr lang="pt-BR" dirty="0" smtClean="0"/>
          </a:p>
          <a:p>
            <a:pPr lvl="1" algn="just"/>
            <a:r>
              <a:rPr lang="pt-BR" dirty="0" smtClean="0"/>
              <a:t>Caso a mídia esteja dentro de um contexto este contexto deve ser indicado utilizando a </a:t>
            </a:r>
            <a:r>
              <a:rPr lang="pt-BR" dirty="0" err="1" smtClean="0"/>
              <a:t>tag</a:t>
            </a:r>
            <a:r>
              <a:rPr lang="pt-BR" dirty="0" smtClean="0"/>
              <a:t> interface</a:t>
            </a:r>
          </a:p>
          <a:p>
            <a:pPr lvl="1" algn="just"/>
            <a:endParaRPr lang="pt-BR" dirty="0" smtClean="0"/>
          </a:p>
          <a:p>
            <a:pPr lvl="1" algn="just"/>
            <a:r>
              <a:rPr lang="pt-BR" dirty="0" smtClean="0"/>
              <a:t>Para referenciar uma âncora (seguimento de uma mídia) </a:t>
            </a:r>
            <a:r>
              <a:rPr lang="pt-BR" dirty="0" smtClean="0"/>
              <a:t>deve ser colocada no atributo interface</a:t>
            </a:r>
            <a:r>
              <a:rPr lang="pt-BR" dirty="0"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13">
                                            <p:txEl>
                                              <p:pRg st="2" end="2"/>
                                            </p:txEl>
                                          </p:spTgt>
                                        </p:tgtEl>
                                        <p:attrNameLst>
                                          <p:attrName>style.visibility</p:attrName>
                                        </p:attrNameLst>
                                      </p:cBhvr>
                                      <p:to>
                                        <p:strVal val="visible"/>
                                      </p:to>
                                    </p:set>
                                    <p:anim calcmode="lin" valueType="num">
                                      <p:cBhvr>
                                        <p:cTn id="11" dur="500" fill="hold"/>
                                        <p:tgtEl>
                                          <p:spTgt spid="1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13">
                                            <p:txEl>
                                              <p:pRg st="2" end="2"/>
                                            </p:tx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anim calcmode="lin" valueType="num">
                                      <p:cBhvr>
                                        <p:cTn id="15" dur="500" fill="hold"/>
                                        <p:tgtEl>
                                          <p:spTgt spid="13">
                                            <p:txEl>
                                              <p:pRg st="4" end="4"/>
                                            </p:txEl>
                                          </p:spTgt>
                                        </p:tgtEl>
                                        <p:attrNameLst>
                                          <p:attrName>ppt_w</p:attrName>
                                        </p:attrNameLst>
                                      </p:cBhvr>
                                      <p:tavLst>
                                        <p:tav tm="0">
                                          <p:val>
                                            <p:fltVal val="0"/>
                                          </p:val>
                                        </p:tav>
                                        <p:tav tm="100000">
                                          <p:val>
                                            <p:strVal val="#ppt_w"/>
                                          </p:val>
                                        </p:tav>
                                      </p:tavLst>
                                    </p:anim>
                                    <p:anim calcmode="lin" valueType="num">
                                      <p:cBhvr>
                                        <p:cTn id="16" dur="500" fill="hold"/>
                                        <p:tgtEl>
                                          <p:spTgt spid="1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Âncoras</a:t>
            </a:r>
            <a:endParaRPr lang="pt-BR" dirty="0"/>
          </a:p>
        </p:txBody>
      </p:sp>
      <p:sp>
        <p:nvSpPr>
          <p:cNvPr id="3" name="Espaço Reservado para Conteúdo 2"/>
          <p:cNvSpPr>
            <a:spLocks noGrp="1"/>
          </p:cNvSpPr>
          <p:nvPr>
            <p:ph sz="quarter" idx="1"/>
          </p:nvPr>
        </p:nvSpPr>
        <p:spPr/>
        <p:txBody>
          <a:bodyPr/>
          <a:lstStyle/>
          <a:p>
            <a:r>
              <a:rPr lang="pt-BR" dirty="0" smtClean="0"/>
              <a:t>Ponto de entrada para os nós.</a:t>
            </a:r>
          </a:p>
          <a:p>
            <a:r>
              <a:rPr lang="pt-BR" dirty="0" smtClean="0"/>
              <a:t>Objetivo é utilizar segmentos ou propriedades de um nó de mídia ou contexto.</a:t>
            </a:r>
          </a:p>
          <a:p>
            <a:pPr>
              <a:buNone/>
            </a:pPr>
            <a:endParaRPr lang="pt-BR" dirty="0" smtClean="0"/>
          </a:p>
          <a:p>
            <a:r>
              <a:rPr lang="pt-BR" dirty="0" smtClean="0"/>
              <a:t>Dois Tipos:</a:t>
            </a:r>
          </a:p>
          <a:p>
            <a:pPr lvl="1"/>
            <a:r>
              <a:rPr lang="pt-BR" dirty="0" smtClean="0"/>
              <a:t>Âncoras de conteúdo</a:t>
            </a:r>
          </a:p>
          <a:p>
            <a:pPr lvl="1"/>
            <a:r>
              <a:rPr lang="pt-BR" dirty="0" smtClean="0"/>
              <a:t>Âncoras de atributo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Âncoras de conteúdo</a:t>
            </a:r>
            <a:endParaRPr lang="pt-BR" dirty="0"/>
          </a:p>
        </p:txBody>
      </p:sp>
      <p:sp>
        <p:nvSpPr>
          <p:cNvPr id="3" name="Espaço Reservado para Conteúdo 2"/>
          <p:cNvSpPr>
            <a:spLocks noGrp="1"/>
          </p:cNvSpPr>
          <p:nvPr>
            <p:ph sz="quarter" idx="1"/>
          </p:nvPr>
        </p:nvSpPr>
        <p:spPr/>
        <p:txBody>
          <a:bodyPr/>
          <a:lstStyle/>
          <a:p>
            <a:r>
              <a:rPr lang="pt-BR" dirty="0" smtClean="0"/>
              <a:t>Define um segmento da mídia (tempo ou espaço), que poderá ser utilizado como ponto de ativação de elos.</a:t>
            </a:r>
          </a:p>
          <a:p>
            <a:pPr algn="just"/>
            <a:r>
              <a:rPr lang="pt-BR" dirty="0" smtClean="0"/>
              <a:t>Cada nó de mídia é composto por unidades de informação (depende do tipo de mídia).</a:t>
            </a:r>
          </a:p>
          <a:p>
            <a:pPr algn="just"/>
            <a:r>
              <a:rPr lang="pt-BR" dirty="0" smtClean="0"/>
              <a:t>Definida utilizando a </a:t>
            </a:r>
            <a:r>
              <a:rPr lang="pt-BR" dirty="0" err="1" smtClean="0"/>
              <a:t>tag</a:t>
            </a:r>
            <a:r>
              <a:rPr lang="pt-BR" dirty="0" smtClean="0"/>
              <a:t> &lt;</a:t>
            </a:r>
            <a:r>
              <a:rPr lang="pt-BR" dirty="0" err="1" smtClean="0"/>
              <a:t>area</a:t>
            </a:r>
            <a:r>
              <a:rPr lang="pt-BR" dirty="0" smtClean="0"/>
              <a:t>&gt; dentro de uma </a:t>
            </a:r>
            <a:r>
              <a:rPr lang="pt-BR" dirty="0" err="1" smtClean="0"/>
              <a:t>tag</a:t>
            </a:r>
            <a:r>
              <a:rPr lang="pt-BR" dirty="0" smtClean="0"/>
              <a:t> &lt;media&gt;</a:t>
            </a:r>
          </a:p>
          <a:p>
            <a:r>
              <a:rPr lang="pt-BR" dirty="0" smtClean="0"/>
              <a:t>Exemplo:</a:t>
            </a:r>
            <a:endParaRPr lang="pt-BR" dirty="0"/>
          </a:p>
        </p:txBody>
      </p:sp>
      <p:pic>
        <p:nvPicPr>
          <p:cNvPr id="2051" name="Picture 3"/>
          <p:cNvPicPr>
            <a:picLocks noChangeAspect="1" noChangeArrowheads="1"/>
          </p:cNvPicPr>
          <p:nvPr/>
        </p:nvPicPr>
        <p:blipFill>
          <a:blip r:embed="rId3" cstate="print"/>
          <a:srcRect/>
          <a:stretch>
            <a:fillRect/>
          </a:stretch>
        </p:blipFill>
        <p:spPr bwMode="auto">
          <a:xfrm>
            <a:off x="214282" y="5286388"/>
            <a:ext cx="8758299" cy="135732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7" fill="hold">
                            <p:stCondLst>
                              <p:cond delay="500"/>
                            </p:stCondLst>
                            <p:childTnLst>
                              <p:par>
                                <p:cTn id="28" presetID="1" presetClass="entr" presetSubtype="0" fill="hold" nodeType="afterEffect">
                                  <p:stCondLst>
                                    <p:cond delay="0"/>
                                  </p:stCondLst>
                                  <p:childTnLst>
                                    <p:set>
                                      <p:cBhvr>
                                        <p:cTn id="29"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Âncoras de conteúdo</a:t>
            </a:r>
            <a:endParaRPr lang="pt-BR" dirty="0"/>
          </a:p>
        </p:txBody>
      </p:sp>
      <p:sp>
        <p:nvSpPr>
          <p:cNvPr id="3" name="Espaço Reservado para Conteúdo 2"/>
          <p:cNvSpPr>
            <a:spLocks noGrp="1"/>
          </p:cNvSpPr>
          <p:nvPr>
            <p:ph sz="quarter" idx="1"/>
          </p:nvPr>
        </p:nvSpPr>
        <p:spPr/>
        <p:txBody>
          <a:bodyPr/>
          <a:lstStyle/>
          <a:p>
            <a:endParaRPr lang="pt-BR" dirty="0" smtClean="0"/>
          </a:p>
          <a:p>
            <a:endParaRPr lang="pt-BR" dirty="0" smtClean="0"/>
          </a:p>
          <a:p>
            <a:endParaRPr lang="pt-BR" dirty="0" smtClean="0"/>
          </a:p>
          <a:p>
            <a:r>
              <a:rPr lang="pt-BR" dirty="0" smtClean="0"/>
              <a:t>No exemplo foi definido 3 unidades de informação no caso do vídeo. Que pode ser utilizado, por exemplo, para sincronizar a legenda de um filme.</a:t>
            </a:r>
          </a:p>
        </p:txBody>
      </p:sp>
      <p:pic>
        <p:nvPicPr>
          <p:cNvPr id="5" name="Picture 3"/>
          <p:cNvPicPr>
            <a:picLocks noChangeAspect="1" noChangeArrowheads="1"/>
          </p:cNvPicPr>
          <p:nvPr/>
        </p:nvPicPr>
        <p:blipFill>
          <a:blip r:embed="rId2" cstate="print"/>
          <a:srcRect/>
          <a:stretch>
            <a:fillRect/>
          </a:stretch>
        </p:blipFill>
        <p:spPr bwMode="auto">
          <a:xfrm>
            <a:off x="385701" y="1571612"/>
            <a:ext cx="8758299" cy="135732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Definição</a:t>
            </a:r>
            <a:endParaRPr lang="pt-BR" dirty="0"/>
          </a:p>
        </p:txBody>
      </p:sp>
      <p:sp>
        <p:nvSpPr>
          <p:cNvPr id="3" name="Espaço Reservado para Conteúdo 2"/>
          <p:cNvSpPr>
            <a:spLocks noGrp="1"/>
          </p:cNvSpPr>
          <p:nvPr>
            <p:ph sz="quarter" idx="1"/>
          </p:nvPr>
        </p:nvSpPr>
        <p:spPr/>
        <p:txBody>
          <a:bodyPr/>
          <a:lstStyle/>
          <a:p>
            <a:r>
              <a:rPr lang="pt-BR" dirty="0" smtClean="0"/>
              <a:t>NCL (</a:t>
            </a:r>
            <a:r>
              <a:rPr lang="pt-BR" dirty="0" err="1" smtClean="0"/>
              <a:t>Nested</a:t>
            </a:r>
            <a:r>
              <a:rPr lang="pt-BR" dirty="0" smtClean="0"/>
              <a:t> </a:t>
            </a:r>
            <a:r>
              <a:rPr lang="pt-BR" dirty="0" err="1" smtClean="0"/>
              <a:t>Context</a:t>
            </a:r>
            <a:r>
              <a:rPr lang="pt-BR" dirty="0" smtClean="0"/>
              <a:t> </a:t>
            </a:r>
            <a:r>
              <a:rPr lang="pt-BR" dirty="0" err="1" smtClean="0"/>
              <a:t>Language</a:t>
            </a:r>
            <a:r>
              <a:rPr lang="pt-BR" dirty="0" smtClean="0"/>
              <a:t>) é uma linguagem de aplicação XML que permite aos autores criarem apresentações hipermídia interativas. </a:t>
            </a:r>
          </a:p>
          <a:p>
            <a:pPr algn="just"/>
            <a:r>
              <a:rPr lang="pt-BR" dirty="0" smtClean="0"/>
              <a:t>Baseados no modelo conceitual NCM - </a:t>
            </a:r>
            <a:r>
              <a:rPr lang="pt-BR" i="1" dirty="0" err="1" smtClean="0"/>
              <a:t>Nested</a:t>
            </a:r>
            <a:r>
              <a:rPr lang="pt-BR" i="1" dirty="0" smtClean="0"/>
              <a:t> </a:t>
            </a:r>
            <a:r>
              <a:rPr lang="pt-BR" i="1" dirty="0" err="1" smtClean="0"/>
              <a:t>Context</a:t>
            </a:r>
            <a:r>
              <a:rPr lang="pt-BR" i="1" dirty="0" smtClean="0"/>
              <a:t> </a:t>
            </a:r>
            <a:r>
              <a:rPr lang="pt-BR" i="1" dirty="0" err="1" smtClean="0"/>
              <a:t>Model</a:t>
            </a:r>
            <a:r>
              <a:rPr lang="pt-BR" i="1" dirty="0" smtClean="0"/>
              <a:t>.</a:t>
            </a:r>
          </a:p>
          <a:p>
            <a:pPr algn="just"/>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&lt;</a:t>
            </a:r>
            <a:r>
              <a:rPr lang="pt-BR" dirty="0" err="1" smtClean="0"/>
              <a:t>area</a:t>
            </a:r>
            <a:r>
              <a:rPr lang="pt-BR" dirty="0" smtClean="0"/>
              <a:t>&gt; - Atributos</a:t>
            </a:r>
            <a:endParaRPr lang="pt-BR" dirty="0"/>
          </a:p>
        </p:txBody>
      </p:sp>
      <p:sp>
        <p:nvSpPr>
          <p:cNvPr id="3" name="Espaço Reservado para Conteúdo 2"/>
          <p:cNvSpPr>
            <a:spLocks noGrp="1"/>
          </p:cNvSpPr>
          <p:nvPr>
            <p:ph sz="quarter" idx="1"/>
          </p:nvPr>
        </p:nvSpPr>
        <p:spPr/>
        <p:txBody>
          <a:bodyPr/>
          <a:lstStyle/>
          <a:p>
            <a:pPr algn="just"/>
            <a:r>
              <a:rPr lang="pt-BR" dirty="0" err="1" smtClean="0"/>
              <a:t>coords</a:t>
            </a:r>
            <a:r>
              <a:rPr lang="pt-BR" dirty="0" smtClean="0"/>
              <a:t>: definida no formato “X,Y,</a:t>
            </a:r>
            <a:r>
              <a:rPr lang="pt-BR" dirty="0" err="1" smtClean="0"/>
              <a:t>width</a:t>
            </a:r>
            <a:r>
              <a:rPr lang="pt-BR" dirty="0" smtClean="0"/>
              <a:t>,</a:t>
            </a:r>
            <a:r>
              <a:rPr lang="pt-BR" dirty="0" err="1" smtClean="0"/>
              <a:t>height</a:t>
            </a:r>
            <a:r>
              <a:rPr lang="pt-BR" dirty="0" smtClean="0"/>
              <a:t>” (porção de espaço). Apenas para mídias visuais.</a:t>
            </a:r>
          </a:p>
          <a:p>
            <a:pPr algn="just"/>
            <a:endParaRPr lang="pt-BR" dirty="0" smtClean="0"/>
          </a:p>
          <a:p>
            <a:pPr algn="just"/>
            <a:r>
              <a:rPr lang="pt-BR" dirty="0" err="1" smtClean="0"/>
              <a:t>position</a:t>
            </a:r>
            <a:r>
              <a:rPr lang="pt-BR" dirty="0" smtClean="0"/>
              <a:t>: posição do texto na âncora (apenas para mídias de texto).</a:t>
            </a:r>
          </a:p>
          <a:p>
            <a:pPr algn="just"/>
            <a:endParaRPr lang="pt-BR" dirty="0" smtClean="0"/>
          </a:p>
          <a:p>
            <a:pPr algn="just"/>
            <a:r>
              <a:rPr lang="pt-BR" dirty="0" err="1" smtClean="0"/>
              <a:t>dur</a:t>
            </a:r>
            <a:r>
              <a:rPr lang="pt-BR" dirty="0" smtClean="0"/>
              <a:t>: duração da âncora em segundos (apenas para mídias continuas).</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a:t>
            </a:r>
            <a:r>
              <a:rPr lang="pt-BR" smtClean="0"/>
              <a:t>ncora </a:t>
            </a:r>
            <a:r>
              <a:rPr lang="pt-BR" dirty="0" smtClean="0"/>
              <a:t>de atributo</a:t>
            </a:r>
            <a:endParaRPr lang="pt-BR" dirty="0"/>
          </a:p>
        </p:txBody>
      </p:sp>
      <p:sp>
        <p:nvSpPr>
          <p:cNvPr id="39" name="Espaço Reservado para Conteúdo 38"/>
          <p:cNvSpPr>
            <a:spLocks noGrp="1"/>
          </p:cNvSpPr>
          <p:nvPr>
            <p:ph sz="quarter" idx="1"/>
          </p:nvPr>
        </p:nvSpPr>
        <p:spPr>
          <a:xfrm>
            <a:off x="457200" y="1524000"/>
            <a:ext cx="8229600" cy="2119314"/>
          </a:xfrm>
        </p:spPr>
        <p:txBody>
          <a:bodyPr>
            <a:normAutofit/>
          </a:bodyPr>
          <a:lstStyle/>
          <a:p>
            <a:pPr algn="just"/>
            <a:r>
              <a:rPr lang="pt-BR" dirty="0" smtClean="0"/>
              <a:t>Define as propriedades de um nó de origem ou de destino, que podem ser manipulados por elos.</a:t>
            </a:r>
          </a:p>
          <a:p>
            <a:pPr algn="just"/>
            <a:r>
              <a:rPr lang="pt-BR" dirty="0" smtClean="0"/>
              <a:t> Ex: Altura do som do vídeo, coordenadas e dimensões</a:t>
            </a:r>
            <a:endParaRPr lang="pt-BR" dirty="0"/>
          </a:p>
        </p:txBody>
      </p:sp>
      <p:pic>
        <p:nvPicPr>
          <p:cNvPr id="1026" name="Picture 2"/>
          <p:cNvPicPr>
            <a:picLocks noChangeAspect="1" noChangeArrowheads="1"/>
          </p:cNvPicPr>
          <p:nvPr/>
        </p:nvPicPr>
        <p:blipFill>
          <a:blip r:embed="rId3" cstate="print"/>
          <a:srcRect/>
          <a:stretch>
            <a:fillRect/>
          </a:stretch>
        </p:blipFill>
        <p:spPr bwMode="auto">
          <a:xfrm>
            <a:off x="214282" y="3643314"/>
            <a:ext cx="8429684" cy="3018200"/>
          </a:xfrm>
          <a:prstGeom prst="rect">
            <a:avLst/>
          </a:prstGeom>
          <a:noFill/>
          <a:ln w="9525">
            <a:noFill/>
            <a:miter lim="800000"/>
            <a:headEnd/>
            <a:tailEnd/>
          </a:ln>
        </p:spPr>
      </p:pic>
      <p:sp>
        <p:nvSpPr>
          <p:cNvPr id="5" name="Elipse 4"/>
          <p:cNvSpPr/>
          <p:nvPr/>
        </p:nvSpPr>
        <p:spPr>
          <a:xfrm>
            <a:off x="2285984" y="4500570"/>
            <a:ext cx="1285884" cy="500066"/>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6" name="Conector de seta reta 5"/>
          <p:cNvCxnSpPr>
            <a:stCxn id="5" idx="6"/>
          </p:cNvCxnSpPr>
          <p:nvPr/>
        </p:nvCxnSpPr>
        <p:spPr>
          <a:xfrm>
            <a:off x="3571868" y="4750603"/>
            <a:ext cx="1000132" cy="35719"/>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0" name="CaixaDeTexto 9"/>
          <p:cNvSpPr txBox="1"/>
          <p:nvPr/>
        </p:nvSpPr>
        <p:spPr>
          <a:xfrm>
            <a:off x="4643438" y="4631304"/>
            <a:ext cx="2000484" cy="369332"/>
          </a:xfrm>
          <a:prstGeom prst="rect">
            <a:avLst/>
          </a:prstGeom>
          <a:solidFill>
            <a:schemeClr val="accent2"/>
          </a:solidFill>
        </p:spPr>
        <p:txBody>
          <a:bodyPr wrap="none" rtlCol="0">
            <a:spAutoFit/>
          </a:bodyPr>
          <a:lstStyle/>
          <a:p>
            <a:r>
              <a:rPr lang="pt-BR" dirty="0" smtClean="0"/>
              <a:t>Nome do atributo.</a:t>
            </a:r>
            <a:endParaRPr lang="pt-B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 calcmode="lin" valueType="num">
                                      <p:cBhvr>
                                        <p:cTn id="7" dur="500" fill="hold"/>
                                        <p:tgtEl>
                                          <p:spTgt spid="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9">
                                            <p:txEl>
                                              <p:pRg st="1" end="1"/>
                                            </p:txEl>
                                          </p:spTgt>
                                        </p:tgtEl>
                                        <p:attrNameLst>
                                          <p:attrName>style.visibility</p:attrName>
                                        </p:attrNameLst>
                                      </p:cBhvr>
                                      <p:to>
                                        <p:strVal val="visible"/>
                                      </p:to>
                                    </p:set>
                                    <p:anim calcmode="lin" valueType="num">
                                      <p:cBhvr>
                                        <p:cTn id="13" dur="500" fill="hold"/>
                                        <p:tgtEl>
                                          <p:spTgt spid="39">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9">
                                            <p:txEl>
                                              <p:pRg st="1" end="1"/>
                                            </p:txEl>
                                          </p:spTgt>
                                        </p:tgtEl>
                                        <p:attrNameLst>
                                          <p:attrName>ppt_h</p:attrName>
                                        </p:attrNameLst>
                                      </p:cBhvr>
                                      <p:tavLst>
                                        <p:tav tm="0">
                                          <p:val>
                                            <p:strVal val="#ppt_h"/>
                                          </p:val>
                                        </p:tav>
                                        <p:tav tm="100000">
                                          <p:val>
                                            <p:strVal val="#ppt_h"/>
                                          </p:val>
                                        </p:tav>
                                      </p:tavLst>
                                    </p:anim>
                                  </p:childTnLst>
                                </p:cTn>
                              </p:par>
                            </p:childTnLst>
                          </p:cTn>
                        </p:par>
                        <p:par>
                          <p:cTn id="15" fill="hold">
                            <p:stCondLst>
                              <p:cond delay="500"/>
                            </p:stCondLst>
                            <p:childTnLst>
                              <p:par>
                                <p:cTn id="16" presetID="1" presetClass="entr" presetSubtype="0" fill="hold" nodeType="afterEffect">
                                  <p:stCondLst>
                                    <p:cond delay="0"/>
                                  </p:stCondLst>
                                  <p:childTnLst>
                                    <p:set>
                                      <p:cBhvr>
                                        <p:cTn id="17" dur="1" fill="hold">
                                          <p:stCondLst>
                                            <p:cond delay="0"/>
                                          </p:stCondLst>
                                        </p:cTn>
                                        <p:tgtEl>
                                          <p:spTgt spid="102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par>
                          <p:cTn id="23" fill="hold">
                            <p:stCondLst>
                              <p:cond delay="500"/>
                            </p:stCondLst>
                            <p:childTnLst>
                              <p:par>
                                <p:cTn id="24" presetID="17" presetClass="entr" presetSubtype="10"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strVal val="#ppt_h"/>
                                          </p:val>
                                        </p:tav>
                                        <p:tav tm="100000">
                                          <p:val>
                                            <p:strVal val="#ppt_h"/>
                                          </p:val>
                                        </p:tav>
                                      </p:tavLst>
                                    </p:anim>
                                  </p:childTnLst>
                                </p:cTn>
                              </p:par>
                            </p:childTnLst>
                          </p:cTn>
                        </p:par>
                        <p:par>
                          <p:cTn id="28" fill="hold">
                            <p:stCondLst>
                              <p:cond delay="1000"/>
                            </p:stCondLst>
                            <p:childTnLst>
                              <p:par>
                                <p:cTn id="29" presetID="17"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uild="p"/>
      <p:bldP spid="5" grpId="0" animBg="1"/>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Âncora de atributo</a:t>
            </a:r>
            <a:endParaRPr lang="pt-BR" dirty="0"/>
          </a:p>
        </p:txBody>
      </p:sp>
      <p:pic>
        <p:nvPicPr>
          <p:cNvPr id="1026" name="Picture 2"/>
          <p:cNvPicPr>
            <a:picLocks noChangeAspect="1" noChangeArrowheads="1"/>
          </p:cNvPicPr>
          <p:nvPr/>
        </p:nvPicPr>
        <p:blipFill>
          <a:blip r:embed="rId3" cstate="print"/>
          <a:srcRect/>
          <a:stretch>
            <a:fillRect/>
          </a:stretch>
        </p:blipFill>
        <p:spPr bwMode="auto">
          <a:xfrm>
            <a:off x="785786" y="1643050"/>
            <a:ext cx="7572428" cy="2711264"/>
          </a:xfrm>
          <a:prstGeom prst="rect">
            <a:avLst/>
          </a:prstGeom>
          <a:noFill/>
          <a:ln w="9525">
            <a:noFill/>
            <a:miter lim="800000"/>
            <a:headEnd/>
            <a:tailEnd/>
          </a:ln>
        </p:spPr>
      </p:pic>
      <p:sp>
        <p:nvSpPr>
          <p:cNvPr id="6" name="Espaço Reservado para Conteúdo 38"/>
          <p:cNvSpPr>
            <a:spLocks noGrp="1"/>
          </p:cNvSpPr>
          <p:nvPr>
            <p:ph sz="quarter" idx="1"/>
          </p:nvPr>
        </p:nvSpPr>
        <p:spPr>
          <a:xfrm>
            <a:off x="457200" y="4667272"/>
            <a:ext cx="8229600" cy="2119314"/>
          </a:xfrm>
        </p:spPr>
        <p:txBody>
          <a:bodyPr/>
          <a:lstStyle/>
          <a:p>
            <a:pPr algn="just"/>
            <a:r>
              <a:rPr lang="pt-BR" dirty="0" smtClean="0"/>
              <a:t>Para definir uma ancora de atributo utilizamos a </a:t>
            </a:r>
            <a:r>
              <a:rPr lang="pt-BR" dirty="0" err="1" smtClean="0"/>
              <a:t>tag</a:t>
            </a:r>
            <a:r>
              <a:rPr lang="pt-BR" dirty="0" smtClean="0"/>
              <a:t> &lt;</a:t>
            </a:r>
            <a:r>
              <a:rPr lang="pt-BR" dirty="0" err="1" smtClean="0"/>
              <a:t>property</a:t>
            </a:r>
            <a:r>
              <a:rPr lang="pt-BR" dirty="0" smtClean="0"/>
              <a:t>&gt; dentro de uma </a:t>
            </a:r>
            <a:r>
              <a:rPr lang="pt-BR" dirty="0" err="1" smtClean="0"/>
              <a:t>tag</a:t>
            </a:r>
            <a:r>
              <a:rPr lang="pt-BR" dirty="0" smtClean="0"/>
              <a:t> &lt;media&gt; ou &lt;</a:t>
            </a:r>
            <a:r>
              <a:rPr lang="pt-BR" dirty="0" err="1" smtClean="0"/>
              <a:t>context</a:t>
            </a:r>
            <a:r>
              <a:rPr lang="pt-BR" dirty="0" smtClean="0"/>
              <a:t>&gt;</a:t>
            </a:r>
            <a:endParaRPr lang="pt-B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par>
                          <p:cTn id="7" fill="hold">
                            <p:stCondLst>
                              <p:cond delay="0"/>
                            </p:stCondLst>
                            <p:childTnLst>
                              <p:par>
                                <p:cTn id="8" presetID="17" presetClass="entr" presetSubtype="10" fill="hold" grpId="0" nodeType="after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 calcmode="lin" valueType="num">
                                      <p:cBhvr>
                                        <p:cTn id="10"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Conectores</a:t>
            </a:r>
            <a:endParaRPr lang="pt-BR" b="1" dirty="0"/>
          </a:p>
        </p:txBody>
      </p:sp>
      <p:sp>
        <p:nvSpPr>
          <p:cNvPr id="5" name="Espaço Reservado para Conteúdo 2"/>
          <p:cNvSpPr>
            <a:spLocks noGrp="1"/>
          </p:cNvSpPr>
          <p:nvPr>
            <p:ph sz="quarter" idx="1"/>
          </p:nvPr>
        </p:nvSpPr>
        <p:spPr>
          <a:xfrm>
            <a:off x="457200" y="1524000"/>
            <a:ext cx="8472518" cy="5119710"/>
          </a:xfrm>
        </p:spPr>
        <p:txBody>
          <a:bodyPr>
            <a:normAutofit/>
          </a:bodyPr>
          <a:lstStyle/>
          <a:p>
            <a:pPr algn="just"/>
            <a:r>
              <a:rPr lang="pt-BR" dirty="0" smtClean="0"/>
              <a:t>Todos os conectores devem ser definidos no cabeçalho do programa dentro da </a:t>
            </a:r>
            <a:r>
              <a:rPr lang="pt-BR" dirty="0" err="1" smtClean="0"/>
              <a:t>tag</a:t>
            </a:r>
            <a:r>
              <a:rPr lang="pt-BR" dirty="0" smtClean="0"/>
              <a:t> &lt;</a:t>
            </a:r>
            <a:r>
              <a:rPr lang="pt-BR" dirty="0" err="1" smtClean="0"/>
              <a:t>connectorBase</a:t>
            </a:r>
            <a:r>
              <a:rPr lang="pt-BR" dirty="0" smtClean="0"/>
              <a:t>&gt;</a:t>
            </a:r>
          </a:p>
          <a:p>
            <a:pPr>
              <a:buNone/>
            </a:pPr>
            <a:endParaRPr lang="pt-BR" dirty="0" smtClean="0"/>
          </a:p>
          <a:p>
            <a:pPr>
              <a:buNone/>
            </a:pPr>
            <a:endParaRPr lang="pt-BR" dirty="0" smtClean="0"/>
          </a:p>
          <a:p>
            <a:endParaRPr lang="pt-BR" dirty="0" smtClean="0"/>
          </a:p>
          <a:p>
            <a:r>
              <a:rPr lang="pt-BR" dirty="0" smtClean="0"/>
              <a:t>Os conectores definem como os elos são ativados e o que eles disparam.</a:t>
            </a:r>
          </a:p>
          <a:p>
            <a:pPr>
              <a:buNone/>
            </a:pPr>
            <a:endParaRPr lang="pt-BR" dirty="0" smtClean="0"/>
          </a:p>
          <a:p>
            <a:endParaRPr lang="pt-BR" dirty="0"/>
          </a:p>
        </p:txBody>
      </p:sp>
      <p:grpSp>
        <p:nvGrpSpPr>
          <p:cNvPr id="8" name="Grupo 7"/>
          <p:cNvGrpSpPr/>
          <p:nvPr/>
        </p:nvGrpSpPr>
        <p:grpSpPr>
          <a:xfrm>
            <a:off x="214282" y="3071810"/>
            <a:ext cx="8639175" cy="923925"/>
            <a:chOff x="252413" y="2500306"/>
            <a:chExt cx="8639175" cy="923925"/>
          </a:xfrm>
        </p:grpSpPr>
        <p:pic>
          <p:nvPicPr>
            <p:cNvPr id="1027" name="Picture 3"/>
            <p:cNvPicPr>
              <a:picLocks noChangeAspect="1" noChangeArrowheads="1"/>
            </p:cNvPicPr>
            <p:nvPr/>
          </p:nvPicPr>
          <p:blipFill>
            <a:blip r:embed="rId3" cstate="print"/>
            <a:srcRect/>
            <a:stretch>
              <a:fillRect/>
            </a:stretch>
          </p:blipFill>
          <p:spPr bwMode="auto">
            <a:xfrm>
              <a:off x="252413" y="2500306"/>
              <a:ext cx="8639175" cy="923925"/>
            </a:xfrm>
            <a:prstGeom prst="rect">
              <a:avLst/>
            </a:prstGeom>
            <a:noFill/>
            <a:ln w="9525">
              <a:noFill/>
              <a:miter lim="800000"/>
              <a:headEnd/>
              <a:tailEnd/>
            </a:ln>
          </p:spPr>
        </p:pic>
        <p:sp>
          <p:nvSpPr>
            <p:cNvPr id="7" name="Seta para a esquerda 6"/>
            <p:cNvSpPr/>
            <p:nvPr/>
          </p:nvSpPr>
          <p:spPr>
            <a:xfrm>
              <a:off x="1500166" y="2562220"/>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sp>
          <p:nvSpPr>
            <p:cNvPr id="9" name="Seta para a esquerda 8"/>
            <p:cNvSpPr/>
            <p:nvPr/>
          </p:nvSpPr>
          <p:spPr>
            <a:xfrm>
              <a:off x="2643174" y="2714620"/>
              <a:ext cx="500066" cy="214314"/>
            </a:xfrm>
            <a:prstGeom prst="leftArrow">
              <a:avLst/>
            </a:prstGeom>
            <a:solidFill>
              <a:srgbClr val="FFC000"/>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p:cTn id="17"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2"/>
          <p:cNvSpPr>
            <a:spLocks noGrp="1"/>
          </p:cNvSpPr>
          <p:nvPr>
            <p:ph sz="quarter" idx="1"/>
          </p:nvPr>
        </p:nvSpPr>
        <p:spPr>
          <a:xfrm>
            <a:off x="457200" y="1524000"/>
            <a:ext cx="8472518" cy="3190884"/>
          </a:xfrm>
        </p:spPr>
        <p:txBody>
          <a:bodyPr>
            <a:normAutofit/>
          </a:bodyPr>
          <a:lstStyle/>
          <a:p>
            <a:r>
              <a:rPr lang="pt-BR" dirty="0" smtClean="0"/>
              <a:t>Representados a </a:t>
            </a:r>
            <a:r>
              <a:rPr lang="pt-BR" dirty="0" err="1" smtClean="0"/>
              <a:t>tag</a:t>
            </a:r>
            <a:r>
              <a:rPr lang="pt-BR" dirty="0" smtClean="0"/>
              <a:t> &lt;</a:t>
            </a:r>
            <a:r>
              <a:rPr lang="pt-BR" dirty="0" err="1" smtClean="0"/>
              <a:t>casualConnector</a:t>
            </a:r>
            <a:r>
              <a:rPr lang="pt-BR" dirty="0" smtClean="0"/>
              <a:t>&gt;</a:t>
            </a:r>
          </a:p>
          <a:p>
            <a:r>
              <a:rPr lang="pt-BR" dirty="0" smtClean="0"/>
              <a:t>Conectores podem ser definidos:</a:t>
            </a:r>
          </a:p>
          <a:p>
            <a:pPr lvl="1"/>
            <a:r>
              <a:rPr lang="pt-BR" dirty="0" smtClean="0"/>
              <a:t>No mesmo arquivo .</a:t>
            </a:r>
            <a:r>
              <a:rPr lang="pt-BR" dirty="0" err="1" smtClean="0"/>
              <a:t>ncl</a:t>
            </a:r>
            <a:r>
              <a:rPr lang="pt-BR" dirty="0" smtClean="0"/>
              <a:t> do código.</a:t>
            </a:r>
          </a:p>
          <a:p>
            <a:pPr lvl="1"/>
            <a:r>
              <a:rPr lang="pt-BR" dirty="0" smtClean="0"/>
              <a:t>Em arquivo .</a:t>
            </a:r>
            <a:r>
              <a:rPr lang="pt-BR" dirty="0" err="1" smtClean="0"/>
              <a:t>ncl</a:t>
            </a:r>
            <a:r>
              <a:rPr lang="pt-BR" dirty="0" smtClean="0"/>
              <a:t> exterior ao código</a:t>
            </a:r>
          </a:p>
          <a:p>
            <a:r>
              <a:rPr lang="pt-BR" dirty="0" smtClean="0"/>
              <a:t>No mesmo arquivo .</a:t>
            </a:r>
            <a:r>
              <a:rPr lang="pt-BR" dirty="0" err="1" smtClean="0"/>
              <a:t>ncl</a:t>
            </a:r>
            <a:r>
              <a:rPr lang="pt-BR" dirty="0" smtClean="0"/>
              <a:t>:</a:t>
            </a:r>
          </a:p>
          <a:p>
            <a:endParaRPr lang="pt-BR" dirty="0" smtClean="0"/>
          </a:p>
          <a:p>
            <a:endParaRPr lang="pt-BR" dirty="0" smtClean="0"/>
          </a:p>
          <a:p>
            <a:endParaRPr lang="pt-BR" dirty="0" smtClean="0"/>
          </a:p>
          <a:p>
            <a:endParaRPr lang="pt-BR" dirty="0" smtClean="0"/>
          </a:p>
          <a:p>
            <a:pPr>
              <a:buNone/>
            </a:pPr>
            <a:endParaRPr lang="pt-BR" dirty="0" smtClean="0"/>
          </a:p>
          <a:p>
            <a:endParaRPr lang="pt-BR" dirty="0" smtClean="0"/>
          </a:p>
          <a:p>
            <a:pPr>
              <a:buNone/>
            </a:pPr>
            <a:endParaRPr lang="pt-BR" dirty="0" smtClean="0"/>
          </a:p>
          <a:p>
            <a:pPr>
              <a:buNone/>
            </a:pPr>
            <a:endParaRPr lang="pt-BR" dirty="0" smtClean="0"/>
          </a:p>
          <a:p>
            <a:pPr>
              <a:buNone/>
            </a:pPr>
            <a:endParaRPr lang="pt-BR" dirty="0" smtClean="0"/>
          </a:p>
          <a:p>
            <a:endParaRPr lang="pt-BR" dirty="0"/>
          </a:p>
        </p:txBody>
      </p:sp>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Conectores</a:t>
            </a:r>
            <a:endParaRPr lang="pt-BR" b="1" dirty="0"/>
          </a:p>
        </p:txBody>
      </p:sp>
      <p:pic>
        <p:nvPicPr>
          <p:cNvPr id="1027" name="Picture 3"/>
          <p:cNvPicPr>
            <a:picLocks noChangeAspect="1" noChangeArrowheads="1"/>
          </p:cNvPicPr>
          <p:nvPr/>
        </p:nvPicPr>
        <p:blipFill>
          <a:blip r:embed="rId2" cstate="print"/>
          <a:srcRect/>
          <a:stretch>
            <a:fillRect/>
          </a:stretch>
        </p:blipFill>
        <p:spPr bwMode="auto">
          <a:xfrm>
            <a:off x="357158" y="4071942"/>
            <a:ext cx="7929618" cy="250032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p:cTn id="13"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p:cTn id="17"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6">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 calcmode="lin" valueType="num">
                                      <p:cBhvr>
                                        <p:cTn id="21"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p:cTn id="27"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6">
                                            <p:txEl>
                                              <p:pRg st="4" end="4"/>
                                            </p:txEl>
                                          </p:spTgt>
                                        </p:tgtEl>
                                        <p:attrNameLst>
                                          <p:attrName>ppt_h</p:attrName>
                                        </p:attrNameLst>
                                      </p:cBhvr>
                                      <p:tavLst>
                                        <p:tav tm="0">
                                          <p:val>
                                            <p:strVal val="#ppt_h"/>
                                          </p:val>
                                        </p:tav>
                                        <p:tav tm="100000">
                                          <p:val>
                                            <p:strVal val="#ppt_h"/>
                                          </p:val>
                                        </p:tav>
                                      </p:tavLst>
                                    </p:anim>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Conectores</a:t>
            </a:r>
            <a:endParaRPr lang="pt-BR" b="1" dirty="0"/>
          </a:p>
        </p:txBody>
      </p:sp>
      <p:pic>
        <p:nvPicPr>
          <p:cNvPr id="2050" name="Picture 2"/>
          <p:cNvPicPr>
            <a:picLocks noChangeAspect="1" noChangeArrowheads="1"/>
          </p:cNvPicPr>
          <p:nvPr/>
        </p:nvPicPr>
        <p:blipFill>
          <a:blip r:embed="rId2" cstate="print"/>
          <a:srcRect/>
          <a:stretch>
            <a:fillRect/>
          </a:stretch>
        </p:blipFill>
        <p:spPr bwMode="auto">
          <a:xfrm>
            <a:off x="214282" y="2071678"/>
            <a:ext cx="8786842" cy="857254"/>
          </a:xfrm>
          <a:prstGeom prst="rect">
            <a:avLst/>
          </a:prstGeom>
          <a:noFill/>
          <a:ln w="9525">
            <a:noFill/>
            <a:miter lim="800000"/>
            <a:headEnd/>
            <a:tailEnd/>
          </a:ln>
        </p:spPr>
      </p:pic>
      <p:sp>
        <p:nvSpPr>
          <p:cNvPr id="17" name="Espaço Reservado para Conteúdo 2"/>
          <p:cNvSpPr txBox="1">
            <a:spLocks/>
          </p:cNvSpPr>
          <p:nvPr/>
        </p:nvSpPr>
        <p:spPr>
          <a:xfrm>
            <a:off x="428596" y="3357562"/>
            <a:ext cx="6072230" cy="150019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lang="pt-BR" sz="2800" dirty="0" smtClean="0"/>
              <a:t>Identificador para a base carregada. </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Será</a:t>
            </a:r>
            <a:r>
              <a:rPr kumimoji="0" lang="pt-BR" sz="2800" b="0" i="0" u="none" strike="noStrike" kern="1200" cap="none" spc="0" normalizeH="0" noProof="0" dirty="0" smtClean="0">
                <a:ln>
                  <a:noFill/>
                </a:ln>
                <a:solidFill>
                  <a:schemeClr val="tx1"/>
                </a:solidFill>
                <a:effectLst/>
                <a:uLnTx/>
                <a:uFillTx/>
                <a:latin typeface="+mn-lt"/>
                <a:ea typeface="+mn-ea"/>
                <a:cs typeface="+mn-cs"/>
              </a:rPr>
              <a:t> utilizada pelos elos para poder referenciá-la</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Elipse 20"/>
          <p:cNvSpPr/>
          <p:nvPr/>
        </p:nvSpPr>
        <p:spPr>
          <a:xfrm>
            <a:off x="2500298" y="2143116"/>
            <a:ext cx="2143140" cy="714380"/>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2" name="Conector de seta reta 21"/>
          <p:cNvCxnSpPr/>
          <p:nvPr/>
        </p:nvCxnSpPr>
        <p:spPr>
          <a:xfrm rot="5400000">
            <a:off x="3429786" y="3071016"/>
            <a:ext cx="428628" cy="158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23" name="Espaço Reservado para Conteúdo 2"/>
          <p:cNvSpPr txBox="1">
            <a:spLocks/>
          </p:cNvSpPr>
          <p:nvPr/>
        </p:nvSpPr>
        <p:spPr>
          <a:xfrm>
            <a:off x="4071934" y="3571876"/>
            <a:ext cx="6072230" cy="1500198"/>
          </a:xfrm>
          <a:prstGeom prst="rect">
            <a:avLst/>
          </a:prstGeom>
        </p:spPr>
        <p:txBody>
          <a:bodyPr vert="horz">
            <a:normAutofit/>
          </a:bodyPr>
          <a:lstStyle/>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Referencia ao arquivo externo “</a:t>
            </a:r>
            <a:r>
              <a:rPr kumimoji="0" lang="pt-BR" sz="2800" b="0" i="0" u="none" strike="noStrike" kern="1200" cap="none" spc="0" normalizeH="0" baseline="0" noProof="0" dirty="0" err="1" smtClean="0">
                <a:ln>
                  <a:noFill/>
                </a:ln>
                <a:solidFill>
                  <a:schemeClr val="tx1"/>
                </a:solidFill>
                <a:effectLst/>
                <a:uLnTx/>
                <a:uFillTx/>
                <a:latin typeface="+mn-lt"/>
                <a:ea typeface="+mn-ea"/>
                <a:cs typeface="+mn-cs"/>
              </a:rPr>
              <a:t>connectorBase</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a:t>
            </a:r>
            <a:r>
              <a:rPr kumimoji="0" lang="pt-BR" sz="2800" b="0" i="0" u="none" strike="noStrike" kern="1200" cap="none" spc="0" normalizeH="0" baseline="0" noProof="0" dirty="0" err="1" smtClean="0">
                <a:ln>
                  <a:noFill/>
                </a:ln>
                <a:solidFill>
                  <a:schemeClr val="tx1"/>
                </a:solidFill>
                <a:effectLst/>
                <a:uLnTx/>
                <a:uFillTx/>
                <a:latin typeface="+mn-lt"/>
                <a:ea typeface="+mn-ea"/>
                <a:cs typeface="+mn-cs"/>
              </a:rPr>
              <a:t>ncl</a:t>
            </a:r>
            <a:r>
              <a:rPr kumimoji="0" lang="pt-BR" sz="28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ts val="700"/>
              </a:spcBef>
              <a:spcAft>
                <a:spcPts val="0"/>
              </a:spcAft>
              <a:buClr>
                <a:schemeClr val="accent2"/>
              </a:buClr>
              <a:buSzPct val="85000"/>
              <a:buFont typeface="Wingdings 2"/>
              <a:buChar char=""/>
              <a:tabLst/>
              <a:defRPr/>
            </a:pPr>
            <a:endParaRPr kumimoji="0" lang="pt-B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24" name="Elipse 23"/>
          <p:cNvSpPr/>
          <p:nvPr/>
        </p:nvSpPr>
        <p:spPr>
          <a:xfrm>
            <a:off x="4786314" y="1928802"/>
            <a:ext cx="3571900" cy="1285884"/>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5" name="Conector de seta reta 24"/>
          <p:cNvCxnSpPr/>
          <p:nvPr/>
        </p:nvCxnSpPr>
        <p:spPr>
          <a:xfrm rot="5400000">
            <a:off x="6215868" y="3428206"/>
            <a:ext cx="428628" cy="158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down)">
                                      <p:cBhvr>
                                        <p:cTn id="11" dur="500"/>
                                        <p:tgtEl>
                                          <p:spTgt spid="21"/>
                                        </p:tgtEl>
                                      </p:cBhvr>
                                    </p:animEffect>
                                  </p:childTnLst>
                                </p:cTn>
                              </p:par>
                            </p:childTnLst>
                          </p:cTn>
                        </p:par>
                        <p:par>
                          <p:cTn id="12" fill="hold">
                            <p:stCondLst>
                              <p:cond delay="500"/>
                            </p:stCondLst>
                            <p:childTnLst>
                              <p:par>
                                <p:cTn id="13" presetID="22" presetClass="entr" presetSubtype="4" fill="hold"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down)">
                                      <p:cBhvr>
                                        <p:cTn id="15" dur="500"/>
                                        <p:tgtEl>
                                          <p:spTgt spid="22"/>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Effect transition="in" filter="wipe(down)">
                                      <p:cBhvr>
                                        <p:cTn id="19" dur="500"/>
                                        <p:tgtEl>
                                          <p:spTgt spid="1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2000"/>
                                        <p:tgtEl>
                                          <p:spTgt spid="21"/>
                                        </p:tgtEl>
                                      </p:cBhvr>
                                    </p:animEffect>
                                    <p:set>
                                      <p:cBhvr>
                                        <p:cTn id="24" dur="1" fill="hold">
                                          <p:stCondLst>
                                            <p:cond delay="1999"/>
                                          </p:stCondLst>
                                        </p:cTn>
                                        <p:tgtEl>
                                          <p:spTgt spid="21"/>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2000"/>
                                        <p:tgtEl>
                                          <p:spTgt spid="22"/>
                                        </p:tgtEl>
                                      </p:cBhvr>
                                    </p:animEffect>
                                    <p:set>
                                      <p:cBhvr>
                                        <p:cTn id="27" dur="1" fill="hold">
                                          <p:stCondLst>
                                            <p:cond delay="1999"/>
                                          </p:stCondLst>
                                        </p:cTn>
                                        <p:tgtEl>
                                          <p:spTgt spid="22"/>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2000"/>
                                        <p:tgtEl>
                                          <p:spTgt spid="17">
                                            <p:txEl>
                                              <p:pRg st="0" end="0"/>
                                            </p:txEl>
                                          </p:spTgt>
                                        </p:tgtEl>
                                      </p:cBhvr>
                                    </p:animEffect>
                                    <p:set>
                                      <p:cBhvr>
                                        <p:cTn id="30" dur="1" fill="hold">
                                          <p:stCondLst>
                                            <p:cond delay="1999"/>
                                          </p:stCondLst>
                                        </p:cTn>
                                        <p:tgtEl>
                                          <p:spTgt spid="17">
                                            <p:txEl>
                                              <p:pRg st="0" end="0"/>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down)">
                                      <p:cBhvr>
                                        <p:cTn id="35" dur="500"/>
                                        <p:tgtEl>
                                          <p:spTgt spid="24"/>
                                        </p:tgtEl>
                                      </p:cBhvr>
                                    </p:animEffect>
                                  </p:childTnLst>
                                </p:cTn>
                              </p:par>
                            </p:childTnLst>
                          </p:cTn>
                        </p:par>
                        <p:par>
                          <p:cTn id="36" fill="hold">
                            <p:stCondLst>
                              <p:cond delay="500"/>
                            </p:stCondLst>
                            <p:childTnLst>
                              <p:par>
                                <p:cTn id="37" presetID="22" presetClass="entr" presetSubtype="4" fill="hold"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wipe(down)">
                                      <p:cBhvr>
                                        <p:cTn id="39" dur="500"/>
                                        <p:tgtEl>
                                          <p:spTgt spid="25"/>
                                        </p:tgtEl>
                                      </p:cBhvr>
                                    </p:animEffect>
                                  </p:childTnLst>
                                </p:cTn>
                              </p:par>
                            </p:childTnLst>
                          </p:cTn>
                        </p:par>
                        <p:par>
                          <p:cTn id="40" fill="hold">
                            <p:stCondLst>
                              <p:cond delay="1000"/>
                            </p:stCondLst>
                            <p:childTnLst>
                              <p:par>
                                <p:cTn id="41" presetID="22" presetClass="entr" presetSubtype="4" fill="hold" grpId="0" nodeType="afterEffect">
                                  <p:stCondLst>
                                    <p:cond delay="0"/>
                                  </p:stCondLst>
                                  <p:childTnLst>
                                    <p:set>
                                      <p:cBhvr>
                                        <p:cTn id="42" dur="1" fill="hold">
                                          <p:stCondLst>
                                            <p:cond delay="0"/>
                                          </p:stCondLst>
                                        </p:cTn>
                                        <p:tgtEl>
                                          <p:spTgt spid="23">
                                            <p:txEl>
                                              <p:pRg st="0" end="0"/>
                                            </p:txEl>
                                          </p:spTgt>
                                        </p:tgtEl>
                                        <p:attrNameLst>
                                          <p:attrName>style.visibility</p:attrName>
                                        </p:attrNameLst>
                                      </p:cBhvr>
                                      <p:to>
                                        <p:strVal val="visible"/>
                                      </p:to>
                                    </p:set>
                                    <p:animEffect transition="in" filter="wipe(down)">
                                      <p:cBhvr>
                                        <p:cTn id="43" dur="500"/>
                                        <p:tgtEl>
                                          <p:spTgt spid="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allAtOnce"/>
      <p:bldP spid="17" grpId="1" build="allAtOnce"/>
      <p:bldP spid="21" grpId="0" animBg="1"/>
      <p:bldP spid="21" grpId="1" animBg="1"/>
      <p:bldP spid="23" grpId="0" build="allAtOnce"/>
      <p:bldP spid="2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457200" y="158926"/>
            <a:ext cx="8229600" cy="1143000"/>
          </a:xfrm>
        </p:spPr>
        <p:txBody>
          <a:bodyPr>
            <a:normAutofit/>
          </a:bodyPr>
          <a:lstStyle/>
          <a:p>
            <a:r>
              <a:rPr lang="pt-BR" dirty="0" smtClean="0"/>
              <a:t>Estrutura - </a:t>
            </a:r>
            <a:r>
              <a:rPr lang="pt-BR" sz="4000" b="1" dirty="0" smtClean="0"/>
              <a:t>Conectores</a:t>
            </a:r>
            <a:endParaRPr lang="pt-BR" b="1" dirty="0"/>
          </a:p>
        </p:txBody>
      </p:sp>
      <p:pic>
        <p:nvPicPr>
          <p:cNvPr id="14" name="Picture 2"/>
          <p:cNvPicPr>
            <a:picLocks noChangeAspect="1" noChangeArrowheads="1"/>
          </p:cNvPicPr>
          <p:nvPr/>
        </p:nvPicPr>
        <p:blipFill>
          <a:blip r:embed="rId2" cstate="print"/>
          <a:srcRect/>
          <a:stretch>
            <a:fillRect/>
          </a:stretch>
        </p:blipFill>
        <p:spPr bwMode="auto">
          <a:xfrm>
            <a:off x="0" y="1285860"/>
            <a:ext cx="9144000" cy="5572140"/>
          </a:xfrm>
          <a:prstGeom prst="rect">
            <a:avLst/>
          </a:prstGeom>
          <a:noFill/>
          <a:ln w="9525">
            <a:noFill/>
            <a:miter lim="800000"/>
            <a:headEnd/>
            <a:tailEnd/>
          </a:ln>
        </p:spPr>
      </p:pic>
      <p:cxnSp>
        <p:nvCxnSpPr>
          <p:cNvPr id="15" name="Conector de seta reta 14"/>
          <p:cNvCxnSpPr/>
          <p:nvPr/>
        </p:nvCxnSpPr>
        <p:spPr>
          <a:xfrm rot="10800000">
            <a:off x="928663" y="1785926"/>
            <a:ext cx="857256" cy="1588"/>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8" name="Conector de seta reta 17"/>
          <p:cNvCxnSpPr/>
          <p:nvPr/>
        </p:nvCxnSpPr>
        <p:spPr>
          <a:xfrm rot="10800000">
            <a:off x="1000100" y="6642122"/>
            <a:ext cx="857256" cy="1588"/>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19" name="Conector de seta reta 18"/>
          <p:cNvCxnSpPr/>
          <p:nvPr/>
        </p:nvCxnSpPr>
        <p:spPr>
          <a:xfrm rot="10800000">
            <a:off x="2143109" y="1928802"/>
            <a:ext cx="857256" cy="1588"/>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cxnSp>
        <p:nvCxnSpPr>
          <p:cNvPr id="20" name="Conector de seta reta 19"/>
          <p:cNvCxnSpPr/>
          <p:nvPr/>
        </p:nvCxnSpPr>
        <p:spPr>
          <a:xfrm rot="10800000">
            <a:off x="2214546" y="6427808"/>
            <a:ext cx="857256" cy="1588"/>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6" name="Espaço Reservado para Conteúdo 15"/>
          <p:cNvSpPr>
            <a:spLocks noGrp="1"/>
          </p:cNvSpPr>
          <p:nvPr>
            <p:ph sz="quarter" idx="1"/>
          </p:nvPr>
        </p:nvSpPr>
        <p:spPr/>
        <p:txBody>
          <a:bodyPr/>
          <a:lstStyle/>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Estrutura - </a:t>
            </a:r>
            <a:r>
              <a:rPr lang="pt-BR" sz="4000" b="1" dirty="0" smtClean="0"/>
              <a:t>Conectores</a:t>
            </a:r>
            <a:endParaRPr lang="pt-BR" dirty="0"/>
          </a:p>
        </p:txBody>
      </p:sp>
      <p:sp>
        <p:nvSpPr>
          <p:cNvPr id="3" name="Espaço Reservado para Conteúdo 2"/>
          <p:cNvSpPr>
            <a:spLocks noGrp="1"/>
          </p:cNvSpPr>
          <p:nvPr>
            <p:ph sz="quarter" idx="1"/>
          </p:nvPr>
        </p:nvSpPr>
        <p:spPr/>
        <p:txBody>
          <a:bodyPr/>
          <a:lstStyle/>
          <a:p>
            <a:r>
              <a:rPr lang="pt-BR" dirty="0" smtClean="0"/>
              <a:t>Define </a:t>
            </a:r>
            <a:r>
              <a:rPr lang="pt-BR" b="1" dirty="0" smtClean="0"/>
              <a:t>condições </a:t>
            </a:r>
            <a:r>
              <a:rPr lang="pt-BR" dirty="0" smtClean="0"/>
              <a:t>sob as quais um elo pode ser ativado e </a:t>
            </a:r>
            <a:r>
              <a:rPr lang="pt-BR" b="1" dirty="0" smtClean="0"/>
              <a:t>ações</a:t>
            </a:r>
            <a:r>
              <a:rPr lang="pt-BR" dirty="0" smtClean="0"/>
              <a:t>.</a:t>
            </a:r>
          </a:p>
          <a:p>
            <a:r>
              <a:rPr lang="pt-BR" dirty="0" smtClean="0"/>
              <a:t>Todo conector possui pelo menos uma condição e uma ação.</a:t>
            </a:r>
          </a:p>
          <a:p>
            <a:r>
              <a:rPr lang="pt-BR" dirty="0" smtClean="0"/>
              <a:t>Exemplos de condições:</a:t>
            </a:r>
          </a:p>
          <a:p>
            <a:pPr lvl="1"/>
            <a:r>
              <a:rPr lang="pt-BR" dirty="0" err="1" smtClean="0"/>
              <a:t>onStart</a:t>
            </a:r>
            <a:r>
              <a:rPr lang="pt-BR" dirty="0" smtClean="0"/>
              <a:t>, </a:t>
            </a:r>
            <a:r>
              <a:rPr lang="pt-BR" dirty="0" err="1" smtClean="0"/>
              <a:t>onEnd</a:t>
            </a:r>
            <a:r>
              <a:rPr lang="pt-BR" dirty="0" smtClean="0"/>
              <a:t>, </a:t>
            </a:r>
            <a:r>
              <a:rPr lang="pt-BR" dirty="0" err="1" smtClean="0"/>
              <a:t>onPause</a:t>
            </a:r>
            <a:r>
              <a:rPr lang="pt-BR" dirty="0" smtClean="0"/>
              <a:t>, </a:t>
            </a:r>
            <a:r>
              <a:rPr lang="pt-BR" dirty="0" err="1" smtClean="0"/>
              <a:t>onResume</a:t>
            </a:r>
            <a:r>
              <a:rPr lang="pt-BR" dirty="0" smtClean="0"/>
              <a:t>...</a:t>
            </a:r>
          </a:p>
          <a:p>
            <a:r>
              <a:rPr lang="pt-BR" dirty="0" smtClean="0"/>
              <a:t>Exemplos de Ações:</a:t>
            </a:r>
          </a:p>
          <a:p>
            <a:pPr lvl="1"/>
            <a:r>
              <a:rPr lang="pt-BR" dirty="0" smtClean="0"/>
              <a:t>Start, </a:t>
            </a:r>
            <a:r>
              <a:rPr lang="pt-BR" dirty="0" err="1" smtClean="0"/>
              <a:t>stop</a:t>
            </a:r>
            <a:r>
              <a:rPr lang="pt-BR" dirty="0" smtClean="0"/>
              <a:t>, </a:t>
            </a:r>
            <a:r>
              <a:rPr lang="pt-BR" dirty="0" err="1" smtClean="0"/>
              <a:t>abort</a:t>
            </a:r>
            <a:r>
              <a:rPr lang="pt-BR" dirty="0" smtClean="0"/>
              <a:t>, pause, resume, set</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strVal val="#ppt_h"/>
                                          </p:val>
                                        </p:tav>
                                        <p:tav tm="100000">
                                          <p:val>
                                            <p:strVal val="#ppt_h"/>
                                          </p:val>
                                        </p:tav>
                                      </p:tavLst>
                                    </p:anim>
                                  </p:childTnLst>
                                </p:cTn>
                              </p:par>
                              <p:par>
                                <p:cTn id="31" presetID="17" presetClass="entr" presetSubtype="1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Tags</a:t>
            </a:r>
            <a:r>
              <a:rPr lang="pt-BR" dirty="0" smtClean="0"/>
              <a:t> para conectores</a:t>
            </a:r>
            <a:endParaRPr lang="pt-BR" dirty="0"/>
          </a:p>
        </p:txBody>
      </p:sp>
      <p:sp>
        <p:nvSpPr>
          <p:cNvPr id="3" name="Espaço Reservado para Conteúdo 2"/>
          <p:cNvSpPr>
            <a:spLocks noGrp="1"/>
          </p:cNvSpPr>
          <p:nvPr>
            <p:ph sz="quarter" idx="1"/>
          </p:nvPr>
        </p:nvSpPr>
        <p:spPr/>
        <p:txBody>
          <a:bodyPr>
            <a:normAutofit fontScale="92500" lnSpcReduction="10000"/>
          </a:bodyPr>
          <a:lstStyle/>
          <a:p>
            <a:r>
              <a:rPr lang="pt-BR" dirty="0" smtClean="0"/>
              <a:t>&lt;</a:t>
            </a:r>
            <a:r>
              <a:rPr lang="pt-BR" dirty="0" err="1" smtClean="0"/>
              <a:t>simpleCondition</a:t>
            </a:r>
            <a:r>
              <a:rPr lang="pt-BR" dirty="0" smtClean="0"/>
              <a:t>&gt; - Define uma condição única, a definição deve ser colocada no atributo role.</a:t>
            </a:r>
          </a:p>
          <a:p>
            <a:r>
              <a:rPr lang="pt-BR" dirty="0" smtClean="0"/>
              <a:t>&lt;</a:t>
            </a:r>
            <a:r>
              <a:rPr lang="pt-BR" dirty="0" err="1" smtClean="0"/>
              <a:t>simpleAction</a:t>
            </a:r>
            <a:r>
              <a:rPr lang="pt-BR" dirty="0" smtClean="0"/>
              <a:t>&gt; - Define uma ação única, a ação dever ser colocada no atributo role.</a:t>
            </a:r>
          </a:p>
          <a:p>
            <a:pPr lvl="1"/>
            <a:r>
              <a:rPr lang="pt-BR" dirty="0" smtClean="0"/>
              <a:t>Atributo </a:t>
            </a:r>
            <a:r>
              <a:rPr lang="pt-BR" dirty="0" err="1" smtClean="0"/>
              <a:t>max</a:t>
            </a:r>
            <a:r>
              <a:rPr lang="pt-BR" dirty="0" smtClean="0"/>
              <a:t> define o número máximo de nós que podem realizar essa ação, pode ser usado “</a:t>
            </a:r>
            <a:r>
              <a:rPr lang="pt-BR" dirty="0" err="1" smtClean="0"/>
              <a:t>unbounded</a:t>
            </a:r>
            <a:r>
              <a:rPr lang="pt-BR" dirty="0" smtClean="0"/>
              <a:t>”.</a:t>
            </a:r>
          </a:p>
          <a:p>
            <a:r>
              <a:rPr lang="pt-BR" dirty="0" smtClean="0"/>
              <a:t>&lt;</a:t>
            </a:r>
            <a:r>
              <a:rPr lang="pt-BR" dirty="0" err="1" smtClean="0"/>
              <a:t>compoundAction</a:t>
            </a:r>
            <a:r>
              <a:rPr lang="pt-BR" dirty="0" smtClean="0"/>
              <a:t>&gt; - Conjunto de ações.</a:t>
            </a:r>
          </a:p>
          <a:p>
            <a:r>
              <a:rPr lang="pt-BR" dirty="0" smtClean="0"/>
              <a:t>&lt;</a:t>
            </a:r>
            <a:r>
              <a:rPr lang="pt-BR" dirty="0" err="1" smtClean="0"/>
              <a:t>connectorParam</a:t>
            </a:r>
            <a:r>
              <a:rPr lang="pt-BR" dirty="0" smtClean="0"/>
              <a:t>&gt; define um </a:t>
            </a:r>
            <a:r>
              <a:rPr lang="pt-BR" dirty="0" err="1" smtClean="0"/>
              <a:t>parametro</a:t>
            </a:r>
            <a:r>
              <a:rPr lang="pt-BR" dirty="0" smtClean="0"/>
              <a:t>, que deve ser </a:t>
            </a:r>
            <a:r>
              <a:rPr lang="pt-BR" dirty="0" err="1" smtClean="0"/>
              <a:t>setado</a:t>
            </a:r>
            <a:r>
              <a:rPr lang="pt-BR" dirty="0" smtClean="0"/>
              <a:t>, através do role = “set”.</a:t>
            </a:r>
          </a:p>
          <a:p>
            <a:r>
              <a:rPr lang="pt-BR" dirty="0" smtClean="0"/>
              <a:t>Atributo </a:t>
            </a:r>
            <a:r>
              <a:rPr lang="pt-BR" dirty="0" err="1" smtClean="0"/>
              <a:t>qualifier</a:t>
            </a:r>
            <a:r>
              <a:rPr lang="pt-BR" dirty="0" smtClean="0"/>
              <a:t>: para </a:t>
            </a:r>
            <a:r>
              <a:rPr lang="pt-BR" dirty="0" err="1" smtClean="0"/>
              <a:t>action</a:t>
            </a:r>
            <a:r>
              <a:rPr lang="pt-BR" dirty="0" smtClean="0"/>
              <a:t> (par - paralelo ou </a:t>
            </a:r>
            <a:r>
              <a:rPr lang="pt-BR" dirty="0" err="1" smtClean="0"/>
              <a:t>seq</a:t>
            </a:r>
            <a:r>
              <a:rPr lang="pt-BR" dirty="0" smtClean="0"/>
              <a:t> - sequencia)  e para </a:t>
            </a:r>
            <a:r>
              <a:rPr lang="pt-BR" dirty="0" err="1" smtClean="0"/>
              <a:t>condition</a:t>
            </a:r>
            <a:r>
              <a:rPr lang="pt-BR" dirty="0" smtClean="0"/>
              <a:t> (</a:t>
            </a:r>
            <a:r>
              <a:rPr lang="pt-BR" dirty="0" err="1" smtClean="0"/>
              <a:t>or</a:t>
            </a:r>
            <a:r>
              <a:rPr lang="pt-BR" dirty="0" smtClean="0"/>
              <a:t> ou </a:t>
            </a:r>
            <a:r>
              <a:rPr lang="pt-BR" dirty="0" err="1" smtClean="0"/>
              <a:t>and</a:t>
            </a:r>
            <a:r>
              <a:rPr lang="pt-BR" dirty="0" smtClean="0"/>
              <a:t>).</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Elos</a:t>
            </a:r>
            <a:endParaRPr lang="pt-BR" dirty="0"/>
          </a:p>
        </p:txBody>
      </p:sp>
      <p:sp>
        <p:nvSpPr>
          <p:cNvPr id="3" name="Espaço Reservado para Conteúdo 2"/>
          <p:cNvSpPr>
            <a:spLocks noGrp="1"/>
          </p:cNvSpPr>
          <p:nvPr>
            <p:ph sz="quarter" idx="1"/>
          </p:nvPr>
        </p:nvSpPr>
        <p:spPr/>
        <p:txBody>
          <a:bodyPr/>
          <a:lstStyle/>
          <a:p>
            <a:r>
              <a:rPr lang="pt-BR" dirty="0" smtClean="0"/>
              <a:t>Sincronização de eventos do programa.</a:t>
            </a:r>
          </a:p>
          <a:p>
            <a:r>
              <a:rPr lang="pt-BR" dirty="0" smtClean="0"/>
              <a:t>Utiliza a </a:t>
            </a:r>
            <a:r>
              <a:rPr lang="pt-BR" dirty="0" err="1" smtClean="0"/>
              <a:t>tag</a:t>
            </a:r>
            <a:r>
              <a:rPr lang="pt-BR" dirty="0" smtClean="0"/>
              <a:t> &lt;link&gt;</a:t>
            </a:r>
          </a:p>
          <a:p>
            <a:endParaRPr lang="pt-BR" dirty="0" smtClean="0"/>
          </a:p>
          <a:p>
            <a:r>
              <a:rPr lang="pt-BR" dirty="0" smtClean="0"/>
              <a:t>Exemplo:</a:t>
            </a:r>
            <a:endParaRPr lang="pt-BR" dirty="0"/>
          </a:p>
        </p:txBody>
      </p:sp>
      <p:pic>
        <p:nvPicPr>
          <p:cNvPr id="1027" name="Picture 3"/>
          <p:cNvPicPr>
            <a:picLocks noChangeAspect="1" noChangeArrowheads="1"/>
          </p:cNvPicPr>
          <p:nvPr/>
        </p:nvPicPr>
        <p:blipFill>
          <a:blip r:embed="rId2" cstate="print"/>
          <a:srcRect/>
          <a:stretch>
            <a:fillRect/>
          </a:stretch>
        </p:blipFill>
        <p:spPr bwMode="auto">
          <a:xfrm>
            <a:off x="857224" y="3857628"/>
            <a:ext cx="7599719" cy="1285884"/>
          </a:xfrm>
          <a:prstGeom prst="rect">
            <a:avLst/>
          </a:prstGeom>
          <a:noFill/>
          <a:ln w="9525">
            <a:noFill/>
            <a:miter lim="800000"/>
            <a:headEnd/>
            <a:tailEnd/>
          </a:ln>
        </p:spPr>
      </p:pic>
      <p:sp>
        <p:nvSpPr>
          <p:cNvPr id="7" name="Elipse 6"/>
          <p:cNvSpPr/>
          <p:nvPr/>
        </p:nvSpPr>
        <p:spPr>
          <a:xfrm>
            <a:off x="1571604" y="3857628"/>
            <a:ext cx="4572032" cy="571504"/>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8" name="Conector de seta reta 7"/>
          <p:cNvCxnSpPr/>
          <p:nvPr/>
        </p:nvCxnSpPr>
        <p:spPr>
          <a:xfrm rot="5400000">
            <a:off x="2786844" y="4499776"/>
            <a:ext cx="1000132" cy="858844"/>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10" name="CaixaDeTexto 9"/>
          <p:cNvSpPr txBox="1"/>
          <p:nvPr/>
        </p:nvSpPr>
        <p:spPr>
          <a:xfrm>
            <a:off x="714348" y="5417122"/>
            <a:ext cx="7715304" cy="646331"/>
          </a:xfrm>
          <a:prstGeom prst="rect">
            <a:avLst/>
          </a:prstGeom>
          <a:noFill/>
        </p:spPr>
        <p:txBody>
          <a:bodyPr wrap="square" rtlCol="0">
            <a:spAutoFit/>
          </a:bodyPr>
          <a:lstStyle/>
          <a:p>
            <a:r>
              <a:rPr lang="pt-BR" dirty="0" smtClean="0"/>
              <a:t>Faz referencia ao conector que será utilizado. Antes do # é o arquivo que possui os conectores e  depois do # é o conector utilizado.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102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childTnLst>
                          </p:cTn>
                        </p:par>
                        <p:par>
                          <p:cTn id="29" fill="hold">
                            <p:stCondLst>
                              <p:cond delay="500"/>
                            </p:stCondLst>
                            <p:childTnLst>
                              <p:par>
                                <p:cTn id="30" presetID="22" presetClass="entr" presetSubtype="4"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Modelo NCM</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Modelo conceitual centrado na representação e tratamento de documentos de hipermídia.</a:t>
            </a:r>
          </a:p>
          <a:p>
            <a:pPr algn="just"/>
            <a:r>
              <a:rPr lang="pt-BR" dirty="0" smtClean="0"/>
              <a:t>NCM usa o conceito de grafos para descrever o documento.</a:t>
            </a:r>
          </a:p>
          <a:p>
            <a:pPr lvl="1" algn="just"/>
            <a:r>
              <a:rPr lang="pt-BR" dirty="0" smtClean="0"/>
              <a:t>Nós são representações das mídias.</a:t>
            </a:r>
          </a:p>
          <a:p>
            <a:pPr lvl="1" algn="just"/>
            <a:r>
              <a:rPr lang="pt-BR" dirty="0" smtClean="0"/>
              <a:t>Arestas representam os elos, ligações </a:t>
            </a:r>
            <a:r>
              <a:rPr lang="pt-BR" smtClean="0"/>
              <a:t>entre mídias.</a:t>
            </a:r>
            <a:endParaRPr lang="pt-BR" dirty="0" smtClean="0"/>
          </a:p>
          <a:p>
            <a:pPr algn="just"/>
            <a:r>
              <a:rPr lang="pt-BR" dirty="0" smtClean="0"/>
              <a:t>Nós de contexto: É o conjunto de nós e arestas (grafo).</a:t>
            </a:r>
          </a:p>
          <a:p>
            <a:pPr algn="just"/>
            <a:r>
              <a:rPr lang="pt-BR" dirty="0" smtClean="0"/>
              <a:t>Nós de Contextos podem se relacionar com outros nós de contextos.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600" dirty="0" err="1" smtClean="0"/>
              <a:t>Tag</a:t>
            </a:r>
            <a:r>
              <a:rPr lang="pt-BR" sz="3600" dirty="0" smtClean="0"/>
              <a:t> &lt;</a:t>
            </a:r>
            <a:r>
              <a:rPr lang="pt-BR" sz="3600" dirty="0" err="1" smtClean="0"/>
              <a:t>bind</a:t>
            </a:r>
            <a:r>
              <a:rPr lang="pt-BR" sz="3600" dirty="0" smtClean="0"/>
              <a:t>&gt;</a:t>
            </a:r>
            <a:endParaRPr lang="pt-BR" sz="3600" dirty="0"/>
          </a:p>
        </p:txBody>
      </p:sp>
      <p:pic>
        <p:nvPicPr>
          <p:cNvPr id="4" name="Picture 3"/>
          <p:cNvPicPr>
            <a:picLocks noChangeAspect="1" noChangeArrowheads="1"/>
          </p:cNvPicPr>
          <p:nvPr/>
        </p:nvPicPr>
        <p:blipFill>
          <a:blip r:embed="rId2" cstate="print"/>
          <a:srcRect/>
          <a:stretch>
            <a:fillRect/>
          </a:stretch>
        </p:blipFill>
        <p:spPr bwMode="auto">
          <a:xfrm>
            <a:off x="642910" y="1714488"/>
            <a:ext cx="7599719" cy="1285884"/>
          </a:xfrm>
          <a:prstGeom prst="rect">
            <a:avLst/>
          </a:prstGeom>
          <a:noFill/>
          <a:ln w="9525">
            <a:noFill/>
            <a:miter lim="800000"/>
            <a:headEnd/>
            <a:tailEnd/>
          </a:ln>
        </p:spPr>
      </p:pic>
      <p:sp>
        <p:nvSpPr>
          <p:cNvPr id="5" name="Elipse 4"/>
          <p:cNvSpPr/>
          <p:nvPr/>
        </p:nvSpPr>
        <p:spPr>
          <a:xfrm>
            <a:off x="3714744" y="2000240"/>
            <a:ext cx="2500330" cy="500066"/>
          </a:xfrm>
          <a:prstGeom prst="ellipse">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6" name="Conector de seta reta 5"/>
          <p:cNvCxnSpPr/>
          <p:nvPr/>
        </p:nvCxnSpPr>
        <p:spPr>
          <a:xfrm rot="5400000">
            <a:off x="3894133" y="2606669"/>
            <a:ext cx="928694" cy="715968"/>
          </a:xfrm>
          <a:prstGeom prst="straightConnector1">
            <a:avLst/>
          </a:prstGeom>
          <a:ln>
            <a:solidFill>
              <a:schemeClr val="accent2">
                <a:lumMod val="60000"/>
                <a:lumOff val="40000"/>
              </a:schemeClr>
            </a:solidFill>
            <a:tailEnd type="arrow"/>
          </a:ln>
        </p:spPr>
        <p:style>
          <a:lnRef idx="2">
            <a:schemeClr val="dk1"/>
          </a:lnRef>
          <a:fillRef idx="0">
            <a:schemeClr val="dk1"/>
          </a:fillRef>
          <a:effectRef idx="1">
            <a:schemeClr val="dk1"/>
          </a:effectRef>
          <a:fontRef idx="minor">
            <a:schemeClr val="tx1"/>
          </a:fontRef>
        </p:style>
      </p:cxnSp>
      <p:sp>
        <p:nvSpPr>
          <p:cNvPr id="8" name="CaixaDeTexto 7"/>
          <p:cNvSpPr txBox="1"/>
          <p:nvPr/>
        </p:nvSpPr>
        <p:spPr>
          <a:xfrm>
            <a:off x="928662" y="3429000"/>
            <a:ext cx="7672357" cy="369332"/>
          </a:xfrm>
          <a:prstGeom prst="rect">
            <a:avLst/>
          </a:prstGeom>
          <a:noFill/>
        </p:spPr>
        <p:txBody>
          <a:bodyPr wrap="none" rtlCol="0">
            <a:spAutoFit/>
          </a:bodyPr>
          <a:lstStyle/>
          <a:p>
            <a:r>
              <a:rPr lang="pt-BR" dirty="0" smtClean="0"/>
              <a:t>Referência ao componente que vai realizado o papel definido pelo conector</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Exemplo1:</a:t>
            </a:r>
            <a:endParaRPr lang="pt-BR"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000100" y="1857364"/>
            <a:ext cx="6934200" cy="13430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214546" y="3857628"/>
            <a:ext cx="3810000" cy="1590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p:cTn id="13" dur="500" fill="hold"/>
                                        <p:tgtEl>
                                          <p:spTgt spid="1027"/>
                                        </p:tgtEl>
                                        <p:attrNameLst>
                                          <p:attrName>ppt_w</p:attrName>
                                        </p:attrNameLst>
                                      </p:cBhvr>
                                      <p:tavLst>
                                        <p:tav tm="0">
                                          <p:val>
                                            <p:fltVal val="0"/>
                                          </p:val>
                                        </p:tav>
                                        <p:tav tm="100000">
                                          <p:val>
                                            <p:strVal val="#ppt_w"/>
                                          </p:val>
                                        </p:tav>
                                      </p:tavLst>
                                    </p:anim>
                                    <p:anim calcmode="lin" valueType="num">
                                      <p:cBhvr>
                                        <p:cTn id="14" dur="500" fill="hold"/>
                                        <p:tgtEl>
                                          <p:spTgt spid="10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Exemplo2:</a:t>
            </a: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1904981" y="3286124"/>
            <a:ext cx="4524407" cy="114300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214414" y="4929198"/>
            <a:ext cx="6667547" cy="1285884"/>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953219" y="2000240"/>
            <a:ext cx="7333557" cy="7143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p:cTn id="7" dur="500" fill="hold"/>
                                        <p:tgtEl>
                                          <p:spTgt spid="1028"/>
                                        </p:tgtEl>
                                        <p:attrNameLst>
                                          <p:attrName>ppt_w</p:attrName>
                                        </p:attrNameLst>
                                      </p:cBhvr>
                                      <p:tavLst>
                                        <p:tav tm="0">
                                          <p:val>
                                            <p:fltVal val="0"/>
                                          </p:val>
                                        </p:tav>
                                        <p:tav tm="100000">
                                          <p:val>
                                            <p:strVal val="#ppt_w"/>
                                          </p:val>
                                        </p:tav>
                                      </p:tavLst>
                                    </p:anim>
                                    <p:anim calcmode="lin" valueType="num">
                                      <p:cBhvr>
                                        <p:cTn id="8" dur="500" fill="hold"/>
                                        <p:tgtEl>
                                          <p:spTgt spid="102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500" fill="hold"/>
                                        <p:tgtEl>
                                          <p:spTgt spid="1026"/>
                                        </p:tgtEl>
                                        <p:attrNameLst>
                                          <p:attrName>ppt_w</p:attrName>
                                        </p:attrNameLst>
                                      </p:cBhvr>
                                      <p:tavLst>
                                        <p:tav tm="0">
                                          <p:val>
                                            <p:fltVal val="0"/>
                                          </p:val>
                                        </p:tav>
                                        <p:tav tm="100000">
                                          <p:val>
                                            <p:strVal val="#ppt_w"/>
                                          </p:val>
                                        </p:tav>
                                      </p:tavLst>
                                    </p:anim>
                                    <p:anim calcmode="lin" valueType="num">
                                      <p:cBhvr>
                                        <p:cTn id="14" dur="5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anim calcmode="lin" valueType="num">
                                      <p:cBhvr>
                                        <p:cTn id="19" dur="500" fill="hold"/>
                                        <p:tgtEl>
                                          <p:spTgt spid="1027"/>
                                        </p:tgtEl>
                                        <p:attrNameLst>
                                          <p:attrName>ppt_w</p:attrName>
                                        </p:attrNameLst>
                                      </p:cBhvr>
                                      <p:tavLst>
                                        <p:tav tm="0">
                                          <p:val>
                                            <p:fltVal val="0"/>
                                          </p:val>
                                        </p:tav>
                                        <p:tav tm="100000">
                                          <p:val>
                                            <p:strVal val="#ppt_w"/>
                                          </p:val>
                                        </p:tav>
                                      </p:tavLst>
                                    </p:anim>
                                    <p:anim calcmode="lin" valueType="num">
                                      <p:cBhvr>
                                        <p:cTn id="20" dur="500" fill="hold"/>
                                        <p:tgtEl>
                                          <p:spTgt spid="10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Demonstração</a:t>
            </a:r>
            <a:endParaRPr lang="pt-BR" dirty="0"/>
          </a:p>
        </p:txBody>
      </p:sp>
      <p:sp>
        <p:nvSpPr>
          <p:cNvPr id="3" name="Espaço Reservado para Texto 2"/>
          <p:cNvSpPr>
            <a:spLocks noGrp="1"/>
          </p:cNvSpPr>
          <p:nvPr>
            <p:ph type="body" idx="1"/>
          </p:nvPr>
        </p:nvSpPr>
        <p:spPr/>
        <p:txBody>
          <a:bodyPr/>
          <a:lstStyle/>
          <a:p>
            <a:r>
              <a:rPr lang="pt-BR" dirty="0" smtClean="0"/>
              <a:t>Demonstração de um exemplo de NCL</a:t>
            </a:r>
            <a:endParaRPr lang="pt-B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Duvidas?</a:t>
            </a:r>
            <a:endParaRPr lang="pt-BR" dirty="0"/>
          </a:p>
        </p:txBody>
      </p:sp>
      <p:pic>
        <p:nvPicPr>
          <p:cNvPr id="1026" name="Picture 2" descr="C:\Users\user\Desktop\1272140807_Help.png"/>
          <p:cNvPicPr>
            <a:picLocks noChangeAspect="1" noChangeArrowheads="1"/>
          </p:cNvPicPr>
          <p:nvPr/>
        </p:nvPicPr>
        <p:blipFill>
          <a:blip r:embed="rId2" cstate="print"/>
          <a:srcRect/>
          <a:stretch>
            <a:fillRect/>
          </a:stretch>
        </p:blipFill>
        <p:spPr bwMode="auto">
          <a:xfrm>
            <a:off x="2214546" y="1500174"/>
            <a:ext cx="4929222" cy="4929222"/>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Referências</a:t>
            </a:r>
            <a:endParaRPr lang="pt-BR" dirty="0"/>
          </a:p>
        </p:txBody>
      </p:sp>
      <p:sp>
        <p:nvSpPr>
          <p:cNvPr id="3" name="Espaço Reservado para Conteúdo 2"/>
          <p:cNvSpPr>
            <a:spLocks noGrp="1"/>
          </p:cNvSpPr>
          <p:nvPr>
            <p:ph sz="quarter" idx="1"/>
          </p:nvPr>
        </p:nvSpPr>
        <p:spPr/>
        <p:txBody>
          <a:bodyPr>
            <a:noAutofit/>
          </a:bodyPr>
          <a:lstStyle/>
          <a:p>
            <a:r>
              <a:rPr lang="pt-BR" sz="1800" dirty="0" smtClean="0"/>
              <a:t>http://www.ncl.org.br/documentos/TutorialNCL3.0-2ed.pdf</a:t>
            </a:r>
          </a:p>
          <a:p>
            <a:r>
              <a:rPr lang="pt-BR" sz="1800" dirty="0" smtClean="0"/>
              <a:t>http://www.telecom.uff.br/pet/petws/downloads/tutoriais/ncl/ncl2k71203.pdf</a:t>
            </a:r>
          </a:p>
          <a:p>
            <a:r>
              <a:rPr lang="pt-BR" sz="1800" dirty="0" smtClean="0"/>
              <a:t>http://www.ncl.org.br/index.html</a:t>
            </a:r>
          </a:p>
          <a:p>
            <a:r>
              <a:rPr lang="pt-BR" sz="1800" dirty="0" smtClean="0"/>
              <a:t>http://www.midiacom.uff.br/~debora/fsmm/pdf/NCL.pdf</a:t>
            </a:r>
          </a:p>
          <a:p>
            <a:r>
              <a:rPr lang="pt-BR" sz="1800" dirty="0" smtClean="0"/>
              <a:t>http://clube.ncl.org.br/node/32</a:t>
            </a:r>
          </a:p>
          <a:p>
            <a:r>
              <a:rPr lang="pt-BR" sz="1800" dirty="0" smtClean="0"/>
              <a:t>http://sbtvd.cpqd.com.br/cmp_tvdigital/resultados_sbtvd/NCL.pdf</a:t>
            </a:r>
          </a:p>
          <a:p>
            <a:r>
              <a:rPr lang="pt-BR" sz="1800" dirty="0" smtClean="0"/>
              <a:t>http://www.ncl.org.br/documentos/SEMISH2006.pdf</a:t>
            </a:r>
          </a:p>
          <a:p>
            <a:r>
              <a:rPr lang="pt-BR" sz="1800" dirty="0" smtClean="0"/>
              <a:t>http://gingarn.wikidot.com/tutorialncl</a:t>
            </a:r>
          </a:p>
          <a:p>
            <a:r>
              <a:rPr lang="pt-BR" sz="1800" dirty="0" smtClean="0"/>
              <a:t>http://gingarn.wikidot.com/aplicacaoioficinaxptalab</a:t>
            </a:r>
          </a:p>
          <a:p>
            <a:r>
              <a:rPr lang="pt-BR" sz="1800" dirty="0" smtClean="0"/>
              <a:t>http://www.ncl.org.br/documentos/manualNCL2_3.pdf</a:t>
            </a:r>
          </a:p>
          <a:p>
            <a:r>
              <a:rPr lang="pt-BR" sz="1800" dirty="0" smtClean="0"/>
              <a:t>http://www.ncl.org.br/documentos/Manual_Composer_v1_2006-11-01.pdf</a:t>
            </a:r>
          </a:p>
          <a:p>
            <a:r>
              <a:rPr lang="pt-BR" sz="1800" dirty="0" smtClean="0"/>
              <a:t>http://www-di.inf.puc-rio.br/~colcher/cce/ginga-ncl/main_files/menu/material/transparencias/02-ginga-cce.pdf</a:t>
            </a:r>
            <a:endParaRPr lang="pt-BR"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Modelo NCM</a:t>
            </a:r>
            <a:endParaRPr lang="pt-BR" dirty="0"/>
          </a:p>
        </p:txBody>
      </p:sp>
      <p:sp>
        <p:nvSpPr>
          <p:cNvPr id="16" name="Elipse 15"/>
          <p:cNvSpPr/>
          <p:nvPr/>
        </p:nvSpPr>
        <p:spPr>
          <a:xfrm>
            <a:off x="357158" y="2143116"/>
            <a:ext cx="3071834" cy="271464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pt-BR" dirty="0"/>
          </a:p>
        </p:txBody>
      </p:sp>
      <p:sp>
        <p:nvSpPr>
          <p:cNvPr id="5" name="Elipse 4"/>
          <p:cNvSpPr/>
          <p:nvPr/>
        </p:nvSpPr>
        <p:spPr>
          <a:xfrm>
            <a:off x="1071538" y="2714620"/>
            <a:ext cx="571504" cy="5000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p>
        </p:txBody>
      </p:sp>
      <p:sp>
        <p:nvSpPr>
          <p:cNvPr id="6" name="Elipse 5"/>
          <p:cNvSpPr/>
          <p:nvPr/>
        </p:nvSpPr>
        <p:spPr>
          <a:xfrm>
            <a:off x="1357290" y="4000504"/>
            <a:ext cx="571504" cy="5000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p>
        </p:txBody>
      </p:sp>
      <p:sp>
        <p:nvSpPr>
          <p:cNvPr id="7" name="Elipse 6"/>
          <p:cNvSpPr/>
          <p:nvPr/>
        </p:nvSpPr>
        <p:spPr>
          <a:xfrm>
            <a:off x="2428860" y="3214686"/>
            <a:ext cx="571504" cy="5000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p>
        </p:txBody>
      </p:sp>
      <p:cxnSp>
        <p:nvCxnSpPr>
          <p:cNvPr id="18" name="Conector de seta reta 17"/>
          <p:cNvCxnSpPr>
            <a:stCxn id="5" idx="5"/>
            <a:endCxn id="7" idx="1"/>
          </p:cNvCxnSpPr>
          <p:nvPr/>
        </p:nvCxnSpPr>
        <p:spPr>
          <a:xfrm rot="16200000" flipH="1">
            <a:off x="1962718" y="2738082"/>
            <a:ext cx="146466" cy="95320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0" name="Conector de seta reta 19"/>
          <p:cNvCxnSpPr>
            <a:stCxn id="7" idx="3"/>
            <a:endCxn id="6" idx="6"/>
          </p:cNvCxnSpPr>
          <p:nvPr/>
        </p:nvCxnSpPr>
        <p:spPr>
          <a:xfrm rot="5400000">
            <a:off x="1916166" y="3654148"/>
            <a:ext cx="609018" cy="58376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9" name="Conector de seta reta 28"/>
          <p:cNvCxnSpPr>
            <a:stCxn id="16" idx="6"/>
            <a:endCxn id="27" idx="2"/>
          </p:cNvCxnSpPr>
          <p:nvPr/>
        </p:nvCxnSpPr>
        <p:spPr>
          <a:xfrm flipV="1">
            <a:off x="3428992" y="2928934"/>
            <a:ext cx="1500198" cy="57150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nvGrpSpPr>
          <p:cNvPr id="39" name="Grupo 38"/>
          <p:cNvGrpSpPr/>
          <p:nvPr/>
        </p:nvGrpSpPr>
        <p:grpSpPr>
          <a:xfrm>
            <a:off x="4929190" y="1714488"/>
            <a:ext cx="2714644" cy="2428892"/>
            <a:chOff x="4929190" y="1714488"/>
            <a:chExt cx="2714644" cy="2428892"/>
          </a:xfrm>
        </p:grpSpPr>
        <p:sp>
          <p:nvSpPr>
            <p:cNvPr id="27" name="Elipse 26"/>
            <p:cNvSpPr/>
            <p:nvPr/>
          </p:nvSpPr>
          <p:spPr>
            <a:xfrm>
              <a:off x="4929190" y="1714488"/>
              <a:ext cx="2714644" cy="242889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pt-BR"/>
            </a:p>
          </p:txBody>
        </p:sp>
        <p:sp>
          <p:nvSpPr>
            <p:cNvPr id="34" name="Elipse 33"/>
            <p:cNvSpPr/>
            <p:nvPr/>
          </p:nvSpPr>
          <p:spPr>
            <a:xfrm>
              <a:off x="5715008" y="2143116"/>
              <a:ext cx="571504" cy="5000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p>
          </p:txBody>
        </p:sp>
        <p:sp>
          <p:nvSpPr>
            <p:cNvPr id="35" name="Elipse 34"/>
            <p:cNvSpPr/>
            <p:nvPr/>
          </p:nvSpPr>
          <p:spPr>
            <a:xfrm>
              <a:off x="6215074" y="3071810"/>
              <a:ext cx="571504" cy="50006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p>
          </p:txBody>
        </p:sp>
        <p:cxnSp>
          <p:nvCxnSpPr>
            <p:cNvPr id="37" name="Conector de seta reta 36"/>
            <p:cNvCxnSpPr>
              <a:stCxn id="34" idx="5"/>
              <a:endCxn id="35" idx="1"/>
            </p:cNvCxnSpPr>
            <p:nvPr/>
          </p:nvCxnSpPr>
          <p:spPr>
            <a:xfrm rot="16200000" flipH="1">
              <a:off x="5963246" y="2809520"/>
              <a:ext cx="575094" cy="9595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sp>
        <p:nvSpPr>
          <p:cNvPr id="40" name="CaixaDeTexto 39"/>
          <p:cNvSpPr txBox="1"/>
          <p:nvPr/>
        </p:nvSpPr>
        <p:spPr>
          <a:xfrm>
            <a:off x="1071538" y="4845618"/>
            <a:ext cx="1730474" cy="369332"/>
          </a:xfrm>
          <a:prstGeom prst="rect">
            <a:avLst/>
          </a:prstGeom>
          <a:noFill/>
        </p:spPr>
        <p:txBody>
          <a:bodyPr wrap="none" rtlCol="0">
            <a:spAutoFit/>
          </a:bodyPr>
          <a:lstStyle/>
          <a:p>
            <a:r>
              <a:rPr lang="pt-BR" dirty="0" smtClean="0"/>
              <a:t>Nó de Contexto</a:t>
            </a:r>
            <a:endParaRPr lang="pt-BR" dirty="0"/>
          </a:p>
        </p:txBody>
      </p:sp>
      <p:sp>
        <p:nvSpPr>
          <p:cNvPr id="41" name="CaixaDeTexto 40"/>
          <p:cNvSpPr txBox="1"/>
          <p:nvPr/>
        </p:nvSpPr>
        <p:spPr>
          <a:xfrm>
            <a:off x="5643570" y="4286256"/>
            <a:ext cx="1730474" cy="369332"/>
          </a:xfrm>
          <a:prstGeom prst="rect">
            <a:avLst/>
          </a:prstGeom>
          <a:noFill/>
        </p:spPr>
        <p:txBody>
          <a:bodyPr wrap="none" rtlCol="0">
            <a:spAutoFit/>
          </a:bodyPr>
          <a:lstStyle/>
          <a:p>
            <a:r>
              <a:rPr lang="pt-BR" dirty="0" smtClean="0"/>
              <a:t>Nó de Contexto</a:t>
            </a:r>
            <a:endParaRPr lang="pt-BR" dirty="0"/>
          </a:p>
        </p:txBody>
      </p:sp>
      <p:sp>
        <p:nvSpPr>
          <p:cNvPr id="42" name="CaixaDeTexto 41"/>
          <p:cNvSpPr txBox="1"/>
          <p:nvPr/>
        </p:nvSpPr>
        <p:spPr>
          <a:xfrm>
            <a:off x="3428992" y="2786058"/>
            <a:ext cx="1441870" cy="369332"/>
          </a:xfrm>
          <a:prstGeom prst="rect">
            <a:avLst/>
          </a:prstGeom>
          <a:noFill/>
        </p:spPr>
        <p:txBody>
          <a:bodyPr wrap="none" rtlCol="0">
            <a:spAutoFit/>
          </a:bodyPr>
          <a:lstStyle/>
          <a:p>
            <a:r>
              <a:rPr lang="pt-BR" dirty="0" smtClean="0"/>
              <a:t>Elos ou links</a:t>
            </a:r>
            <a:endParaRPr lang="pt-BR" dirty="0"/>
          </a:p>
        </p:txBody>
      </p:sp>
      <p:sp>
        <p:nvSpPr>
          <p:cNvPr id="23" name="CaixaDeTexto 22"/>
          <p:cNvSpPr txBox="1"/>
          <p:nvPr/>
        </p:nvSpPr>
        <p:spPr>
          <a:xfrm flipH="1">
            <a:off x="642910" y="3286124"/>
            <a:ext cx="1097289" cy="646331"/>
          </a:xfrm>
          <a:prstGeom prst="rect">
            <a:avLst/>
          </a:prstGeom>
          <a:noFill/>
        </p:spPr>
        <p:txBody>
          <a:bodyPr wrap="square" rtlCol="0">
            <a:spAutoFit/>
          </a:bodyPr>
          <a:lstStyle/>
          <a:p>
            <a:r>
              <a:rPr lang="pt-BR" dirty="0" smtClean="0">
                <a:solidFill>
                  <a:schemeClr val="bg1"/>
                </a:solidFill>
              </a:rPr>
              <a:t>Nós de mídia</a:t>
            </a:r>
            <a:endParaRPr lang="pt-BR"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17" presetClass="entr" presetSubtype="10"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strVal val="#ppt_h"/>
                                          </p:val>
                                        </p:tav>
                                        <p:tav tm="100000">
                                          <p:val>
                                            <p:strVal val="#ppt_h"/>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1" presetClass="entr" presetSubtype="0"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childTnLst>
                          </p:cTn>
                        </p:par>
                        <p:par>
                          <p:cTn id="32" fill="hold">
                            <p:stCondLst>
                              <p:cond delay="2500"/>
                            </p:stCondLst>
                            <p:childTnLst>
                              <p:par>
                                <p:cTn id="33" presetID="4"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box(in)">
                                      <p:cBhvr>
                                        <p:cTn id="35" dur="500"/>
                                        <p:tgtEl>
                                          <p:spTgt spid="40"/>
                                        </p:tgtEl>
                                      </p:cBhvr>
                                    </p:animEffect>
                                  </p:childTnLst>
                                </p:cTn>
                              </p:par>
                            </p:childTnLst>
                          </p:cTn>
                        </p:par>
                        <p:par>
                          <p:cTn id="36" fill="hold">
                            <p:stCondLst>
                              <p:cond delay="3000"/>
                            </p:stCondLst>
                            <p:childTnLst>
                              <p:par>
                                <p:cTn id="37" presetID="4" presetClass="entr" presetSubtype="16" fill="hold" nodeType="after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box(in)">
                                      <p:cBhvr>
                                        <p:cTn id="39" dur="500"/>
                                        <p:tgtEl>
                                          <p:spTgt spid="39"/>
                                        </p:tgtEl>
                                      </p:cBhvr>
                                    </p:animEffect>
                                  </p:childTnLst>
                                </p:cTn>
                              </p:par>
                            </p:childTnLst>
                          </p:cTn>
                        </p:par>
                        <p:par>
                          <p:cTn id="40" fill="hold">
                            <p:stCondLst>
                              <p:cond delay="3500"/>
                            </p:stCondLst>
                            <p:childTnLst>
                              <p:par>
                                <p:cTn id="41" presetID="4" presetClass="entr" presetSubtype="16" fill="hold" grpId="0"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box(in)">
                                      <p:cBhvr>
                                        <p:cTn id="43" dur="500"/>
                                        <p:tgtEl>
                                          <p:spTgt spid="41"/>
                                        </p:tgtEl>
                                      </p:cBhvr>
                                    </p:animEffect>
                                  </p:childTnLst>
                                </p:cTn>
                              </p:par>
                            </p:childTnLst>
                          </p:cTn>
                        </p:par>
                        <p:par>
                          <p:cTn id="44" fill="hold">
                            <p:stCondLst>
                              <p:cond delay="4000"/>
                            </p:stCondLst>
                            <p:childTnLst>
                              <p:par>
                                <p:cTn id="45" presetID="17" presetClass="entr" presetSubtype="10" fill="hold" nodeType="afterEffect">
                                  <p:stCondLst>
                                    <p:cond delay="0"/>
                                  </p:stCondLst>
                                  <p:childTnLst>
                                    <p:set>
                                      <p:cBhvr>
                                        <p:cTn id="46" dur="1" fill="hold">
                                          <p:stCondLst>
                                            <p:cond delay="0"/>
                                          </p:stCondLst>
                                        </p:cTn>
                                        <p:tgtEl>
                                          <p:spTgt spid="29"/>
                                        </p:tgtEl>
                                        <p:attrNameLst>
                                          <p:attrName>style.visibility</p:attrName>
                                        </p:attrNameLst>
                                      </p:cBhvr>
                                      <p:to>
                                        <p:strVal val="visible"/>
                                      </p:to>
                                    </p:set>
                                    <p:anim calcmode="lin" valueType="num">
                                      <p:cBhvr>
                                        <p:cTn id="47" dur="500" fill="hold"/>
                                        <p:tgtEl>
                                          <p:spTgt spid="29"/>
                                        </p:tgtEl>
                                        <p:attrNameLst>
                                          <p:attrName>ppt_w</p:attrName>
                                        </p:attrNameLst>
                                      </p:cBhvr>
                                      <p:tavLst>
                                        <p:tav tm="0">
                                          <p:val>
                                            <p:fltVal val="0"/>
                                          </p:val>
                                        </p:tav>
                                        <p:tav tm="100000">
                                          <p:val>
                                            <p:strVal val="#ppt_w"/>
                                          </p:val>
                                        </p:tav>
                                      </p:tavLst>
                                    </p:anim>
                                    <p:anim calcmode="lin" valueType="num">
                                      <p:cBhvr>
                                        <p:cTn id="48" dur="500" fill="hold"/>
                                        <p:tgtEl>
                                          <p:spTgt spid="29"/>
                                        </p:tgtEl>
                                        <p:attrNameLst>
                                          <p:attrName>ppt_h</p:attrName>
                                        </p:attrNameLst>
                                      </p:cBhvr>
                                      <p:tavLst>
                                        <p:tav tm="0">
                                          <p:val>
                                            <p:strVal val="#ppt_h"/>
                                          </p:val>
                                        </p:tav>
                                        <p:tav tm="100000">
                                          <p:val>
                                            <p:strVal val="#ppt_h"/>
                                          </p:val>
                                        </p:tav>
                                      </p:tavLst>
                                    </p:anim>
                                  </p:childTnLst>
                                </p:cTn>
                              </p:par>
                            </p:childTnLst>
                          </p:cTn>
                        </p:par>
                        <p:par>
                          <p:cTn id="49" fill="hold">
                            <p:stCondLst>
                              <p:cond delay="4500"/>
                            </p:stCondLst>
                            <p:childTnLst>
                              <p:par>
                                <p:cTn id="50" presetID="4" presetClass="entr" presetSubtype="16" fill="hold" grpId="0" nodeType="after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box(in)">
                                      <p:cBhvr>
                                        <p:cTn id="5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5" grpId="1" animBg="1"/>
      <p:bldP spid="6" grpId="0" animBg="1"/>
      <p:bldP spid="7" grpId="0" animBg="1"/>
      <p:bldP spid="40" grpId="0"/>
      <p:bldP spid="41"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História </a:t>
            </a:r>
            <a:endParaRPr lang="pt-BR" dirty="0"/>
          </a:p>
        </p:txBody>
      </p:sp>
      <p:cxnSp>
        <p:nvCxnSpPr>
          <p:cNvPr id="8" name="Conector reto 7"/>
          <p:cNvCxnSpPr/>
          <p:nvPr/>
        </p:nvCxnSpPr>
        <p:spPr>
          <a:xfrm>
            <a:off x="571472" y="2357430"/>
            <a:ext cx="8001056"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grpSp>
        <p:nvGrpSpPr>
          <p:cNvPr id="3" name="Grupo 19"/>
          <p:cNvGrpSpPr/>
          <p:nvPr/>
        </p:nvGrpSpPr>
        <p:grpSpPr>
          <a:xfrm>
            <a:off x="214282" y="1714488"/>
            <a:ext cx="1857388" cy="1357322"/>
            <a:chOff x="214282" y="1714488"/>
            <a:chExt cx="1857388" cy="1357322"/>
          </a:xfrm>
        </p:grpSpPr>
        <p:cxnSp>
          <p:nvCxnSpPr>
            <p:cNvPr id="10" name="Conector reto 9"/>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16" name="CaixaDeTexto 15"/>
            <p:cNvSpPr txBox="1"/>
            <p:nvPr/>
          </p:nvSpPr>
          <p:spPr>
            <a:xfrm>
              <a:off x="285752" y="2610145"/>
              <a:ext cx="1000100" cy="461665"/>
            </a:xfrm>
            <a:prstGeom prst="rect">
              <a:avLst/>
            </a:prstGeom>
            <a:noFill/>
          </p:spPr>
          <p:txBody>
            <a:bodyPr wrap="square" rtlCol="0">
              <a:spAutoFit/>
            </a:bodyPr>
            <a:lstStyle/>
            <a:p>
              <a:r>
                <a:rPr lang="pt-BR" sz="2400" b="1" dirty="0" smtClean="0"/>
                <a:t>2000</a:t>
              </a:r>
              <a:endParaRPr lang="pt-BR" sz="2400" b="1" dirty="0"/>
            </a:p>
          </p:txBody>
        </p:sp>
        <p:sp>
          <p:nvSpPr>
            <p:cNvPr id="19" name="CaixaDeTexto 18"/>
            <p:cNvSpPr txBox="1"/>
            <p:nvPr/>
          </p:nvSpPr>
          <p:spPr>
            <a:xfrm>
              <a:off x="214282" y="1714488"/>
              <a:ext cx="1857388" cy="461665"/>
            </a:xfrm>
            <a:prstGeom prst="rect">
              <a:avLst/>
            </a:prstGeom>
            <a:noFill/>
          </p:spPr>
          <p:txBody>
            <a:bodyPr wrap="square" rtlCol="0">
              <a:spAutoFit/>
            </a:bodyPr>
            <a:lstStyle/>
            <a:p>
              <a:r>
                <a:rPr lang="pt-BR" sz="2400" b="1" dirty="0" smtClean="0"/>
                <a:t>   1.0</a:t>
              </a:r>
              <a:endParaRPr lang="pt-BR" sz="2400" b="1" dirty="0"/>
            </a:p>
          </p:txBody>
        </p:sp>
      </p:grpSp>
      <p:sp>
        <p:nvSpPr>
          <p:cNvPr id="21" name="Espaço Reservado para Conteúdo 2"/>
          <p:cNvSpPr>
            <a:spLocks noGrp="1"/>
          </p:cNvSpPr>
          <p:nvPr>
            <p:ph sz="quarter" idx="1"/>
          </p:nvPr>
        </p:nvSpPr>
        <p:spPr>
          <a:xfrm>
            <a:off x="557242" y="3286156"/>
            <a:ext cx="8229600" cy="4572000"/>
          </a:xfrm>
        </p:spPr>
        <p:txBody>
          <a:bodyPr/>
          <a:lstStyle/>
          <a:p>
            <a:pPr algn="just"/>
            <a:r>
              <a:rPr lang="pt-BR" dirty="0" smtClean="0"/>
              <a:t>Fruto da dissertação de mestrado de Meire Juliana </a:t>
            </a:r>
            <a:r>
              <a:rPr lang="pt-BR" dirty="0" err="1" smtClean="0"/>
              <a:t>Antonacci</a:t>
            </a:r>
            <a:r>
              <a:rPr lang="pt-BR" dirty="0" smtClean="0"/>
              <a:t>. </a:t>
            </a:r>
          </a:p>
          <a:p>
            <a:pPr algn="just"/>
            <a:r>
              <a:rPr lang="pt-BR" dirty="0" smtClean="0"/>
              <a:t>Linguagem especificada através de uma DTD (</a:t>
            </a:r>
            <a:r>
              <a:rPr lang="pt-BR" i="1" dirty="0" err="1" smtClean="0"/>
              <a:t>Document</a:t>
            </a:r>
            <a:r>
              <a:rPr lang="pt-BR" i="1" dirty="0" smtClean="0"/>
              <a:t> </a:t>
            </a:r>
            <a:r>
              <a:rPr lang="pt-BR" i="1" dirty="0" err="1" smtClean="0"/>
              <a:t>Type</a:t>
            </a:r>
            <a:r>
              <a:rPr lang="pt-BR" i="1" dirty="0" smtClean="0"/>
              <a:t> </a:t>
            </a:r>
            <a:r>
              <a:rPr lang="pt-BR" i="1" dirty="0" err="1" smtClean="0"/>
              <a:t>Definition</a:t>
            </a:r>
            <a:r>
              <a:rPr lang="pt-BR" dirty="0" smtClean="0"/>
              <a:t>).</a:t>
            </a:r>
            <a:endParaRPr lang="pt-BR" dirty="0"/>
          </a:p>
        </p:txBody>
      </p:sp>
      <p:grpSp>
        <p:nvGrpSpPr>
          <p:cNvPr id="4" name="Grupo 21"/>
          <p:cNvGrpSpPr/>
          <p:nvPr/>
        </p:nvGrpSpPr>
        <p:grpSpPr>
          <a:xfrm>
            <a:off x="1643042" y="1714488"/>
            <a:ext cx="1857388" cy="1357322"/>
            <a:chOff x="214282" y="1714488"/>
            <a:chExt cx="1857388" cy="1357322"/>
          </a:xfrm>
        </p:grpSpPr>
        <p:cxnSp>
          <p:nvCxnSpPr>
            <p:cNvPr id="23" name="Conector reto 22"/>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24" name="CaixaDeTexto 23"/>
            <p:cNvSpPr txBox="1"/>
            <p:nvPr/>
          </p:nvSpPr>
          <p:spPr>
            <a:xfrm>
              <a:off x="285752" y="2610145"/>
              <a:ext cx="1000100" cy="461665"/>
            </a:xfrm>
            <a:prstGeom prst="rect">
              <a:avLst/>
            </a:prstGeom>
            <a:noFill/>
          </p:spPr>
          <p:txBody>
            <a:bodyPr wrap="square" rtlCol="0">
              <a:spAutoFit/>
            </a:bodyPr>
            <a:lstStyle/>
            <a:p>
              <a:r>
                <a:rPr lang="pt-BR" sz="2400" b="1" dirty="0" smtClean="0"/>
                <a:t>2003</a:t>
              </a:r>
              <a:endParaRPr lang="pt-BR" sz="2400" b="1" dirty="0"/>
            </a:p>
          </p:txBody>
        </p:sp>
        <p:sp>
          <p:nvSpPr>
            <p:cNvPr id="25" name="CaixaDeTexto 24"/>
            <p:cNvSpPr txBox="1"/>
            <p:nvPr/>
          </p:nvSpPr>
          <p:spPr>
            <a:xfrm>
              <a:off x="214282" y="1714488"/>
              <a:ext cx="1857388" cy="461665"/>
            </a:xfrm>
            <a:prstGeom prst="rect">
              <a:avLst/>
            </a:prstGeom>
            <a:noFill/>
          </p:spPr>
          <p:txBody>
            <a:bodyPr wrap="square" rtlCol="0">
              <a:spAutoFit/>
            </a:bodyPr>
            <a:lstStyle/>
            <a:p>
              <a:r>
                <a:rPr lang="pt-BR" sz="2400" b="1" dirty="0" smtClean="0"/>
                <a:t>   2.0</a:t>
              </a:r>
              <a:endParaRPr lang="pt-BR" sz="2400" b="1" dirty="0"/>
            </a:p>
          </p:txBody>
        </p:sp>
      </p:grpSp>
      <p:sp>
        <p:nvSpPr>
          <p:cNvPr id="26" name="Espaço Reservado para Conteúdo 2"/>
          <p:cNvSpPr txBox="1">
            <a:spLocks/>
          </p:cNvSpPr>
          <p:nvPr/>
        </p:nvSpPr>
        <p:spPr>
          <a:xfrm>
            <a:off x="571472" y="3286124"/>
            <a:ext cx="8229600" cy="3214710"/>
          </a:xfrm>
          <a:prstGeom prst="rect">
            <a:avLst/>
          </a:prstGeom>
        </p:spPr>
        <p:txBody>
          <a:bodyPr vert="horz">
            <a:normAutofit/>
          </a:bodyPr>
          <a:lstStyle/>
          <a:p>
            <a:pPr marL="274320" marR="0" lvl="0" indent="-274320" algn="just"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Especificação</a:t>
            </a:r>
            <a:r>
              <a:rPr kumimoji="0" lang="pt-BR" sz="2800" b="0" i="0" u="none" strike="noStrike" kern="1200" cap="none" spc="0" normalizeH="0" noProof="0" dirty="0" smtClean="0">
                <a:ln>
                  <a:noFill/>
                </a:ln>
                <a:solidFill>
                  <a:schemeClr val="tx1"/>
                </a:solidFill>
                <a:effectLst/>
                <a:uLnTx/>
                <a:uFillTx/>
                <a:latin typeface="+mn-lt"/>
                <a:ea typeface="+mn-ea"/>
                <a:cs typeface="+mn-cs"/>
              </a:rPr>
              <a:t> através de XML </a:t>
            </a:r>
            <a:r>
              <a:rPr kumimoji="0" lang="pt-BR" sz="2800" b="0" i="0" u="none" strike="noStrike" kern="1200" cap="none" spc="0" normalizeH="0" noProof="0" dirty="0" err="1" smtClean="0">
                <a:ln>
                  <a:noFill/>
                </a:ln>
                <a:solidFill>
                  <a:schemeClr val="tx1"/>
                </a:solidFill>
                <a:effectLst/>
                <a:uLnTx/>
                <a:uFillTx/>
                <a:latin typeface="+mn-lt"/>
                <a:ea typeface="+mn-ea"/>
                <a:cs typeface="+mn-cs"/>
              </a:rPr>
              <a:t>Schema</a:t>
            </a:r>
            <a:r>
              <a:rPr kumimoji="0" lang="pt-BR" sz="2800" b="0" i="0" u="none" strike="noStrike" kern="1200" cap="none" spc="0" normalizeH="0" noProof="0" dirty="0" smtClean="0">
                <a:ln>
                  <a:noFill/>
                </a:ln>
                <a:solidFill>
                  <a:schemeClr val="tx1"/>
                </a:solidFill>
                <a:effectLst/>
                <a:uLnTx/>
                <a:uFillTx/>
                <a:latin typeface="+mn-lt"/>
                <a:ea typeface="+mn-ea"/>
                <a:cs typeface="+mn-cs"/>
              </a:rPr>
              <a:t>.</a:t>
            </a:r>
          </a:p>
          <a:p>
            <a:pPr marL="274320" marR="0" lvl="0" indent="-274320" algn="just" defTabSz="914400" rtl="0" eaLnBrk="1" fontAlgn="auto" latinLnBrk="0" hangingPunct="1">
              <a:lnSpc>
                <a:spcPct val="100000"/>
              </a:lnSpc>
              <a:spcBef>
                <a:spcPts val="700"/>
              </a:spcBef>
              <a:spcAft>
                <a:spcPts val="0"/>
              </a:spcAft>
              <a:buClr>
                <a:schemeClr val="accent2"/>
              </a:buClr>
              <a:buSzPct val="85000"/>
              <a:buFont typeface="Wingdings 2"/>
              <a:buChar char=""/>
              <a:tabLst/>
              <a:defRP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 Novas funcionalidades e </a:t>
            </a:r>
            <a:r>
              <a:rPr kumimoji="0" lang="pt-BR" sz="2800" b="0" i="0" u="none" strike="noStrike" kern="1200" cap="none" spc="0" normalizeH="0" baseline="0" noProof="0" dirty="0" err="1" smtClean="0">
                <a:ln>
                  <a:noFill/>
                </a:ln>
                <a:solidFill>
                  <a:schemeClr val="tx1"/>
                </a:solidFill>
                <a:effectLst/>
                <a:uLnTx/>
                <a:uFillTx/>
                <a:latin typeface="+mn-lt"/>
                <a:ea typeface="+mn-ea"/>
                <a:cs typeface="+mn-cs"/>
              </a:rPr>
              <a:t>tags</a:t>
            </a:r>
            <a:r>
              <a:rPr lang="pt-BR" sz="2800" dirty="0" smtClean="0"/>
              <a:t>, que permitiram a linguagem se torna mais interativa.</a:t>
            </a: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a:p>
            <a:pPr marL="731520" lvl="1" indent="-274320">
              <a:spcBef>
                <a:spcPts val="700"/>
              </a:spcBef>
              <a:buClr>
                <a:schemeClr val="accent2"/>
              </a:buClr>
              <a:buSzPct val="85000"/>
              <a:buFont typeface="Wingdings 2"/>
              <a:buChar char=""/>
            </a:pPr>
            <a:endParaRPr kumimoji="0" lang="pt-BR" sz="28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5" name="Grupo 26"/>
          <p:cNvGrpSpPr/>
          <p:nvPr/>
        </p:nvGrpSpPr>
        <p:grpSpPr>
          <a:xfrm>
            <a:off x="2928926" y="1714488"/>
            <a:ext cx="1857388" cy="1357322"/>
            <a:chOff x="214282" y="1714488"/>
            <a:chExt cx="1857388" cy="1357322"/>
          </a:xfrm>
        </p:grpSpPr>
        <p:cxnSp>
          <p:nvCxnSpPr>
            <p:cNvPr id="28" name="Conector reto 27"/>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29" name="CaixaDeTexto 28"/>
            <p:cNvSpPr txBox="1"/>
            <p:nvPr/>
          </p:nvSpPr>
          <p:spPr>
            <a:xfrm>
              <a:off x="285752" y="2610145"/>
              <a:ext cx="1000100" cy="461665"/>
            </a:xfrm>
            <a:prstGeom prst="rect">
              <a:avLst/>
            </a:prstGeom>
            <a:noFill/>
          </p:spPr>
          <p:txBody>
            <a:bodyPr wrap="square" rtlCol="0">
              <a:spAutoFit/>
            </a:bodyPr>
            <a:lstStyle/>
            <a:p>
              <a:r>
                <a:rPr lang="pt-BR" sz="2400" b="1" dirty="0" smtClean="0"/>
                <a:t>2005</a:t>
              </a:r>
              <a:endParaRPr lang="pt-BR" sz="2400" b="1" dirty="0"/>
            </a:p>
          </p:txBody>
        </p:sp>
        <p:sp>
          <p:nvSpPr>
            <p:cNvPr id="30" name="CaixaDeTexto 29"/>
            <p:cNvSpPr txBox="1"/>
            <p:nvPr/>
          </p:nvSpPr>
          <p:spPr>
            <a:xfrm>
              <a:off x="214282" y="1714488"/>
              <a:ext cx="1857388" cy="461665"/>
            </a:xfrm>
            <a:prstGeom prst="rect">
              <a:avLst/>
            </a:prstGeom>
            <a:noFill/>
          </p:spPr>
          <p:txBody>
            <a:bodyPr wrap="square" rtlCol="0">
              <a:spAutoFit/>
            </a:bodyPr>
            <a:lstStyle/>
            <a:p>
              <a:r>
                <a:rPr lang="pt-BR" sz="2400" b="1" dirty="0" smtClean="0"/>
                <a:t>   2.1</a:t>
              </a:r>
              <a:endParaRPr lang="pt-BR" sz="2400" b="1" dirty="0"/>
            </a:p>
          </p:txBody>
        </p:sp>
      </p:grpSp>
      <p:grpSp>
        <p:nvGrpSpPr>
          <p:cNvPr id="6" name="Grupo 30"/>
          <p:cNvGrpSpPr/>
          <p:nvPr/>
        </p:nvGrpSpPr>
        <p:grpSpPr>
          <a:xfrm>
            <a:off x="4071934" y="1714488"/>
            <a:ext cx="1857388" cy="1357322"/>
            <a:chOff x="214282" y="1714488"/>
            <a:chExt cx="1857388" cy="1357322"/>
          </a:xfrm>
        </p:grpSpPr>
        <p:cxnSp>
          <p:nvCxnSpPr>
            <p:cNvPr id="32" name="Conector reto 31"/>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3" name="CaixaDeTexto 32"/>
            <p:cNvSpPr txBox="1"/>
            <p:nvPr/>
          </p:nvSpPr>
          <p:spPr>
            <a:xfrm>
              <a:off x="285752" y="2610145"/>
              <a:ext cx="1000100" cy="461665"/>
            </a:xfrm>
            <a:prstGeom prst="rect">
              <a:avLst/>
            </a:prstGeom>
            <a:noFill/>
          </p:spPr>
          <p:txBody>
            <a:bodyPr wrap="square" rtlCol="0">
              <a:spAutoFit/>
            </a:bodyPr>
            <a:lstStyle/>
            <a:p>
              <a:r>
                <a:rPr lang="pt-BR" sz="2400" b="1" dirty="0" smtClean="0"/>
                <a:t>2005</a:t>
              </a:r>
              <a:endParaRPr lang="pt-BR" sz="2400" b="1" dirty="0"/>
            </a:p>
          </p:txBody>
        </p:sp>
        <p:sp>
          <p:nvSpPr>
            <p:cNvPr id="34" name="CaixaDeTexto 33"/>
            <p:cNvSpPr txBox="1"/>
            <p:nvPr/>
          </p:nvSpPr>
          <p:spPr>
            <a:xfrm>
              <a:off x="214282" y="1714488"/>
              <a:ext cx="1857388" cy="461665"/>
            </a:xfrm>
            <a:prstGeom prst="rect">
              <a:avLst/>
            </a:prstGeom>
            <a:noFill/>
          </p:spPr>
          <p:txBody>
            <a:bodyPr wrap="square" rtlCol="0">
              <a:spAutoFit/>
            </a:bodyPr>
            <a:lstStyle/>
            <a:p>
              <a:r>
                <a:rPr lang="pt-BR" sz="2400" b="1" dirty="0" smtClean="0"/>
                <a:t>   2.2</a:t>
              </a:r>
              <a:endParaRPr lang="pt-BR" sz="2400" b="1" dirty="0"/>
            </a:p>
          </p:txBody>
        </p:sp>
      </p:grpSp>
      <p:grpSp>
        <p:nvGrpSpPr>
          <p:cNvPr id="7" name="Grupo 34"/>
          <p:cNvGrpSpPr/>
          <p:nvPr/>
        </p:nvGrpSpPr>
        <p:grpSpPr>
          <a:xfrm>
            <a:off x="5214942" y="1714488"/>
            <a:ext cx="1857388" cy="1357322"/>
            <a:chOff x="214282" y="1714488"/>
            <a:chExt cx="1857388" cy="1357322"/>
          </a:xfrm>
        </p:grpSpPr>
        <p:cxnSp>
          <p:nvCxnSpPr>
            <p:cNvPr id="36" name="Conector reto 35"/>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37" name="CaixaDeTexto 36"/>
            <p:cNvSpPr txBox="1"/>
            <p:nvPr/>
          </p:nvSpPr>
          <p:spPr>
            <a:xfrm>
              <a:off x="285752" y="2610145"/>
              <a:ext cx="1000100" cy="461665"/>
            </a:xfrm>
            <a:prstGeom prst="rect">
              <a:avLst/>
            </a:prstGeom>
            <a:noFill/>
          </p:spPr>
          <p:txBody>
            <a:bodyPr wrap="square" rtlCol="0">
              <a:spAutoFit/>
            </a:bodyPr>
            <a:lstStyle/>
            <a:p>
              <a:r>
                <a:rPr lang="pt-BR" sz="2400" b="1" dirty="0" smtClean="0"/>
                <a:t>2006</a:t>
              </a:r>
              <a:endParaRPr lang="pt-BR" sz="2400" b="1" dirty="0"/>
            </a:p>
          </p:txBody>
        </p:sp>
        <p:sp>
          <p:nvSpPr>
            <p:cNvPr id="38" name="CaixaDeTexto 37"/>
            <p:cNvSpPr txBox="1"/>
            <p:nvPr/>
          </p:nvSpPr>
          <p:spPr>
            <a:xfrm>
              <a:off x="214282" y="1714488"/>
              <a:ext cx="1857388" cy="461665"/>
            </a:xfrm>
            <a:prstGeom prst="rect">
              <a:avLst/>
            </a:prstGeom>
            <a:noFill/>
          </p:spPr>
          <p:txBody>
            <a:bodyPr wrap="square" rtlCol="0">
              <a:spAutoFit/>
            </a:bodyPr>
            <a:lstStyle/>
            <a:p>
              <a:r>
                <a:rPr lang="pt-BR" sz="2400" b="1" dirty="0" smtClean="0"/>
                <a:t>   2.3</a:t>
              </a:r>
              <a:endParaRPr lang="pt-BR" sz="2400" b="1" dirty="0"/>
            </a:p>
          </p:txBody>
        </p:sp>
      </p:grpSp>
      <p:grpSp>
        <p:nvGrpSpPr>
          <p:cNvPr id="9" name="Grupo 38"/>
          <p:cNvGrpSpPr/>
          <p:nvPr/>
        </p:nvGrpSpPr>
        <p:grpSpPr>
          <a:xfrm>
            <a:off x="6357950" y="1714488"/>
            <a:ext cx="1857388" cy="1357322"/>
            <a:chOff x="214282" y="1714488"/>
            <a:chExt cx="1857388" cy="1357322"/>
          </a:xfrm>
        </p:grpSpPr>
        <p:cxnSp>
          <p:nvCxnSpPr>
            <p:cNvPr id="40" name="Conector reto 39"/>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41" name="CaixaDeTexto 40"/>
            <p:cNvSpPr txBox="1"/>
            <p:nvPr/>
          </p:nvSpPr>
          <p:spPr>
            <a:xfrm>
              <a:off x="285752" y="2610145"/>
              <a:ext cx="1000100" cy="461665"/>
            </a:xfrm>
            <a:prstGeom prst="rect">
              <a:avLst/>
            </a:prstGeom>
            <a:noFill/>
          </p:spPr>
          <p:txBody>
            <a:bodyPr wrap="square" rtlCol="0">
              <a:spAutoFit/>
            </a:bodyPr>
            <a:lstStyle/>
            <a:p>
              <a:r>
                <a:rPr lang="pt-BR" sz="2400" b="1" dirty="0" smtClean="0"/>
                <a:t>2006</a:t>
              </a:r>
              <a:endParaRPr lang="pt-BR" sz="2400" b="1" dirty="0"/>
            </a:p>
          </p:txBody>
        </p:sp>
        <p:sp>
          <p:nvSpPr>
            <p:cNvPr id="42" name="CaixaDeTexto 41"/>
            <p:cNvSpPr txBox="1"/>
            <p:nvPr/>
          </p:nvSpPr>
          <p:spPr>
            <a:xfrm>
              <a:off x="214282" y="1714488"/>
              <a:ext cx="1857388" cy="461665"/>
            </a:xfrm>
            <a:prstGeom prst="rect">
              <a:avLst/>
            </a:prstGeom>
            <a:noFill/>
          </p:spPr>
          <p:txBody>
            <a:bodyPr wrap="square" rtlCol="0">
              <a:spAutoFit/>
            </a:bodyPr>
            <a:lstStyle/>
            <a:p>
              <a:r>
                <a:rPr lang="pt-BR" sz="2400" b="1" dirty="0" smtClean="0"/>
                <a:t>   2.4</a:t>
              </a:r>
              <a:endParaRPr lang="pt-BR" sz="2400" b="1" dirty="0"/>
            </a:p>
          </p:txBody>
        </p:sp>
      </p:grpSp>
      <p:sp>
        <p:nvSpPr>
          <p:cNvPr id="48" name="Espaço Reservado para Conteúdo 2"/>
          <p:cNvSpPr txBox="1">
            <a:spLocks/>
          </p:cNvSpPr>
          <p:nvPr/>
        </p:nvSpPr>
        <p:spPr>
          <a:xfrm>
            <a:off x="128614" y="3286124"/>
            <a:ext cx="8229600" cy="3214710"/>
          </a:xfrm>
          <a:prstGeom prst="rect">
            <a:avLst/>
          </a:prstGeom>
        </p:spPr>
        <p:txBody>
          <a:bodyPr vert="horz">
            <a:normAutofit/>
          </a:bodyPr>
          <a:lstStyle/>
          <a:p>
            <a:pPr marL="731520" lvl="1" indent="-274320" algn="just">
              <a:spcBef>
                <a:spcPts val="700"/>
              </a:spcBef>
              <a:buClr>
                <a:schemeClr val="accent2"/>
              </a:buClr>
              <a:buSzPct val="85000"/>
              <a:buFont typeface="Wingdings 2"/>
              <a:buChar char=""/>
            </a:pPr>
            <a:r>
              <a:rPr kumimoji="0" lang="pt-BR" sz="2800" b="0" i="0" u="none" strike="noStrike" kern="1200" cap="none" spc="0" normalizeH="0" noProof="0" dirty="0" smtClean="0">
                <a:ln>
                  <a:noFill/>
                </a:ln>
                <a:effectLst/>
                <a:uLnTx/>
                <a:uFillTx/>
                <a:latin typeface="+mn-lt"/>
                <a:ea typeface="+mn-ea"/>
                <a:cs typeface="+mn-cs"/>
              </a:rPr>
              <a:t> </a:t>
            </a:r>
            <a:r>
              <a:rPr lang="pt-BR" sz="2800" dirty="0" smtClean="0"/>
              <a:t>Pequenas modificações com relação a definição dos elementos da linguagem, como uma nova abordagem para a definição dos módulos e perfis NCL.</a:t>
            </a:r>
            <a:endParaRPr kumimoji="0" lang="pt-BR" sz="2800" b="0" i="0" u="none" strike="noStrike" kern="1200" cap="none" spc="0" normalizeH="0" baseline="0" noProof="0" dirty="0" smtClean="0">
              <a:ln>
                <a:noFill/>
              </a:ln>
              <a:effectLst/>
              <a:uLnTx/>
              <a:uFillTx/>
              <a:latin typeface="+mn-lt"/>
              <a:ea typeface="+mn-ea"/>
              <a:cs typeface="+mn-cs"/>
            </a:endParaRPr>
          </a:p>
        </p:txBody>
      </p:sp>
      <p:grpSp>
        <p:nvGrpSpPr>
          <p:cNvPr id="11" name="Grupo 48"/>
          <p:cNvGrpSpPr/>
          <p:nvPr/>
        </p:nvGrpSpPr>
        <p:grpSpPr>
          <a:xfrm>
            <a:off x="7643834" y="1714488"/>
            <a:ext cx="1857388" cy="1357322"/>
            <a:chOff x="214282" y="1714488"/>
            <a:chExt cx="1857388" cy="1357322"/>
          </a:xfrm>
        </p:grpSpPr>
        <p:cxnSp>
          <p:nvCxnSpPr>
            <p:cNvPr id="50" name="Conector reto 49"/>
            <p:cNvCxnSpPr/>
            <p:nvPr/>
          </p:nvCxnSpPr>
          <p:spPr>
            <a:xfrm rot="5400000">
              <a:off x="607191" y="2464587"/>
              <a:ext cx="214314"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51" name="CaixaDeTexto 50"/>
            <p:cNvSpPr txBox="1"/>
            <p:nvPr/>
          </p:nvSpPr>
          <p:spPr>
            <a:xfrm>
              <a:off x="285752" y="2610145"/>
              <a:ext cx="1000100" cy="461665"/>
            </a:xfrm>
            <a:prstGeom prst="rect">
              <a:avLst/>
            </a:prstGeom>
            <a:noFill/>
          </p:spPr>
          <p:txBody>
            <a:bodyPr wrap="square" rtlCol="0">
              <a:spAutoFit/>
            </a:bodyPr>
            <a:lstStyle/>
            <a:p>
              <a:r>
                <a:rPr lang="pt-BR" sz="2400" b="1" dirty="0" smtClean="0"/>
                <a:t>2006</a:t>
              </a:r>
              <a:endParaRPr lang="pt-BR" sz="2400" b="1" dirty="0"/>
            </a:p>
          </p:txBody>
        </p:sp>
        <p:sp>
          <p:nvSpPr>
            <p:cNvPr id="52" name="CaixaDeTexto 51"/>
            <p:cNvSpPr txBox="1"/>
            <p:nvPr/>
          </p:nvSpPr>
          <p:spPr>
            <a:xfrm>
              <a:off x="214282" y="1714488"/>
              <a:ext cx="1857388" cy="461665"/>
            </a:xfrm>
            <a:prstGeom prst="rect">
              <a:avLst/>
            </a:prstGeom>
            <a:noFill/>
          </p:spPr>
          <p:txBody>
            <a:bodyPr wrap="square" rtlCol="0">
              <a:spAutoFit/>
            </a:bodyPr>
            <a:lstStyle/>
            <a:p>
              <a:r>
                <a:rPr lang="pt-BR" sz="2400" b="1" dirty="0" smtClean="0"/>
                <a:t>   3.0</a:t>
              </a:r>
              <a:endParaRPr lang="pt-BR" sz="2400" b="1" dirty="0"/>
            </a:p>
          </p:txBody>
        </p:sp>
      </p:grpSp>
      <p:sp>
        <p:nvSpPr>
          <p:cNvPr id="53" name="Espaço Reservado para Conteúdo 2"/>
          <p:cNvSpPr txBox="1">
            <a:spLocks/>
          </p:cNvSpPr>
          <p:nvPr/>
        </p:nvSpPr>
        <p:spPr>
          <a:xfrm>
            <a:off x="128614" y="3357562"/>
            <a:ext cx="8229600" cy="3214710"/>
          </a:xfrm>
          <a:prstGeom prst="rect">
            <a:avLst/>
          </a:prstGeom>
        </p:spPr>
        <p:txBody>
          <a:bodyPr vert="horz">
            <a:normAutofit lnSpcReduction="10000"/>
          </a:bodyPr>
          <a:lstStyle/>
          <a:p>
            <a:pPr marL="731520" lvl="1" indent="-274320" algn="just">
              <a:spcBef>
                <a:spcPts val="700"/>
              </a:spcBef>
              <a:buClr>
                <a:schemeClr val="accent2"/>
              </a:buClr>
              <a:buSzPct val="85000"/>
              <a:buFont typeface="Wingdings 2"/>
              <a:buChar char=""/>
            </a:pPr>
            <a:r>
              <a:rPr kumimoji="0" lang="pt-BR" sz="2800" b="0" i="0" u="none" strike="noStrike" kern="1200" cap="none" spc="0" normalizeH="0" baseline="0" noProof="0" dirty="0" smtClean="0">
                <a:ln>
                  <a:noFill/>
                </a:ln>
                <a:solidFill>
                  <a:schemeClr val="tx1"/>
                </a:solidFill>
                <a:effectLst/>
                <a:uLnTx/>
                <a:uFillTx/>
                <a:latin typeface="+mn-lt"/>
                <a:ea typeface="+mn-ea"/>
                <a:cs typeface="+mn-cs"/>
              </a:rPr>
              <a:t> </a:t>
            </a:r>
            <a:r>
              <a:rPr lang="pt-BR" sz="2800" dirty="0" smtClean="0"/>
              <a:t>Publicada a especificação </a:t>
            </a:r>
            <a:r>
              <a:rPr lang="pt-BR" sz="2800" i="1" dirty="0" err="1" smtClean="0"/>
              <a:t>Nested</a:t>
            </a:r>
            <a:r>
              <a:rPr lang="pt-BR" sz="2800" i="1" dirty="0" smtClean="0"/>
              <a:t> </a:t>
            </a:r>
            <a:r>
              <a:rPr lang="pt-BR" sz="2800" i="1" dirty="0" err="1" smtClean="0"/>
              <a:t>Context</a:t>
            </a:r>
            <a:r>
              <a:rPr lang="pt-BR" sz="2800" i="1" dirty="0" smtClean="0"/>
              <a:t> </a:t>
            </a:r>
            <a:r>
              <a:rPr lang="pt-BR" sz="2800" i="1" dirty="0" err="1" smtClean="0"/>
              <a:t>Language</a:t>
            </a:r>
            <a:r>
              <a:rPr lang="pt-BR" sz="2800" i="1" dirty="0" smtClean="0"/>
              <a:t> 3.0 </a:t>
            </a:r>
            <a:r>
              <a:rPr lang="pt-BR" sz="2800" i="1" dirty="0" err="1" smtClean="0"/>
              <a:t>Part</a:t>
            </a:r>
            <a:r>
              <a:rPr lang="pt-BR" sz="2800" i="1" dirty="0" smtClean="0"/>
              <a:t> 8 - NCL Digital TV </a:t>
            </a:r>
            <a:r>
              <a:rPr lang="pt-BR" sz="2800" i="1" dirty="0" err="1" smtClean="0"/>
              <a:t>Profiles</a:t>
            </a:r>
            <a:endParaRPr lang="pt-BR" sz="2800" dirty="0" smtClean="0"/>
          </a:p>
          <a:p>
            <a:pPr marL="731520" lvl="1" indent="-274320" algn="just">
              <a:spcBef>
                <a:spcPts val="700"/>
              </a:spcBef>
              <a:buClr>
                <a:schemeClr val="accent2"/>
              </a:buClr>
              <a:buSzPct val="85000"/>
              <a:buFont typeface="Wingdings 2"/>
              <a:buChar char=""/>
            </a:pPr>
            <a:r>
              <a:rPr lang="pt-BR" sz="2800" dirty="0" smtClean="0"/>
              <a:t> A navegação através do uso de teclas e as funcionalidades de animação.</a:t>
            </a:r>
          </a:p>
          <a:p>
            <a:pPr marL="731520" lvl="1" indent="-274320" algn="just">
              <a:spcBef>
                <a:spcPts val="700"/>
              </a:spcBef>
              <a:buClr>
                <a:schemeClr val="accent2"/>
              </a:buClr>
              <a:buSzPct val="85000"/>
              <a:buFont typeface="Wingdings 2"/>
              <a:buChar char=""/>
            </a:pPr>
            <a:r>
              <a:rPr lang="pt-BR" sz="2800" dirty="0" smtClean="0"/>
              <a:t>A especificação alguns componentes foi </a:t>
            </a:r>
            <a:r>
              <a:rPr lang="pt-BR" sz="2800" dirty="0" err="1" smtClean="0"/>
              <a:t>re-estruturado</a:t>
            </a:r>
            <a:r>
              <a:rPr lang="pt-BR" sz="2800" dirty="0" smtClean="0"/>
              <a:t> para permitir uma notação mais concisa.</a:t>
            </a:r>
            <a:endParaRPr kumimoji="0" lang="pt-BR" sz="2800" b="0" i="0" u="none" strike="noStrike" kern="1200" cap="none" spc="0" normalizeH="0" baseline="0" noProof="0" dirty="0" smtClean="0">
              <a:ln>
                <a:noFill/>
              </a:ln>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1">
                                            <p:txEl>
                                              <p:pRg st="0" end="0"/>
                                            </p:txEl>
                                          </p:spTgt>
                                        </p:tgtEl>
                                        <p:attrNameLst>
                                          <p:attrName>style.visibility</p:attrName>
                                        </p:attrNameLst>
                                      </p:cBhvr>
                                      <p:to>
                                        <p:strVal val="visible"/>
                                      </p:to>
                                    </p:set>
                                    <p:animEffect transition="in" filter="box(in)">
                                      <p:cBhvr>
                                        <p:cTn id="11" dur="500"/>
                                        <p:tgtEl>
                                          <p:spTgt spid="2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21">
                                            <p:txEl>
                                              <p:pRg st="1" end="1"/>
                                            </p:txEl>
                                          </p:spTgt>
                                        </p:tgtEl>
                                        <p:attrNameLst>
                                          <p:attrName>style.visibility</p:attrName>
                                        </p:attrNameLst>
                                      </p:cBhvr>
                                      <p:to>
                                        <p:strVal val="visible"/>
                                      </p:to>
                                    </p:set>
                                    <p:animEffect transition="in" filter="box(in)">
                                      <p:cBhvr>
                                        <p:cTn id="16" dur="500"/>
                                        <p:tgtEl>
                                          <p:spTgt spid="2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xit" presetSubtype="16" fill="hold" grpId="1" nodeType="clickEffect">
                                  <p:stCondLst>
                                    <p:cond delay="0"/>
                                  </p:stCondLst>
                                  <p:childTnLst>
                                    <p:animEffect transition="out" filter="box(in)">
                                      <p:cBhvr>
                                        <p:cTn id="20" dur="500"/>
                                        <p:tgtEl>
                                          <p:spTgt spid="21">
                                            <p:txEl>
                                              <p:pRg st="0" end="0"/>
                                            </p:txEl>
                                          </p:spTgt>
                                        </p:tgtEl>
                                      </p:cBhvr>
                                    </p:animEffect>
                                    <p:set>
                                      <p:cBhvr>
                                        <p:cTn id="21" dur="1" fill="hold">
                                          <p:stCondLst>
                                            <p:cond delay="499"/>
                                          </p:stCondLst>
                                        </p:cTn>
                                        <p:tgtEl>
                                          <p:spTgt spid="21">
                                            <p:txEl>
                                              <p:pRg st="0" end="0"/>
                                            </p:txEl>
                                          </p:spTgt>
                                        </p:tgtEl>
                                        <p:attrNameLst>
                                          <p:attrName>style.visibility</p:attrName>
                                        </p:attrNameLst>
                                      </p:cBhvr>
                                      <p:to>
                                        <p:strVal val="hidden"/>
                                      </p:to>
                                    </p:set>
                                  </p:childTnLst>
                                </p:cTn>
                              </p:par>
                              <p:par>
                                <p:cTn id="22" presetID="4" presetClass="exit" presetSubtype="16" fill="hold" grpId="1" nodeType="withEffect">
                                  <p:stCondLst>
                                    <p:cond delay="0"/>
                                  </p:stCondLst>
                                  <p:childTnLst>
                                    <p:animEffect transition="out" filter="box(in)">
                                      <p:cBhvr>
                                        <p:cTn id="23" dur="500"/>
                                        <p:tgtEl>
                                          <p:spTgt spid="21">
                                            <p:txEl>
                                              <p:pRg st="1" end="1"/>
                                            </p:txEl>
                                          </p:spTgt>
                                        </p:tgtEl>
                                      </p:cBhvr>
                                    </p:animEffect>
                                    <p:set>
                                      <p:cBhvr>
                                        <p:cTn id="24" dur="1" fill="hold">
                                          <p:stCondLst>
                                            <p:cond delay="499"/>
                                          </p:stCondLst>
                                        </p:cTn>
                                        <p:tgtEl>
                                          <p:spTgt spid="21">
                                            <p:txEl>
                                              <p:pRg st="1" end="1"/>
                                            </p:txEl>
                                          </p:spTgt>
                                        </p:tgtEl>
                                        <p:attrNameLst>
                                          <p:attrName>style.visibility</p:attrName>
                                        </p:attrNameLst>
                                      </p:cBhvr>
                                      <p:to>
                                        <p:strVal val="hidden"/>
                                      </p:to>
                                    </p:set>
                                  </p:childTnLst>
                                </p:cTn>
                              </p:par>
                            </p:childTnLst>
                          </p:cTn>
                        </p:par>
                        <p:par>
                          <p:cTn id="25" fill="hold">
                            <p:stCondLst>
                              <p:cond delay="500"/>
                            </p:stCondLst>
                            <p:childTnLst>
                              <p:par>
                                <p:cTn id="26" presetID="4" presetClass="entr" presetSubtype="16"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box(in)">
                                      <p:cBhvr>
                                        <p:cTn id="28" dur="5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6">
                                            <p:txEl>
                                              <p:pRg st="0" end="0"/>
                                            </p:txEl>
                                          </p:spTgt>
                                        </p:tgtEl>
                                        <p:attrNameLst>
                                          <p:attrName>style.visibility</p:attrName>
                                        </p:attrNameLst>
                                      </p:cBhvr>
                                      <p:to>
                                        <p:strVal val="visible"/>
                                      </p:to>
                                    </p:set>
                                    <p:animEffect transition="in" filter="box(in)">
                                      <p:cBhvr>
                                        <p:cTn id="33" dur="500"/>
                                        <p:tgtEl>
                                          <p:spTgt spid="26">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6">
                                            <p:txEl>
                                              <p:pRg st="1" end="1"/>
                                            </p:txEl>
                                          </p:spTgt>
                                        </p:tgtEl>
                                        <p:attrNameLst>
                                          <p:attrName>style.visibility</p:attrName>
                                        </p:attrNameLst>
                                      </p:cBhvr>
                                      <p:to>
                                        <p:strVal val="visible"/>
                                      </p:to>
                                    </p:set>
                                    <p:animEffect transition="in" filter="box(in)">
                                      <p:cBhvr>
                                        <p:cTn id="38" dur="500"/>
                                        <p:tgtEl>
                                          <p:spTgt spid="26">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xit" presetSubtype="16" fill="hold" grpId="1" nodeType="clickEffect">
                                  <p:stCondLst>
                                    <p:cond delay="0"/>
                                  </p:stCondLst>
                                  <p:childTnLst>
                                    <p:animEffect transition="out" filter="box(in)">
                                      <p:cBhvr>
                                        <p:cTn id="42" dur="500"/>
                                        <p:tgtEl>
                                          <p:spTgt spid="26">
                                            <p:txEl>
                                              <p:pRg st="0" end="0"/>
                                            </p:txEl>
                                          </p:spTgt>
                                        </p:tgtEl>
                                      </p:cBhvr>
                                    </p:animEffect>
                                    <p:set>
                                      <p:cBhvr>
                                        <p:cTn id="43" dur="1" fill="hold">
                                          <p:stCondLst>
                                            <p:cond delay="499"/>
                                          </p:stCondLst>
                                        </p:cTn>
                                        <p:tgtEl>
                                          <p:spTgt spid="26">
                                            <p:txEl>
                                              <p:pRg st="0" end="0"/>
                                            </p:txEl>
                                          </p:spTgt>
                                        </p:tgtEl>
                                        <p:attrNameLst>
                                          <p:attrName>style.visibility</p:attrName>
                                        </p:attrNameLst>
                                      </p:cBhvr>
                                      <p:to>
                                        <p:strVal val="hidden"/>
                                      </p:to>
                                    </p:set>
                                  </p:childTnLst>
                                </p:cTn>
                              </p:par>
                              <p:par>
                                <p:cTn id="44" presetID="4" presetClass="exit" presetSubtype="16" fill="hold" grpId="1" nodeType="withEffect">
                                  <p:stCondLst>
                                    <p:cond delay="0"/>
                                  </p:stCondLst>
                                  <p:childTnLst>
                                    <p:animEffect transition="out" filter="box(in)">
                                      <p:cBhvr>
                                        <p:cTn id="45" dur="500"/>
                                        <p:tgtEl>
                                          <p:spTgt spid="26">
                                            <p:txEl>
                                              <p:pRg st="1" end="1"/>
                                            </p:txEl>
                                          </p:spTgt>
                                        </p:tgtEl>
                                      </p:cBhvr>
                                    </p:animEffect>
                                    <p:set>
                                      <p:cBhvr>
                                        <p:cTn id="46" dur="1" fill="hold">
                                          <p:stCondLst>
                                            <p:cond delay="499"/>
                                          </p:stCondLst>
                                        </p:cTn>
                                        <p:tgtEl>
                                          <p:spTgt spid="26">
                                            <p:txEl>
                                              <p:pRg st="1" end="1"/>
                                            </p:txEl>
                                          </p:spTgt>
                                        </p:tgtEl>
                                        <p:attrNameLst>
                                          <p:attrName>style.visibility</p:attrName>
                                        </p:attrNameLst>
                                      </p:cBhvr>
                                      <p:to>
                                        <p:strVal val="hidden"/>
                                      </p:to>
                                    </p:set>
                                  </p:childTnLst>
                                </p:cTn>
                              </p:par>
                            </p:childTnLst>
                          </p:cTn>
                        </p:par>
                        <p:par>
                          <p:cTn id="47" fill="hold">
                            <p:stCondLst>
                              <p:cond delay="500"/>
                            </p:stCondLst>
                            <p:childTnLst>
                              <p:par>
                                <p:cTn id="48" presetID="4" presetClass="entr" presetSubtype="16" fill="hold"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box(in)">
                                      <p:cBhvr>
                                        <p:cTn id="50" dur="500"/>
                                        <p:tgtEl>
                                          <p:spTgt spid="5"/>
                                        </p:tgtEl>
                                      </p:cBhvr>
                                    </p:animEffect>
                                  </p:childTnLst>
                                </p:cTn>
                              </p:par>
                            </p:childTnLst>
                          </p:cTn>
                        </p:par>
                        <p:par>
                          <p:cTn id="51" fill="hold">
                            <p:stCondLst>
                              <p:cond delay="1000"/>
                            </p:stCondLst>
                            <p:childTnLst>
                              <p:par>
                                <p:cTn id="52" presetID="4" presetClass="entr" presetSubtype="16" fill="hold" nodeType="afterEffect">
                                  <p:stCondLst>
                                    <p:cond delay="500"/>
                                  </p:stCondLst>
                                  <p:childTnLst>
                                    <p:set>
                                      <p:cBhvr>
                                        <p:cTn id="53" dur="1" fill="hold">
                                          <p:stCondLst>
                                            <p:cond delay="0"/>
                                          </p:stCondLst>
                                        </p:cTn>
                                        <p:tgtEl>
                                          <p:spTgt spid="6"/>
                                        </p:tgtEl>
                                        <p:attrNameLst>
                                          <p:attrName>style.visibility</p:attrName>
                                        </p:attrNameLst>
                                      </p:cBhvr>
                                      <p:to>
                                        <p:strVal val="visible"/>
                                      </p:to>
                                    </p:set>
                                    <p:animEffect transition="in" filter="box(in)">
                                      <p:cBhvr>
                                        <p:cTn id="54" dur="500"/>
                                        <p:tgtEl>
                                          <p:spTgt spid="6"/>
                                        </p:tgtEl>
                                      </p:cBhvr>
                                    </p:animEffect>
                                  </p:childTnLst>
                                </p:cTn>
                              </p:par>
                            </p:childTnLst>
                          </p:cTn>
                        </p:par>
                        <p:par>
                          <p:cTn id="55" fill="hold">
                            <p:stCondLst>
                              <p:cond delay="2000"/>
                            </p:stCondLst>
                            <p:childTnLst>
                              <p:par>
                                <p:cTn id="56" presetID="4" presetClass="entr" presetSubtype="16" fill="hold" nodeType="afterEffect">
                                  <p:stCondLst>
                                    <p:cond delay="500"/>
                                  </p:stCondLst>
                                  <p:childTnLst>
                                    <p:set>
                                      <p:cBhvr>
                                        <p:cTn id="57" dur="1" fill="hold">
                                          <p:stCondLst>
                                            <p:cond delay="0"/>
                                          </p:stCondLst>
                                        </p:cTn>
                                        <p:tgtEl>
                                          <p:spTgt spid="7"/>
                                        </p:tgtEl>
                                        <p:attrNameLst>
                                          <p:attrName>style.visibility</p:attrName>
                                        </p:attrNameLst>
                                      </p:cBhvr>
                                      <p:to>
                                        <p:strVal val="visible"/>
                                      </p:to>
                                    </p:set>
                                    <p:animEffect transition="in" filter="box(in)">
                                      <p:cBhvr>
                                        <p:cTn id="58" dur="500"/>
                                        <p:tgtEl>
                                          <p:spTgt spid="7"/>
                                        </p:tgtEl>
                                      </p:cBhvr>
                                    </p:animEffect>
                                  </p:childTnLst>
                                </p:cTn>
                              </p:par>
                            </p:childTnLst>
                          </p:cTn>
                        </p:par>
                        <p:par>
                          <p:cTn id="59" fill="hold">
                            <p:stCondLst>
                              <p:cond delay="3000"/>
                            </p:stCondLst>
                            <p:childTnLst>
                              <p:par>
                                <p:cTn id="60" presetID="4" presetClass="entr" presetSubtype="16" fill="hold" nodeType="afterEffect">
                                  <p:stCondLst>
                                    <p:cond delay="500"/>
                                  </p:stCondLst>
                                  <p:childTnLst>
                                    <p:set>
                                      <p:cBhvr>
                                        <p:cTn id="61" dur="1" fill="hold">
                                          <p:stCondLst>
                                            <p:cond delay="0"/>
                                          </p:stCondLst>
                                        </p:cTn>
                                        <p:tgtEl>
                                          <p:spTgt spid="9"/>
                                        </p:tgtEl>
                                        <p:attrNameLst>
                                          <p:attrName>style.visibility</p:attrName>
                                        </p:attrNameLst>
                                      </p:cBhvr>
                                      <p:to>
                                        <p:strVal val="visible"/>
                                      </p:to>
                                    </p:set>
                                    <p:animEffect transition="in" filter="box(in)">
                                      <p:cBhvr>
                                        <p:cTn id="62" dur="500"/>
                                        <p:tgtEl>
                                          <p:spTgt spid="9"/>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8">
                                            <p:txEl>
                                              <p:pRg st="0" end="0"/>
                                            </p:txEl>
                                          </p:spTgt>
                                        </p:tgtEl>
                                        <p:attrNameLst>
                                          <p:attrName>style.visibility</p:attrName>
                                        </p:attrNameLst>
                                      </p:cBhvr>
                                      <p:to>
                                        <p:strVal val="visible"/>
                                      </p:to>
                                    </p:set>
                                    <p:animEffect transition="in" filter="box(in)">
                                      <p:cBhvr>
                                        <p:cTn id="67" dur="500"/>
                                        <p:tgtEl>
                                          <p:spTgt spid="4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xit" presetSubtype="16" fill="hold" grpId="1" nodeType="clickEffect">
                                  <p:stCondLst>
                                    <p:cond delay="0"/>
                                  </p:stCondLst>
                                  <p:childTnLst>
                                    <p:animEffect transition="out" filter="box(in)">
                                      <p:cBhvr>
                                        <p:cTn id="71" dur="500"/>
                                        <p:tgtEl>
                                          <p:spTgt spid="48">
                                            <p:txEl>
                                              <p:pRg st="0" end="0"/>
                                            </p:txEl>
                                          </p:spTgt>
                                        </p:tgtEl>
                                      </p:cBhvr>
                                    </p:animEffect>
                                    <p:set>
                                      <p:cBhvr>
                                        <p:cTn id="72" dur="1" fill="hold">
                                          <p:stCondLst>
                                            <p:cond delay="499"/>
                                          </p:stCondLst>
                                        </p:cTn>
                                        <p:tgtEl>
                                          <p:spTgt spid="48">
                                            <p:txEl>
                                              <p:pRg st="0" end="0"/>
                                            </p:txEl>
                                          </p:spTgt>
                                        </p:tgtEl>
                                        <p:attrNameLst>
                                          <p:attrName>style.visibility</p:attrName>
                                        </p:attrNameLst>
                                      </p:cBhvr>
                                      <p:to>
                                        <p:strVal val="hidden"/>
                                      </p:to>
                                    </p:set>
                                  </p:childTnLst>
                                </p:cTn>
                              </p:par>
                            </p:childTnLst>
                          </p:cTn>
                        </p:par>
                        <p:par>
                          <p:cTn id="73" fill="hold">
                            <p:stCondLst>
                              <p:cond delay="500"/>
                            </p:stCondLst>
                            <p:childTnLst>
                              <p:par>
                                <p:cTn id="74" presetID="4" presetClass="entr" presetSubtype="16" fill="hold" nodeType="after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box(in)">
                                      <p:cBhvr>
                                        <p:cTn id="76" dur="500"/>
                                        <p:tgtEl>
                                          <p:spTgt spid="11"/>
                                        </p:tgtEl>
                                      </p:cBhvr>
                                    </p:animEffect>
                                  </p:childTnLst>
                                </p:cTn>
                              </p:par>
                            </p:childTnLst>
                          </p:cTn>
                        </p:par>
                      </p:childTnLst>
                    </p:cTn>
                  </p:par>
                  <p:par>
                    <p:cTn id="77" fill="hold">
                      <p:stCondLst>
                        <p:cond delay="indefinite"/>
                      </p:stCondLst>
                      <p:childTnLst>
                        <p:par>
                          <p:cTn id="78" fill="hold">
                            <p:stCondLst>
                              <p:cond delay="0"/>
                            </p:stCondLst>
                            <p:childTnLst>
                              <p:par>
                                <p:cTn id="79" presetID="4" presetClass="entr" presetSubtype="16" fill="hold" grpId="0" nodeType="clickEffect">
                                  <p:stCondLst>
                                    <p:cond delay="0"/>
                                  </p:stCondLst>
                                  <p:childTnLst>
                                    <p:set>
                                      <p:cBhvr>
                                        <p:cTn id="80" dur="1" fill="hold">
                                          <p:stCondLst>
                                            <p:cond delay="0"/>
                                          </p:stCondLst>
                                        </p:cTn>
                                        <p:tgtEl>
                                          <p:spTgt spid="53">
                                            <p:txEl>
                                              <p:pRg st="0" end="0"/>
                                            </p:txEl>
                                          </p:spTgt>
                                        </p:tgtEl>
                                        <p:attrNameLst>
                                          <p:attrName>style.visibility</p:attrName>
                                        </p:attrNameLst>
                                      </p:cBhvr>
                                      <p:to>
                                        <p:strVal val="visible"/>
                                      </p:to>
                                    </p:set>
                                    <p:animEffect transition="in" filter="box(in)">
                                      <p:cBhvr>
                                        <p:cTn id="81" dur="500"/>
                                        <p:tgtEl>
                                          <p:spTgt spid="53">
                                            <p:txEl>
                                              <p:pRg st="0" end="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4" presetClass="entr" presetSubtype="16" fill="hold" grpId="0" nodeType="clickEffect">
                                  <p:stCondLst>
                                    <p:cond delay="0"/>
                                  </p:stCondLst>
                                  <p:childTnLst>
                                    <p:set>
                                      <p:cBhvr>
                                        <p:cTn id="85" dur="1" fill="hold">
                                          <p:stCondLst>
                                            <p:cond delay="0"/>
                                          </p:stCondLst>
                                        </p:cTn>
                                        <p:tgtEl>
                                          <p:spTgt spid="53">
                                            <p:txEl>
                                              <p:pRg st="1" end="1"/>
                                            </p:txEl>
                                          </p:spTgt>
                                        </p:tgtEl>
                                        <p:attrNameLst>
                                          <p:attrName>style.visibility</p:attrName>
                                        </p:attrNameLst>
                                      </p:cBhvr>
                                      <p:to>
                                        <p:strVal val="visible"/>
                                      </p:to>
                                    </p:set>
                                    <p:animEffect transition="in" filter="box(in)">
                                      <p:cBhvr>
                                        <p:cTn id="86" dur="500"/>
                                        <p:tgtEl>
                                          <p:spTgt spid="53">
                                            <p:txEl>
                                              <p:pRg st="1" end="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4" presetClass="entr" presetSubtype="16" fill="hold" grpId="0" nodeType="clickEffect">
                                  <p:stCondLst>
                                    <p:cond delay="0"/>
                                  </p:stCondLst>
                                  <p:childTnLst>
                                    <p:set>
                                      <p:cBhvr>
                                        <p:cTn id="90" dur="1" fill="hold">
                                          <p:stCondLst>
                                            <p:cond delay="0"/>
                                          </p:stCondLst>
                                        </p:cTn>
                                        <p:tgtEl>
                                          <p:spTgt spid="53">
                                            <p:txEl>
                                              <p:pRg st="2" end="2"/>
                                            </p:txEl>
                                          </p:spTgt>
                                        </p:tgtEl>
                                        <p:attrNameLst>
                                          <p:attrName>style.visibility</p:attrName>
                                        </p:attrNameLst>
                                      </p:cBhvr>
                                      <p:to>
                                        <p:strVal val="visible"/>
                                      </p:to>
                                    </p:set>
                                    <p:animEffect transition="in" filter="box(in)">
                                      <p:cBhvr>
                                        <p:cTn id="91" dur="500"/>
                                        <p:tgtEl>
                                          <p:spTgt spid="53">
                                            <p:txEl>
                                              <p:pRg st="2" end="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4" presetClass="exit" presetSubtype="16" fill="hold" grpId="1" nodeType="clickEffect">
                                  <p:stCondLst>
                                    <p:cond delay="0"/>
                                  </p:stCondLst>
                                  <p:childTnLst>
                                    <p:animEffect transition="out" filter="box(in)">
                                      <p:cBhvr>
                                        <p:cTn id="95" dur="500"/>
                                        <p:tgtEl>
                                          <p:spTgt spid="53">
                                            <p:txEl>
                                              <p:pRg st="0" end="0"/>
                                            </p:txEl>
                                          </p:spTgt>
                                        </p:tgtEl>
                                      </p:cBhvr>
                                    </p:animEffect>
                                    <p:set>
                                      <p:cBhvr>
                                        <p:cTn id="96" dur="1" fill="hold">
                                          <p:stCondLst>
                                            <p:cond delay="499"/>
                                          </p:stCondLst>
                                        </p:cTn>
                                        <p:tgtEl>
                                          <p:spTgt spid="53">
                                            <p:txEl>
                                              <p:pRg st="0" end="0"/>
                                            </p:txEl>
                                          </p:spTgt>
                                        </p:tgtEl>
                                        <p:attrNameLst>
                                          <p:attrName>style.visibility</p:attrName>
                                        </p:attrNameLst>
                                      </p:cBhvr>
                                      <p:to>
                                        <p:strVal val="hidden"/>
                                      </p:to>
                                    </p:set>
                                  </p:childTnLst>
                                </p:cTn>
                              </p:par>
                              <p:par>
                                <p:cTn id="97" presetID="4" presetClass="exit" presetSubtype="16" fill="hold" grpId="1" nodeType="withEffect">
                                  <p:stCondLst>
                                    <p:cond delay="0"/>
                                  </p:stCondLst>
                                  <p:childTnLst>
                                    <p:animEffect transition="out" filter="box(in)">
                                      <p:cBhvr>
                                        <p:cTn id="98" dur="500"/>
                                        <p:tgtEl>
                                          <p:spTgt spid="53">
                                            <p:txEl>
                                              <p:pRg st="1" end="1"/>
                                            </p:txEl>
                                          </p:spTgt>
                                        </p:tgtEl>
                                      </p:cBhvr>
                                    </p:animEffect>
                                    <p:set>
                                      <p:cBhvr>
                                        <p:cTn id="99" dur="1" fill="hold">
                                          <p:stCondLst>
                                            <p:cond delay="499"/>
                                          </p:stCondLst>
                                        </p:cTn>
                                        <p:tgtEl>
                                          <p:spTgt spid="53">
                                            <p:txEl>
                                              <p:pRg st="1" end="1"/>
                                            </p:txEl>
                                          </p:spTgt>
                                        </p:tgtEl>
                                        <p:attrNameLst>
                                          <p:attrName>style.visibility</p:attrName>
                                        </p:attrNameLst>
                                      </p:cBhvr>
                                      <p:to>
                                        <p:strVal val="hidden"/>
                                      </p:to>
                                    </p:set>
                                  </p:childTnLst>
                                </p:cTn>
                              </p:par>
                              <p:par>
                                <p:cTn id="100" presetID="4" presetClass="exit" presetSubtype="16" fill="hold" grpId="1" nodeType="withEffect">
                                  <p:stCondLst>
                                    <p:cond delay="0"/>
                                  </p:stCondLst>
                                  <p:childTnLst>
                                    <p:animEffect transition="out" filter="box(in)">
                                      <p:cBhvr>
                                        <p:cTn id="101" dur="500"/>
                                        <p:tgtEl>
                                          <p:spTgt spid="53">
                                            <p:txEl>
                                              <p:pRg st="2" end="2"/>
                                            </p:txEl>
                                          </p:spTgt>
                                        </p:tgtEl>
                                      </p:cBhvr>
                                    </p:animEffect>
                                    <p:set>
                                      <p:cBhvr>
                                        <p:cTn id="102" dur="1" fill="hold">
                                          <p:stCondLst>
                                            <p:cond delay="499"/>
                                          </p:stCondLst>
                                        </p:cTn>
                                        <p:tgtEl>
                                          <p:spTgt spid="5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P spid="21" grpId="1" build="p"/>
      <p:bldP spid="26" grpId="0" build="p"/>
      <p:bldP spid="26" grpId="1" uiExpand="1" build="p"/>
      <p:bldP spid="48" grpId="0" build="p"/>
      <p:bldP spid="48" grpId="1" build="p"/>
      <p:bldP spid="53" grpId="0" uiExpand="1" build="p"/>
      <p:bldP spid="5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Marcos importantes</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ABNT NBR 15606-2(30/11/2007) - Linguagem declarativa do Sistema Brasileiro de TV Digital Terrestre.</a:t>
            </a:r>
          </a:p>
          <a:p>
            <a:pPr algn="just"/>
            <a:r>
              <a:rPr lang="pt-BR" dirty="0" smtClean="0"/>
              <a:t>29/04/2009 - NCL e Ginga-NCL foram aprovados como padrão pela União Internacional de Telecomunicações.</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Documento Hipermídia</a:t>
            </a:r>
            <a:endParaRPr lang="pt-BR" dirty="0"/>
          </a:p>
        </p:txBody>
      </p:sp>
      <p:sp>
        <p:nvSpPr>
          <p:cNvPr id="3" name="Espaço Reservado para Conteúdo 2"/>
          <p:cNvSpPr>
            <a:spLocks noGrp="1"/>
          </p:cNvSpPr>
          <p:nvPr>
            <p:ph sz="quarter" idx="1"/>
          </p:nvPr>
        </p:nvSpPr>
        <p:spPr>
          <a:xfrm>
            <a:off x="500034" y="1571612"/>
            <a:ext cx="8229600" cy="4572000"/>
          </a:xfrm>
        </p:spPr>
        <p:txBody>
          <a:bodyPr/>
          <a:lstStyle/>
          <a:p>
            <a:r>
              <a:rPr lang="pt-BR" dirty="0" smtClean="0"/>
              <a:t>Documentos que contêm diversos tipos de mídia, além de interação com o usuário.</a:t>
            </a:r>
          </a:p>
          <a:p>
            <a:pPr algn="just"/>
            <a:r>
              <a:rPr lang="pt-BR" dirty="0" smtClean="0"/>
              <a:t>Para criar um documento hipermídia, deve ser definido:</a:t>
            </a:r>
          </a:p>
          <a:p>
            <a:pPr marL="822960" lvl="1" indent="-457200">
              <a:buFont typeface="+mj-lt"/>
              <a:buAutoNum type="arabicPeriod"/>
            </a:pPr>
            <a:r>
              <a:rPr lang="pt-BR" dirty="0" smtClean="0"/>
              <a:t>O que tocar?</a:t>
            </a:r>
          </a:p>
          <a:p>
            <a:pPr marL="822960" lvl="1" indent="-457200">
              <a:buFont typeface="+mj-lt"/>
              <a:buAutoNum type="arabicPeriod"/>
            </a:pPr>
            <a:r>
              <a:rPr lang="pt-BR" dirty="0" smtClean="0"/>
              <a:t>Onde tocar?</a:t>
            </a:r>
          </a:p>
          <a:p>
            <a:pPr marL="822960" lvl="1" indent="-457200">
              <a:buFont typeface="+mj-lt"/>
              <a:buAutoNum type="arabicPeriod"/>
            </a:pPr>
            <a:r>
              <a:rPr lang="pt-BR" dirty="0" smtClean="0"/>
              <a:t>Como tocar?</a:t>
            </a:r>
          </a:p>
          <a:p>
            <a:pPr marL="822960" lvl="1" indent="-457200">
              <a:buFont typeface="+mj-lt"/>
              <a:buAutoNum type="arabicPeriod"/>
            </a:pPr>
            <a:r>
              <a:rPr lang="pt-BR" dirty="0" smtClean="0"/>
              <a:t>Quando tocar?</a:t>
            </a:r>
          </a:p>
          <a:p>
            <a:pPr marL="822960" lvl="1" indent="-457200">
              <a:buFont typeface="+mj-lt"/>
              <a:buAutoNum type="arabicPeriod"/>
            </a:pPr>
            <a:endParaRPr lang="pt-B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que tocar?</a:t>
            </a:r>
            <a:endParaRPr lang="pt-BR" dirty="0"/>
          </a:p>
        </p:txBody>
      </p:sp>
      <p:sp>
        <p:nvSpPr>
          <p:cNvPr id="3" name="Espaço Reservado para Conteúdo 2"/>
          <p:cNvSpPr>
            <a:spLocks noGrp="1"/>
          </p:cNvSpPr>
          <p:nvPr>
            <p:ph sz="quarter" idx="1"/>
          </p:nvPr>
        </p:nvSpPr>
        <p:spPr/>
        <p:txBody>
          <a:bodyPr/>
          <a:lstStyle/>
          <a:p>
            <a:r>
              <a:rPr lang="pt-BR" dirty="0" smtClean="0"/>
              <a:t>Primeiro devemos definir o conteúdo.</a:t>
            </a:r>
          </a:p>
          <a:p>
            <a:endParaRPr lang="pt-BR" dirty="0" smtClean="0"/>
          </a:p>
          <a:p>
            <a:r>
              <a:rPr lang="pt-BR" dirty="0" smtClean="0"/>
              <a:t>Representado por mídias ou por contexto (conjunto de mídias).</a:t>
            </a:r>
          </a:p>
          <a:p>
            <a:endParaRPr lang="pt-BR" dirty="0" smtClean="0"/>
          </a:p>
          <a:p>
            <a:r>
              <a:rPr lang="pt-BR" dirty="0" smtClean="0"/>
              <a:t>Tipos de Mídias:</a:t>
            </a:r>
            <a:endParaRPr lang="pt-BR" dirty="0"/>
          </a:p>
        </p:txBody>
      </p:sp>
      <p:grpSp>
        <p:nvGrpSpPr>
          <p:cNvPr id="8" name="Grupo 7"/>
          <p:cNvGrpSpPr/>
          <p:nvPr/>
        </p:nvGrpSpPr>
        <p:grpSpPr>
          <a:xfrm>
            <a:off x="571472" y="4219572"/>
            <a:ext cx="8072494" cy="1852634"/>
            <a:chOff x="571472" y="4219572"/>
            <a:chExt cx="8072494" cy="1852634"/>
          </a:xfrm>
        </p:grpSpPr>
        <p:pic>
          <p:nvPicPr>
            <p:cNvPr id="4" name="Picture 5" descr="C:\Users\user\Desktop\1272131225_khexedit.png"/>
            <p:cNvPicPr>
              <a:picLocks noChangeAspect="1" noChangeArrowheads="1"/>
            </p:cNvPicPr>
            <p:nvPr/>
          </p:nvPicPr>
          <p:blipFill>
            <a:blip r:embed="rId3" cstate="print"/>
            <a:srcRect/>
            <a:stretch>
              <a:fillRect/>
            </a:stretch>
          </p:blipFill>
          <p:spPr bwMode="auto">
            <a:xfrm>
              <a:off x="2643174" y="4357694"/>
              <a:ext cx="1500198" cy="1500198"/>
            </a:xfrm>
            <a:prstGeom prst="rect">
              <a:avLst/>
            </a:prstGeom>
            <a:noFill/>
          </p:spPr>
        </p:pic>
        <p:pic>
          <p:nvPicPr>
            <p:cNvPr id="5" name="Picture 9" descr="C:\Users\user\Desktop\1272131064_video.png"/>
            <p:cNvPicPr>
              <a:picLocks noChangeAspect="1" noChangeArrowheads="1"/>
            </p:cNvPicPr>
            <p:nvPr/>
          </p:nvPicPr>
          <p:blipFill>
            <a:blip r:embed="rId4" cstate="print"/>
            <a:srcRect/>
            <a:stretch>
              <a:fillRect/>
            </a:stretch>
          </p:blipFill>
          <p:spPr bwMode="auto">
            <a:xfrm>
              <a:off x="571472" y="4286256"/>
              <a:ext cx="1643074" cy="1643074"/>
            </a:xfrm>
            <a:prstGeom prst="rect">
              <a:avLst/>
            </a:prstGeom>
            <a:noFill/>
          </p:spPr>
        </p:pic>
        <p:pic>
          <p:nvPicPr>
            <p:cNvPr id="6" name="Picture 14" descr="C:\Users\user\Desktop\1272131202_lsongs.png"/>
            <p:cNvPicPr>
              <a:picLocks noChangeAspect="1" noChangeArrowheads="1"/>
            </p:cNvPicPr>
            <p:nvPr/>
          </p:nvPicPr>
          <p:blipFill>
            <a:blip r:embed="rId5" cstate="print"/>
            <a:srcRect/>
            <a:stretch>
              <a:fillRect/>
            </a:stretch>
          </p:blipFill>
          <p:spPr bwMode="auto">
            <a:xfrm>
              <a:off x="4643438" y="4219572"/>
              <a:ext cx="1785950" cy="1785950"/>
            </a:xfrm>
            <a:prstGeom prst="rect">
              <a:avLst/>
            </a:prstGeom>
            <a:noFill/>
          </p:spPr>
        </p:pic>
        <p:pic>
          <p:nvPicPr>
            <p:cNvPr id="7" name="Picture 15" descr="C:\Users\user\Desktop\1272131145_Picture.png"/>
            <p:cNvPicPr>
              <a:picLocks noChangeAspect="1" noChangeArrowheads="1"/>
            </p:cNvPicPr>
            <p:nvPr/>
          </p:nvPicPr>
          <p:blipFill>
            <a:blip r:embed="rId6" cstate="print"/>
            <a:srcRect/>
            <a:stretch>
              <a:fillRect/>
            </a:stretch>
          </p:blipFill>
          <p:spPr bwMode="auto">
            <a:xfrm>
              <a:off x="6858016" y="4286256"/>
              <a:ext cx="1785950" cy="1785950"/>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par>
                          <p:cTn id="15" fill="hold">
                            <p:stCondLst>
                              <p:cond delay="0"/>
                            </p:stCondLst>
                            <p:childTnLst>
                              <p:par>
                                <p:cTn id="16" presetID="10" presetClass="entr" presetSubtype="0"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_Currency_theme_TP10216971">
  <a:themeElements>
    <a:clrScheme name="Currency">
      <a:dk1>
        <a:sysClr val="windowText" lastClr="000000"/>
      </a:dk1>
      <a:lt1>
        <a:sysClr val="window" lastClr="FFFFFF"/>
      </a:lt1>
      <a:dk2>
        <a:srgbClr val="4A606E"/>
      </a:dk2>
      <a:lt2>
        <a:srgbClr val="D1E1E3"/>
      </a:lt2>
      <a:accent1>
        <a:srgbClr val="79B5B0"/>
      </a:accent1>
      <a:accent2>
        <a:srgbClr val="B4BC4C"/>
      </a:accent2>
      <a:accent3>
        <a:srgbClr val="B77851"/>
      </a:accent3>
      <a:accent4>
        <a:srgbClr val="776A5B"/>
      </a:accent4>
      <a:accent5>
        <a:srgbClr val="B6AD76"/>
      </a:accent5>
      <a:accent6>
        <a:srgbClr val="95AEB1"/>
      </a:accent6>
      <a:hlink>
        <a:srgbClr val="3ECCED"/>
      </a:hlink>
      <a:folHlink>
        <a:srgbClr val="2C6C93"/>
      </a:folHlink>
    </a:clrScheme>
    <a:fontScheme name="Currency">
      <a:maj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S明朝E"/>
        <a:font script="Hang" typeface="맑은 고딕"/>
        <a:font script="Hans" typeface="华文楷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rrency">
      <a:fillStyleLst>
        <a:solidFill>
          <a:schemeClr val="phClr"/>
        </a:solidFill>
        <a:gradFill rotWithShape="1">
          <a:gsLst>
            <a:gs pos="0">
              <a:schemeClr val="phClr">
                <a:tint val="80000"/>
                <a:satMod val="110000"/>
              </a:schemeClr>
            </a:gs>
            <a:gs pos="47500">
              <a:schemeClr val="phClr">
                <a:tint val="35000"/>
                <a:satMod val="110000"/>
              </a:schemeClr>
            </a:gs>
            <a:gs pos="58500">
              <a:schemeClr val="phClr">
                <a:tint val="35000"/>
                <a:satMod val="110000"/>
              </a:schemeClr>
            </a:gs>
            <a:gs pos="100000">
              <a:schemeClr val="phClr">
                <a:tint val="80000"/>
                <a:satMod val="110000"/>
              </a:schemeClr>
            </a:gs>
          </a:gsLst>
          <a:lin ang="3600000" scaled="1"/>
        </a:gradFill>
        <a:gradFill rotWithShape="1">
          <a:gsLst>
            <a:gs pos="0">
              <a:schemeClr val="phClr">
                <a:shade val="52000"/>
                <a:satMod val="105000"/>
              </a:schemeClr>
            </a:gs>
            <a:gs pos="47500">
              <a:schemeClr val="phClr">
                <a:shade val="89000"/>
                <a:satMod val="105000"/>
              </a:schemeClr>
            </a:gs>
            <a:gs pos="58500">
              <a:schemeClr val="phClr">
                <a:shade val="89000"/>
                <a:satMod val="105000"/>
              </a:schemeClr>
            </a:gs>
            <a:gs pos="100000">
              <a:schemeClr val="phClr">
                <a:shade val="52000"/>
                <a:satMod val="105000"/>
              </a:schemeClr>
            </a:gs>
          </a:gsLst>
          <a:lin ang="3600000" scaled="1"/>
        </a:gradFill>
      </a:fillStyleLst>
      <a:lnStyleLst>
        <a:ln w="10000" cap="flat" cmpd="sng" algn="ctr">
          <a:solidFill>
            <a:schemeClr val="phClr"/>
          </a:solidFill>
          <a:prstDash val="solid"/>
        </a:ln>
        <a:ln w="60000" cap="flat" cmpd="thickThin" algn="ctr">
          <a:solidFill>
            <a:schemeClr val="phClr"/>
          </a:solidFill>
          <a:prstDash val="solid"/>
        </a:ln>
        <a:ln w="25400" cap="flat" cmpd="sng" algn="ctr">
          <a:solidFill>
            <a:schemeClr val="phClr"/>
          </a:solidFill>
          <a:prstDash val="solid"/>
        </a:ln>
      </a:lnStyleLst>
      <a:effectStyleLst>
        <a:effectStyle>
          <a:effectLst>
            <a:outerShdw blurRad="38100" dist="38100" dir="5400000" algn="r" rotWithShape="0">
              <a:srgbClr val="000000">
                <a:alpha val="60000"/>
              </a:srgbClr>
            </a:outerShdw>
          </a:effectLst>
        </a:effectStyle>
        <a:effectStyle>
          <a:effectLst>
            <a:outerShdw blurRad="38100" dist="38100" dir="5400000" algn="r" rotWithShape="0">
              <a:srgbClr val="000000">
                <a:alpha val="60000"/>
              </a:srgbClr>
            </a:outerShdw>
          </a:effectLst>
          <a:scene3d>
            <a:camera prst="isometricLeftDown" fov="0">
              <a:rot lat="0" lon="0" rev="0"/>
            </a:camera>
            <a:lightRig rig="harsh" dir="tl">
              <a:rot lat="0" lon="0" rev="8400000"/>
            </a:lightRig>
          </a:scene3d>
          <a:sp3d prstMaterial="flat">
            <a:bevelT w="38100" h="50800" prst="softRound"/>
          </a:sp3d>
        </a:effectStyle>
        <a:effectStyle>
          <a:effectLst>
            <a:outerShdw blurRad="50800" dist="63500" dir="5400000" algn="r" rotWithShape="0">
              <a:srgbClr val="000000">
                <a:alpha val="65000"/>
              </a:srgbClr>
            </a:outerShdw>
          </a:effectLst>
          <a:scene3d>
            <a:camera prst="isometricLeftDown" fov="0">
              <a:rot lat="0" lon="0" rev="0"/>
            </a:camera>
            <a:lightRig rig="harsh" dir="tl">
              <a:rot lat="0" lon="0" rev="840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80000"/>
                <a:satMod val="300000"/>
              </a:schemeClr>
            </a:gs>
            <a:gs pos="100000">
              <a:schemeClr val="phClr">
                <a:shade val="20000"/>
                <a:satMod val="350000"/>
              </a:schemeClr>
            </a:gs>
          </a:gsLst>
          <a:path path="circle">
            <a:fillToRect l="50000" t="50000" r="50000" b="50000"/>
          </a:path>
        </a:gradFill>
        <a:blipFill>
          <a:blip xmlns:r="http://schemas.openxmlformats.org/officeDocument/2006/relationships" r:embed="rId1">
            <a:duotone>
              <a:schemeClr val="phClr">
                <a:tint val="98000"/>
                <a:shade val="98000"/>
                <a:satMod val="120000"/>
              </a:schemeClr>
              <a:schemeClr val="phClr">
                <a:tint val="86000"/>
                <a:shade val="92000"/>
                <a:satMod val="150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Theme_Currency_theme_TP10216971</Template>
  <TotalTime>690</TotalTime>
  <Words>2428</Words>
  <Application>Microsoft Office PowerPoint</Application>
  <PresentationFormat>Apresentação na tela (4:3)</PresentationFormat>
  <Paragraphs>362</Paragraphs>
  <Slides>45</Slides>
  <Notes>15</Notes>
  <HiddenSlides>0</HiddenSlides>
  <MMClips>0</MMClips>
  <ScaleCrop>false</ScaleCrop>
  <HeadingPairs>
    <vt:vector size="4" baseType="variant">
      <vt:variant>
        <vt:lpstr>Tema</vt:lpstr>
      </vt:variant>
      <vt:variant>
        <vt:i4>1</vt:i4>
      </vt:variant>
      <vt:variant>
        <vt:lpstr>Títulos de slides</vt:lpstr>
      </vt:variant>
      <vt:variant>
        <vt:i4>45</vt:i4>
      </vt:variant>
    </vt:vector>
  </HeadingPairs>
  <TitlesOfParts>
    <vt:vector size="46" baseType="lpstr">
      <vt:lpstr>Theme_Currency_theme_TP10216971</vt:lpstr>
      <vt:lpstr>NCL</vt:lpstr>
      <vt:lpstr>Roteiro</vt:lpstr>
      <vt:lpstr>Definição</vt:lpstr>
      <vt:lpstr>Modelo NCM</vt:lpstr>
      <vt:lpstr>Modelo NCM</vt:lpstr>
      <vt:lpstr>História </vt:lpstr>
      <vt:lpstr>Marcos importantes</vt:lpstr>
      <vt:lpstr>Documento Hipermídia</vt:lpstr>
      <vt:lpstr>O que tocar?</vt:lpstr>
      <vt:lpstr>Onde tocar?</vt:lpstr>
      <vt:lpstr>Como tocar?</vt:lpstr>
      <vt:lpstr>Quando tocar?</vt:lpstr>
      <vt:lpstr>Quando Tocar?</vt:lpstr>
      <vt:lpstr>Estrutura Geral</vt:lpstr>
      <vt:lpstr>Código</vt:lpstr>
      <vt:lpstr>Estrutura Básica</vt:lpstr>
      <vt:lpstr>Estrutura Básica</vt:lpstr>
      <vt:lpstr>Estrutura - Regiões</vt:lpstr>
      <vt:lpstr>Estrutura - Regiões</vt:lpstr>
      <vt:lpstr>Estrutura - Descritores</vt:lpstr>
      <vt:lpstr>Estrutura - Descritores</vt:lpstr>
      <vt:lpstr>Tag de Mídia</vt:lpstr>
      <vt:lpstr>Contexto </vt:lpstr>
      <vt:lpstr>Contexto - Atributos </vt:lpstr>
      <vt:lpstr>Portas &lt;port&gt;</vt:lpstr>
      <vt:lpstr>Portas - Atributos</vt:lpstr>
      <vt:lpstr>Âncoras</vt:lpstr>
      <vt:lpstr>Âncoras de conteúdo</vt:lpstr>
      <vt:lpstr>Âncoras de conteúdo</vt:lpstr>
      <vt:lpstr>&lt;area&gt; - Atributos</vt:lpstr>
      <vt:lpstr>Âncora de atributo</vt:lpstr>
      <vt:lpstr>Âncora de atributo</vt:lpstr>
      <vt:lpstr>Estrutura - Conectores</vt:lpstr>
      <vt:lpstr>Estrutura - Conectores</vt:lpstr>
      <vt:lpstr>Estrutura - Conectores</vt:lpstr>
      <vt:lpstr>Estrutura - Conectores</vt:lpstr>
      <vt:lpstr>Estrutura - Conectores</vt:lpstr>
      <vt:lpstr>Tags para conectores</vt:lpstr>
      <vt:lpstr>Elos</vt:lpstr>
      <vt:lpstr>Tag &lt;bind&gt;</vt:lpstr>
      <vt:lpstr>Exemplo1:</vt:lpstr>
      <vt:lpstr>Exemplo2:</vt:lpstr>
      <vt:lpstr>Demonstração</vt:lpstr>
      <vt:lpstr>Duvidas?</vt:lpstr>
      <vt:lpstr>Referências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NCL</dc:title>
  <dc:creator>Tiago Canto</dc:creator>
  <cp:lastModifiedBy>Tiago Canto</cp:lastModifiedBy>
  <cp:revision>108</cp:revision>
  <dcterms:created xsi:type="dcterms:W3CDTF">2010-04-17T17:30:48Z</dcterms:created>
  <dcterms:modified xsi:type="dcterms:W3CDTF">2010-04-27T17:21:34Z</dcterms:modified>
</cp:coreProperties>
</file>