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notesSlides/notesSlide37.xml" ContentType="application/vnd.openxmlformats-officedocument.presentationml.notesSlide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handoutMasterIdLst>
    <p:handoutMasterId r:id="rId60"/>
  </p:handoutMasterIdLst>
  <p:sldIdLst>
    <p:sldId id="434" r:id="rId2"/>
    <p:sldId id="426" r:id="rId3"/>
    <p:sldId id="285" r:id="rId4"/>
    <p:sldId id="415" r:id="rId5"/>
    <p:sldId id="416" r:id="rId6"/>
    <p:sldId id="346" r:id="rId7"/>
    <p:sldId id="291" r:id="rId8"/>
    <p:sldId id="306" r:id="rId9"/>
    <p:sldId id="307" r:id="rId10"/>
    <p:sldId id="309" r:id="rId11"/>
    <p:sldId id="311" r:id="rId12"/>
    <p:sldId id="312" r:id="rId13"/>
    <p:sldId id="396" r:id="rId14"/>
    <p:sldId id="427" r:id="rId15"/>
    <p:sldId id="428" r:id="rId16"/>
    <p:sldId id="429" r:id="rId17"/>
    <p:sldId id="436" r:id="rId18"/>
    <p:sldId id="437" r:id="rId19"/>
    <p:sldId id="438" r:id="rId20"/>
    <p:sldId id="433" r:id="rId21"/>
    <p:sldId id="293" r:id="rId22"/>
    <p:sldId id="342" r:id="rId23"/>
    <p:sldId id="329" r:id="rId24"/>
    <p:sldId id="348" r:id="rId25"/>
    <p:sldId id="292" r:id="rId26"/>
    <p:sldId id="449" r:id="rId27"/>
    <p:sldId id="321" r:id="rId28"/>
    <p:sldId id="450" r:id="rId29"/>
    <p:sldId id="349" r:id="rId30"/>
    <p:sldId id="294" r:id="rId31"/>
    <p:sldId id="338" r:id="rId32"/>
    <p:sldId id="421" r:id="rId33"/>
    <p:sldId id="326" r:id="rId34"/>
    <p:sldId id="439" r:id="rId35"/>
    <p:sldId id="440" r:id="rId36"/>
    <p:sldId id="315" r:id="rId37"/>
    <p:sldId id="316" r:id="rId38"/>
    <p:sldId id="398" r:id="rId39"/>
    <p:sldId id="422" r:id="rId40"/>
    <p:sldId id="410" r:id="rId41"/>
    <p:sldId id="423" r:id="rId42"/>
    <p:sldId id="413" r:id="rId43"/>
    <p:sldId id="319" r:id="rId44"/>
    <p:sldId id="327" r:id="rId45"/>
    <p:sldId id="435" r:id="rId46"/>
    <p:sldId id="391" r:id="rId47"/>
    <p:sldId id="314" r:id="rId48"/>
    <p:sldId id="451" r:id="rId49"/>
    <p:sldId id="441" r:id="rId50"/>
    <p:sldId id="394" r:id="rId51"/>
    <p:sldId id="395" r:id="rId52"/>
    <p:sldId id="401" r:id="rId53"/>
    <p:sldId id="444" r:id="rId54"/>
    <p:sldId id="447" r:id="rId55"/>
    <p:sldId id="448" r:id="rId56"/>
    <p:sldId id="405" r:id="rId57"/>
    <p:sldId id="442" r:id="rId58"/>
  </p:sldIdLst>
  <p:sldSz cx="9144000" cy="6858000" type="screen4x3"/>
  <p:notesSz cx="6718300" cy="9855200"/>
  <p:custDataLst>
    <p:tags r:id="rId6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1A"/>
    <a:srgbClr val="009ED6"/>
    <a:srgbClr val="0B4755"/>
    <a:srgbClr val="CC0000"/>
    <a:srgbClr val="77CA24"/>
    <a:srgbClr val="41BAD7"/>
    <a:srgbClr val="D802EE"/>
    <a:srgbClr val="FFA015"/>
    <a:srgbClr val="FF9900"/>
    <a:srgbClr val="85C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80244" autoAdjust="0"/>
  </p:normalViewPr>
  <p:slideViewPr>
    <p:cSldViewPr>
      <p:cViewPr>
        <p:scale>
          <a:sx n="75" d="100"/>
          <a:sy n="75" d="100"/>
        </p:scale>
        <p:origin x="-5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explosion val="18"/>
            <c:spPr>
              <a:solidFill>
                <a:srgbClr val="77CA24"/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explosion val="13"/>
            <c:spPr>
              <a:solidFill>
                <a:srgbClr val="009ED6"/>
              </a:solidFill>
            </c:spPr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207"/>
          <c:w val="0.30239888769465817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0"/>
      <c:perspective val="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CC000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4563730204960829E-2"/>
          <c:y val="3.7624627299196516E-2"/>
          <c:w val="0.64964519071422488"/>
          <c:h val="0.6354115631736611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rgbClr val="0B4755"/>
              </a:solidFill>
            </a:ln>
          </c:spPr>
          <c:marker>
            <c:spPr>
              <a:solidFill>
                <a:srgbClr val="0B4755"/>
              </a:solidFill>
              <a:ln>
                <a:solidFill>
                  <a:srgbClr val="0B4755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>
              <a:solidFill>
                <a:srgbClr val="FA7A1A"/>
              </a:solidFill>
            </a:ln>
          </c:spPr>
          <c:marker>
            <c:spPr>
              <a:solidFill>
                <a:srgbClr val="FA7A1A"/>
              </a:solidFill>
              <a:ln>
                <a:solidFill>
                  <a:srgbClr val="FA7A1A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82201216"/>
        <c:axId val="82215680"/>
      </c:lineChart>
      <c:catAx>
        <c:axId val="822012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 b="1" baseline="0"/>
            </a:pPr>
            <a:endParaRPr lang="pt-BR"/>
          </a:p>
        </c:txPr>
        <c:crossAx val="82215680"/>
        <c:crosses val="autoZero"/>
        <c:auto val="1"/>
        <c:lblAlgn val="ctr"/>
        <c:lblOffset val="100"/>
      </c:catAx>
      <c:valAx>
        <c:axId val="82215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8220121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plotArea>
    <c:legend>
      <c:legendPos val="r"/>
      <c:layout/>
      <c:txPr>
        <a:bodyPr/>
        <a:lstStyle/>
        <a:p>
          <a:pPr>
            <a:defRPr lang="pt-BR" sz="1400" b="1" i="0" baseline="0"/>
          </a:pPr>
          <a:endParaRPr lang="pt-BR"/>
        </a:p>
      </c:txPr>
    </c:legend>
    <c:plotVisOnly val="1"/>
  </c:chart>
  <c:spPr>
    <a:noFill/>
    <a:effectLst>
      <a:outerShdw blurRad="50800" dist="38100" dir="8100000" algn="tr" rotWithShape="0">
        <a:prstClr val="black">
          <a:alpha val="40000"/>
        </a:prstClr>
      </a:out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6440972692840777E-2"/>
          <c:y val="7.3470125472849354E-2"/>
          <c:w val="0.69728421549409902"/>
          <c:h val="0.72159424955905815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 w="41275"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 w="38100"/>
          </c:spP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82481536"/>
        <c:axId val="82483072"/>
      </c:lineChart>
      <c:catAx>
        <c:axId val="82481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kern="1200" baseline="0">
                <a:latin typeface="+mn-lt"/>
              </a:defRPr>
            </a:pPr>
            <a:endParaRPr lang="pt-BR"/>
          </a:p>
        </c:txPr>
        <c:crossAx val="82483072"/>
        <c:crosses val="autoZero"/>
        <c:auto val="1"/>
        <c:lblAlgn val="ctr"/>
        <c:lblOffset val="100"/>
      </c:catAx>
      <c:valAx>
        <c:axId val="82483072"/>
        <c:scaling>
          <c:orientation val="minMax"/>
        </c:scaling>
        <c:axPos val="l"/>
        <c:majorGridlines/>
        <c:numFmt formatCode="General" sourceLinked="1"/>
        <c:tickLblPos val="nextTo"/>
        <c:crossAx val="82481536"/>
        <c:crosses val="autoZero"/>
        <c:crossBetween val="between"/>
      </c:valAx>
      <c:spPr>
        <a:solidFill>
          <a:prstClr val="white"/>
        </a:solidFill>
        <a:ln w="60325" cap="rnd" cmpd="sng">
          <a:noFill/>
          <a:prstDash val="solid"/>
          <a:round/>
        </a:ln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7683577531597081"/>
          <c:y val="0.32394729778022252"/>
          <c:w val="0.20729426309242965"/>
          <c:h val="0.35380659164754991"/>
        </c:manualLayout>
      </c:layout>
      <c:txPr>
        <a:bodyPr/>
        <a:lstStyle/>
        <a:p>
          <a:pPr>
            <a:defRPr sz="1400" b="1" i="0" baseline="0">
              <a:latin typeface="+mn-lt"/>
            </a:defRPr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82637184"/>
        <c:axId val="82639104"/>
      </c:lineChart>
      <c:catAx>
        <c:axId val="82637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pt-BR" sz="1400" b="1"/>
            </a:pPr>
            <a:endParaRPr lang="pt-BR"/>
          </a:p>
        </c:txPr>
        <c:crossAx val="82639104"/>
        <c:crosses val="autoZero"/>
        <c:auto val="1"/>
        <c:lblAlgn val="ctr"/>
        <c:lblOffset val="100"/>
      </c:catAx>
      <c:valAx>
        <c:axId val="82639104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pt-BR" b="1"/>
            </a:pPr>
            <a:endParaRPr lang="pt-BR"/>
          </a:p>
        </c:txPr>
        <c:crossAx val="82637184"/>
        <c:crosses val="autoZero"/>
        <c:crossBetween val="between"/>
      </c:valAx>
      <c:spPr>
        <a:solidFill>
          <a:schemeClr val="bg1"/>
        </a:solidFill>
        <a:ln w="28575">
          <a:solidFill>
            <a:schemeClr val="tx1"/>
          </a:solidFill>
        </a:ln>
      </c:spPr>
    </c:plotArea>
    <c:legend>
      <c:legendPos val="r"/>
      <c:layout/>
      <c:txPr>
        <a:bodyPr/>
        <a:lstStyle/>
        <a:p>
          <a:pPr>
            <a:defRPr b="1"/>
          </a:pPr>
          <a:endParaRPr lang="pt-BR"/>
        </a:p>
      </c:txPr>
    </c:legend>
    <c:plotVisOnly val="1"/>
  </c:chart>
  <c:spPr>
    <a:noFill/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664289140279788E-2"/>
          <c:y val="6.1679735198030786E-2"/>
          <c:w val="0.66986167743213298"/>
          <c:h val="0.61419627993720216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mobiCLUB!$B$2:$G$2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mobiCLUB!$B$3:$G$3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mobiCLUB!$B$4:$G$4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mobiCLUB!$B$1:$G$1</c:f>
              <c:strCache>
                <c:ptCount val="6"/>
                <c:pt idx="0">
                  <c:v>Custo / Benefício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Agilidade na saída</c:v>
                </c:pt>
                <c:pt idx="5">
                  <c:v>Interação com usuário</c:v>
                </c:pt>
              </c:strCache>
            </c:strRef>
          </c:cat>
          <c:val>
            <c:numRef>
              <c:f>mobiCLUB!$B$5:$G$5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marker val="1"/>
        <c:axId val="82588800"/>
        <c:axId val="82590720"/>
      </c:lineChart>
      <c:catAx>
        <c:axId val="82588800"/>
        <c:scaling>
          <c:orientation val="minMax"/>
        </c:scaling>
        <c:axPos val="b"/>
        <c:tickLblPos val="nextTo"/>
        <c:crossAx val="82590720"/>
        <c:crosses val="autoZero"/>
        <c:auto val="1"/>
        <c:lblAlgn val="ctr"/>
        <c:lblOffset val="100"/>
      </c:catAx>
      <c:valAx>
        <c:axId val="82590720"/>
        <c:scaling>
          <c:orientation val="minMax"/>
        </c:scaling>
        <c:axPos val="l"/>
        <c:majorGridlines/>
        <c:numFmt formatCode="General" sourceLinked="1"/>
        <c:tickLblPos val="nextTo"/>
        <c:crossAx val="82588800"/>
        <c:crosses val="autoZero"/>
        <c:crossBetween val="between"/>
      </c:valAx>
      <c:spPr>
        <a:solidFill>
          <a:schemeClr val="bg1"/>
        </a:solidFill>
        <a:effectLst>
          <a:outerShdw blurRad="342900" dist="12700" dir="13500000" sx="102000" sy="102000" algn="br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74410463769195712"/>
          <c:y val="0.2916846668547447"/>
          <c:w val="0.24707999701064254"/>
          <c:h val="0.41389564269824081"/>
        </c:manualLayout>
      </c:layout>
      <c:txPr>
        <a:bodyPr/>
        <a:lstStyle/>
        <a:p>
          <a:pPr>
            <a:defRPr sz="1400" baseline="0"/>
          </a:pPr>
          <a:endParaRPr lang="pt-BR"/>
        </a:p>
      </c:txPr>
    </c:legend>
    <c:plotVisOnly val="1"/>
  </c:chart>
  <c:txPr>
    <a:bodyPr/>
    <a:lstStyle/>
    <a:p>
      <a:pPr>
        <a:defRPr sz="1200" b="1" i="0" baseline="0"/>
      </a:pPr>
      <a:endParaRPr lang="pt-B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+mn-lt"/>
            </a:rPr>
            <a:t>Troca</a:t>
          </a:r>
          <a:endParaRPr lang="en-US" sz="2200" b="1" dirty="0" smtClean="0">
            <a:latin typeface="+mn-lt"/>
          </a:endParaRPr>
        </a:p>
        <a:p>
          <a:pPr algn="ctr"/>
          <a:r>
            <a:rPr lang="en-US" sz="2200" b="1" dirty="0" smtClean="0">
              <a:latin typeface="+mn-lt"/>
            </a:rPr>
            <a:t>(9000 </a:t>
          </a:r>
          <a:r>
            <a:rPr lang="en-US" sz="2200" b="1" dirty="0" err="1" smtClean="0">
              <a:latin typeface="+mn-lt"/>
            </a:rPr>
            <a:t>a.C</a:t>
          </a:r>
          <a:r>
            <a:rPr lang="en-US" sz="2200" b="1" dirty="0" smtClean="0">
              <a:latin typeface="+mn-lt"/>
            </a:rPr>
            <a:t>)</a:t>
          </a:r>
          <a:endParaRPr lang="en-US" sz="2200" b="1" dirty="0">
            <a:latin typeface="+mn-lt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</a:t>
          </a:r>
        </a:p>
        <a:p>
          <a:pPr algn="ctr"/>
          <a:r>
            <a:rPr lang="en-US" sz="2200" b="1" dirty="0" smtClean="0">
              <a:latin typeface="Corbel" pitchFamily="34" charset="0"/>
            </a:rPr>
            <a:t>(1000 </a:t>
          </a:r>
          <a:r>
            <a:rPr lang="en-US" sz="2200" b="1" dirty="0" err="1" smtClean="0">
              <a:latin typeface="Corbel" pitchFamily="34" charset="0"/>
            </a:rPr>
            <a:t>a.C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Papel</a:t>
          </a:r>
          <a:r>
            <a:rPr lang="en-US" sz="2200" b="1" dirty="0" smtClean="0">
              <a:latin typeface="Corbel" pitchFamily="34" charset="0"/>
            </a:rPr>
            <a:t> </a:t>
          </a:r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(900 </a:t>
          </a:r>
          <a:r>
            <a:rPr lang="en-US" sz="2200" b="1" dirty="0" err="1" smtClean="0">
              <a:latin typeface="Corbel" pitchFamily="34" charset="0"/>
            </a:rPr>
            <a:t>d.C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400" b="1" dirty="0" err="1" smtClean="0">
              <a:latin typeface="+mn-lt"/>
            </a:rPr>
            <a:t>Cartão</a:t>
          </a:r>
          <a:r>
            <a:rPr lang="en-US" sz="2400" b="1" dirty="0" smtClean="0">
              <a:latin typeface="+mn-lt"/>
            </a:rPr>
            <a:t>  de</a:t>
          </a:r>
        </a:p>
        <a:p>
          <a:pPr algn="ctr"/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Crédito</a:t>
          </a:r>
          <a:r>
            <a:rPr lang="en-US" sz="2400" b="1" dirty="0" smtClean="0">
              <a:latin typeface="+mn-lt"/>
            </a:rPr>
            <a:t> (1950 </a:t>
          </a:r>
          <a:r>
            <a:rPr lang="en-US" sz="2400" b="1" dirty="0" err="1" smtClean="0">
              <a:latin typeface="+mn-lt"/>
            </a:rPr>
            <a:t>d.C</a:t>
          </a:r>
          <a:r>
            <a:rPr lang="en-US" sz="2400" b="1" dirty="0" smtClean="0">
              <a:latin typeface="+mn-lt"/>
            </a:rPr>
            <a:t>)</a:t>
          </a:r>
          <a:endParaRPr lang="en-US" sz="2400" b="1" dirty="0">
            <a:latin typeface="+mn-lt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noFill/>
        <a:ln>
          <a:noFill/>
        </a:ln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 custScaleX="7639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ScaleX="82681" custScaleY="82681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Y="139109" custLinFactNeighborX="670" custLinFactNeighborY="305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FA194A-599F-474C-8CEF-8C67CA34B19A}" type="presOf" srcId="{AA690160-D328-4B69-A035-90D3C82FA0A6}" destId="{9E4DC8AD-1AC7-4E53-B32C-25202AFDB195}" srcOrd="0" destOrd="0" presId="urn:microsoft.com/office/officeart/2005/8/layout/pList2"/>
    <dgm:cxn modelId="{89FB6B87-AC5D-4477-937D-1D3167FB1D89}" type="presOf" srcId="{FD53903F-8A86-4D24-917A-36748269F973}" destId="{CAAEED2F-AC44-4514-84C2-160FDC42F579}" srcOrd="0" destOrd="0" presId="urn:microsoft.com/office/officeart/2005/8/layout/pList2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85D704A5-528C-47A3-A12D-C3CC6DF8C505}" type="presOf" srcId="{5DF8D196-4D3D-4940-9F32-682169997D7A}" destId="{87B5BDBA-3C7A-41F1-8C33-F13937A84B36}" srcOrd="0" destOrd="0" presId="urn:microsoft.com/office/officeart/2005/8/layout/pList2"/>
    <dgm:cxn modelId="{B3E55985-4166-4D87-99EB-54B44559AE1F}" type="presOf" srcId="{5DD0A7D4-5781-4819-AF33-C5CE25A2D297}" destId="{E4B0666F-2CF1-4C21-A251-46E6EBFF7C1D}" srcOrd="0" destOrd="0" presId="urn:microsoft.com/office/officeart/2005/8/layout/pList2"/>
    <dgm:cxn modelId="{DAF6DAA9-A317-4F11-806F-B0BF1A0B9A53}" type="presOf" srcId="{E3B236AA-E864-46E4-BC91-F2D73633FEA4}" destId="{A9D6457D-CBBF-4A28-8C38-C3F75EA43CF1}" srcOrd="0" destOrd="0" presId="urn:microsoft.com/office/officeart/2005/8/layout/pList2"/>
    <dgm:cxn modelId="{DD02BE7A-0A7C-4053-AE41-310FD0DCBA82}" type="presOf" srcId="{77AF15ED-F058-4A0B-B979-9880C6062DF0}" destId="{5284ED54-4761-44DA-8086-D5FD397A1C95}" srcOrd="0" destOrd="0" presId="urn:microsoft.com/office/officeart/2005/8/layout/pList2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120C2BA-351D-47C5-8BB9-FA3678024D84}" type="presOf" srcId="{476E4177-EF8D-419E-AB8A-93E66CC82482}" destId="{2572025E-E8B8-4F94-94D0-DC22D7F762FB}" srcOrd="0" destOrd="0" presId="urn:microsoft.com/office/officeart/2005/8/layout/pList2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683F1566-6573-4D0C-98D1-D4878CAE57B2}" type="presOf" srcId="{A91F7A1B-DD1E-4B26-839C-2A5EF0A403AD}" destId="{3DB5F289-A8C3-40D5-8393-8636D9BFFD29}" srcOrd="0" destOrd="0" presId="urn:microsoft.com/office/officeart/2005/8/layout/pList2"/>
    <dgm:cxn modelId="{7C5B6E36-50D6-48AD-95C8-6ABEA64C1AEB}" type="presParOf" srcId="{9E4DC8AD-1AC7-4E53-B32C-25202AFDB195}" destId="{ACBF4AF3-FAB8-444C-81AB-52C89640E279}" srcOrd="0" destOrd="0" presId="urn:microsoft.com/office/officeart/2005/8/layout/pList2"/>
    <dgm:cxn modelId="{78127024-1843-4F1D-8CBB-8205A4898E7B}" type="presParOf" srcId="{9E4DC8AD-1AC7-4E53-B32C-25202AFDB195}" destId="{78248EF9-FFBB-4EB0-94C4-16A1D0A1A170}" srcOrd="1" destOrd="0" presId="urn:microsoft.com/office/officeart/2005/8/layout/pList2"/>
    <dgm:cxn modelId="{AEB1E875-3458-42D3-A14E-437A1A2D358E}" type="presParOf" srcId="{78248EF9-FFBB-4EB0-94C4-16A1D0A1A170}" destId="{CC8831C0-DF59-484B-83B2-A708366B3EB6}" srcOrd="0" destOrd="0" presId="urn:microsoft.com/office/officeart/2005/8/layout/pList2"/>
    <dgm:cxn modelId="{290A78C3-BA91-47D1-B81D-291EBDFDC725}" type="presParOf" srcId="{CC8831C0-DF59-484B-83B2-A708366B3EB6}" destId="{2572025E-E8B8-4F94-94D0-DC22D7F762FB}" srcOrd="0" destOrd="0" presId="urn:microsoft.com/office/officeart/2005/8/layout/pList2"/>
    <dgm:cxn modelId="{9890172E-442A-47EF-ADE6-5B5CB81D56FF}" type="presParOf" srcId="{CC8831C0-DF59-484B-83B2-A708366B3EB6}" destId="{2E2B4276-DB06-4C66-80FF-919CDE10A5FE}" srcOrd="1" destOrd="0" presId="urn:microsoft.com/office/officeart/2005/8/layout/pList2"/>
    <dgm:cxn modelId="{01F17B6C-CB70-4B27-A39D-9BE228AFF797}" type="presParOf" srcId="{CC8831C0-DF59-484B-83B2-A708366B3EB6}" destId="{C43EB61A-2E04-409F-8F87-79F190ED3CE0}" srcOrd="2" destOrd="0" presId="urn:microsoft.com/office/officeart/2005/8/layout/pList2"/>
    <dgm:cxn modelId="{AB9A7285-3C54-4094-AC8A-CB9F3772CA57}" type="presParOf" srcId="{78248EF9-FFBB-4EB0-94C4-16A1D0A1A170}" destId="{3DB5F289-A8C3-40D5-8393-8636D9BFFD29}" srcOrd="1" destOrd="0" presId="urn:microsoft.com/office/officeart/2005/8/layout/pList2"/>
    <dgm:cxn modelId="{F54ED763-13CD-49C2-9EDE-94FDFE00184A}" type="presParOf" srcId="{78248EF9-FFBB-4EB0-94C4-16A1D0A1A170}" destId="{0C509E44-86D3-42D8-94FF-9B9788BAB857}" srcOrd="2" destOrd="0" presId="urn:microsoft.com/office/officeart/2005/8/layout/pList2"/>
    <dgm:cxn modelId="{EBF4430B-203B-4189-BC18-C056991FFA28}" type="presParOf" srcId="{0C509E44-86D3-42D8-94FF-9B9788BAB857}" destId="{E4B0666F-2CF1-4C21-A251-46E6EBFF7C1D}" srcOrd="0" destOrd="0" presId="urn:microsoft.com/office/officeart/2005/8/layout/pList2"/>
    <dgm:cxn modelId="{BAA25BA8-CEA3-4419-8FF4-571D088DEA1A}" type="presParOf" srcId="{0C509E44-86D3-42D8-94FF-9B9788BAB857}" destId="{BBFA0B92-8C45-4EAA-A200-A78384D846A7}" srcOrd="1" destOrd="0" presId="urn:microsoft.com/office/officeart/2005/8/layout/pList2"/>
    <dgm:cxn modelId="{D1213D1E-EA7E-4613-9DF9-D08FE39A6AD3}" type="presParOf" srcId="{0C509E44-86D3-42D8-94FF-9B9788BAB857}" destId="{BF646D7A-C7D0-4489-A68F-61F32B7DB0C6}" srcOrd="2" destOrd="0" presId="urn:microsoft.com/office/officeart/2005/8/layout/pList2"/>
    <dgm:cxn modelId="{28657C87-0F47-41FC-9AC1-9D5CAD7AEFAA}" type="presParOf" srcId="{78248EF9-FFBB-4EB0-94C4-16A1D0A1A170}" destId="{CAAEED2F-AC44-4514-84C2-160FDC42F579}" srcOrd="3" destOrd="0" presId="urn:microsoft.com/office/officeart/2005/8/layout/pList2"/>
    <dgm:cxn modelId="{8EA1F699-19C0-4922-8371-810D7F789AB9}" type="presParOf" srcId="{78248EF9-FFBB-4EB0-94C4-16A1D0A1A170}" destId="{3617A269-0CD9-4948-9932-FA1AD12DE27E}" srcOrd="4" destOrd="0" presId="urn:microsoft.com/office/officeart/2005/8/layout/pList2"/>
    <dgm:cxn modelId="{38CF2459-A88C-4354-B5F2-5AB1723591FD}" type="presParOf" srcId="{3617A269-0CD9-4948-9932-FA1AD12DE27E}" destId="{5284ED54-4761-44DA-8086-D5FD397A1C95}" srcOrd="0" destOrd="0" presId="urn:microsoft.com/office/officeart/2005/8/layout/pList2"/>
    <dgm:cxn modelId="{A81CD4D5-7BFA-4C8D-BAD7-ED8D9E97403C}" type="presParOf" srcId="{3617A269-0CD9-4948-9932-FA1AD12DE27E}" destId="{9666B65F-B8AB-44AD-8F33-AF566667E781}" srcOrd="1" destOrd="0" presId="urn:microsoft.com/office/officeart/2005/8/layout/pList2"/>
    <dgm:cxn modelId="{565AF936-9ED5-4459-A5D9-B7073FB49F57}" type="presParOf" srcId="{3617A269-0CD9-4948-9932-FA1AD12DE27E}" destId="{41BC1ABA-1F87-4B1E-94EC-41724CD12655}" srcOrd="2" destOrd="0" presId="urn:microsoft.com/office/officeart/2005/8/layout/pList2"/>
    <dgm:cxn modelId="{BAF0FFAB-D2BE-4168-A8F1-2AB73BF41537}" type="presParOf" srcId="{78248EF9-FFBB-4EB0-94C4-16A1D0A1A170}" destId="{A9D6457D-CBBF-4A28-8C38-C3F75EA43CF1}" srcOrd="5" destOrd="0" presId="urn:microsoft.com/office/officeart/2005/8/layout/pList2"/>
    <dgm:cxn modelId="{279BD9D8-B821-43A4-8960-23ACC3610743}" type="presParOf" srcId="{78248EF9-FFBB-4EB0-94C4-16A1D0A1A170}" destId="{CDFA4098-C274-4C84-9513-F0698696D98A}" srcOrd="6" destOrd="0" presId="urn:microsoft.com/office/officeart/2005/8/layout/pList2"/>
    <dgm:cxn modelId="{6F2A8C1F-29A5-406C-9945-B36B579E3242}" type="presParOf" srcId="{CDFA4098-C274-4C84-9513-F0698696D98A}" destId="{87B5BDBA-3C7A-41F1-8C33-F13937A84B36}" srcOrd="0" destOrd="0" presId="urn:microsoft.com/office/officeart/2005/8/layout/pList2"/>
    <dgm:cxn modelId="{2A59D415-4A9B-49C5-9A8E-98EDC99F44BC}" type="presParOf" srcId="{CDFA4098-C274-4C84-9513-F0698696D98A}" destId="{928528D1-DD5F-4687-9BFE-878C43D23D5D}" srcOrd="1" destOrd="0" presId="urn:microsoft.com/office/officeart/2005/8/layout/pList2"/>
    <dgm:cxn modelId="{DC2A4F1E-DE41-43E4-8CA2-90F94DC7A0C0}" type="presParOf" srcId="{CDFA4098-C274-4C84-9513-F0698696D98A}" destId="{D88C7409-AB93-4FE3-A61D-F51EE8A4B008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9ED6"/>
        </a:solidFill>
        <a:ln>
          <a:noFill/>
        </a:ln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Onde</a:t>
          </a:r>
          <a:r>
            <a:rPr lang="en-US" sz="2800" b="1" dirty="0" smtClean="0">
              <a:solidFill>
                <a:schemeClr val="bg1"/>
              </a:solidFill>
            </a:rPr>
            <a:t>?</a:t>
          </a:r>
          <a:endParaRPr lang="en-US" sz="2800" b="1" dirty="0">
            <a:solidFill>
              <a:schemeClr val="bg1"/>
            </a:solidFill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endParaRPr lang="pt-BR"/>
        </a:p>
      </dgm:t>
    </dgm:pt>
    <dgm:pt modelId="{35894D2A-7448-4EEF-BE7A-AFECDF46E879}" type="pres">
      <dgm:prSet presAssocID="{C52840DF-8D5B-484D-896D-B93D29C06196}" presName="tile1" presStyleLbl="node1" presStyleIdx="0" presStyleCnt="4" custLinFactNeighborY="-3125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 custLinFactNeighborY="3125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76630" custScaleY="766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6061A5B6-9ECD-4A78-AEAE-5FF6720A0F2B}" type="presOf" srcId="{F40673E5-67FA-4A6C-92D6-BC10F59ADBC7}" destId="{7D6BE7A4-F4F8-41A6-B378-82CB3DEF028B}" srcOrd="1" destOrd="0" presId="urn:microsoft.com/office/officeart/2005/8/layout/matrix1"/>
    <dgm:cxn modelId="{B8C38664-CCFA-4699-9275-A3DE3E7A369E}" type="presOf" srcId="{F40673E5-67FA-4A6C-92D6-BC10F59ADBC7}" destId="{35894D2A-7448-4EEF-BE7A-AFECDF46E879}" srcOrd="0" destOrd="0" presId="urn:microsoft.com/office/officeart/2005/8/layout/matrix1"/>
    <dgm:cxn modelId="{7FBA8FF9-0CAF-488F-8B96-7308EDCAD3B0}" type="presOf" srcId="{9126C300-2B5A-407A-B099-D883DF548D1F}" destId="{A4D9E059-1CF5-46B4-9BDC-6A89B9F2C818}" srcOrd="0" destOrd="0" presId="urn:microsoft.com/office/officeart/2005/8/layout/matrix1"/>
    <dgm:cxn modelId="{0A3A7EC3-7513-4C2E-B1FA-20D43F334C25}" type="presOf" srcId="{3E9217CB-9EB1-4AD5-BD05-547475D113B7}" destId="{261419D1-020B-4657-BF78-9F0E18F7ED53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677B3FD8-5D2B-435B-A798-BCBF18B9C5B6}" type="presOf" srcId="{C52840DF-8D5B-484D-896D-B93D29C06196}" destId="{6FB2D1F5-71BE-46C2-9752-FC4362EB43A7}" srcOrd="0" destOrd="0" presId="urn:microsoft.com/office/officeart/2005/8/layout/matrix1"/>
    <dgm:cxn modelId="{91F02441-1D96-46CD-B1B6-7EA6AC63DB9C}" type="presOf" srcId="{3E9217CB-9EB1-4AD5-BD05-547475D113B7}" destId="{6AE1032C-5A52-45A7-B42C-E3AD4E29B0D4}" srcOrd="1" destOrd="0" presId="urn:microsoft.com/office/officeart/2005/8/layout/matrix1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C55B85C5-490B-4EFE-A7AC-382277FE78D0}" type="presOf" srcId="{72DD7C74-4197-4F19-891E-14A58CDB7373}" destId="{5408CB34-D5AA-41FA-B3B2-04CFE8A47361}" srcOrd="1" destOrd="0" presId="urn:microsoft.com/office/officeart/2005/8/layout/matrix1"/>
    <dgm:cxn modelId="{E9468BC9-123B-4691-A1E5-168E18CDA5FF}" type="presOf" srcId="{E5F014E3-1210-480A-83E5-B29A67FA9C19}" destId="{94D001CF-E85D-43CF-A52B-834DD35C680F}" srcOrd="0" destOrd="0" presId="urn:microsoft.com/office/officeart/2005/8/layout/matrix1"/>
    <dgm:cxn modelId="{5FB70546-388F-4D4E-8607-64AF8AB759FF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B51F620D-B4CA-4646-9044-1C79EF88B7E8}" type="presOf" srcId="{72DD7C74-4197-4F19-891E-14A58CDB7373}" destId="{0CD42C0B-1FA3-425E-90C8-A1C3A2B21B06}" srcOrd="0" destOrd="0" presId="urn:microsoft.com/office/officeart/2005/8/layout/matrix1"/>
    <dgm:cxn modelId="{3B9C3C7F-2975-4827-83AA-30B06527A825}" type="presParOf" srcId="{6FB2D1F5-71BE-46C2-9752-FC4362EB43A7}" destId="{F81EAEEC-E405-46FA-81D1-576EE0EA1C35}" srcOrd="0" destOrd="0" presId="urn:microsoft.com/office/officeart/2005/8/layout/matrix1"/>
    <dgm:cxn modelId="{C2FB5BC9-5B66-4378-81ED-A7F8C47D1F9B}" type="presParOf" srcId="{F81EAEEC-E405-46FA-81D1-576EE0EA1C35}" destId="{35894D2A-7448-4EEF-BE7A-AFECDF46E879}" srcOrd="0" destOrd="0" presId="urn:microsoft.com/office/officeart/2005/8/layout/matrix1"/>
    <dgm:cxn modelId="{ACA6DCB4-702A-4626-89FD-8D730460DF8E}" type="presParOf" srcId="{F81EAEEC-E405-46FA-81D1-576EE0EA1C35}" destId="{7D6BE7A4-F4F8-41A6-B378-82CB3DEF028B}" srcOrd="1" destOrd="0" presId="urn:microsoft.com/office/officeart/2005/8/layout/matrix1"/>
    <dgm:cxn modelId="{B45122E8-4290-49A8-AE9E-1D16A9230ABC}" type="presParOf" srcId="{F81EAEEC-E405-46FA-81D1-576EE0EA1C35}" destId="{261419D1-020B-4657-BF78-9F0E18F7ED53}" srcOrd="2" destOrd="0" presId="urn:microsoft.com/office/officeart/2005/8/layout/matrix1"/>
    <dgm:cxn modelId="{5EB33518-0653-4924-B679-E9CD362A0EDB}" type="presParOf" srcId="{F81EAEEC-E405-46FA-81D1-576EE0EA1C35}" destId="{6AE1032C-5A52-45A7-B42C-E3AD4E29B0D4}" srcOrd="3" destOrd="0" presId="urn:microsoft.com/office/officeart/2005/8/layout/matrix1"/>
    <dgm:cxn modelId="{E80F46BE-E389-487B-9B92-657F5DED28B8}" type="presParOf" srcId="{F81EAEEC-E405-46FA-81D1-576EE0EA1C35}" destId="{94D001CF-E85D-43CF-A52B-834DD35C680F}" srcOrd="4" destOrd="0" presId="urn:microsoft.com/office/officeart/2005/8/layout/matrix1"/>
    <dgm:cxn modelId="{E0AA2937-AE50-498A-BC9B-8DE3466342EA}" type="presParOf" srcId="{F81EAEEC-E405-46FA-81D1-576EE0EA1C35}" destId="{7BA5ED7B-4C9D-4749-976E-6907BA0B55EF}" srcOrd="5" destOrd="0" presId="urn:microsoft.com/office/officeart/2005/8/layout/matrix1"/>
    <dgm:cxn modelId="{B8AAE993-B4C6-47FD-89C2-7BC8A6FA8AE7}" type="presParOf" srcId="{F81EAEEC-E405-46FA-81D1-576EE0EA1C35}" destId="{0CD42C0B-1FA3-425E-90C8-A1C3A2B21B06}" srcOrd="6" destOrd="0" presId="urn:microsoft.com/office/officeart/2005/8/layout/matrix1"/>
    <dgm:cxn modelId="{3B03DCA9-0C30-4499-8687-C0F87CBEA6C4}" type="presParOf" srcId="{F81EAEEC-E405-46FA-81D1-576EE0EA1C35}" destId="{5408CB34-D5AA-41FA-B3B2-04CFE8A47361}" srcOrd="7" destOrd="0" presId="urn:microsoft.com/office/officeart/2005/8/layout/matrix1"/>
    <dgm:cxn modelId="{82B94306-50B6-4469-A505-66B3D34F7AEA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474166" y="243840"/>
          <a:ext cx="1411735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+mn-lt"/>
            </a:rPr>
            <a:t>Troca</a:t>
          </a:r>
          <a:endParaRPr lang="en-US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(9000 </a:t>
          </a:r>
          <a:r>
            <a:rPr lang="en-US" sz="2200" b="1" kern="1200" dirty="0" err="1" smtClean="0">
              <a:latin typeface="+mn-lt"/>
            </a:rPr>
            <a:t>a.C</a:t>
          </a:r>
          <a:r>
            <a:rPr lang="en-US" sz="2200" b="1" kern="1200" dirty="0" smtClean="0">
              <a:latin typeface="+mn-lt"/>
            </a:rPr>
            <a:t>)</a:t>
          </a:r>
          <a:endParaRPr lang="en-US" sz="2200" b="1" kern="1200" dirty="0">
            <a:latin typeface="+mn-lt"/>
          </a:endParaRPr>
        </a:p>
      </dsp:txBody>
      <dsp:txXfrm rot="10800000">
        <a:off x="256075" y="1828799"/>
        <a:ext cx="1847918" cy="2235200"/>
      </dsp:txXfrm>
    </dsp:sp>
    <dsp:sp modelId="{BF646D7A-C7D0-4489-A68F-61F32B7DB0C6}">
      <dsp:nvSpPr>
        <dsp:cNvPr id="0" name=""/>
        <dsp:cNvSpPr/>
      </dsp:nvSpPr>
      <dsp:spPr>
        <a:xfrm>
          <a:off x="2448806" y="359974"/>
          <a:ext cx="1527877" cy="110885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orbel" pitchFamily="34" charset="0"/>
            </a:rPr>
            <a:t>(1000 </a:t>
          </a:r>
          <a:r>
            <a:rPr lang="en-US" sz="2200" b="1" kern="1200" dirty="0" err="1" smtClean="0">
              <a:latin typeface="Corbel" pitchFamily="34" charset="0"/>
            </a:rPr>
            <a:t>a.C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2288785" y="1828799"/>
        <a:ext cx="1847918" cy="2235200"/>
      </dsp:txXfrm>
    </dsp:sp>
    <dsp:sp modelId="{41BC1ABA-1F87-4B1E-94EC-41724CD12655}">
      <dsp:nvSpPr>
        <dsp:cNvPr id="0" name=""/>
        <dsp:cNvSpPr/>
      </dsp:nvSpPr>
      <dsp:spPr>
        <a:xfrm>
          <a:off x="4333876" y="31739"/>
          <a:ext cx="1847918" cy="18656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1495" y="1838004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Papel</a:t>
          </a:r>
          <a:r>
            <a:rPr lang="en-US" sz="2200" b="1" kern="1200" dirty="0" smtClean="0">
              <a:latin typeface="Corbel" pitchFamily="34" charset="0"/>
            </a:rPr>
            <a:t> </a:t>
          </a: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(900 </a:t>
          </a:r>
          <a:r>
            <a:rPr lang="en-US" sz="2200" b="1" kern="1200" dirty="0" err="1" smtClean="0">
              <a:latin typeface="Corbel" pitchFamily="34" charset="0"/>
            </a:rPr>
            <a:t>d.C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4321495" y="1838004"/>
        <a:ext cx="1847918" cy="2235200"/>
      </dsp:txXfrm>
    </dsp:sp>
    <dsp:sp modelId="{D88C7409-AB93-4FE3-A61D-F51EE8A4B008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+mn-lt"/>
            </a:rPr>
            <a:t>Cartão</a:t>
          </a:r>
          <a:r>
            <a:rPr lang="en-US" sz="2400" b="1" kern="1200" dirty="0" smtClean="0">
              <a:latin typeface="+mn-lt"/>
            </a:rPr>
            <a:t> 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Crédito</a:t>
          </a:r>
          <a:r>
            <a:rPr lang="en-US" sz="2400" b="1" kern="1200" dirty="0" smtClean="0">
              <a:latin typeface="+mn-lt"/>
            </a:rPr>
            <a:t> (1950 </a:t>
          </a:r>
          <a:r>
            <a:rPr lang="en-US" sz="2400" b="1" kern="1200" dirty="0" err="1" smtClean="0">
              <a:latin typeface="+mn-lt"/>
            </a:rPr>
            <a:t>d.C</a:t>
          </a:r>
          <a:r>
            <a:rPr lang="en-US" sz="2400" b="1" kern="1200" dirty="0" smtClean="0">
              <a:latin typeface="+mn-lt"/>
            </a:rPr>
            <a:t>)</a:t>
          </a:r>
          <a:endParaRPr lang="en-US" sz="2400" b="1" kern="1200" dirty="0">
            <a:latin typeface="+mn-lt"/>
          </a:endParaRPr>
        </a:p>
      </dsp:txBody>
      <dsp:txXfrm rot="10800000">
        <a:off x="6354206" y="1828799"/>
        <a:ext cx="1847918" cy="223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570496" y="-570496"/>
          <a:ext cx="2286016" cy="3427008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 rot="16200000">
        <a:off x="856248" y="-856248"/>
        <a:ext cx="1714512" cy="3427008"/>
      </dsp:txXfrm>
    </dsp:sp>
    <dsp:sp modelId="{261419D1-020B-4657-BF78-9F0E18F7ED53}">
      <dsp:nvSpPr>
        <dsp:cNvPr id="0" name=""/>
        <dsp:cNvSpPr/>
      </dsp:nvSpPr>
      <dsp:spPr>
        <a:xfrm>
          <a:off x="3427008" y="0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3427008" y="0"/>
        <a:ext cx="3427008" cy="1714512"/>
      </dsp:txXfrm>
    </dsp:sp>
    <dsp:sp modelId="{94D001CF-E85D-43CF-A52B-834DD35C680F}">
      <dsp:nvSpPr>
        <dsp:cNvPr id="0" name=""/>
        <dsp:cNvSpPr/>
      </dsp:nvSpPr>
      <dsp:spPr>
        <a:xfrm rot="10800000">
          <a:off x="0" y="2286016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10800000">
        <a:off x="0" y="2857519"/>
        <a:ext cx="3427008" cy="1714512"/>
      </dsp:txXfrm>
    </dsp:sp>
    <dsp:sp modelId="{0CD42C0B-1FA3-425E-90C8-A1C3A2B21B06}">
      <dsp:nvSpPr>
        <dsp:cNvPr id="0" name=""/>
        <dsp:cNvSpPr/>
      </dsp:nvSpPr>
      <dsp:spPr>
        <a:xfrm rot="5400000">
          <a:off x="3997504" y="1715519"/>
          <a:ext cx="2286016" cy="342700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5400000">
        <a:off x="4283256" y="2001271"/>
        <a:ext cx="1714512" cy="3427008"/>
      </dsp:txXfrm>
    </dsp:sp>
    <dsp:sp modelId="{A4D9E059-1CF5-46B4-9BDC-6A89B9F2C818}">
      <dsp:nvSpPr>
        <dsp:cNvPr id="0" name=""/>
        <dsp:cNvSpPr/>
      </dsp:nvSpPr>
      <dsp:spPr>
        <a:xfrm>
          <a:off x="2639173" y="1848072"/>
          <a:ext cx="1575669" cy="875887"/>
        </a:xfrm>
        <a:prstGeom prst="roundRect">
          <a:avLst/>
        </a:prstGeom>
        <a:solidFill>
          <a:srgbClr val="009ED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Onde</a:t>
          </a:r>
          <a:r>
            <a:rPr lang="en-US" sz="2800" b="1" kern="1200" dirty="0" smtClean="0">
              <a:solidFill>
                <a:schemeClr val="bg1"/>
              </a:solidFill>
            </a:rPr>
            <a:t>?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39173" y="1848072"/>
        <a:ext cx="1575669" cy="87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28/11/2009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28/11/2009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31</a:t>
            </a:fld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pt-BR" dirty="0" err="1" smtClean="0"/>
              <a:t>pq</a:t>
            </a:r>
            <a:r>
              <a:rPr lang="pt-BR" dirty="0" smtClean="0"/>
              <a:t> houve o aumento de consumo com o </a:t>
            </a:r>
            <a:r>
              <a:rPr lang="pt-BR" dirty="0" err="1" smtClean="0"/>
              <a:t>mobiclub</a:t>
            </a:r>
            <a:r>
              <a:rPr lang="pt-BR" dirty="0" smtClean="0"/>
              <a:t>? </a:t>
            </a:r>
            <a:r>
              <a:rPr lang="pt-BR" dirty="0" err="1" smtClean="0"/>
              <a:t>nao</a:t>
            </a:r>
            <a:r>
              <a:rPr lang="pt-BR" dirty="0" smtClean="0"/>
              <a:t> ficou claro.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Aumentou a praticidade! Dizer que </a:t>
            </a:r>
            <a:r>
              <a:rPr lang="pt-BR" dirty="0" err="1" smtClean="0"/>
              <a:t>nao</a:t>
            </a:r>
            <a:r>
              <a:rPr lang="pt-BR" dirty="0" smtClean="0"/>
              <a:t> precisa mais passar no caixa.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32</a:t>
            </a:fld>
            <a:endParaRPr lang="pt-B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Comentar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</a:t>
            </a:r>
            <a:r>
              <a:rPr lang="en-US" baseline="0" dirty="0" smtClean="0"/>
              <a:t> ‘download’ </a:t>
            </a:r>
            <a:r>
              <a:rPr lang="en-US" baseline="0" dirty="0" err="1" smtClean="0"/>
              <a:t>automatico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mobiclub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usuário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efetuar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pagamento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 animation effects: horizontal picture list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Horizontal Picture List </a:t>
            </a:r>
            <a:r>
              <a:rPr lang="en-US" sz="1200" baseline="0" dirty="0" smtClean="0"/>
              <a:t>(third row, third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select the picture placeholder and text shape (top and bottom shape) in one of the objects.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 Graphic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 Shape After</a:t>
            </a:r>
            <a:r>
              <a:rPr lang="en-US" sz="1200" b="0" baseline="0" dirty="0" smtClean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4.44”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9.25”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Press and hold </a:t>
            </a:r>
            <a:r>
              <a:rPr lang="en-US" sz="1200" baseline="0" dirty="0" smtClean="0"/>
              <a:t>CTRL, and then select all five text boxes in the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Corbel </a:t>
            </a:r>
            <a:r>
              <a:rPr lang="en-US" sz="120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enter </a:t>
            </a:r>
            <a:r>
              <a:rPr lang="en-US" sz="1200" b="1" baseline="0" dirty="0" smtClean="0"/>
              <a:t>22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Range – Accent Colors 2 to 3 </a:t>
            </a:r>
            <a:r>
              <a:rPr lang="en-US" sz="1200" b="0" baseline="0" dirty="0" smtClean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 smtClean="0"/>
              <a:t>Select the rounded rectangle at the top of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 smtClean="0"/>
              <a:t>Click each of the five picture placeholders in the SmartArt graphic,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Ascend</a:t>
            </a:r>
            <a:r>
              <a:rPr lang="en-US" sz="1200" b="0" baseline="0" dirty="0" smtClean="0"/>
              <a:t>, 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arrow to the right of the animation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double-arrow below the animation effect to expand the list of effects.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Compress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Compress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third, fifth, seventh, ninth, and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second, fourth, sixth, eighth, and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 animation effects (effects for the pictures). Under </a:t>
            </a:r>
            <a:r>
              <a:rPr lang="en-US" sz="1200" b="1" baseline="0" dirty="0" smtClean="0"/>
              <a:t>Modify</a:t>
            </a:r>
            <a:r>
              <a:rPr lang="en-US" sz="1200" baseline="0" dirty="0" smtClean="0"/>
              <a:t>: </a:t>
            </a:r>
            <a:r>
              <a:rPr lang="en-US" sz="1200" b="1" baseline="0" dirty="0" smtClean="0"/>
              <a:t>Ascend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126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102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9888" y="496888"/>
            <a:ext cx="3386137" cy="2541587"/>
          </a:xfr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47</a:t>
            </a:fld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48</a:t>
            </a:fld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50</a:t>
            </a:fld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pictures peek-in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Titled Matrix </a:t>
            </a:r>
            <a:r>
              <a:rPr lang="en-US" sz="1200" baseline="0" dirty="0" smtClean="0"/>
              <a:t>(second option from the left) to insert the graphic into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5.67”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8.5”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in the top-level bullet only (text for the rounded rectangle at the center of the graphic). To remove the </a:t>
            </a:r>
            <a:r>
              <a:rPr lang="en-US" sz="1200" b="1" baseline="0" dirty="0" smtClean="0"/>
              <a:t>[Text]</a:t>
            </a:r>
            <a:r>
              <a:rPr lang="en-US" sz="1200" b="0" baseline="0" dirty="0" smtClean="0"/>
              <a:t> placeholder in the second-level bullets, select each bullet and press SPACE.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</a:t>
            </a:r>
            <a:r>
              <a:rPr lang="en-US" sz="1200" baseline="0" dirty="0" smtClean="0"/>
              <a:t>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rounded rectangle at the center of the graphic.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28 </a:t>
            </a:r>
            <a:r>
              <a:rPr lang="en-US" sz="1200" b="0" baseline="0" dirty="0" smtClean="0"/>
              <a:t>from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With the rounded rectangle selected, under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Type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 (</a:t>
            </a:r>
            <a:r>
              <a:rPr lang="en-US" sz="1200" baseline="0" dirty="0" smtClean="0"/>
              <a:t>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graphic, and then do the following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</a:t>
            </a:r>
            <a:r>
              <a:rPr lang="en-US" sz="1200" b="0" baseline="0" dirty="0" smtClean="0"/>
              <a:t>lick the arrow to the right of the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double-arrow below the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all five animation effects in the </a:t>
            </a:r>
            <a:r>
              <a:rPr lang="en-US" sz="1200" b="1" baseline="0" dirty="0" smtClean="0"/>
              <a:t>Custom Animation</a:t>
            </a:r>
            <a:r>
              <a:rPr lang="en-US" sz="1200" baseline="0" dirty="0" smtClean="0"/>
              <a:t> task pane. 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select the second, third, fourth, and fifth animation effects (expand effects for the picture-filled rectangles),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second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third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fourth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fifth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51</a:t>
            </a:fld>
            <a:endParaRPr lang="pt-BR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53</a:t>
            </a:fld>
            <a:endParaRPr lang="pt-BR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54</a:t>
            </a:fld>
            <a:endParaRPr lang="pt-BR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55</a:t>
            </a:fld>
            <a:endParaRPr lang="pt-BR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Inojosa</a:t>
            </a:r>
            <a:r>
              <a:rPr lang="en-US" dirty="0" smtClean="0"/>
              <a:t> </a:t>
            </a:r>
            <a:r>
              <a:rPr lang="en-US" baseline="0" dirty="0" smtClean="0"/>
              <a:t> e Ana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cervejas</a:t>
            </a:r>
            <a:r>
              <a:rPr lang="en-US" baseline="0" dirty="0" smtClean="0"/>
              <a:t>?’</a:t>
            </a:r>
          </a:p>
          <a:p>
            <a:r>
              <a:rPr lang="en-US" dirty="0" smtClean="0"/>
              <a:t>Ana: ‘so 2 ate agora,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oche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?’</a:t>
            </a:r>
          </a:p>
          <a:p>
            <a:r>
              <a:rPr lang="en-US" baseline="0" dirty="0" smtClean="0"/>
              <a:t>Ana: ‘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?’</a:t>
            </a:r>
          </a:p>
          <a:p>
            <a:r>
              <a:rPr lang="en-US" baseline="0" dirty="0" err="1" smtClean="0"/>
              <a:t>Inojosa</a:t>
            </a:r>
            <a:r>
              <a:rPr lang="en-US" baseline="0" dirty="0" smtClean="0"/>
              <a:t>: ‘</a:t>
            </a:r>
            <a:r>
              <a:rPr lang="en-US" baseline="0" dirty="0" err="1" smtClean="0"/>
              <a:t>tava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preço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cerveja</a:t>
            </a:r>
            <a:r>
              <a:rPr lang="en-US" baseline="0" dirty="0" smtClean="0"/>
              <a:t> premium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manha</a:t>
            </a:r>
            <a:r>
              <a:rPr lang="en-US" baseline="0" dirty="0" smtClean="0"/>
              <a:t>!’</a:t>
            </a:r>
            <a:endParaRPr lang="en-US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85CBFF"/>
            </a:gs>
            <a:gs pos="93000">
              <a:srgbClr val="00B0F0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28/11/2009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3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54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7.gif"/><Relationship Id="rId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-142900"/>
            <a:ext cx="667516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5" cstate="print">
            <a:lum bright="-17000" contrast="31000"/>
          </a:blip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3023586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071800" y="1586693"/>
            <a:ext cx="714382" cy="770737"/>
            <a:chOff x="2441762" y="1521114"/>
            <a:chExt cx="963619" cy="963612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97606">
              <a:off x="2594162" y="16735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445505">
              <a:off x="2738632" y="1802905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8" y="1978315"/>
              <a:ext cx="506413" cy="506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28346">
            <a:off x="1584505" y="3315196"/>
            <a:ext cx="506411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7860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5" name="Retângulo 34"/>
          <p:cNvSpPr/>
          <p:nvPr/>
        </p:nvSpPr>
        <p:spPr>
          <a:xfrm>
            <a:off x="6858016" y="1428736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o 3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ângulo de cantos arredondados 5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687575" y="1576976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071942"/>
            <a:ext cx="928694" cy="928694"/>
          </a:xfrm>
          <a:prstGeom prst="rect">
            <a:avLst/>
          </a:prstGeom>
          <a:noFill/>
        </p:spPr>
      </p:pic>
      <p:pic>
        <p:nvPicPr>
          <p:cNvPr id="20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857628"/>
            <a:ext cx="928694" cy="928694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715140" y="4714884"/>
            <a:ext cx="571500" cy="3571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de cantos arredondados 2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6687576" y="1576976"/>
            <a:ext cx="11961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:35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35743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1481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2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0003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0019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1385880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643446"/>
            <a:ext cx="928694" cy="92869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7215206" y="46434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786182" y="38576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357686" y="59293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23" name="Texto explicativo em forma de nuvem 22"/>
          <p:cNvSpPr/>
          <p:nvPr/>
        </p:nvSpPr>
        <p:spPr bwMode="auto">
          <a:xfrm flipH="1">
            <a:off x="6215074" y="1643050"/>
            <a:ext cx="2178054" cy="1714512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7" y="1714488"/>
            <a:ext cx="9650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7358082" y="20002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143504" y="3786190"/>
            <a:ext cx="1285875" cy="1071562"/>
            <a:chOff x="5500694" y="3857628"/>
            <a:chExt cx="1285875" cy="1071562"/>
          </a:xfrm>
        </p:grpSpPr>
        <p:sp>
          <p:nvSpPr>
            <p:cNvPr id="33" name="Texto explicativo em forma de nuvem 32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57686" y="2143116"/>
            <a:ext cx="1279132" cy="769441"/>
            <a:chOff x="4357686" y="2143116"/>
            <a:chExt cx="1279132" cy="769441"/>
          </a:xfrm>
        </p:grpSpPr>
        <p:sp>
          <p:nvSpPr>
            <p:cNvPr id="35" name="Texto explicativo em forma de nuvem 34"/>
            <p:cNvSpPr/>
            <p:nvPr/>
          </p:nvSpPr>
          <p:spPr bwMode="auto">
            <a:xfrm>
              <a:off x="4357686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714876" y="2143116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28662" y="3643314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“Vou sair mais cedo para não enfrentar fila.”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1349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CaixaDeTexto 9"/>
          <p:cNvSpPr txBox="1"/>
          <p:nvPr/>
        </p:nvSpPr>
        <p:spPr>
          <a:xfrm>
            <a:off x="468197" y="2571744"/>
            <a:ext cx="7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1071538" y="1785926"/>
            <a:ext cx="79296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“O Show foi muito bom! Quero voltar na próxima semana se essa banda tocar novamente.”</a:t>
            </a:r>
            <a:endParaRPr lang="pt-BR" sz="2800" b="1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1000100" y="4929198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 smtClean="0">
                <a:latin typeface="+mn-lt"/>
              </a:rPr>
              <a:t>     </a:t>
            </a:r>
            <a:r>
              <a:rPr lang="en-US" sz="2800" b="1" dirty="0" smtClean="0">
                <a:latin typeface="+mn-lt"/>
              </a:rPr>
              <a:t>“</a:t>
            </a:r>
            <a:r>
              <a:rPr lang="pt-BR" sz="2800" b="1" dirty="0" smtClean="0">
                <a:latin typeface="+mn-lt"/>
              </a:rPr>
              <a:t>Prefiro </a:t>
            </a:r>
            <a:r>
              <a:rPr lang="pt-BR" sz="2800" b="1" dirty="0">
                <a:latin typeface="+mn-lt"/>
              </a:rPr>
              <a:t>não ir </a:t>
            </a:r>
            <a:r>
              <a:rPr lang="pt-BR" sz="2800" b="1" dirty="0" smtClean="0">
                <a:latin typeface="+mn-lt"/>
              </a:rPr>
              <a:t>para o </a:t>
            </a:r>
            <a:r>
              <a:rPr lang="pt-BR" sz="2800" b="1" dirty="0" err="1" smtClean="0">
                <a:latin typeface="+mn-lt"/>
              </a:rPr>
              <a:t>PubShow</a:t>
            </a:r>
            <a:r>
              <a:rPr lang="pt-BR" sz="2800" b="1" dirty="0" smtClean="0">
                <a:latin typeface="+mn-lt"/>
              </a:rPr>
              <a:t>, odeio filas.”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800" dirty="0">
              <a:latin typeface="+mn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4" y="5072074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285720" y="600076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pic>
        <p:nvPicPr>
          <p:cNvPr id="2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0"/>
      <p:bldP spid="11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" name="Imagem 20" descr="1258228778_currency_dollar 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281502"/>
            <a:ext cx="1647828" cy="1647828"/>
          </a:xfrm>
          <a:prstGeom prst="rect">
            <a:avLst/>
          </a:prstGeom>
        </p:spPr>
      </p:pic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64305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400" b="1" dirty="0" smtClean="0"/>
              <a:t>	A </a:t>
            </a:r>
            <a:r>
              <a:rPr lang="pt-BR" sz="4400" b="1" dirty="0" err="1" smtClean="0"/>
              <a:t>PubShow</a:t>
            </a:r>
            <a:r>
              <a:rPr lang="pt-BR" sz="4400" b="1" dirty="0" smtClean="0"/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1258228874_thumbs_down_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74452" flipV="1">
            <a:off x="3120234" y="4661277"/>
            <a:ext cx="933869" cy="93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214576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b="1" dirty="0" smtClean="0">
                <a:latin typeface="+mn-lt"/>
              </a:rPr>
              <a:t>Perfil:</a:t>
            </a:r>
            <a:endParaRPr lang="pt-BR" sz="36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428763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>
                <a:latin typeface="+mn-lt"/>
              </a:rPr>
              <a:t>250 pessoas </a:t>
            </a:r>
            <a:r>
              <a:rPr lang="pt-BR" sz="3600" dirty="0" smtClean="0">
                <a:latin typeface="+mn-lt"/>
              </a:rPr>
              <a:t>entrevistadas</a:t>
            </a:r>
            <a:r>
              <a:rPr lang="pt-BR" sz="3600" dirty="0">
                <a:latin typeface="+mn-lt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857513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 smtClean="0">
                <a:latin typeface="+mn-lt"/>
              </a:rPr>
              <a:t>Faixa etária: 18 a 30 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 smtClean="0">
                <a:latin typeface="+mn-lt"/>
              </a:rPr>
              <a:t>Freqüentadores </a:t>
            </a:r>
            <a:r>
              <a:rPr lang="pt-BR" sz="3600" dirty="0">
                <a:latin typeface="+mn-lt"/>
              </a:rPr>
              <a:t>de </a:t>
            </a:r>
            <a:r>
              <a:rPr lang="pt-BR" sz="3600" dirty="0" smtClean="0">
                <a:latin typeface="+mn-lt"/>
              </a:rPr>
              <a:t>boates.</a:t>
            </a:r>
            <a:endParaRPr lang="pt-BR" sz="36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Questionário e Entrevistas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928662" y="3111517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428860" y="4611715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00232" y="3254393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57686" y="361158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14678" y="325439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  <p:sp>
        <p:nvSpPr>
          <p:cNvPr id="14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4714876" y="3857628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14546" y="350043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deixa de consumir produtos ou </a:t>
            </a:r>
            <a:r>
              <a:rPr lang="pt-BR" sz="3200" b="1" dirty="0" err="1">
                <a:latin typeface="+mn-lt"/>
              </a:rPr>
              <a:t>frequentar</a:t>
            </a:r>
            <a:r>
              <a:rPr lang="pt-BR" sz="3200" b="1" dirty="0">
                <a:latin typeface="+mn-lt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3174" y="492919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0562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01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3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2143116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>
                <a:latin typeface="+mn-lt"/>
              </a:rPr>
              <a:t>“</a:t>
            </a:r>
            <a:r>
              <a:rPr lang="pt-BR" sz="3600" b="1" dirty="0" smtClean="0">
                <a:latin typeface="+mn-lt"/>
              </a:rPr>
              <a:t>Criar soluções móveis inteligentes para aumentar a rentabilidade dos nossos clientes.”</a:t>
            </a:r>
            <a:endParaRPr lang="pt-BR" sz="3600" b="1" dirty="0">
              <a:latin typeface="+mn-lt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214678" y="4572008"/>
            <a:ext cx="2714644" cy="11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tângulo de cantos arredondados 20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Missão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da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Empresa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571472" y="2428868"/>
            <a:ext cx="8072493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800" b="1" dirty="0" smtClean="0">
                <a:latin typeface="+mn-lt"/>
              </a:rPr>
              <a:t>As boates perdem clientes e deixam de </a:t>
            </a:r>
            <a:r>
              <a:rPr lang="pt-BR" sz="3800" b="1" dirty="0" smtClean="0">
                <a:latin typeface="+mn-lt"/>
              </a:rPr>
              <a:t>vender mais, </a:t>
            </a:r>
            <a:r>
              <a:rPr lang="pt-BR" sz="3800" b="1" dirty="0" smtClean="0">
                <a:latin typeface="+mn-lt"/>
              </a:rPr>
              <a:t>devido </a:t>
            </a:r>
            <a:r>
              <a:rPr lang="pt-BR" sz="3800" b="1" dirty="0" smtClean="0">
                <a:latin typeface="+mn-lt"/>
              </a:rPr>
              <a:t>aos atuais processos de pagamentos e carência </a:t>
            </a:r>
            <a:r>
              <a:rPr lang="pt-BR" sz="3800" b="1" smtClean="0">
                <a:latin typeface="+mn-lt"/>
              </a:rPr>
              <a:t>dos seus meios </a:t>
            </a:r>
            <a:r>
              <a:rPr lang="pt-BR" sz="3800" b="1" dirty="0" smtClean="0">
                <a:latin typeface="+mn-lt"/>
              </a:rPr>
              <a:t>de divulgação.</a:t>
            </a:r>
            <a:endParaRPr lang="pt-BR" sz="3800" b="1" dirty="0">
              <a:latin typeface="+mn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Problema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tângulo de cantos arredondados 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Formas de Pagamento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de cantos arredondados 19"/>
          <p:cNvSpPr/>
          <p:nvPr/>
        </p:nvSpPr>
        <p:spPr>
          <a:xfrm>
            <a:off x="5715008" y="2000240"/>
            <a:ext cx="2357454" cy="2365684"/>
          </a:xfrm>
          <a:prstGeom prst="roundRect">
            <a:avLst>
              <a:gd name="adj" fmla="val 10000"/>
            </a:avLst>
          </a:prstGeom>
          <a:blipFill dpi="0" rotWithShape="0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3335250"/>
              <a:satOff val="-2982"/>
              <a:lumOff val="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26" descr="1258255831_Apple 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357694"/>
            <a:ext cx="2000264" cy="2000264"/>
          </a:xfrm>
          <a:prstGeom prst="rect">
            <a:avLst/>
          </a:prstGeom>
        </p:spPr>
      </p:pic>
      <p:pic>
        <p:nvPicPr>
          <p:cNvPr id="28" name="Imagem 27" descr="1258255874_credit_c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85736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2471737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Comodidade e Praticidade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3200" b="1" dirty="0" smtClean="0">
                <a:latin typeface="+mn-lt"/>
              </a:rPr>
              <a:t>Desvantagens</a:t>
            </a:r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Pagamentos Móveis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 descr="img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357430"/>
            <a:ext cx="188206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500570"/>
            <a:ext cx="2357454" cy="122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Confiável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Estabelecimento não paga comissão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r>
              <a:rPr lang="pt-BR" sz="3200" b="1" dirty="0" smtClean="0">
                <a:latin typeface="+mn-lt"/>
              </a:rPr>
              <a:t>                              Desvantagens </a:t>
            </a:r>
          </a:p>
          <a:p>
            <a:pPr lvl="6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Não evita a fila</a:t>
            </a:r>
          </a:p>
          <a:p>
            <a:pPr lvl="6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Dinheiro em Espécie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285720" y="1571612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Portabilidade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Segurança</a:t>
            </a:r>
          </a:p>
          <a:p>
            <a:pPr lvl="0"/>
            <a:endParaRPr lang="pt-BR" sz="2600" dirty="0" smtClean="0">
              <a:latin typeface="+mn-lt"/>
            </a:endParaRPr>
          </a:p>
          <a:p>
            <a:r>
              <a:rPr lang="pt-BR" sz="3200" b="1" dirty="0" smtClean="0">
                <a:latin typeface="+mn-lt"/>
              </a:rPr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Aceitabilidade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Cartão de Crédito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55874_credit_c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57161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86260"/>
            <a:ext cx="885825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Custo/Benefício ($) </a:t>
            </a:r>
            <a:r>
              <a:rPr lang="pt-BR" sz="2400" dirty="0" smtClean="0">
                <a:latin typeface="+mn-lt"/>
                <a:ea typeface="Calibri" pitchFamily="34" charset="0"/>
                <a:cs typeface="Times New Roman" pitchFamily="18" charset="0"/>
              </a:rPr>
              <a:t>– Custo de implementação e uso do sistema em detrimento às vantagens de usá-lo. </a:t>
            </a:r>
          </a:p>
          <a:p>
            <a:pPr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+mn-lt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Segurança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Segurança no ambiente de utilização do serviço (antes e durante).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Praticidade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– Facilidade em utilizar o serviço.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Agilidade na saída </a:t>
            </a:r>
            <a:r>
              <a:rPr lang="pt-BR" sz="2400" dirty="0">
                <a:latin typeface="+mn-lt"/>
              </a:rPr>
              <a:t>– </a:t>
            </a:r>
            <a:r>
              <a:rPr lang="pt-BR" sz="2400" dirty="0" smtClean="0">
                <a:latin typeface="+mn-lt"/>
              </a:rPr>
              <a:t>Leva em conta o tempo </a:t>
            </a:r>
            <a:r>
              <a:rPr lang="pt-BR" sz="2400" dirty="0">
                <a:latin typeface="+mn-lt"/>
              </a:rPr>
              <a:t>gasto entre a decisão e o ato de sair do </a:t>
            </a:r>
            <a:r>
              <a:rPr lang="pt-BR" sz="2400" dirty="0" smtClean="0">
                <a:latin typeface="+mn-lt"/>
              </a:rPr>
              <a:t>local.</a:t>
            </a:r>
          </a:p>
          <a:p>
            <a:pPr eaLnBrk="0" hangingPunct="0">
              <a:spcAft>
                <a:spcPts val="1500"/>
              </a:spcAft>
              <a:buBlip>
                <a:blip r:embed="rId4"/>
              </a:buBlip>
            </a:pPr>
            <a:r>
              <a:rPr lang="pt-BR" sz="2400" b="1" dirty="0" smtClean="0">
                <a:latin typeface="+mn-lt"/>
              </a:rPr>
              <a:t>Interação com Usuário </a:t>
            </a:r>
            <a:r>
              <a:rPr lang="pt-BR" sz="2400" dirty="0" smtClean="0">
                <a:latin typeface="+mn-lt"/>
              </a:rPr>
              <a:t>– Serviço extra agregado ao sistema.</a:t>
            </a: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Valores Comparados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Valores Comparados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00034" y="1428736"/>
          <a:ext cx="8215370" cy="4674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644"/>
                <a:gridCol w="550072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  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 anchor="ctr"/>
                </a:tc>
              </a:tr>
              <a:tr h="70581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Custo/Benefício ($) 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de implementação e uso do sistema em detrimento às vantagens de usá-lo. </a:t>
                      </a:r>
                      <a:endParaRPr lang="pt-BR" dirty="0"/>
                    </a:p>
                  </a:txBody>
                  <a:tcPr anchor="ctr"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Disponibilidade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Capacidade do sistema fornecer o serviço proposto quando preciso.</a:t>
                      </a:r>
                      <a:endParaRPr lang="pt-BR" dirty="0"/>
                    </a:p>
                  </a:txBody>
                  <a:tcPr anchor="ctr"/>
                </a:tc>
              </a:tr>
              <a:tr h="71153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Segurança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Segurança no ambiente de utilização do serviço (antes e durante).</a:t>
                      </a:r>
                      <a:endParaRPr lang="pt-BR" dirty="0"/>
                    </a:p>
                  </a:txBody>
                  <a:tcPr anchor="ctr"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Praticidade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Facilidade em utilizar o serviço.</a:t>
                      </a:r>
                      <a:endParaRPr lang="pt-BR" dirty="0"/>
                    </a:p>
                  </a:txBody>
                  <a:tcPr anchor="ctr"/>
                </a:tc>
              </a:tr>
              <a:tr h="79150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Agilidade na saída 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Leva em conta o tempo gasto entre a decisão e o ato de sair do local.</a:t>
                      </a:r>
                      <a:endParaRPr lang="pt-BR" dirty="0"/>
                    </a:p>
                  </a:txBody>
                  <a:tcPr anchor="ctr"/>
                </a:tc>
              </a:tr>
              <a:tr h="63727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Interação com usuário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Serviço extra agregado ao sistema.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" name="Gráfico 3"/>
          <p:cNvGraphicFramePr/>
          <p:nvPr/>
        </p:nvGraphicFramePr>
        <p:xfrm>
          <a:off x="285720" y="1571612"/>
          <a:ext cx="88582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urva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de Valores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urva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de Valores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áfico 14"/>
          <p:cNvGraphicFramePr/>
          <p:nvPr/>
        </p:nvGraphicFramePr>
        <p:xfrm>
          <a:off x="142844" y="1500174"/>
          <a:ext cx="900115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82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interessados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?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001056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Contextualização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Cenário Atual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Questionários e estatísticas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Concorrentes e curva de Valores</a:t>
            </a:r>
          </a:p>
          <a:p>
            <a:pPr indent="2794000"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A</a:t>
            </a:r>
          </a:p>
          <a:p>
            <a:pPr indent="2794000"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JEITARR!!!!!!!!!!!!!!!!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Roteiro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744698"/>
            <a:ext cx="85725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Boates (Cliente)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Maior público no estabelecimento.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Aumentar o consumo.</a:t>
            </a:r>
            <a:endParaRPr lang="pt-BR" sz="3000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err="1">
                <a:latin typeface="+mn-lt"/>
              </a:rPr>
              <a:t>Frequentadores</a:t>
            </a:r>
            <a:r>
              <a:rPr lang="pt-BR" sz="3200" b="1" dirty="0">
                <a:latin typeface="+mn-lt"/>
              </a:rPr>
              <a:t> de boate (Usuários)</a:t>
            </a:r>
          </a:p>
          <a:p>
            <a:pPr marL="809625" lvl="1" indent="-352425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Forma prática, rápida e segura de fazer pagamentos</a:t>
            </a:r>
            <a:r>
              <a:rPr lang="pt-BR" sz="3000" dirty="0" smtClean="0">
                <a:latin typeface="Arial Rounded MT Bold" pitchFamily="34" charset="0"/>
              </a:rPr>
              <a:t>.</a:t>
            </a:r>
            <a:endParaRPr lang="pt-BR" sz="30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Retângulo de cantos arredondados 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929322" y="-1428784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1428728" y="-1540406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000496" y="-1571660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9288E-6 L -0.21267 0.52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154E-6 L 0.12778 0.561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828 L 0.16181 0.5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00702"/>
            <a:ext cx="1936855" cy="17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tângulo de cantos arredondados 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000496" y="2183300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2571736" y="2285992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5429256" y="2285968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1711E-6 L 0.00607 0.34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0.13663 0.330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2109E-6 L -0.14045 0.34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2357422" y="285728"/>
            <a:ext cx="4143404" cy="1571636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456795"/>
            <a:ext cx="82153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Sistema Web.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Fácil de integrar com 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Pagamento pelo celular.</a:t>
            </a:r>
          </a:p>
          <a:p>
            <a:pPr marL="358775" indent="-185738" algn="just" defTabSz="912813"/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-428652"/>
            <a:ext cx="32582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Serviços Agregados 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714488"/>
            <a:ext cx="821531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SMS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Boate</a:t>
            </a:r>
            <a:r>
              <a:rPr lang="pt-BR" sz="32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Divulgação de eventos em massa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Insere promoções de produtos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pt-BR" sz="11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Autoriza recebimento de mensagens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Visualiza promoções no evento</a:t>
            </a:r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43702" y="5357826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500438"/>
            <a:ext cx="357190" cy="357190"/>
          </a:xfrm>
          <a:prstGeom prst="rect">
            <a:avLst/>
          </a:prstGeom>
        </p:spPr>
      </p:pic>
      <p:pic>
        <p:nvPicPr>
          <p:cNvPr id="17" name="Imagem 16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4857760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Serviços Agregados </a:t>
            </a:r>
            <a:endParaRPr lang="en-US" sz="48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714488"/>
            <a:ext cx="78581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Enquetes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Boate</a:t>
            </a:r>
            <a:r>
              <a:rPr lang="pt-BR" sz="32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Insere enquete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Visualiza resultados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</a:pPr>
            <a:endParaRPr lang="pt-BR" sz="12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Vota na enquete durante o evento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Votação opcional</a:t>
            </a:r>
          </a:p>
          <a:p>
            <a:pPr marL="1354138" lvl="2" indent="-346075" algn="just" defTabSz="912813"/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43768" y="485589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de cantos arredondados 45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311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25278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521493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786058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74209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714749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3857628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078036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143380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714749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9" y="1357297"/>
            <a:ext cx="3857644" cy="4143397"/>
            <a:chOff x="4714876" y="1000077"/>
            <a:chExt cx="3857670" cy="414342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429399" y="407193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572276" y="4429122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286662" y="1428709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429537" y="1785901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714876" y="1000077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929191" y="135727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157161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200024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714884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28599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230436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3929061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0" y="3929061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07194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643174" y="600076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2862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214810" y="27146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86592" y="378618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9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16386" name="AutoShape 2" descr="https://mail.google.com/mail/?ui=2&amp;ik=33bab19274&amp;view=att&amp;th=124bc00b04bbefad&amp;attid=0.1&amp;disp=inline&amp;realattid=f_g1kza9r5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488" y="3214686"/>
            <a:ext cx="3071834" cy="19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m 46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85918" y="3929066"/>
            <a:ext cx="500066" cy="500066"/>
          </a:xfrm>
          <a:prstGeom prst="rect">
            <a:avLst/>
          </a:prstGeom>
        </p:spPr>
      </p:pic>
      <p:pic>
        <p:nvPicPr>
          <p:cNvPr id="48" name="Imagem 47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0628" y="2500306"/>
            <a:ext cx="500066" cy="500066"/>
          </a:xfrm>
          <a:prstGeom prst="rect">
            <a:avLst/>
          </a:prstGeom>
        </p:spPr>
      </p:pic>
      <p:pic>
        <p:nvPicPr>
          <p:cNvPr id="49" name="Imagem 48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71868" y="5214950"/>
            <a:ext cx="500066" cy="500066"/>
          </a:xfrm>
          <a:prstGeom prst="rect">
            <a:avLst/>
          </a:prstGeom>
        </p:spPr>
      </p:pic>
      <p:pic>
        <p:nvPicPr>
          <p:cNvPr id="51" name="Imagem 50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29256" y="5286388"/>
            <a:ext cx="500066" cy="500066"/>
          </a:xfrm>
          <a:prstGeom prst="rect">
            <a:avLst/>
          </a:prstGeom>
        </p:spPr>
      </p:pic>
      <p:pic>
        <p:nvPicPr>
          <p:cNvPr id="53" name="Imagem 52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342900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27" grpId="0" animBg="1"/>
      <p:bldP spid="27" grpId="1" animBg="1"/>
      <p:bldP spid="27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" name="Retângulo de cantos arredondados 40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7971" y="2039935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1776408" y="1396997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857356" y="157161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  <a:solidFill>
            <a:srgbClr val="FA7A1A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357298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276448" y="23971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-0.18507 -0.1292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4463 L 0.56962 0.129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1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8" name="Retângulo de cantos arredondados 4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itle 9"/>
          <p:cNvSpPr txBox="1">
            <a:spLocks/>
          </p:cNvSpPr>
          <p:nvPr/>
        </p:nvSpPr>
        <p:spPr bwMode="auto">
          <a:xfrm>
            <a:off x="428625" y="142852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71876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23452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77005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52863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5572140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2500306"/>
            <a:ext cx="1785951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upo 78"/>
          <p:cNvGrpSpPr/>
          <p:nvPr/>
        </p:nvGrpSpPr>
        <p:grpSpPr>
          <a:xfrm>
            <a:off x="2857488" y="1142984"/>
            <a:ext cx="3571900" cy="5357849"/>
            <a:chOff x="3286116" y="1142984"/>
            <a:chExt cx="3571900" cy="5357849"/>
          </a:xfrm>
        </p:grpSpPr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6116" y="1142984"/>
              <a:ext cx="3571900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/>
            <p:cNvSpPr txBox="1"/>
            <p:nvPr/>
          </p:nvSpPr>
          <p:spPr>
            <a:xfrm>
              <a:off x="3500430" y="1928802"/>
              <a:ext cx="1782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>
                  <a:latin typeface="+mn-lt"/>
                </a:rPr>
                <a:t>From</a:t>
              </a:r>
              <a:r>
                <a:rPr lang="pt-BR" dirty="0" smtClean="0">
                  <a:latin typeface="+mn-lt"/>
                </a:rPr>
                <a:t>: </a:t>
              </a:r>
              <a:r>
                <a:rPr lang="pt-BR" dirty="0" err="1" smtClean="0">
                  <a:latin typeface="+mn-lt"/>
                </a:rPr>
                <a:t>mobiCLUB</a:t>
              </a:r>
              <a:endParaRPr lang="pt-BR" dirty="0">
                <a:latin typeface="+mn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500430" y="2571744"/>
              <a:ext cx="3214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 err="1" smtClean="0">
                  <a:latin typeface="+mn-lt"/>
                </a:rPr>
                <a:t>PubShow</a:t>
              </a:r>
              <a:r>
                <a:rPr lang="pt-BR" sz="1700" b="1" dirty="0" smtClean="0">
                  <a:latin typeface="+mn-lt"/>
                </a:rPr>
                <a:t>: cerveja Premium pela metade do preço até 1:30 AM de hoje! Aproveite! Bom show!</a:t>
              </a:r>
              <a:endParaRPr lang="pt-BR" sz="17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C 0.00052 0.00254 0.00295 0.00601 0.00139 0.00694 C -0.01371 0.01457 -0.01041 0.00694 -0.00885 0.00023 C -0.00764 0.00069 -0.00486 0.0037 -0.00503 0.00185 C -0.00555 -0.00208 -0.01007 -0.00833 -0.01007 -0.0081 C -0.00885 -0.00879 -0.00746 -0.01064 -0.00625 -0.00995 C -0.00486 -0.00925 -0.00521 -0.00486 -0.00364 -0.00486 C -0.00225 -0.00486 -0.00451 -0.00833 -0.00503 -0.00995 C -0.00573 -0.0118 -0.00659 -0.01341 -0.00746 -0.01503 C -0.00625 -0.00486 -0.00607 -0.00139 0.00139 0.00185 C 0.00226 0.00347 0.00417 0.00509 0.00382 0.00694 C 0.00347 0.00902 0.00104 0.00902 -2.5E-6 0.01041 C -0.00573 0.01804 0.00122 0.01341 -0.00625 0.01711 C -0.01163 0.01503 -0.02274 0.01341 -0.00885 -0.00324 C -0.00607 -0.00671 -0.00121 -0.00208 0.00261 -0.00139 C 0.00799 0.00324 0.01181 0.00416 0.00521 0.01041 C 0.00313 0.00971 0.00052 0.01017 -0.00121 0.00856 C -0.00225 0.00763 -0.00364 0.00416 -0.00243 0.00347 C -0.00139 0.00277 0.00538 0.01179 0.00521 0.01203 C 0.00365 0.01411 0.00087 0.01087 -0.00121 0.01041 C -0.00399 0.00462 -0.00903 -0.00278 -0.01389 -0.00486 C -0.01215 0.00231 -0.00659 0.00786 -0.00121 0.01041 C -0.00364 0.01249 -0.0151 0.01781 -0.00503 0.00856 C -0.00538 0.00624 -0.00521 0.0037 -0.00625 0.00185 C -0.00833 -0.00162 -0.01441 0.00208 -0.00625 -0.00139 C -0.01718 -0.00671 -0.00104 8.69565E-7 -2.5E-6 0.00023 Z " pathEditMode="relative" rAng="0" ptsTypes="ffffffffffffffffffffffffff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-0.00625 -0.00602 -0.00851 -0.00555 -0.00243 -0.01365 C -0.00382 -0.02128 -0.00278 -0.02035 -0.00747 -0.02544 C -0.00868 -0.02683 -0.01128 -0.0266 -0.01128 -0.02868 C -0.01128 -0.03053 -0.00868 -0.02752 -0.00747 -0.02706 C -0.00712 -0.02544 -0.00712 -0.02313 -0.00625 -0.02197 C -0.00382 -0.01874 0.00156 -0.02197 -0.00625 -0.01874 C 0.00365 -0.00972 -0.00625 -0.02059 -0.00747 -0.01365 C -0.00781 -0.01133 -0.00486 -0.01018 -0.00365 -0.00856 C -0.00538 -0.0081 -0.01007 -0.00879 -0.00885 -0.00694 C -0.00712 -0.0044 0.00052 -0.00763 -0.00122 -0.00509 C -0.00347 -0.00185 -0.00799 -0.00393 -0.01128 -0.00347 C -0.00955 -0.00232 -0.00816 -0.00047 -0.00625 1.14709E-6 C -0.00208 0.00115 0.0026 -0.00093 0.00642 0.00162 C 0.00868 0.003 0.00139 0.00323 -0.00122 0.00323 C -0.0026 0.00323 0.00139 0.00208 0.0026 0.00162 C -0.01024 -0.01133 0.00087 0.00254 0.0026 -0.00509 C 0.00312 -0.00717 -0.00451 -0.00995 -0.00503 -0.01018 C -0.00538 -0.01249 -0.00712 -0.0148 -0.00625 -0.01689 C -0.00451 -0.02082 0.00538 -0.01665 -0.00625 -0.02035 C 0.00243 -0.02405 -0.00608 -0.01897 -0.00747 -0.02706 C -0.00781 -0.02868 -0.00486 -0.02822 -0.00365 -0.02868 C -0.0158 -0.04047 -0.00313 -0.03146 -2.22222E-6 -0.02706 C -0.01493 -0.02429 -0.00677 -0.02868 -0.00365 -0.01689 C -0.00486 -0.01642 -0.00747 -0.01712 -0.00747 -0.01527 C -0.00747 -0.01295 -0.00469 -0.01226 -0.00365 -0.01018 C 0.00226 0.00162 -0.00972 -0.01249 0.0026 1.14709E-6 C -0.00174 0.00185 -0.00208 0.00277 -2.22222E-6 1.14709E-6 Z " pathEditMode="relative" ptsTypes="ffffffffffffffffffffffffffff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89177E-6 C 0.00833 -0.00764 0.00173 0.00022 -0.00122 -0.0051 C -0.00209 -0.00648 -0.00035 -0.00855 2.22222E-6 -0.01018 C 0.00347 -0.00047 0.00069 0.00254 0.00885 -6.89177E-6 C 0.00156 -0.00648 0.00225 -0.01065 -0.00122 -0.00186 C -0.00191 -0.00024 -0.00209 0.00161 -0.00261 0.00323 C -0.00209 -0.00186 -0.0033 -0.00764 -0.00122 -0.0118 C 0.00017 -0.01458 -0.00122 -0.00486 2.22222E-6 -0.00186 C 0.00017 -0.00139 0.00729 0.00161 0.00763 0.00161 C 0.00052 0.01109 0.00503 0.0067 0.00503 0.00161 C 0.00503 -0.0007 0.00416 -0.00278 0.00381 -0.0051 C 0.0026 -0.00463 2.22222E-6 -0.00163 2.22222E-6 -0.00348 C 2.22222E-6 -0.00579 0.00381 -0.01088 0.00381 -0.00855 C 0.00381 -0.00232 -0.00487 0.00022 0.00381 -0.00348 C 0.00416 -0.0051 0.00625 -0.00787 0.00503 -0.00855 C 0.00364 -0.00949 0.00121 -0.00718 0.00121 -0.0051 C 0.00121 -0.00324 0.00798 -0.00047 0.00885 -6.89177E-6 C 0.00798 0.00161 0.0052 0.00369 0.00625 0.00508 C 0.00729 0.00647 0.01163 0.00207 0.01006 0.00161 C 0.00711 0.00046 0.00416 0.00277 0.00121 0.00323 C -0.00678 -0.00348 -0.00139 0.00161 0.00121 0.00161 C 0.00173 0.00161 0.00034 0.00046 2.22222E-6 -6.89177E-6 Z " pathEditMode="relative" ptsTypes="ffffffffffffffffffffff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0.00122 -0.00046 0.00382 0.00024 0.00382 -0.00161 C 0.00382 -0.00369 0.00139 -0.00601 5.55556E-7 -0.00508 C -0.00121 -0.00439 0.00035 -0.00115 0.00139 6.07771E-6 C 0.00243 0.00116 0.004 0.00116 0.00521 0.00163 C 0.004 0.00278 0.00139 0.00509 0.00139 0.00509 C -0.00035 0.0044 -0.00208 0.00417 -0.00364 0.00324 C -0.00503 0.00255 -0.00885 0.00093 -0.00746 6.07771E-6 C -0.00451 -0.00231 -0.00069 -0.00115 0.00261 -0.00161 C 0.00261 -0.00161 -0.00503 -0.00647 -0.00503 -0.00161 C -0.00503 0.00787 -0.00069 0.00093 5.55556E-7 6.07771E-6 Z " pathEditMode="relative" ptsTypes="fffffffffff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8575E-6 C -0.00503 -0.00208 -0.00503 -0.00116 -4.44444E-6 -0.00324 C 0.00157 -0.00393 0.0033 -0.00208 0.00504 -0.00162 C 0.00122 -0.00116 -0.0052 -0.00486 -0.00642 3.38575E-6 C -0.00746 0.0044 0.00035 0.00347 0.00382 0.00347 C 0.00938 0.00347 -0.01059 -0.00439 0.00382 0.00162 C 0.01285 -0.00069 0.01129 0.00093 0.00504 -0.00162 C 0.00244 -0.00254 -0.00017 -0.00347 -0.0026 -0.00509 C -0.00416 -0.00601 0.0007 -0.00393 0.00244 -0.00324 C 0.00122 -0.00439 -0.00243 -0.00532 -0.00138 -0.00671 C 0.00053 -0.00925 0.00434 -0.00578 0.00625 -0.00832 C 0.00747 -0.00994 0.00296 -0.01017 0.00122 -0.01017 C -0.00017 -0.01017 0.00382 -0.00902 0.00504 -0.00832 C -0.00086 -0.00786 -0.0085 -0.01226 -0.01267 -0.00671 C -0.01545 -0.00301 -0.00607 -0.00116 -0.0026 0.00162 C -0.00104 0.00301 0.00244 0.00763 0.00244 0.00509 C 0.00244 0.00231 -0.0026 0.00278 -0.0026 3.38575E-6 C -0.0026 -0.00139 0.00921 0.00971 -0.00138 3.38575E-6 C -0.00312 0.00046 -0.00746 -0.00023 -0.00642 0.00162 C -0.00486 0.00463 -0.00138 0.00509 0.00122 0.00509 C 0.00278 0.00509 -0.00364 0.00023 -0.0026 0.00162 C -0.00104 0.0037 0.00105 0.00463 0.00244 0.00671 C 0.00348 0.00833 -0.00138 0.00555 -0.00138 0.00347 C -0.00138 0.00162 0.00122 0.00463 0.00244 0.00509 C -0.01579 0.00902 0.00296 0.00416 0.00747 0.00856 C 0.00955 0.01064 0.00244 0.01064 -4.44444E-6 0.0118 C 0.00226 0.01249 0.01632 0.01781 0.01771 0.01688 C 0.01945 0.01573 0.01441 0.01457 0.01268 0.01365 C 0.01094 0.01272 0.00921 0.01249 0.00747 0.0118 C 0.00539 0.01018 0.00348 0.0081 0.00122 0.00671 C -0.00381 0.0037 -0.00937 0.00625 0.00382 0.00347 C -0.00329 -0.00301 -0.01197 -0.00046 0.00382 -0.00324 C -0.00572 -0.00948 -0.01909 -0.00694 0.00382 -0.01017 C -0.00069 -0.01295 -0.01527 -0.01688 0.00122 -0.01341 C -0.00104 -0.02289 -0.00763 -0.02081 -0.01406 -0.02359 C 0.00244 -0.00763 -0.01892 -0.02683 -0.00381 -0.01688 C 0.00122 -0.01364 0.00452 -0.00902 0.01007 -0.00671 C 0.00417 -0.00624 -0.00277 -0.00948 -0.00763 -0.00509 C -0.00781 -0.00486 0.01702 0.00786 0.00244 -0.00162 C -0.00295 0.0007 -0.00312 -0.00069 0.00382 0.00509 C 0.00869 0.00902 0.0191 0.01064 0.00747 0.00671 C 0.00417 0.00555 0.0007 0.00555 -0.0026 0.00509 C -0.01284 0.0007 0.00139 0.01064 0.00244 0.0118 C 0.004 0.01318 -0.00104 0.00971 -0.0026 0.00856 C -0.0092 0.0037 -0.00364 0.00601 -0.01145 0.00162 C -0.01267 0.00093 -0.01666 3.38575E-6 -0.01527 3.38575E-6 C 0.00035 3.38575E-6 -4.44444E-6 0.00856 -4.44444E-6 3.38575E-6 Z " pathEditMode="relative" ptsTypes="fffffffffffffffffffffffffffffffffffffffffffffff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7" grpId="0" animBg="1"/>
      <p:bldP spid="4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6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4870653" y="52440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5023053" y="53964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2344" y="13827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15351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tângulo de cantos arredondados 4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itle 9"/>
          <p:cNvSpPr txBox="1">
            <a:spLocks/>
          </p:cNvSpPr>
          <p:nvPr/>
        </p:nvSpPr>
        <p:spPr bwMode="auto">
          <a:xfrm>
            <a:off x="428625" y="142852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9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1" name="Diagram 10"/>
          <p:cNvGraphicFramePr/>
          <p:nvPr/>
        </p:nvGraphicFramePr>
        <p:xfrm>
          <a:off x="285720" y="1857364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Pagamento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4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Retângulo de cantos arredondados 9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2 horas depois...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/>
          <p:cNvSpPr/>
          <p:nvPr/>
        </p:nvSpPr>
        <p:spPr bwMode="auto">
          <a:xfrm>
            <a:off x="2214546" y="3786190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Nuvens outros"/>
          <p:cNvGrpSpPr/>
          <p:nvPr/>
        </p:nvGrpSpPr>
        <p:grpSpPr>
          <a:xfrm>
            <a:off x="1214438" y="1336667"/>
            <a:ext cx="5357816" cy="4430729"/>
            <a:chOff x="1214438" y="1174723"/>
            <a:chExt cx="5357816" cy="4430729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357686" y="4410064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196948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214942" y="1174723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mobiCLUBs"/>
          <p:cNvGrpSpPr/>
          <p:nvPr/>
        </p:nvGrpSpPr>
        <p:grpSpPr>
          <a:xfrm>
            <a:off x="1428734" y="1330344"/>
            <a:ext cx="4929210" cy="4170358"/>
            <a:chOff x="1428734" y="1022350"/>
            <a:chExt cx="4929210" cy="4170358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14297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34" y="2406626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4357683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7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7" name="TEM mobiCLUB!!!"/>
          <p:cNvGrpSpPr/>
          <p:nvPr/>
        </p:nvGrpSpPr>
        <p:grpSpPr>
          <a:xfrm>
            <a:off x="1500166" y="1500174"/>
            <a:ext cx="4786346" cy="4071966"/>
            <a:chOff x="1500166" y="1328723"/>
            <a:chExt cx="4786346" cy="4071966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71736" y="3843341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4629158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32" y="1328723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400161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96" name="Cervejas galera"/>
          <p:cNvGrpSpPr/>
          <p:nvPr/>
        </p:nvGrpSpPr>
        <p:grpSpPr>
          <a:xfrm>
            <a:off x="4643438" y="1305410"/>
            <a:ext cx="1844487" cy="4946165"/>
            <a:chOff x="4643438" y="1305410"/>
            <a:chExt cx="1844487" cy="4946165"/>
          </a:xfrm>
        </p:grpSpPr>
        <p:grpSp>
          <p:nvGrpSpPr>
            <p:cNvPr id="92" name="Cervejas Tavinho"/>
            <p:cNvGrpSpPr/>
            <p:nvPr/>
          </p:nvGrpSpPr>
          <p:grpSpPr>
            <a:xfrm>
              <a:off x="5400487" y="1305410"/>
              <a:ext cx="1087438" cy="1117600"/>
              <a:chOff x="5400487" y="1305410"/>
              <a:chExt cx="1087438" cy="1117600"/>
            </a:xfrm>
          </p:grpSpPr>
          <p:grpSp>
            <p:nvGrpSpPr>
              <p:cNvPr id="6" name="Cervejas Tavinho"/>
              <p:cNvGrpSpPr>
                <a:grpSpLocks/>
              </p:cNvGrpSpPr>
              <p:nvPr/>
            </p:nvGrpSpPr>
            <p:grpSpPr bwMode="auto">
              <a:xfrm>
                <a:off x="5400487" y="1305410"/>
                <a:ext cx="935040" cy="965200"/>
                <a:chOff x="6556399" y="4954589"/>
                <a:chExt cx="935043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556399" y="495458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699276" y="509746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42151" y="524034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985029" y="538321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981514" y="188643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4" name="Cervejas Maria"/>
            <p:cNvGrpSpPr/>
            <p:nvPr/>
          </p:nvGrpSpPr>
          <p:grpSpPr>
            <a:xfrm>
              <a:off x="4643438" y="5077931"/>
              <a:ext cx="935037" cy="1173644"/>
              <a:chOff x="4643438" y="5077931"/>
              <a:chExt cx="935037" cy="1173644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799215" y="507793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909942" y="5244022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Cervejas Maria"/>
              <p:cNvGrpSpPr>
                <a:grpSpLocks/>
              </p:cNvGrpSpPr>
              <p:nvPr/>
            </p:nvGrpSpPr>
            <p:grpSpPr bwMode="auto">
              <a:xfrm>
                <a:off x="4643438" y="5286375"/>
                <a:ext cx="935037" cy="965200"/>
                <a:chOff x="6728041" y="4792179"/>
                <a:chExt cx="935041" cy="965204"/>
              </a:xfrm>
            </p:grpSpPr>
            <p:pic>
              <p:nvPicPr>
                <p:cNvPr id="6045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4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06" name="Grupo 105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8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1" animBg="1"/>
      <p:bldP spid="34" grpId="3" animBg="1"/>
      <p:bldP spid="1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Retângulo de cantos arredondados 9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596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8" name="Cervejas Tavinho"/>
          <p:cNvGrpSpPr/>
          <p:nvPr/>
        </p:nvGrpSpPr>
        <p:grpSpPr>
          <a:xfrm>
            <a:off x="5400487" y="1305410"/>
            <a:ext cx="1087438" cy="1117600"/>
            <a:chOff x="5400487" y="1305410"/>
            <a:chExt cx="1087438" cy="1117600"/>
          </a:xfrm>
        </p:grpSpPr>
        <p:grpSp>
          <p:nvGrpSpPr>
            <p:cNvPr id="9" name="Cervejas Tavinho"/>
            <p:cNvGrpSpPr>
              <a:grpSpLocks/>
            </p:cNvGrpSpPr>
            <p:nvPr/>
          </p:nvGrpSpPr>
          <p:grpSpPr bwMode="auto">
            <a:xfrm>
              <a:off x="5400487" y="1305410"/>
              <a:ext cx="935040" cy="965200"/>
              <a:chOff x="6556399" y="4954589"/>
              <a:chExt cx="935043" cy="965204"/>
            </a:xfrm>
          </p:grpSpPr>
          <p:pic>
            <p:nvPicPr>
              <p:cNvPr id="6044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556399" y="4954589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699276" y="5097465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9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842151" y="5240342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985029" y="5383218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981514" y="188643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upo 74"/>
          <p:cNvGrpSpPr/>
          <p:nvPr/>
        </p:nvGrpSpPr>
        <p:grpSpPr>
          <a:xfrm>
            <a:off x="4643438" y="5077931"/>
            <a:ext cx="935037" cy="1173644"/>
            <a:chOff x="4643438" y="5077931"/>
            <a:chExt cx="935037" cy="1173644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99215" y="5077931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09942" y="5244022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643438" y="5286375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86313" y="5429250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29189" y="557212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072064" y="5715002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Grupo 71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4" name="Grupo 73"/>
          <p:cNvGrpSpPr/>
          <p:nvPr/>
        </p:nvGrpSpPr>
        <p:grpSpPr>
          <a:xfrm>
            <a:off x="1285875" y="2786063"/>
            <a:ext cx="954088" cy="984250"/>
            <a:chOff x="1285875" y="2786063"/>
            <a:chExt cx="954088" cy="984250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285875" y="2786063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428751" y="29289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581151" y="30813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733551" y="32337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28346">
            <a:off x="2428875" y="4286250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upo 72"/>
          <p:cNvGrpSpPr/>
          <p:nvPr/>
        </p:nvGrpSpPr>
        <p:grpSpPr>
          <a:xfrm>
            <a:off x="2571808" y="4243578"/>
            <a:ext cx="831792" cy="1174560"/>
            <a:chOff x="2571808" y="4243578"/>
            <a:chExt cx="831792" cy="117456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656122" y="42435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08522" y="43959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571808" y="4429200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714743" y="4643629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96981" y="4881281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76" name="Imagem 75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1714488"/>
            <a:ext cx="428628" cy="428628"/>
          </a:xfrm>
          <a:prstGeom prst="rect">
            <a:avLst/>
          </a:prstGeom>
        </p:spPr>
      </p:pic>
      <p:pic>
        <p:nvPicPr>
          <p:cNvPr id="77" name="Imagem 76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4202" y="1866888"/>
            <a:ext cx="428628" cy="428628"/>
          </a:xfrm>
          <a:prstGeom prst="rect">
            <a:avLst/>
          </a:prstGeom>
        </p:spPr>
      </p:pic>
      <p:pic>
        <p:nvPicPr>
          <p:cNvPr id="78" name="Imagem 77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1714488"/>
            <a:ext cx="428628" cy="428628"/>
          </a:xfrm>
          <a:prstGeom prst="rect">
            <a:avLst/>
          </a:prstGeom>
        </p:spPr>
      </p:pic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3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tângulo de cantos arredondados 2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38" y="2944817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59800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50072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28625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02808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2000" y="507207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62743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57224" y="62029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01710" y="33734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51313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3" name="Grupo 42"/>
          <p:cNvGrpSpPr/>
          <p:nvPr/>
        </p:nvGrpSpPr>
        <p:grpSpPr>
          <a:xfrm>
            <a:off x="2000232" y="1500174"/>
            <a:ext cx="2286016" cy="1500198"/>
            <a:chOff x="2000232" y="1500174"/>
            <a:chExt cx="2286016" cy="1500198"/>
          </a:xfrm>
        </p:grpSpPr>
        <p:sp>
          <p:nvSpPr>
            <p:cNvPr id="31" name="Texto explicativo em forma de nuvem 30"/>
            <p:cNvSpPr/>
            <p:nvPr/>
          </p:nvSpPr>
          <p:spPr bwMode="auto">
            <a:xfrm>
              <a:off x="2000232" y="1500174"/>
              <a:ext cx="2286016" cy="150019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047" y="1583518"/>
              <a:ext cx="911419" cy="13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3214678" y="1857364"/>
              <a:ext cx="828432" cy="8848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714744" y="3143248"/>
            <a:ext cx="1285884" cy="1071572"/>
            <a:chOff x="3500430" y="3143248"/>
            <a:chExt cx="1285884" cy="1071572"/>
          </a:xfrm>
        </p:grpSpPr>
        <p:sp>
          <p:nvSpPr>
            <p:cNvPr id="25" name="Texto explicativo em forma de nuvem 24"/>
            <p:cNvSpPr/>
            <p:nvPr/>
          </p:nvSpPr>
          <p:spPr bwMode="auto">
            <a:xfrm flipH="1">
              <a:off x="3500430" y="3143248"/>
              <a:ext cx="1285884" cy="10715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 flipH="1">
              <a:off x="3856230" y="3319605"/>
              <a:ext cx="57452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36"/>
          <p:cNvGrpSpPr/>
          <p:nvPr/>
        </p:nvGrpSpPr>
        <p:grpSpPr>
          <a:xfrm>
            <a:off x="2500298" y="3556005"/>
            <a:ext cx="2844817" cy="2516201"/>
            <a:chOff x="2500298" y="3556005"/>
            <a:chExt cx="2844817" cy="251620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7752" y="442913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00298" y="5484831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43174" y="3556005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929322" y="2357430"/>
            <a:ext cx="1571636" cy="26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42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o 44"/>
          <p:cNvGrpSpPr/>
          <p:nvPr/>
        </p:nvGrpSpPr>
        <p:grpSpPr>
          <a:xfrm>
            <a:off x="2000232" y="4357694"/>
            <a:ext cx="1285884" cy="1000132"/>
            <a:chOff x="2000232" y="4296146"/>
            <a:chExt cx="1285884" cy="1000132"/>
          </a:xfrm>
        </p:grpSpPr>
        <p:sp>
          <p:nvSpPr>
            <p:cNvPr id="22" name="Texto explicativo em forma de nuvem 21"/>
            <p:cNvSpPr/>
            <p:nvPr/>
          </p:nvSpPr>
          <p:spPr bwMode="auto">
            <a:xfrm>
              <a:off x="2000232" y="4296146"/>
              <a:ext cx="1285884" cy="100013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85984" y="4357694"/>
              <a:ext cx="71438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" name="Retângulo de cantos arredondados 4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72265" y="1643050"/>
            <a:ext cx="1214446" cy="7143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1612"/>
            <a:ext cx="12923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428596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  <p:pic>
        <p:nvPicPr>
          <p:cNvPr id="5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pt-BR" sz="5000" b="1" dirty="0" smtClean="0">
                <a:solidFill>
                  <a:schemeClr val="bg1"/>
                </a:solidFill>
                <a:latin typeface="+mn-lt"/>
              </a:rPr>
              <a:t>Funcionamento</a:t>
            </a:r>
            <a:endParaRPr lang="en-US" sz="50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  <p:controls>
      <p:control spid="4101" name="ShockwaveFlash1" r:id="rId2" imgW="5545080" imgH="48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357563"/>
            <a:ext cx="18811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6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7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de cantos arredondados 45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9"/>
          <p:cNvSpPr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6182" y="52863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2928926" y="6457890"/>
            <a:ext cx="205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Cartão</a:t>
            </a:r>
            <a:r>
              <a:rPr lang="en-US" sz="2000" b="1" dirty="0" smtClean="0">
                <a:latin typeface="+mn-lt"/>
              </a:rPr>
              <a:t> de </a:t>
            </a:r>
            <a:r>
              <a:rPr lang="en-US" sz="2000" b="1" dirty="0" err="1" smtClean="0">
                <a:latin typeface="+mn-lt"/>
              </a:rPr>
              <a:t>Crédito</a:t>
            </a:r>
            <a:endParaRPr lang="en-US" sz="2000" b="1" dirty="0">
              <a:latin typeface="+mn-lt"/>
            </a:endParaRPr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1643042" y="2428868"/>
            <a:ext cx="2143140" cy="1143009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857752" y="2428868"/>
            <a:ext cx="1785950" cy="1214446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857752" y="3000372"/>
            <a:ext cx="1714512" cy="1214448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1643042" y="2714619"/>
            <a:ext cx="2143140" cy="1214445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3108315" y="4178305"/>
            <a:ext cx="2214577" cy="1588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16200000" flipV="1">
            <a:off x="3286910" y="4142587"/>
            <a:ext cx="2286017" cy="2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36618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14942" y="228599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a Conta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71934" y="321468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Manda a Conta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92893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a Conta</a:t>
            </a:r>
            <a:endParaRPr lang="pt-BR" sz="1400" b="1" dirty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21468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Cartão liberado</a:t>
            </a:r>
            <a:endParaRPr lang="pt-BR" sz="1400" b="1" dirty="0"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43762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Efetua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86050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n-lt"/>
              </a:rPr>
              <a:t>Contacta</a:t>
            </a:r>
            <a:r>
              <a:rPr lang="pt-BR" sz="1400" b="1" dirty="0" smtClean="0">
                <a:latin typeface="+mn-lt"/>
              </a:rPr>
              <a:t> o Cartão de Crédito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29124" y="378619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sucesso do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2071679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643306" y="34290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Libera o Cartão da Boate</a:t>
            </a:r>
            <a:endParaRPr lang="pt-BR" sz="1400" b="1" dirty="0">
              <a:latin typeface="+mn-lt"/>
            </a:endParaRPr>
          </a:p>
        </p:txBody>
      </p:sp>
      <p:pic>
        <p:nvPicPr>
          <p:cNvPr id="41" name="Imagem 40" descr="1258255831_Apple i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1357321" cy="1357321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603637" y="2786058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Usuário</a:t>
            </a:r>
            <a:endParaRPr lang="en-US" sz="2000" b="1" dirty="0">
              <a:latin typeface="+mn-lt"/>
            </a:endParaRPr>
          </a:p>
        </p:txBody>
      </p:sp>
      <p:pic>
        <p:nvPicPr>
          <p:cNvPr id="27" name="Imagem 26" descr="1258292439_HP-MacPro-Dock-5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1643050"/>
            <a:ext cx="1357322" cy="135732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854198" y="1285860"/>
            <a:ext cx="1081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Servidor</a:t>
            </a:r>
            <a:endParaRPr lang="en-US" sz="2000" b="1" dirty="0"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7206640" y="2928934"/>
            <a:ext cx="80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Boate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Integração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821531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API simples para adaptação com  sistemas financeiros de terceiros.</a:t>
            </a:r>
            <a:endParaRPr lang="pt-BR" sz="3000" b="1" dirty="0">
              <a:latin typeface="+mn-lt"/>
            </a:endParaRP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Tutorial explicativo.</a:t>
            </a: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Modelo de implementação completo em Java (protótipo funcional).</a:t>
            </a: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Curva com o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85720" y="1643050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Curva com o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214282" y="1500174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Modelo de Negócio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214554"/>
            <a:ext cx="82153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Mensalidade (boates)</a:t>
            </a:r>
          </a:p>
          <a:p>
            <a:pPr defTabSz="912813">
              <a:buBlip>
                <a:blip r:embed="rId4"/>
              </a:buBlip>
            </a:pPr>
            <a:endParaRPr lang="pt-BR" sz="40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Divulgação de eventos.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4000" b="1" dirty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Propaganda </a:t>
            </a:r>
            <a:r>
              <a:rPr lang="pt-BR" sz="3200" b="1" dirty="0">
                <a:latin typeface="+mn-lt"/>
              </a:rPr>
              <a:t>de </a:t>
            </a:r>
            <a:r>
              <a:rPr lang="pt-BR" sz="3200" b="1" dirty="0" smtClean="0">
                <a:latin typeface="+mn-lt"/>
              </a:rPr>
              <a:t>produtos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600" b="1" dirty="0">
              <a:latin typeface="+mn-lt"/>
            </a:endParaRPr>
          </a:p>
        </p:txBody>
      </p:sp>
      <p:pic>
        <p:nvPicPr>
          <p:cNvPr id="13" name="Imagem 12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57190" cy="35719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57818" y="3429000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72066" y="449870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3" name="Diagram 2"/>
          <p:cNvGraphicFramePr/>
          <p:nvPr/>
        </p:nvGraphicFramePr>
        <p:xfrm>
          <a:off x="1147007" y="1428736"/>
          <a:ext cx="6854017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Filas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!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3000" b="1" dirty="0" smtClean="0">
                <a:latin typeface="+mn-lt"/>
              </a:rPr>
              <a:t> 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3"/>
              </a:buBlip>
            </a:pPr>
            <a:endParaRPr lang="pt-BR" sz="2800" b="1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Relatório do </a:t>
            </a:r>
            <a:r>
              <a:rPr lang="pt-BR" sz="2800" dirty="0" err="1" smtClean="0">
                <a:latin typeface="+mn-lt"/>
              </a:rPr>
              <a:t>Pew</a:t>
            </a:r>
            <a:r>
              <a:rPr lang="pt-BR" sz="2800" dirty="0" smtClean="0">
                <a:latin typeface="+mn-lt"/>
              </a:rPr>
              <a:t> Internet Project.</a:t>
            </a:r>
          </a:p>
          <a:p>
            <a:pPr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</p:txBody>
      </p:sp>
      <p:grpSp>
        <p:nvGrpSpPr>
          <p:cNvPr id="17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3"/>
            <a:ext cx="84296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b="1" dirty="0" smtClean="0">
                <a:latin typeface="+mn-lt"/>
              </a:rPr>
              <a:t> “O número de pessoas </a:t>
            </a:r>
            <a:r>
              <a:rPr lang="pt-BR" sz="2800" b="1" dirty="0" err="1" smtClean="0">
                <a:latin typeface="+mn-lt"/>
              </a:rPr>
              <a:t>utilizadoras</a:t>
            </a:r>
            <a:r>
              <a:rPr lang="pt-BR" sz="2800" b="1" dirty="0" smtClean="0">
                <a:latin typeface="+mn-lt"/>
              </a:rPr>
              <a:t> de serviços financeiros via </a:t>
            </a:r>
            <a:r>
              <a:rPr lang="pt-BR" sz="2800" b="1" dirty="0" err="1" smtClean="0">
                <a:latin typeface="+mn-lt"/>
              </a:rPr>
              <a:t>telemóvel</a:t>
            </a:r>
            <a:r>
              <a:rPr lang="pt-BR" sz="2800" b="1" dirty="0" smtClean="0">
                <a:latin typeface="+mn-lt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3"/>
              </a:buBlip>
            </a:pPr>
            <a:endParaRPr lang="pt-BR" sz="2800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empresa de pesquisas - Berg Insight</a:t>
            </a:r>
          </a:p>
          <a:p>
            <a:pPr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  <p:grpSp>
        <p:nvGrpSpPr>
          <p:cNvPr id="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Andamento do Projeto</a:t>
            </a:r>
            <a:endParaRPr lang="pt-BR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5ª Iteração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642910" y="1928802"/>
          <a:ext cx="8001056" cy="4482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5287"/>
                <a:gridCol w="1538093"/>
                <a:gridCol w="1185892"/>
                <a:gridCol w="2371784"/>
              </a:tblGrid>
              <a:tr h="4036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Efetuar Pagamento com Visanet.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15/11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Tecnologia</a:t>
                      </a:r>
                      <a:endParaRPr lang="pt-BR" sz="16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Visualizar Localização das boates no mapa.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10/11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Usabilidade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Visualizações/Postar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próximos eventos que ocorrerá</a:t>
                      </a:r>
                      <a:r>
                        <a:rPr lang="pt-BR" sz="1600" baseline="0" dirty="0" smtClean="0"/>
                        <a:t> na boate</a:t>
                      </a:r>
                      <a:r>
                        <a:rPr lang="pt-BR" sz="16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12/11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Usabilidade</a:t>
                      </a:r>
                    </a:p>
                  </a:txBody>
                  <a:tcPr/>
                </a:tc>
              </a:tr>
              <a:tr h="4553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Postar Promoções.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Usabilidade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Criar Enquetes.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Usabilidade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Baixar</a:t>
                      </a:r>
                      <a:r>
                        <a:rPr lang="pt-BR" sz="1600" baseline="0" dirty="0" smtClean="0"/>
                        <a:t> c</a:t>
                      </a:r>
                      <a:r>
                        <a:rPr lang="pt-BR" sz="1600" dirty="0" smtClean="0"/>
                        <a:t>adastro dos usuários.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Informar ao servidor </a:t>
                      </a:r>
                      <a:r>
                        <a:rPr lang="pt-BR" sz="1600" dirty="0" err="1" smtClean="0"/>
                        <a:t>MobiClub</a:t>
                      </a:r>
                      <a:r>
                        <a:rPr lang="pt-BR" sz="1600" dirty="0" smtClean="0"/>
                        <a:t> em que boate o usuário se</a:t>
                      </a:r>
                      <a:r>
                        <a:rPr lang="pt-BR" sz="1600" baseline="0" dirty="0" smtClean="0"/>
                        <a:t> encontra</a:t>
                      </a:r>
                      <a:r>
                        <a:rPr lang="pt-BR" sz="1600" dirty="0" smtClean="0"/>
                        <a:t>.</a:t>
                      </a:r>
                      <a:endParaRPr lang="pt-BR" sz="16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5500694" y="307181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500694" y="364331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5500694" y="414338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5500694" y="4643446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500694" y="514351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5500694" y="585789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5500694" y="2428868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642910" y="1428736"/>
            <a:ext cx="331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Período: 04 à 15/11</a:t>
            </a:r>
            <a:endParaRPr lang="pt-BR" sz="2800" dirty="0"/>
          </a:p>
        </p:txBody>
      </p:sp>
      <p:sp>
        <p:nvSpPr>
          <p:cNvPr id="37" name="Texto explicativo retangular com cantos arredondados 36"/>
          <p:cNvSpPr/>
          <p:nvPr/>
        </p:nvSpPr>
        <p:spPr>
          <a:xfrm>
            <a:off x="1785918" y="1142984"/>
            <a:ext cx="3429024" cy="2928958"/>
          </a:xfrm>
          <a:prstGeom prst="wedgeRoundRectCallout">
            <a:avLst>
              <a:gd name="adj1" fmla="val 57826"/>
              <a:gd name="adj2" fmla="val 181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Motivo: Implementação maior que imaginávamos. (Muitos Requisitos de Segurança).</a:t>
            </a:r>
          </a:p>
          <a:p>
            <a:endParaRPr lang="pt-BR" b="1" dirty="0" smtClean="0"/>
          </a:p>
          <a:p>
            <a:r>
              <a:rPr lang="pt-BR" b="1" dirty="0" smtClean="0"/>
              <a:t>Plano de Mitigação: </a:t>
            </a:r>
            <a:r>
              <a:rPr lang="pt-BR" dirty="0" smtClean="0"/>
              <a:t>Alocação de mais pessoas para realizar essa tarefa.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5ª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Iteração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-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Dificuldades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428596" y="2428868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Projetos de outras disciplinas da faculdade.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Conciliação de horários dos membros do grupo.</a:t>
            </a:r>
          </a:p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5ª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Iteração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–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Pontos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Positivos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4"/>
          <p:cNvSpPr txBox="1">
            <a:spLocks noChangeArrowheads="1"/>
          </p:cNvSpPr>
          <p:nvPr/>
        </p:nvSpPr>
        <p:spPr bwMode="auto">
          <a:xfrm>
            <a:off x="500034" y="2025908"/>
            <a:ext cx="84296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Grupo Unido.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Atividades bem definidas.</a:t>
            </a:r>
          </a:p>
          <a:p>
            <a:pPr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Motivação do grupo.</a:t>
            </a:r>
          </a:p>
          <a:p>
            <a:pPr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Equipe empenhada.</a:t>
            </a:r>
          </a:p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pt-BR" sz="3000" dirty="0" smtClean="0"/>
              <a:t>Iteração 6 – 16/11 à 30/11</a:t>
            </a:r>
            <a:endParaRPr lang="pt-BR" sz="3000" dirty="0"/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Próxima Iteração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00034" y="2357430"/>
          <a:ext cx="8072494" cy="322243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5074139"/>
                <a:gridCol w="2998355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Tarefa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/>
                        <a:t>Responsável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Pagamento com </a:t>
                      </a:r>
                      <a:r>
                        <a:rPr lang="pt-BR" sz="1800" b="0" i="0" u="none" strike="noStrike" dirty="0" err="1" smtClean="0">
                          <a:solidFill>
                            <a:srgbClr val="010000"/>
                          </a:solidFill>
                          <a:latin typeface="+mn-lt"/>
                        </a:rPr>
                        <a:t>visanet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Tecnologia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aviso de SMS para os usuários que</a:t>
                      </a:r>
                      <a:r>
                        <a:rPr lang="pt-BR" baseline="0" dirty="0" smtClean="0"/>
                        <a:t> solicitarem</a:t>
                      </a:r>
                      <a:r>
                        <a:rPr lang="pt-BR" dirty="0" smtClean="0"/>
                        <a:t>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Gerente/Usabilidade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56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Visualizar estatísticas das enquetes. 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Emitir nota fiscal eletrônica.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Gerente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nota fiscal por e-mail.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975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Últimos Ajustes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Testar Sistema funcionando como um todo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5" name="Texto explicativo retangular com cantos arredondados 14"/>
          <p:cNvSpPr/>
          <p:nvPr/>
        </p:nvSpPr>
        <p:spPr>
          <a:xfrm>
            <a:off x="4714876" y="2786058"/>
            <a:ext cx="3214710" cy="2286016"/>
          </a:xfrm>
          <a:prstGeom prst="wedgeRoundRectCallout">
            <a:avLst>
              <a:gd name="adj1" fmla="val -109269"/>
              <a:gd name="adj2" fmla="val -42227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Observação1: Apesar de iremos implementar, não sabemos se poderemos deixar funcionando, pois a visa terá que homologar nosso sistema.</a:t>
            </a:r>
            <a:endParaRPr lang="pt-BR" dirty="0"/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4071934" y="3857628"/>
            <a:ext cx="3214710" cy="2286016"/>
          </a:xfrm>
          <a:prstGeom prst="wedgeRoundRectCallout">
            <a:avLst>
              <a:gd name="adj1" fmla="val -82893"/>
              <a:gd name="adj2" fmla="val -34227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Observação 2: Para emitir uma nota fiscal eletrônica é necessário possuir um certificado digital (Alto custo inviabiliza). Implementaremos uma simulação.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0" animBg="1"/>
      <p:bldP spid="2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Retângulo de cantos arredondados 1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428728" y="92867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7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Dúvidas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716255" cy="24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642910" y="5286388"/>
            <a:ext cx="2884505" cy="121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tângulo de cantos arredondados 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Boates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6286544" cy="368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tângulo de cantos arredondados 4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28638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071934" y="1357298"/>
            <a:ext cx="3714749" cy="4357686"/>
            <a:chOff x="4643439" y="928670"/>
            <a:chExt cx="3714775" cy="435771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6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5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2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9" y="928670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62561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7" y="214313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42" y="4929198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0722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572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57620" y="3143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4059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78631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15016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914432" y="214298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 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00100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28662" y="37147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143504" y="40005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3" name="Texto explicativo em forma de nuvem 32"/>
          <p:cNvSpPr/>
          <p:nvPr/>
        </p:nvSpPr>
        <p:spPr bwMode="auto">
          <a:xfrm>
            <a:off x="2857488" y="3500438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214678" y="35718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o explicativo em forma de nuvem 34"/>
          <p:cNvSpPr/>
          <p:nvPr/>
        </p:nvSpPr>
        <p:spPr bwMode="auto">
          <a:xfrm>
            <a:off x="571472" y="1928802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024842" y="200024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8662" y="2000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86116" y="3571876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858017" y="1428737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3490" name="AutoShape 2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1431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upo 4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0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2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tângulo de cantos arredondados 5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4" grpId="2"/>
      <p:bldP spid="34" grpId="3"/>
      <p:bldP spid="35" grpId="0" animBg="1"/>
      <p:bldP spid="35" grpId="1" animBg="1"/>
      <p:bldP spid="35" grpId="2" animBg="1"/>
      <p:bldP spid="35" grpId="3" animBg="1"/>
      <p:bldP spid="35" grpId="4" animBg="1"/>
      <p:bldP spid="36" grpId="0"/>
      <p:bldP spid="36" grpId="1"/>
      <p:bldP spid="40" grpId="0"/>
      <p:bldP spid="40" grpId="1"/>
      <p:bldP spid="40" grpId="4"/>
      <p:bldP spid="40" grpId="5"/>
      <p:bldP spid="41" grpId="0"/>
      <p:bldP spid="41" grpId="1"/>
      <p:bldP spid="41" grpId="4"/>
      <p:bldP spid="41" grpId="5"/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284&quot;&gt;&lt;object type=&quot;3&quot; unique_id=&quot;10286&quot;&gt;&lt;property id=&quot;20148&quot; value=&quot;5&quot;/&gt;&lt;property id=&quot;20300&quot; value=&quot;Slide 1&quot;/&gt;&lt;property id=&quot;20307&quot; value=&quot;283&quot;/&gt;&lt;/object&gt;&lt;object type=&quot;3&quot; unique_id=&quot;10287&quot;&gt;&lt;property id=&quot;20148&quot; value=&quot;5&quot;/&gt;&lt;property id=&quot;20300&quot; value=&quot;Slide 2&quot;/&gt;&lt;property id=&quot;20307&quot; value=&quot;417&quot;/&gt;&lt;/object&gt;&lt;object type=&quot;3&quot; unique_id=&quot;10288&quot;&gt;&lt;property id=&quot;20148&quot; value=&quot;5&quot;/&gt;&lt;property id=&quot;20300&quot; value=&quot;Slide 3&quot;/&gt;&lt;property id=&quot;20307&quot; value=&quot;285&quot;/&gt;&lt;/object&gt;&lt;object type=&quot;3&quot; unique_id=&quot;10289&quot;&gt;&lt;property id=&quot;20148&quot; value=&quot;5&quot;/&gt;&lt;property id=&quot;20300&quot; value=&quot;Slide 4&quot;/&gt;&lt;property id=&quot;20307&quot; value=&quot;415&quot;/&gt;&lt;/object&gt;&lt;object type=&quot;3&quot; unique_id=&quot;10290&quot;&gt;&lt;property id=&quot;20148&quot; value=&quot;5&quot;/&gt;&lt;property id=&quot;20300&quot; value=&quot;Slide 5&quot;/&gt;&lt;property id=&quot;20307&quot; value=&quot;416&quot;/&gt;&lt;/object&gt;&lt;object type=&quot;3&quot; unique_id=&quot;10291&quot;&gt;&lt;property id=&quot;20148&quot; value=&quot;5&quot;/&gt;&lt;property id=&quot;20300&quot; value=&quot;Slide 6&quot;/&gt;&lt;property id=&quot;20307&quot; value=&quot;346&quot;/&gt;&lt;/object&gt;&lt;object type=&quot;3&quot; unique_id=&quot;10292&quot;&gt;&lt;property id=&quot;20148&quot; value=&quot;5&quot;/&gt;&lt;property id=&quot;20300&quot; value=&quot;Slide 7 - &amp;quot; Cenário Atual&amp;quot;&quot;/&gt;&lt;property id=&quot;20307&quot; value=&quot;291&quot;/&gt;&lt;/object&gt;&lt;object type=&quot;3&quot; unique_id=&quot;10293&quot;&gt;&lt;property id=&quot;20148&quot; value=&quot;5&quot;/&gt;&lt;property id=&quot;20300&quot; value=&quot;Slide 8 - &amp;quot; Cenário Atual&amp;quot;&quot;/&gt;&lt;property id=&quot;20307&quot; value=&quot;306&quot;/&gt;&lt;/object&gt;&lt;object type=&quot;3&quot; unique_id=&quot;10294&quot;&gt;&lt;property id=&quot;20148&quot; value=&quot;5&quot;/&gt;&lt;property id=&quot;20300&quot; value=&quot;Slide 9&quot;/&gt;&lt;property id=&quot;20307&quot; value=&quot;307&quot;/&gt;&lt;/object&gt;&lt;object type=&quot;3&quot; unique_id=&quot;10295&quot;&gt;&lt;property id=&quot;20148&quot; value=&quot;5&quot;/&gt;&lt;property id=&quot;20300&quot; value=&quot;Slide 10&quot;/&gt;&lt;property id=&quot;20307&quot; value=&quot;309&quot;/&gt;&lt;/object&gt;&lt;object type=&quot;3&quot; unique_id=&quot;10296&quot;&gt;&lt;property id=&quot;20148&quot; value=&quot;5&quot;/&gt;&lt;property id=&quot;20300&quot; value=&quot;Slide 11&quot;/&gt;&lt;property id=&quot;20307&quot; value=&quot;311&quot;/&gt;&lt;/object&gt;&lt;object type=&quot;3&quot; unique_id=&quot;10297&quot;&gt;&lt;property id=&quot;20148&quot; value=&quot;5&quot;/&gt;&lt;property id=&quot;20300&quot; value=&quot;Slide 12&quot;/&gt;&lt;property id=&quot;20307&quot; value=&quot;312&quot;/&gt;&lt;/object&gt;&lt;object type=&quot;3&quot; unique_id=&quot;10298&quot;&gt;&lt;property id=&quot;20148&quot; value=&quot;5&quot;/&gt;&lt;property id=&quot;20300&quot; value=&quot;Slide 13&quot;/&gt;&lt;property id=&quot;20307&quot; value=&quot;396&quot;/&gt;&lt;/object&gt;&lt;object type=&quot;3&quot; unique_id=&quot;10299&quot;&gt;&lt;property id=&quot;20148&quot; value=&quot;5&quot;/&gt;&lt;property id=&quot;20300&quot; value=&quot;Slide 14&quot;/&gt;&lt;property id=&quot;20307&quot; value=&quot;313&quot;/&gt;&lt;/object&gt;&lt;object type=&quot;3&quot; unique_id=&quot;10300&quot;&gt;&lt;property id=&quot;20148&quot; value=&quot;5&quot;/&gt;&lt;property id=&quot;20300&quot; value=&quot;Slide 15&quot;/&gt;&lt;property id=&quot;20307&quot; value=&quot;347&quot;/&gt;&lt;/object&gt;&lt;object type=&quot;3&quot; unique_id=&quot;10301&quot;&gt;&lt;property id=&quot;20148&quot; value=&quot;5&quot;/&gt;&lt;property id=&quot;20300&quot; value=&quot;Slide 16&quot;/&gt;&lt;property id=&quot;20307&quot; value=&quot;295&quot;/&gt;&lt;/object&gt;&lt;object type=&quot;3&quot; unique_id=&quot;10302&quot;&gt;&lt;property id=&quot;20148&quot; value=&quot;5&quot;/&gt;&lt;property id=&quot;20300&quot; value=&quot;Slide 17&quot;/&gt;&lt;property id=&quot;20307&quot; value=&quot;325&quot;/&gt;&lt;/object&gt;&lt;object type=&quot;3&quot; unique_id=&quot;10303&quot;&gt;&lt;property id=&quot;20148&quot; value=&quot;5&quot;/&gt;&lt;property id=&quot;20300&quot; value=&quot;Slide 18&quot;/&gt;&lt;property id=&quot;20307&quot; value=&quot;323&quot;/&gt;&lt;/object&gt;&lt;object type=&quot;3&quot; unique_id=&quot;10304&quot;&gt;&lt;property id=&quot;20148&quot; value=&quot;5&quot;/&gt;&lt;property id=&quot;20300&quot; value=&quot;Slide 19&quot;/&gt;&lt;property id=&quot;20307&quot; value=&quot;324&quot;/&gt;&lt;/object&gt;&lt;object type=&quot;3&quot; unique_id=&quot;10305&quot;&gt;&lt;property id=&quot;20148&quot; value=&quot;5&quot;/&gt;&lt;property id=&quot;20300&quot; value=&quot;Slide 20&quot;/&gt;&lt;property id=&quot;20307&quot; value=&quot;353&quot;/&gt;&lt;/object&gt;&lt;object type=&quot;3&quot; unique_id=&quot;10306&quot;&gt;&lt;property id=&quot;20148&quot; value=&quot;5&quot;/&gt;&lt;property id=&quot;20300&quot; value=&quot;Slide 21&quot;/&gt;&lt;property id=&quot;20307&quot; value=&quot;293&quot;/&gt;&lt;/object&gt;&lt;object type=&quot;3&quot; unique_id=&quot;10307&quot;&gt;&lt;property id=&quot;20148&quot; value=&quot;5&quot;/&gt;&lt;property id=&quot;20300&quot; value=&quot;Slide 22&quot;/&gt;&lt;property id=&quot;20307&quot; value=&quot;342&quot;/&gt;&lt;/object&gt;&lt;object type=&quot;3&quot; unique_id=&quot;10308&quot;&gt;&lt;property id=&quot;20148&quot; value=&quot;5&quot;/&gt;&lt;property id=&quot;20300&quot; value=&quot;Slide 23&quot;/&gt;&lt;property id=&quot;20307&quot; value=&quot;329&quot;/&gt;&lt;/object&gt;&lt;object type=&quot;3&quot; unique_id=&quot;10309&quot;&gt;&lt;property id=&quot;20148&quot; value=&quot;5&quot;/&gt;&lt;property id=&quot;20300&quot; value=&quot;Slide 24&quot;/&gt;&lt;property id=&quot;20307&quot; value=&quot;348&quot;/&gt;&lt;/object&gt;&lt;object type=&quot;3&quot; unique_id=&quot;10310&quot;&gt;&lt;property id=&quot;20148&quot; value=&quot;5&quot;/&gt;&lt;property id=&quot;20300&quot; value=&quot;Slide 25&quot;/&gt;&lt;property id=&quot;20307&quot; value=&quot;292&quot;/&gt;&lt;/object&gt;&lt;object type=&quot;3&quot; unique_id=&quot;10311&quot;&gt;&lt;property id=&quot;20148&quot; value=&quot;5&quot;/&gt;&lt;property id=&quot;20300&quot; value=&quot;Slide 26&quot;/&gt;&lt;property id=&quot;20307&quot; value=&quot;321&quot;/&gt;&lt;/object&gt;&lt;object type=&quot;3&quot; unique_id=&quot;10312&quot;&gt;&lt;property id=&quot;20148&quot; value=&quot;5&quot;/&gt;&lt;property id=&quot;20300&quot; value=&quot;Slide 27&quot;/&gt;&lt;property id=&quot;20307&quot; value=&quot;349&quot;/&gt;&lt;/object&gt;&lt;object type=&quot;3&quot; unique_id=&quot;10313&quot;&gt;&lt;property id=&quot;20148&quot; value=&quot;5&quot;/&gt;&lt;property id=&quot;20300&quot; value=&quot;Slide 28&quot;/&gt;&lt;property id=&quot;20307&quot; value=&quot;294&quot;/&gt;&lt;/object&gt;&lt;object type=&quot;3&quot; unique_id=&quot;10314&quot;&gt;&lt;property id=&quot;20148&quot; value=&quot;5&quot;/&gt;&lt;property id=&quot;20300&quot; value=&quot;Slide 29&quot;/&gt;&lt;property id=&quot;20307&quot; value=&quot;338&quot;/&gt;&lt;/object&gt;&lt;object type=&quot;3&quot; unique_id=&quot;10315&quot;&gt;&lt;property id=&quot;20148&quot; value=&quot;5&quot;/&gt;&lt;property id=&quot;20300&quot; value=&quot;Slide 30&quot;/&gt;&lt;property id=&quot;20307&quot; value=&quot;421&quot;/&gt;&lt;/object&gt;&lt;object type=&quot;3&quot; unique_id=&quot;10316&quot;&gt;&lt;property id=&quot;20148&quot; value=&quot;5&quot;/&gt;&lt;property id=&quot;20300&quot; value=&quot;Slide 31&quot;/&gt;&lt;property id=&quot;20307&quot; value=&quot;326&quot;/&gt;&lt;/object&gt;&lt;object type=&quot;3&quot; unique_id=&quot;10317&quot;&gt;&lt;property id=&quot;20148&quot; value=&quot;5&quot;/&gt;&lt;property id=&quot;20300&quot; value=&quot;Slide 32 - &amp;quot; Serviços Agregados&amp;quot;&quot;/&gt;&lt;property id=&quot;20307&quot; value=&quot;389&quot;/&gt;&lt;/object&gt;&lt;object type=&quot;3&quot; unique_id=&quot;10318&quot;&gt;&lt;property id=&quot;20148&quot; value=&quot;5&quot;/&gt;&lt;property id=&quot;20300&quot; value=&quot;Slide 33&quot;/&gt;&lt;property id=&quot;20307&quot; value=&quot;315&quot;/&gt;&lt;/object&gt;&lt;object type=&quot;3&quot; unique_id=&quot;10319&quot;&gt;&lt;property id=&quot;20148&quot; value=&quot;5&quot;/&gt;&lt;property id=&quot;20300&quot; value=&quot;Slide 34&quot;/&gt;&lt;property id=&quot;20307&quot; value=&quot;316&quot;/&gt;&lt;/object&gt;&lt;object type=&quot;3&quot; unique_id=&quot;10320&quot;&gt;&lt;property id=&quot;20148&quot; value=&quot;5&quot;/&gt;&lt;property id=&quot;20300&quot; value=&quot;Slide 35&quot;/&gt;&lt;property id=&quot;20307&quot; value=&quot;398&quot;/&gt;&lt;/object&gt;&lt;object type=&quot;3&quot; unique_id=&quot;10321&quot;&gt;&lt;property id=&quot;20148&quot; value=&quot;5&quot;/&gt;&lt;property id=&quot;20300&quot; value=&quot;Slide 36&quot;/&gt;&lt;property id=&quot;20307&quot; value=&quot;422&quot;/&gt;&lt;/object&gt;&lt;object type=&quot;3&quot; unique_id=&quot;10322&quot;&gt;&lt;property id=&quot;20148&quot; value=&quot;5&quot;/&gt;&lt;property id=&quot;20300&quot; value=&quot;Slide 37&quot;/&gt;&lt;property id=&quot;20307&quot; value=&quot;410&quot;/&gt;&lt;/object&gt;&lt;object type=&quot;3&quot; unique_id=&quot;10323&quot;&gt;&lt;property id=&quot;20148&quot; value=&quot;5&quot;/&gt;&lt;property id=&quot;20300&quot; value=&quot;Slide 38&quot;/&gt;&lt;property id=&quot;20307&quot; value=&quot;423&quot;/&gt;&lt;/object&gt;&lt;object type=&quot;3&quot; unique_id=&quot;10324&quot;&gt;&lt;property id=&quot;20148&quot; value=&quot;5&quot;/&gt;&lt;property id=&quot;20300&quot; value=&quot;Slide 39&quot;/&gt;&lt;property id=&quot;20307&quot; value=&quot;413&quot;/&gt;&lt;/object&gt;&lt;object type=&quot;3&quot; unique_id=&quot;10325&quot;&gt;&lt;property id=&quot;20148&quot; value=&quot;5&quot;/&gt;&lt;property id=&quot;20300&quot; value=&quot;Slide 40&quot;/&gt;&lt;property id=&quot;20307&quot; value=&quot;319&quot;/&gt;&lt;/object&gt;&lt;object type=&quot;3&quot; unique_id=&quot;10326&quot;&gt;&lt;property id=&quot;20148&quot; value=&quot;5&quot;/&gt;&lt;property id=&quot;20300&quot; value=&quot;Slide 41 - &amp;quot;Funcionamento&amp;quot;&quot;/&gt;&lt;property id=&quot;20307&quot; value=&quot;327&quot;/&gt;&lt;/object&gt;&lt;object type=&quot;3&quot; unique_id=&quot;10327&quot;&gt;&lt;property id=&quot;20148&quot; value=&quot;5&quot;/&gt;&lt;property id=&quot;20300&quot; value=&quot;Slide 42&quot;/&gt;&lt;property id=&quot;20307&quot; value=&quot;365&quot;/&gt;&lt;/object&gt;&lt;object type=&quot;3&quot; unique_id=&quot;10328&quot;&gt;&lt;property id=&quot;20148&quot; value=&quot;5&quot;/&gt;&lt;property id=&quot;20300&quot; value=&quot;Slide 43 - &amp;quot; Integração&amp;quot;&quot;/&gt;&lt;property id=&quot;20307&quot; value=&quot;391&quot;/&gt;&lt;/object&gt;&lt;object type=&quot;3&quot; unique_id=&quot;10329&quot;&gt;&lt;property id=&quot;20148&quot; value=&quot;5&quot;/&gt;&lt;property id=&quot;20300&quot; value=&quot;Slide 44&quot;/&gt;&lt;property id=&quot;20307&quot; value=&quot;314&quot;/&gt;&lt;/object&gt;&lt;object type=&quot;3&quot; unique_id=&quot;10330&quot;&gt;&lt;property id=&quot;20148&quot; value=&quot;5&quot;/&gt;&lt;property id=&quot;20300&quot; value=&quot;Slide 45 - &amp;quot; Modelo de Negócio&amp;quot;&quot;/&gt;&lt;property id=&quot;20307&quot; value=&quot;298&quot;/&gt;&lt;/object&gt;&lt;object type=&quot;3&quot; unique_id=&quot;10331&quot;&gt;&lt;property id=&quot;20148&quot; value=&quot;5&quot;/&gt;&lt;property id=&quot;20300&quot; value=&quot;Slide 46 - &amp;quot; Dados Estatísticos&amp;quot;&quot;/&gt;&lt;property id=&quot;20307&quot; value=&quot;394&quot;/&gt;&lt;/object&gt;&lt;object type=&quot;3&quot; unique_id=&quot;10332&quot;&gt;&lt;property id=&quot;20148&quot; value=&quot;5&quot;/&gt;&lt;property id=&quot;20300&quot; value=&quot;Slide 47 - &amp;quot; Dados Estatísticos&amp;quot;&quot;/&gt;&lt;property id=&quot;20307&quot; value=&quot;395&quot;/&gt;&lt;/object&gt;&lt;object type=&quot;3&quot; unique_id=&quot;10333&quot;&gt;&lt;property id=&quot;20148&quot; value=&quot;5&quot;/&gt;&lt;property id=&quot;20300&quot; value=&quot;Slide 48 - &amp;quot;Próximas Iterações&amp;quot;&quot;/&gt;&lt;property id=&quot;20307&quot; value=&quot;401&quot;/&gt;&lt;/object&gt;&lt;object type=&quot;3&quot; unique_id=&quot;10334&quot;&gt;&lt;property id=&quot;20148&quot; value=&quot;5&quot;/&gt;&lt;property id=&quot;20300&quot; value=&quot;Slide 49 - &amp;quot;Requisitos para o 2ª Release&amp;quot;&quot;/&gt;&lt;property id=&quot;20307&quot; value=&quot;402&quot;/&gt;&lt;/object&gt;&lt;object type=&quot;3&quot; unique_id=&quot;10335&quot;&gt;&lt;property id=&quot;20148&quot; value=&quot;5&quot;/&gt;&lt;property id=&quot;20300&quot; value=&quot;Slide 50 - &amp;quot;Requisitos dos usuários &amp;#x0D;&amp;#x0A;para o 2º Release&amp;quot;&quot;/&gt;&lt;property id=&quot;20307&quot; value=&quot;403&quot;/&gt;&lt;/object&gt;&lt;object type=&quot;3&quot; unique_id=&quot;10336&quot;&gt;&lt;property id=&quot;20148&quot; value=&quot;5&quot;/&gt;&lt;property id=&quot;20300&quot; value=&quot;Slide 51 - &amp;quot;Requisitos dos estabelecimentos &amp;#x0D;&amp;#x0A;para o 2º Release&amp;quot;&quot;/&gt;&lt;property id=&quot;20307&quot; value=&quot;404&quot;/&gt;&lt;/object&gt;&lt;object type=&quot;3&quot; unique_id=&quot;10337&quot;&gt;&lt;property id=&quot;20148&quot; value=&quot;5&quot;/&gt;&lt;property id=&quot;20300&quot; value=&quot;Slide 52 - &amp;quot;Cronograma para as próximas iterações&amp;quot;&quot;/&gt;&lt;property id=&quot;20307&quot; value=&quot;405&quot;/&gt;&lt;/object&gt;&lt;object type=&quot;3&quot; unique_id=&quot;10338&quot;&gt;&lt;property id=&quot;20148&quot; value=&quot;5&quot;/&gt;&lt;property id=&quot;20300&quot; value=&quot;Slide 53 - &amp;quot;Cronograma para as próximas iterações&amp;quot;&quot;/&gt;&lt;property id=&quot;20307&quot; value=&quot;406&quot;/&gt;&lt;/object&gt;&lt;object type=&quot;3&quot; unique_id=&quot;10339&quot;&gt;&lt;property id=&quot;20148&quot; value=&quot;5&quot;/&gt;&lt;property id=&quot;20300&quot; value=&quot;Slide 54&quot;/&gt;&lt;property id=&quot;20307&quot; value=&quot;383&quot;/&gt;&lt;/object&gt;&lt;/object&gt;&lt;object type=&quot;8&quot; unique_id=&quot;103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7A1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4179</Words>
  <Application>Microsoft Office PowerPoint</Application>
  <PresentationFormat>Apresentação na tela (4:3)</PresentationFormat>
  <Paragraphs>634</Paragraphs>
  <Slides>57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 Cenário Atual</vt:lpstr>
      <vt:lpstr> Cenário Atual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Serviços Agregados </vt:lpstr>
      <vt:lpstr> Serviços Agregados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Funcionamento</vt:lpstr>
      <vt:lpstr>Slide 45</vt:lpstr>
      <vt:lpstr> Integração</vt:lpstr>
      <vt:lpstr>Slide 47</vt:lpstr>
      <vt:lpstr>Slide 48</vt:lpstr>
      <vt:lpstr> Modelo de Negócio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jvwr</cp:lastModifiedBy>
  <cp:revision>597</cp:revision>
  <dcterms:created xsi:type="dcterms:W3CDTF">2008-03-12T12:45:45Z</dcterms:created>
  <dcterms:modified xsi:type="dcterms:W3CDTF">2009-11-28T14:50:45Z</dcterms:modified>
</cp:coreProperties>
</file>