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58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087E"/>
    <a:srgbClr val="1E0773"/>
    <a:srgbClr val="2709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704" autoAdjust="0"/>
  </p:normalViewPr>
  <p:slideViewPr>
    <p:cSldViewPr>
      <p:cViewPr>
        <p:scale>
          <a:sx n="66" d="100"/>
          <a:sy n="66" d="100"/>
        </p:scale>
        <p:origin x="-84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A8D13-87B2-409B-A39F-B241D6B613F1}" type="datetimeFigureOut">
              <a:rPr lang="pt-BR" smtClean="0"/>
              <a:t>24/4/2010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9A18-35E7-4B7C-94B7-27A699BD064E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iki/LucasArts" TargetMode="External"/><Relationship Id="rId3" Type="http://schemas.openxmlformats.org/officeDocument/2006/relationships/hyperlink" Target="http://pt.wikipedia.org/wiki/1993" TargetMode="External"/><Relationship Id="rId7" Type="http://schemas.openxmlformats.org/officeDocument/2006/relationships/hyperlink" Target="http://pt.wikipedia.org/wiki/Licen%C3%A7a_MIT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pt.wikipedia.org/wiki/Licen%C3%A7a_BSD" TargetMode="External"/><Relationship Id="rId5" Type="http://schemas.openxmlformats.org/officeDocument/2006/relationships/hyperlink" Target="http://pt.wikipedia.org/wiki/Brasil" TargetMode="External"/><Relationship Id="rId4" Type="http://schemas.openxmlformats.org/officeDocument/2006/relationships/hyperlink" Target="http://pt.wikipedia.org/wiki/Roberto_Ierusalimschy" TargetMode="External"/><Relationship Id="rId9" Type="http://schemas.openxmlformats.org/officeDocument/2006/relationships/hyperlink" Target="http://pt.wikipedia.org/wiki/Escape_from_Monkey_Island" TargetMode="Externa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pe.br/" TargetMode="External"/><Relationship Id="rId13" Type="http://schemas.openxmlformats.org/officeDocument/2006/relationships/hyperlink" Target="http://www.tecgraf.puc-rio.br/f_pesqp/reserv_c.htm" TargetMode="External"/><Relationship Id="rId3" Type="http://schemas.openxmlformats.org/officeDocument/2006/relationships/hyperlink" Target="http://www.petrobras.com.br/portugue/tecnolog/centropq/teccen01.htm" TargetMode="External"/><Relationship Id="rId7" Type="http://schemas.openxmlformats.org/officeDocument/2006/relationships/hyperlink" Target="http://www.impa.br/" TargetMode="External"/><Relationship Id="rId12" Type="http://schemas.openxmlformats.org/officeDocument/2006/relationships/hyperlink" Target="http://www.tecgraf.puc-rio.br/f_pesqp/naval_c.htm" TargetMode="External"/><Relationship Id="rId2" Type="http://schemas.openxmlformats.org/officeDocument/2006/relationships/slide" Target="../slides/slide2.xml"/><Relationship Id="rId16" Type="http://schemas.openxmlformats.org/officeDocument/2006/relationships/hyperlink" Target="http://www.tecgraf.puc-rio.br/f_pesqp/model_c.htm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civ.puc-rio.br/" TargetMode="External"/><Relationship Id="rId11" Type="http://schemas.openxmlformats.org/officeDocument/2006/relationships/hyperlink" Target="http://www.tecgraf.puc-rio.br/f_pesqp/mec_c.htm" TargetMode="External"/><Relationship Id="rId5" Type="http://schemas.openxmlformats.org/officeDocument/2006/relationships/hyperlink" Target="http://www.inf.puc-rio.br/" TargetMode="External"/><Relationship Id="rId15" Type="http://schemas.openxmlformats.org/officeDocument/2006/relationships/hyperlink" Target="http://www.tecgraf.puc-rio.br/f_pesqp/superv_c.htm" TargetMode="External"/><Relationship Id="rId10" Type="http://schemas.openxmlformats.org/officeDocument/2006/relationships/hyperlink" Target="http://www.tecgraf.puc-rio.br/f_pesqp/ferr_c.htm" TargetMode="External"/><Relationship Id="rId4" Type="http://schemas.openxmlformats.org/officeDocument/2006/relationships/hyperlink" Target="http://www.puc-rio.br/" TargetMode="External"/><Relationship Id="rId9" Type="http://schemas.openxmlformats.org/officeDocument/2006/relationships/hyperlink" Target="http://www.fplf.org.br/" TargetMode="External"/><Relationship Id="rId14" Type="http://schemas.openxmlformats.org/officeDocument/2006/relationships/hyperlink" Target="http://www.tecgraf.puc-rio.br/f_pesqp/gis_c.htm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iki/CSS" TargetMode="External"/><Relationship Id="rId3" Type="http://schemas.openxmlformats.org/officeDocument/2006/relationships/hyperlink" Target="http://pt.wikipedia.org/wiki/LaTeX" TargetMode="External"/><Relationship Id="rId7" Type="http://schemas.openxmlformats.org/officeDocument/2006/relationships/hyperlink" Target="http://pt.wikipedia.org/wiki/X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pt.wikipedia.org/wiki/1985" TargetMode="External"/><Relationship Id="rId5" Type="http://schemas.openxmlformats.org/officeDocument/2006/relationships/hyperlink" Target="http://pt.wikipedia.org/wiki/Leslie_Lamport" TargetMode="External"/><Relationship Id="rId4" Type="http://schemas.openxmlformats.org/officeDocument/2006/relationships/hyperlink" Target="http://pt.wikipedia.org/wiki/Oren_Patashnik" TargetMode="External"/><Relationship Id="rId9" Type="http://schemas.openxmlformats.org/officeDocument/2006/relationships/hyperlink" Target="http://pt.wikipedia.org/wiki/Wikip%C3%A9dia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ATF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89A18-35E7-4B7C-94B7-27A699BD064E}" type="slidenum">
              <a:rPr lang="pt-BR" smtClean="0"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89A18-35E7-4B7C-94B7-27A699BD064E}" type="slidenum">
              <a:rPr lang="pt-BR" smtClean="0"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Lua foi criada em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1993"/>
              </a:rPr>
              <a:t>1993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por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Roberto&#10; Ierusalimschy"/>
              </a:rPr>
              <a:t>Roberto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Roberto&#10; Ierusalimschy"/>
              </a:rPr>
              <a:t>Ierusalimschy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Luiz Henrique de Figueiredo e Waldemar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Celes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membros da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Computer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Graphics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Technology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PUC-Rio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Pontifícia Universidade Católica do Rio de Janeiro, no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Brasil"/>
              </a:rPr>
              <a:t>Brasil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Versões da Lua antes da versão 5.0 foram liberadas sob uma licença similar à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Licença BSD"/>
              </a:rPr>
              <a:t>licença BSD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 partir da versão 5.0, Lua foi licenciada sob a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Licença MIT"/>
              </a:rPr>
              <a:t>licença MIT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Alguns de seus parentes mais próximos são o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Icon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 sua concepção e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Python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 a sua facilidade de utilização por não-programadores. Em um artigo publicado no Dr.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Dobb's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Journal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os criadores da Lua também afirmam que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Lisp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Scheme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foram uma grande influência na decisão de desenvolver o quadro como a principal estrutura de dados de Lua. Lua tem sido usada em várias aplicações, tanto comerciais como não-comerciais.</a:t>
            </a:r>
          </a:p>
          <a:p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Devido à sua eficiência, clareza e facilidade de aprendizado, passou a ser usada em diversos ramos da programação, como no desenvolvimento de jogos (a </a:t>
            </a:r>
            <a:r>
              <a:rPr lang="pt-BR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LucasArts"/>
              </a:rPr>
              <a:t>LucasArts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por exemplo, usou a linguagem no jogo </a:t>
            </a:r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Escape from Monkey Island"/>
              </a:rPr>
              <a:t>Escape </a:t>
            </a:r>
            <a:r>
              <a:rPr lang="pt-BR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Escape from Monkey Island"/>
              </a:rPr>
              <a:t>from</a:t>
            </a:r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Escape from Monkey Island"/>
              </a:rPr>
              <a:t> </a:t>
            </a:r>
            <a:r>
              <a:rPr lang="pt-BR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Escape from Monkey Island"/>
              </a:rPr>
              <a:t>Monkey</a:t>
            </a:r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Escape from Monkey Island"/>
              </a:rPr>
              <a:t> </a:t>
            </a:r>
            <a:r>
              <a:rPr lang="pt-BR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Escape from Monkey Island"/>
              </a:rPr>
              <a:t>Island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controle de robôs, processamento de texto, etc. Também é freqüentemente usada como uma linguagem de propósito geral.</a:t>
            </a:r>
          </a:p>
          <a:p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Devido à sua eficiência, clareza e facilidade de aprendizado, passou a ser usada em diversos ramos da programação, como no desenvolvimento de jogos (a </a:t>
            </a:r>
            <a:r>
              <a:rPr lang="pt-BR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LucasArts"/>
              </a:rPr>
              <a:t>LucasArts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por exemplo, usou a linguagem no jogo </a:t>
            </a:r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Escape from Monkey Island"/>
              </a:rPr>
              <a:t>Escape </a:t>
            </a:r>
            <a:r>
              <a:rPr lang="pt-BR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Escape from Monkey Island"/>
              </a:rPr>
              <a:t>from</a:t>
            </a:r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Escape from Monkey Island"/>
              </a:rPr>
              <a:t> </a:t>
            </a:r>
            <a:r>
              <a:rPr lang="pt-BR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Escape from Monkey Island"/>
              </a:rPr>
              <a:t>Monkey</a:t>
            </a:r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Escape from Monkey Island"/>
              </a:rPr>
              <a:t> </a:t>
            </a:r>
            <a:r>
              <a:rPr lang="pt-BR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Escape from Monkey Island"/>
              </a:rPr>
              <a:t>Island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controle de robôs, processamento de texto, etc. Também é freqüentemente usada como uma linguagem de propósito geral.</a:t>
            </a:r>
          </a:p>
          <a:p>
            <a:endParaRPr lang="pt-B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89A18-35E7-4B7C-94B7-27A699BD064E}" type="slidenum">
              <a:rPr lang="pt-BR" smtClean="0"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Grupo de Tecnologia em Computação Gráfica -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Tecgraf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foi criado em maio de 1987 em parceria com o </a:t>
            </a:r>
            <a:r>
              <a:rPr lang="pt-BR" dirty="0" smtClean="0">
                <a:hlinkClick r:id="rId3"/>
              </a:rPr>
              <a:t>Centro de Pesquisas da PETROBRAS - CENPES</a:t>
            </a:r>
            <a:r>
              <a:rPr lang="pt-BR" dirty="0" smtClean="0"/>
              <a:t>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na </a:t>
            </a:r>
            <a:r>
              <a:rPr lang="pt-BR" dirty="0" smtClean="0">
                <a:hlinkClick r:id="rId4"/>
              </a:rPr>
              <a:t>Pontifícia Universidade Católica do Rio de Janeiro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com o objetivo de desenvolver, implantar e manter software de computação gráfica e de interface com o usuário para aplicações técnico-científicas.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Tecgraf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é um dos laboratórios do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Departamento de Informática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 seus projetos são desenvolvidos em cooperação com o </a:t>
            </a:r>
            <a:r>
              <a:rPr lang="pt-BR" dirty="0" smtClean="0">
                <a:hlinkClick r:id="rId6"/>
              </a:rPr>
              <a:t>Departamento de Engenharia Civil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 </a:t>
            </a:r>
            <a:r>
              <a:rPr lang="pt-BR" dirty="0" smtClean="0">
                <a:hlinkClick r:id="rId7"/>
              </a:rPr>
              <a:t>Instituto de Matemática Pura e Aplicada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Instituto Nacional de Pesquisas Espaciais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 o Departamento de Engenharia Naval e Oceânica da USP, com a interveniência da </a:t>
            </a:r>
            <a:r>
              <a:rPr lang="pt-BR" dirty="0" smtClean="0">
                <a:hlinkClick r:id="rId9"/>
              </a:rPr>
              <a:t>Fundação Padre Leonel Franca</a:t>
            </a:r>
            <a:r>
              <a:rPr lang="pt-BR" dirty="0" smtClean="0"/>
              <a:t>.</a:t>
            </a:r>
          </a:p>
          <a:p>
            <a:r>
              <a:rPr lang="pt-BR" dirty="0" smtClean="0"/>
              <a:t>Através dos seus projetos, o </a:t>
            </a:r>
            <a:r>
              <a:rPr lang="pt-BR" dirty="0" err="1" smtClean="0"/>
              <a:t>Tecgraf</a:t>
            </a:r>
            <a:r>
              <a:rPr lang="pt-BR" dirty="0" smtClean="0"/>
              <a:t> já desenvolveu mais de 60 produtos nas áreas de ferramentas de software, sistemas de uso geral, pré e pós-processadores de elementos finitos, projetos mecânicos, geologia, poços de petróleo, redes elétricas e projetos civis. </a:t>
            </a:r>
          </a:p>
          <a:p>
            <a:r>
              <a:rPr lang="pt-BR" dirty="0" smtClean="0"/>
              <a:t>As linhas de pesquisa desenvolvidas no </a:t>
            </a:r>
            <a:r>
              <a:rPr lang="pt-BR" dirty="0" err="1" smtClean="0"/>
              <a:t>Tecgraf</a:t>
            </a:r>
            <a:r>
              <a:rPr lang="pt-BR" dirty="0" smtClean="0"/>
              <a:t>, sempre associadas a ferramentas e sistemas práticos, são: </a:t>
            </a:r>
          </a:p>
          <a:p>
            <a:r>
              <a:rPr lang="pt-BR" dirty="0" smtClean="0">
                <a:hlinkClick r:id="rId10"/>
              </a:rPr>
              <a:t>Ferramentas de Desenvolvimento de Programas</a:t>
            </a:r>
            <a:br>
              <a:rPr lang="pt-BR" dirty="0" smtClean="0">
                <a:hlinkClick r:id="rId10"/>
              </a:rPr>
            </a:br>
            <a:r>
              <a:rPr lang="pt-BR" dirty="0" smtClean="0">
                <a:hlinkClick r:id="rId11"/>
              </a:rPr>
              <a:t>Mecânica Computacional</a:t>
            </a:r>
            <a:br>
              <a:rPr lang="pt-BR" dirty="0" smtClean="0">
                <a:hlinkClick r:id="rId11"/>
              </a:rPr>
            </a:br>
            <a:r>
              <a:rPr lang="pt-BR" dirty="0" smtClean="0">
                <a:hlinkClick r:id="rId12"/>
              </a:rPr>
              <a:t>Projetos Navais</a:t>
            </a:r>
            <a:br>
              <a:rPr lang="pt-BR" dirty="0" smtClean="0">
                <a:hlinkClick r:id="rId12"/>
              </a:rPr>
            </a:br>
            <a:r>
              <a:rPr lang="pt-BR" dirty="0" smtClean="0">
                <a:hlinkClick r:id="rId13"/>
              </a:rPr>
              <a:t>Reservatórios e Geologia</a:t>
            </a:r>
            <a:br>
              <a:rPr lang="pt-BR" dirty="0" smtClean="0">
                <a:hlinkClick r:id="rId13"/>
              </a:rPr>
            </a:br>
            <a:r>
              <a:rPr lang="pt-BR" dirty="0" smtClean="0">
                <a:hlinkClick r:id="rId14"/>
              </a:rPr>
              <a:t>GIS e Meio Ambiente</a:t>
            </a:r>
            <a:br>
              <a:rPr lang="pt-BR" dirty="0" smtClean="0">
                <a:hlinkClick r:id="rId14"/>
              </a:rPr>
            </a:br>
            <a:r>
              <a:rPr lang="pt-BR" dirty="0" smtClean="0">
                <a:hlinkClick r:id="rId15"/>
              </a:rPr>
              <a:t>Projetos e Supervisão Assistidos por Computador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hlinkClick r:id="rId16"/>
              </a:rPr>
              <a:t>Modelagem Geométrica e Visualização Científica</a:t>
            </a:r>
            <a:r>
              <a:rPr lang="pt-BR" dirty="0" smtClean="0"/>
              <a:t> </a:t>
            </a:r>
          </a:p>
          <a:p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89A18-35E7-4B7C-94B7-27A699BD064E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89A18-35E7-4B7C-94B7-27A699BD064E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89A18-35E7-4B7C-94B7-27A699BD064E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89A18-35E7-4B7C-94B7-27A699BD064E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b="1" dirty="0" err="1" smtClean="0"/>
              <a:t>BibTeX</a:t>
            </a:r>
            <a:r>
              <a:rPr lang="pt-BR" dirty="0" smtClean="0"/>
              <a:t> é uma ferramenta de formatação usada em documentos </a:t>
            </a:r>
            <a:r>
              <a:rPr lang="pt-BR" dirty="0" err="1" smtClean="0">
                <a:hlinkClick r:id="rId3" tooltip="LaTeX"/>
              </a:rPr>
              <a:t>LaTeX</a:t>
            </a:r>
            <a:r>
              <a:rPr lang="pt-BR" dirty="0" smtClean="0"/>
              <a:t>. </a:t>
            </a:r>
            <a:r>
              <a:rPr lang="pt-BR" dirty="0" err="1" smtClean="0"/>
              <a:t>BibTeX</a:t>
            </a:r>
            <a:r>
              <a:rPr lang="pt-BR" dirty="0" smtClean="0"/>
              <a:t> foi criada por </a:t>
            </a:r>
            <a:r>
              <a:rPr lang="pt-BR" dirty="0" err="1" smtClean="0">
                <a:hlinkClick r:id="rId4" tooltip="Oren Patashnik"/>
              </a:rPr>
              <a:t>Oren</a:t>
            </a:r>
            <a:r>
              <a:rPr lang="pt-BR" dirty="0" smtClean="0">
                <a:hlinkClick r:id="rId4" tooltip="Oren Patashnik"/>
              </a:rPr>
              <a:t> </a:t>
            </a:r>
            <a:r>
              <a:rPr lang="pt-BR" dirty="0" err="1" smtClean="0">
                <a:hlinkClick r:id="rId4" tooltip="Oren Patashnik"/>
              </a:rPr>
              <a:t>Patashnik</a:t>
            </a:r>
            <a:r>
              <a:rPr lang="pt-BR" dirty="0" smtClean="0"/>
              <a:t> e </a:t>
            </a:r>
            <a:r>
              <a:rPr lang="pt-BR" dirty="0" smtClean="0">
                <a:hlinkClick r:id="rId5" tooltip="Leslie Lamport"/>
              </a:rPr>
              <a:t>Leslie </a:t>
            </a:r>
            <a:r>
              <a:rPr lang="pt-BR" dirty="0" err="1" smtClean="0">
                <a:hlinkClick r:id="rId5" tooltip="Leslie Lamport"/>
              </a:rPr>
              <a:t>Lamport</a:t>
            </a:r>
            <a:r>
              <a:rPr lang="pt-BR" dirty="0" smtClean="0"/>
              <a:t> em </a:t>
            </a:r>
            <a:r>
              <a:rPr lang="pt-BR" dirty="0" smtClean="0">
                <a:hlinkClick r:id="rId6" tooltip="1985"/>
              </a:rPr>
              <a:t>1985</a:t>
            </a:r>
            <a:r>
              <a:rPr lang="pt-BR" dirty="0" smtClean="0"/>
              <a:t>. </a:t>
            </a:r>
            <a:r>
              <a:rPr lang="pt-BR" dirty="0" err="1" smtClean="0"/>
              <a:t>BibTeX</a:t>
            </a:r>
            <a:r>
              <a:rPr lang="pt-BR" dirty="0" smtClean="0"/>
              <a:t> foi feita para facilitar a separação da bibliografia com a apresentação do texto, é o mesmo conceito da distinção do conteúdo com o estilo do texto utilizada no próprio </a:t>
            </a:r>
            <a:r>
              <a:rPr lang="pt-BR" dirty="0" err="1" smtClean="0">
                <a:hlinkClick r:id="rId3" tooltip="LaTeX"/>
              </a:rPr>
              <a:t>LaTeX</a:t>
            </a:r>
            <a:r>
              <a:rPr lang="pt-BR" dirty="0" smtClean="0"/>
              <a:t>, </a:t>
            </a:r>
            <a:r>
              <a:rPr lang="pt-BR" dirty="0" smtClean="0">
                <a:hlinkClick r:id="rId7" tooltip="XHTML"/>
              </a:rPr>
              <a:t>XHTML</a:t>
            </a:r>
            <a:r>
              <a:rPr lang="pt-BR" dirty="0" smtClean="0"/>
              <a:t>, </a:t>
            </a:r>
            <a:r>
              <a:rPr lang="pt-BR" dirty="0" smtClean="0">
                <a:hlinkClick r:id="rId8" tooltip="CSS"/>
              </a:rPr>
              <a:t>CSS</a:t>
            </a:r>
            <a:r>
              <a:rPr lang="pt-BR" dirty="0" smtClean="0"/>
              <a:t> e outros.</a:t>
            </a:r>
          </a:p>
          <a:p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dirty="0" smtClean="0"/>
              <a:t>Por exemplo a citação do artigo </a:t>
            </a:r>
            <a:r>
              <a:rPr lang="pt-BR" dirty="0" err="1" smtClean="0"/>
              <a:t>BibTeX</a:t>
            </a:r>
            <a:r>
              <a:rPr lang="pt-BR" dirty="0" smtClean="0"/>
              <a:t> na </a:t>
            </a:r>
            <a:r>
              <a:rPr lang="pt-BR" dirty="0" smtClean="0">
                <a:hlinkClick r:id="rId9" tooltip="Wikipédia"/>
              </a:rPr>
              <a:t>Wikipédia</a:t>
            </a:r>
            <a:r>
              <a:rPr lang="pt-BR" dirty="0" smtClean="0"/>
              <a:t> seria:</a:t>
            </a:r>
          </a:p>
          <a:p>
            <a:r>
              <a:rPr lang="pt-BR" dirty="0" smtClean="0"/>
              <a:t>@</a:t>
            </a:r>
            <a:r>
              <a:rPr lang="pt-BR" dirty="0" err="1" smtClean="0"/>
              <a:t>misc</a:t>
            </a:r>
            <a:r>
              <a:rPr lang="pt-BR" dirty="0" smtClean="0"/>
              <a:t>{ </a:t>
            </a:r>
            <a:r>
              <a:rPr lang="pt-BR" dirty="0" err="1" smtClean="0"/>
              <a:t>wiki</a:t>
            </a:r>
            <a:r>
              <a:rPr lang="pt-BR" dirty="0" smtClean="0"/>
              <a:t>:xxx, </a:t>
            </a:r>
            <a:r>
              <a:rPr lang="pt-BR" dirty="0" err="1" smtClean="0"/>
              <a:t>author</a:t>
            </a:r>
            <a:r>
              <a:rPr lang="pt-BR" dirty="0" smtClean="0"/>
              <a:t> = "Wikipédia", </a:t>
            </a:r>
            <a:r>
              <a:rPr lang="pt-BR" dirty="0" err="1" smtClean="0"/>
              <a:t>title</a:t>
            </a:r>
            <a:r>
              <a:rPr lang="pt-BR" dirty="0" smtClean="0"/>
              <a:t> = "</a:t>
            </a:r>
            <a:r>
              <a:rPr lang="pt-BR" dirty="0" err="1" smtClean="0"/>
              <a:t>BibTeX</a:t>
            </a:r>
            <a:r>
              <a:rPr lang="pt-BR" dirty="0" smtClean="0"/>
              <a:t> --- Wikipédia{,} a enciclopédia livre", </a:t>
            </a:r>
            <a:r>
              <a:rPr lang="pt-BR" dirty="0" err="1" smtClean="0"/>
              <a:t>year</a:t>
            </a:r>
            <a:r>
              <a:rPr lang="pt-BR" dirty="0" smtClean="0"/>
              <a:t> = "2007", url = "http://pt.wikipedia.org/w/index.</a:t>
            </a:r>
            <a:r>
              <a:rPr lang="pt-BR" dirty="0" err="1" smtClean="0"/>
              <a:t>php</a:t>
            </a:r>
            <a:r>
              <a:rPr lang="pt-BR" dirty="0" smtClean="0"/>
              <a:t>?</a:t>
            </a:r>
            <a:r>
              <a:rPr lang="pt-BR" dirty="0" err="1" smtClean="0"/>
              <a:t>title</a:t>
            </a:r>
            <a:r>
              <a:rPr lang="pt-BR" dirty="0" smtClean="0"/>
              <a:t>=</a:t>
            </a:r>
            <a:r>
              <a:rPr lang="pt-BR" dirty="0" err="1" smtClean="0"/>
              <a:t>BibTeX&amp;oldid</a:t>
            </a:r>
            <a:r>
              <a:rPr lang="pt-BR" dirty="0" smtClean="0"/>
              <a:t>=4879810", note = "[Online; </a:t>
            </a:r>
            <a:r>
              <a:rPr lang="pt-BR" dirty="0" err="1" smtClean="0"/>
              <a:t>accessed</a:t>
            </a:r>
            <a:r>
              <a:rPr lang="pt-BR" dirty="0" smtClean="0"/>
              <a:t> 28-Fevereiro-2007]" } </a:t>
            </a:r>
            <a:endParaRPr lang="pt-B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89A18-35E7-4B7C-94B7-27A699BD064E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89A18-35E7-4B7C-94B7-27A699BD064E}" type="slidenum">
              <a:rPr lang="pt-BR" smtClean="0"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 estávamos largando Sol,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 amigo sugeriu um novo nome...</a:t>
            </a:r>
            <a:endParaRPr lang="pt-B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89A18-35E7-4B7C-94B7-27A699BD064E}" type="slidenum">
              <a:rPr lang="pt-BR" smtClean="0"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...e surgiu Lua</a:t>
            </a:r>
            <a:endParaRPr lang="pt-B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89A18-35E7-4B7C-94B7-27A699BD064E}" type="slidenum">
              <a:rPr lang="pt-BR" smtClean="0"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82B2-586A-4DCC-8500-30E83271CBE3}" type="datetimeFigureOut">
              <a:rPr lang="pt-BR" smtClean="0"/>
              <a:t>24/4/2010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313E-59C8-4C02-8B7C-ED10149D9D5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82B2-586A-4DCC-8500-30E83271CBE3}" type="datetimeFigureOut">
              <a:rPr lang="pt-BR" smtClean="0"/>
              <a:t>24/4/2010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313E-59C8-4C02-8B7C-ED10149D9D5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82B2-586A-4DCC-8500-30E83271CBE3}" type="datetimeFigureOut">
              <a:rPr lang="pt-BR" smtClean="0"/>
              <a:t>24/4/2010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313E-59C8-4C02-8B7C-ED10149D9D5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82B2-586A-4DCC-8500-30E83271CBE3}" type="datetimeFigureOut">
              <a:rPr lang="pt-BR" smtClean="0"/>
              <a:t>24/4/2010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313E-59C8-4C02-8B7C-ED10149D9D5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82B2-586A-4DCC-8500-30E83271CBE3}" type="datetimeFigureOut">
              <a:rPr lang="pt-BR" smtClean="0"/>
              <a:t>24/4/2010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313E-59C8-4C02-8B7C-ED10149D9D5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82B2-586A-4DCC-8500-30E83271CBE3}" type="datetimeFigureOut">
              <a:rPr lang="pt-BR" smtClean="0"/>
              <a:t>24/4/2010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313E-59C8-4C02-8B7C-ED10149D9D5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82B2-586A-4DCC-8500-30E83271CBE3}" type="datetimeFigureOut">
              <a:rPr lang="pt-BR" smtClean="0"/>
              <a:t>24/4/2010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313E-59C8-4C02-8B7C-ED10149D9D5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82B2-586A-4DCC-8500-30E83271CBE3}" type="datetimeFigureOut">
              <a:rPr lang="pt-BR" smtClean="0"/>
              <a:t>24/4/2010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313E-59C8-4C02-8B7C-ED10149D9D5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82B2-586A-4DCC-8500-30E83271CBE3}" type="datetimeFigureOut">
              <a:rPr lang="pt-BR" smtClean="0"/>
              <a:t>24/4/2010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313E-59C8-4C02-8B7C-ED10149D9D5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82B2-586A-4DCC-8500-30E83271CBE3}" type="datetimeFigureOut">
              <a:rPr lang="pt-BR" smtClean="0"/>
              <a:t>24/4/2010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313E-59C8-4C02-8B7C-ED10149D9D5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82B2-586A-4DCC-8500-30E83271CBE3}" type="datetimeFigureOut">
              <a:rPr lang="pt-BR" smtClean="0"/>
              <a:t>24/4/2010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313E-59C8-4C02-8B7C-ED10149D9D5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482B2-586A-4DCC-8500-30E83271CBE3}" type="datetimeFigureOut">
              <a:rPr lang="pt-BR" smtClean="0"/>
              <a:t>24/4/2010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5313E-59C8-4C02-8B7C-ED10149D9D5A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041979"/>
            <a:ext cx="3000396" cy="31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281044"/>
            <a:ext cx="4500594" cy="465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928802"/>
            <a:ext cx="3143272" cy="324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lipse 14"/>
          <p:cNvSpPr/>
          <p:nvPr/>
        </p:nvSpPr>
        <p:spPr>
          <a:xfrm>
            <a:off x="4500562" y="2857496"/>
            <a:ext cx="642942" cy="642942"/>
          </a:xfrm>
          <a:prstGeom prst="ellipse">
            <a:avLst/>
          </a:prstGeom>
          <a:solidFill>
            <a:srgbClr val="210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6 0.01065 0.00312 0.02129 0.00694 0.03148 C 0.00798 0.04074 0.00885 0.04861 0.01111 0.05741 C 0.00538 0.07268 0.01076 0.1162 0.01111 0.12592 C 0.01007 0.15856 0.00972 0.16782 0.0125 0.19444 C 0.01285 0.20417 0.01232 0.26042 0.02361 0.27037 C 0.0276 0.30717 0.02517 0.34444 0.02778 0.38148 C 0.0283 0.40254 0.0283 0.42338 0.02916 0.44444 C 0.03021 0.47199 0.03472 0.49329 0.03472 0.52222 " pathEditMode="relative" ptsTypes="ffffffff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85 0.53287 C 0.03298 0.52361 0.04097 0.47314 0.04114 0.45671 C 0.04201 0.44583 0.04218 0.42731 0.04705 0.41481 C 0.05573 0.39444 0.07291 0.38379 0.08819 0.37384 C 0.0901 0.3699 0.09149 0.3662 0.09409 0.36342 C 0.09566 0.36157 0.09843 0.3618 0.1 0.36041 C 0.10503 0.35555 0.1092 0.34814 0.11371 0.34189 C 0.11562 0.34004 0.11944 0.33402 0.11944 0.33426 C 0.12552 0.31064 0.12534 0.29004 0.13715 0.26851 C 0.13993 0.24976 0.1434 0.23148 0.14496 0.21111 C 0.14583 0.17963 0.14253 0.09699 0.15087 0.06273 C 0.1526 0.03935 0.15486 0.01504 0.16458 -0.00533 C 0.16823 -0.03727 0.171 -0.1 0.15087 -0.12014 C 0.14757 -0.15116 0.13993 -0.18357 0.12934 -0.21158 C 0.12361 -0.24399 0.10972 -0.27801 0.08819 -0.29537 C 0.08507 -0.30232 0.08333 -0.31135 0.0783 -0.31621 C 0.07569 -0.31875 0.06649 -0.32246 0.06267 -0.32408 C 0.05347 -0.32153 0.04444 -0.31852 0.03524 -0.31621 C 0.03003 -0.31505 0.02448 -0.31574 0.01944 -0.31366 C 0.01389 -0.31135 0.00382 -0.30324 0.00382 -0.30301 C -0.00382 -0.29028 -0.01337 -0.28287 -0.0217 -0.27176 C -0.04098 -0.24607 -0.03108 -0.25162 -0.05504 -0.22477 C -0.06042 -0.21875 -0.06719 -0.21505 -0.07257 -0.20903 C -0.0757 -0.20533 -0.07761 -0.2 -0.08056 -0.19607 C -0.0882 -0.18612 -0.10712 -0.16829 -0.11181 -0.15672 C -0.12292 -0.12917 -0.13351 -0.10394 -0.14323 -0.07593 C -0.1474 -0.04908 -0.15452 -0.02408 -0.15886 0.00231 C -0.15729 0.06597 -0.1658 0.14907 -0.1158 0.1831 C -0.11441 0.18564 -0.11389 0.18958 -0.11181 0.19097 C -0.1007 0.19814 -0.07483 0.20347 -0.06285 0.20648 C 0.06076 0.20277 0.12743 0.23148 0.21944 0.19097 C 0.22587 0.17407 0.22916 0.15532 0.23524 0.13865 C 0.24705 0.10486 0.26163 0.07199 0.27048 0.03657 C 0.26632 -0.02686 0.26423 -0.0926 0.25277 -0.15417 C 0.24982 -0.16991 0.25191 -0.17894 0.24305 -0.19074 C 0.24045 -0.2125 0.23385 -0.22662 0.22343 -0.24306 C 0.22187 -0.24537 0.22135 -0.24908 0.21944 -0.25093 C 0.21597 -0.2544 0.21146 -0.25579 0.20781 -0.2588 C 0.19965 -0.26528 0.1934 -0.27315 0.1842 -0.27709 C 0.16927 -0.29028 0.15764 -0.2919 0.14114 -0.30047 C 0.11111 -0.29885 0.0809 -0.29838 0.05087 -0.29537 C 0.02239 -0.2926 0.0026 -0.26019 -0.01962 -0.24051 C -0.0717 -0.19445 -0.01216 -0.25348 -0.04323 -0.22223 C -0.05851 -0.17593 -0.07657 -0.13519 -0.08247 -0.0838 C -0.08681 -0.0463 -0.09427 0.02893 -0.09427 0.02916 C -0.09288 0.04722 -0.09254 0.06574 -0.09028 0.08379 C -0.08403 0.13263 -0.05834 0.14629 -0.02552 0.1537 C 0.04184 0.15347 0.10902 0.15301 0.17639 0.15162 C 0.18246 0.15115 0.18819 0.13333 0.18819 0.13356 C 0.18889 0.12106 0.18784 0.10856 0.1901 0.09676 C 0.19184 0.08819 0.19948 0.0824 0.2 0.07338 C 0.2033 0.00787 0.19982 -0.01459 0.1842 -0.06274 C 0.18177 -0.08334 0.17708 -0.09144 0.16857 -0.10973 C 0.16319 -0.13866 0.13837 -0.14283 0.11944 -0.14885 C 0.09531 -0.14399 0.07118 -0.13774 0.04705 -0.13334 C 0.0217 -0.11065 0.0243 -0.0801 0.00573 -0.0551 C 0.00764 -0.02176 0.00416 0.01365 0.01371 0.04444 C 0.01441 0.04699 0.01753 0.04629 0.01944 0.04722 C 0.03715 0.07037 0.04687 0.06782 0.07239 0.0706 C 0.09166 0.07939 0.08003 0.07638 0.10781 0.07338 C 0.10972 0.07245 0.11232 0.07268 0.11371 0.0706 C 0.1151 0.06851 0.11475 0.06527 0.11562 0.06273 C 0.11857 0.05301 0.11927 0.05254 0.12343 0.04444 C 0.12448 0.0331 0.12812 0.02199 0.12743 0.01018 C 0.12639 -0.00625 0.12465 -0.02315 0.12152 -0.03959 C 0.11649 -0.06551 0.10208 -0.07292 0.08611 -0.0838 C 0.07309 -0.08287 0.05972 -0.08473 0.04705 -0.08149 C 0.04392 -0.0801 0.04149 -0.075 0.04114 -0.07061 C 0.0401 -0.05602 0.04218 -0.04098 0.04305 -0.02639 C 0.04444 -0.00209 0.05225 0.00231 0.06857 0.00787 C 0.07847 0.00648 0.08975 0.00926 0.09791 0.00231 C 0.11337 -0.01088 0.09514 -0.00162 0.10972 -0.00857 C 0.11962 -0.0176 0.12118 -0.02084 0.12343 -0.03681 C 0.121 -0.04491 0.1184 -0.06551 0.11562 -0.07061 C 0.11354 -0.07454 0.11041 -0.07755 0.10781 -0.08149 C 0.10399 -0.09514 0.12448 -0.11297 0.11371 -0.1176 C 0.1092 -0.11667 0.09218 -0.12801 0.08802 -0.12547 C 0.08593 -0.12431 0.06771 -0.12454 0.06614 -0.12223 C 0.06441 -0.11991 0.05451 -0.11112 0.0526 -0.10926 C 0.05642 -0.0838 0.06059 -0.09422 0.06441 -0.08912 " pathEditMode="relative" rAng="0" ptsTypes="ffffffffffffffffffffffffffffffffffffffffffffffffffffffffffffffffffffffffffffffff">
                                      <p:cBhvr>
                                        <p:cTn id="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-4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214678" y="500043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Histórico</a:t>
            </a:r>
            <a:endParaRPr lang="pt-BR" sz="3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142976" y="2357430"/>
            <a:ext cx="1357322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1993</a:t>
            </a:r>
            <a:endParaRPr lang="pt-BR" sz="3600" dirty="0"/>
          </a:p>
        </p:txBody>
      </p:sp>
      <p:sp>
        <p:nvSpPr>
          <p:cNvPr id="6" name="Retângulo 5"/>
          <p:cNvSpPr/>
          <p:nvPr/>
        </p:nvSpPr>
        <p:spPr>
          <a:xfrm>
            <a:off x="3214678" y="17859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/>
              <a:t>Como era Lua 1.0?</a:t>
            </a:r>
          </a:p>
          <a:p>
            <a:r>
              <a:rPr lang="pt-BR" dirty="0"/>
              <a:t>• Não muito diferente de SOL...</a:t>
            </a:r>
          </a:p>
        </p:txBody>
      </p:sp>
      <p:sp>
        <p:nvSpPr>
          <p:cNvPr id="8" name="Retângulo 7"/>
          <p:cNvSpPr/>
          <p:nvPr/>
        </p:nvSpPr>
        <p:spPr>
          <a:xfrm>
            <a:off x="1214414" y="4286256"/>
            <a:ext cx="2139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Mas bem diferente...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357430"/>
            <a:ext cx="42195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500438"/>
            <a:ext cx="41529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1538" y="21429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/>
              <a:t>Lua 1.0</a:t>
            </a:r>
          </a:p>
          <a:p>
            <a:r>
              <a:rPr lang="pt-BR" dirty="0"/>
              <a:t>• Implementada como uma biblioteca</a:t>
            </a:r>
          </a:p>
          <a:p>
            <a:r>
              <a:rPr lang="pt-BR" dirty="0"/>
              <a:t>• Chamada de 1.0 posteriormente</a:t>
            </a:r>
          </a:p>
          <a:p>
            <a:r>
              <a:rPr lang="en-US" dirty="0"/>
              <a:t>• "The simplest thing that could possibly</a:t>
            </a:r>
          </a:p>
          <a:p>
            <a:r>
              <a:rPr lang="pt-BR" dirty="0"/>
              <a:t>work"</a:t>
            </a:r>
          </a:p>
          <a:p>
            <a:r>
              <a:rPr lang="pt-BR" dirty="0"/>
              <a:t>• tabelas implementadas via listas!</a:t>
            </a:r>
          </a:p>
          <a:p>
            <a:r>
              <a:rPr lang="pt-BR" dirty="0"/>
              <a:t>• Implementação padrão</a:t>
            </a:r>
          </a:p>
          <a:p>
            <a:r>
              <a:rPr lang="pt-BR" dirty="0"/>
              <a:t>• pré-compilador com </a:t>
            </a:r>
            <a:r>
              <a:rPr lang="pt-BR" dirty="0" err="1"/>
              <a:t>yacc</a:t>
            </a:r>
            <a:r>
              <a:rPr lang="pt-BR" dirty="0"/>
              <a:t>/</a:t>
            </a:r>
            <a:r>
              <a:rPr lang="pt-BR" dirty="0" err="1"/>
              <a:t>lex</a:t>
            </a:r>
            <a:endParaRPr lang="pt-BR" dirty="0"/>
          </a:p>
          <a:p>
            <a:r>
              <a:rPr lang="pt-BR" dirty="0"/>
              <a:t>• </a:t>
            </a:r>
            <a:r>
              <a:rPr lang="pt-BR" dirty="0" err="1"/>
              <a:t>opcodes</a:t>
            </a:r>
            <a:r>
              <a:rPr lang="pt-BR" dirty="0"/>
              <a:t> para uma máquina virtual baseada</a:t>
            </a:r>
          </a:p>
          <a:p>
            <a:r>
              <a:rPr lang="pt-BR" dirty="0"/>
              <a:t>em pilha</a:t>
            </a:r>
          </a:p>
          <a:p>
            <a:r>
              <a:rPr lang="pt-BR" dirty="0"/>
              <a:t>• Menos de 6000 linhas de código </a:t>
            </a:r>
            <a:r>
              <a:rPr lang="pt-BR" dirty="0" smtClean="0"/>
              <a:t>C</a:t>
            </a:r>
          </a:p>
          <a:p>
            <a:r>
              <a:rPr lang="pt-BR" dirty="0"/>
              <a:t>Expectativas: solucionar nossos</a:t>
            </a:r>
          </a:p>
          <a:p>
            <a:r>
              <a:rPr lang="pt-BR" dirty="0"/>
              <a:t>problemas com PGM e DEL</a:t>
            </a:r>
          </a:p>
          <a:p>
            <a:r>
              <a:rPr lang="pt-BR" dirty="0"/>
              <a:t>• poderia ser usada em outros projetos do</a:t>
            </a:r>
          </a:p>
          <a:p>
            <a:r>
              <a:rPr lang="pt-BR" dirty="0" err="1"/>
              <a:t>Tecgraf</a:t>
            </a:r>
            <a:endParaRPr lang="pt-BR" dirty="0"/>
          </a:p>
          <a:p>
            <a:r>
              <a:rPr lang="pt-BR" dirty="0"/>
              <a:t>• Satisfez nossas </a:t>
            </a:r>
            <a:r>
              <a:rPr lang="pt-BR" dirty="0" err="1"/>
              <a:t>espectativas</a:t>
            </a:r>
            <a:endParaRPr lang="pt-BR" dirty="0"/>
          </a:p>
          <a:p>
            <a:r>
              <a:rPr lang="pt-BR" dirty="0"/>
              <a:t>• tanto DEL quanto PGM usaram Lua com</a:t>
            </a:r>
          </a:p>
          <a:p>
            <a:r>
              <a:rPr lang="pt-BR" dirty="0"/>
              <a:t>sucesso</a:t>
            </a:r>
          </a:p>
          <a:p>
            <a:r>
              <a:rPr lang="pt-BR" dirty="0"/>
              <a:t>• PGM ainda em uso hoje</a:t>
            </a:r>
          </a:p>
          <a:p>
            <a:r>
              <a:rPr lang="pt-BR" dirty="0"/>
              <a:t>• Foi um grande sucesso no </a:t>
            </a:r>
            <a:r>
              <a:rPr lang="pt-BR" dirty="0" err="1"/>
              <a:t>Tecgraf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786446" y="2428868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Logo, vários projetos no </a:t>
            </a:r>
            <a:r>
              <a:rPr lang="pt-BR" dirty="0" err="1"/>
              <a:t>Tecgraf</a:t>
            </a:r>
            <a:endParaRPr lang="pt-BR" dirty="0"/>
          </a:p>
          <a:p>
            <a:r>
              <a:rPr lang="pt-BR" dirty="0"/>
              <a:t>estavam usando Lua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42910" y="4286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/>
              <a:t>Lua 1.1</a:t>
            </a:r>
          </a:p>
          <a:p>
            <a:r>
              <a:rPr lang="pt-BR" dirty="0" smtClean="0"/>
              <a:t>• Já </a:t>
            </a:r>
            <a:r>
              <a:rPr lang="pt-BR" dirty="0" err="1" smtClean="0"/>
              <a:t>tinhamos</a:t>
            </a:r>
            <a:r>
              <a:rPr lang="pt-BR" dirty="0" smtClean="0"/>
              <a:t> vários "usuários reais"</a:t>
            </a:r>
          </a:p>
          <a:p>
            <a:r>
              <a:rPr lang="pt-BR" dirty="0" smtClean="0"/>
              <a:t>• Novos usuários trazem novas demandas</a:t>
            </a:r>
          </a:p>
          <a:p>
            <a:r>
              <a:rPr lang="pt-BR" dirty="0" smtClean="0"/>
              <a:t>• Manual de referência</a:t>
            </a:r>
          </a:p>
          <a:p>
            <a:r>
              <a:rPr lang="pt-BR" dirty="0" smtClean="0"/>
              <a:t>• API com C bem definida e bem</a:t>
            </a:r>
          </a:p>
          <a:p>
            <a:r>
              <a:rPr lang="pt-BR" dirty="0" smtClean="0"/>
              <a:t>documentada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/>
              <a:t>Lua 2</a:t>
            </a:r>
          </a:p>
          <a:p>
            <a:r>
              <a:rPr lang="pt-BR" dirty="0"/>
              <a:t>• De Lua 2.1 (02/1995) até 2.5 (11/1996)</a:t>
            </a:r>
          </a:p>
          <a:p>
            <a:r>
              <a:rPr lang="pt-BR" dirty="0"/>
              <a:t>• Suporte para OO</a:t>
            </a:r>
          </a:p>
          <a:p>
            <a:r>
              <a:rPr lang="pt-BR" dirty="0"/>
              <a:t>• delegação</a:t>
            </a:r>
          </a:p>
          <a:p>
            <a:r>
              <a:rPr lang="pt-BR" dirty="0"/>
              <a:t>• Casamento de padrões</a:t>
            </a:r>
          </a:p>
          <a:p>
            <a:r>
              <a:rPr lang="pt-BR" dirty="0"/>
              <a:t>• biblioteca própria</a:t>
            </a:r>
          </a:p>
          <a:p>
            <a:r>
              <a:rPr lang="pt-BR" dirty="0"/>
              <a:t>• Interface para depuração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00166" y="928670"/>
            <a:ext cx="592935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Exposição Internacional</a:t>
            </a:r>
          </a:p>
          <a:p>
            <a:r>
              <a:rPr lang="pt-BR" dirty="0"/>
              <a:t>• anúncio em grupos </a:t>
            </a:r>
            <a:r>
              <a:rPr lang="pt-BR" i="1" dirty="0" err="1"/>
              <a:t>Usenet</a:t>
            </a:r>
            <a:endParaRPr lang="pt-BR" i="1" dirty="0"/>
          </a:p>
          <a:p>
            <a:r>
              <a:rPr lang="pt-BR" dirty="0"/>
              <a:t>• primeira página na Web em 1995</a:t>
            </a:r>
          </a:p>
          <a:p>
            <a:r>
              <a:rPr lang="pt-BR" dirty="0" smtClean="0"/>
              <a:t>	• </a:t>
            </a:r>
            <a:r>
              <a:rPr lang="pt-BR" dirty="0"/>
              <a:t>http://www.inf.puc-rio.br/~roberto/lua</a:t>
            </a:r>
          </a:p>
          <a:p>
            <a:r>
              <a:rPr lang="pt-BR" dirty="0"/>
              <a:t>• primeiros contatos por e-mail com</a:t>
            </a:r>
          </a:p>
          <a:p>
            <a:r>
              <a:rPr lang="pt-BR" dirty="0"/>
              <a:t>usuários remotos</a:t>
            </a:r>
          </a:p>
          <a:p>
            <a:r>
              <a:rPr lang="pt-BR" dirty="0"/>
              <a:t>• em 1997: lista de discussões</a:t>
            </a:r>
          </a:p>
          <a:p>
            <a:r>
              <a:rPr lang="pt-BR" dirty="0" smtClean="0"/>
              <a:t>	• </a:t>
            </a:r>
            <a:r>
              <a:rPr lang="pt-BR" dirty="0"/>
              <a:t>permitir usuários responderem perguntas</a:t>
            </a:r>
          </a:p>
          <a:p>
            <a:r>
              <a:rPr lang="pt-BR" dirty="0" smtClean="0"/>
              <a:t>	• </a:t>
            </a:r>
            <a:r>
              <a:rPr lang="pt-BR" dirty="0"/>
              <a:t>final de 97: mais de 100 assinantes:</a:t>
            </a:r>
          </a:p>
          <a:p>
            <a:r>
              <a:rPr lang="pt-BR" dirty="0" smtClean="0"/>
              <a:t>	</a:t>
            </a:r>
            <a:r>
              <a:rPr lang="pt-BR" dirty="0" err="1" smtClean="0"/>
              <a:t>deviamos</a:t>
            </a:r>
            <a:r>
              <a:rPr lang="pt-BR" dirty="0" smtClean="0"/>
              <a:t> </a:t>
            </a:r>
            <a:r>
              <a:rPr lang="pt-BR" dirty="0"/>
              <a:t>tentar um novo grupo</a:t>
            </a:r>
            <a:r>
              <a:rPr lang="pt-BR" dirty="0" smtClean="0"/>
              <a:t>?</a:t>
            </a:r>
          </a:p>
          <a:p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dirty="0"/>
              <a:t>junho 1996 - artigo na S:P&amp;E</a:t>
            </a:r>
          </a:p>
          <a:p>
            <a:r>
              <a:rPr lang="pt-BR" dirty="0" smtClean="0"/>
              <a:t>	• </a:t>
            </a:r>
            <a:r>
              <a:rPr lang="pt-BR" dirty="0"/>
              <a:t>R. </a:t>
            </a:r>
            <a:r>
              <a:rPr lang="pt-BR" dirty="0" err="1"/>
              <a:t>Ierusalimschy</a:t>
            </a:r>
            <a:r>
              <a:rPr lang="pt-BR" dirty="0"/>
              <a:t>, L. H. de Figueiredo, W. </a:t>
            </a:r>
            <a:r>
              <a:rPr lang="pt-BR" dirty="0" err="1"/>
              <a:t>Celes</a:t>
            </a:r>
            <a:r>
              <a:rPr lang="pt-BR" dirty="0"/>
              <a:t>,</a:t>
            </a:r>
          </a:p>
          <a:p>
            <a:r>
              <a:rPr lang="pt-BR" dirty="0"/>
              <a:t>Lua - </a:t>
            </a:r>
            <a:r>
              <a:rPr lang="pt-BR" dirty="0" err="1"/>
              <a:t>an</a:t>
            </a:r>
            <a:r>
              <a:rPr lang="pt-BR" dirty="0"/>
              <a:t> </a:t>
            </a:r>
            <a:r>
              <a:rPr lang="pt-BR" dirty="0" err="1"/>
              <a:t>extensible</a:t>
            </a:r>
            <a:r>
              <a:rPr lang="pt-BR" dirty="0"/>
              <a:t> </a:t>
            </a:r>
            <a:r>
              <a:rPr lang="pt-BR" dirty="0" err="1"/>
              <a:t>extension</a:t>
            </a:r>
            <a:r>
              <a:rPr lang="pt-BR" dirty="0"/>
              <a:t> </a:t>
            </a:r>
            <a:r>
              <a:rPr lang="pt-BR" dirty="0" err="1"/>
              <a:t>language</a:t>
            </a:r>
            <a:r>
              <a:rPr lang="pt-BR" dirty="0"/>
              <a:t>, </a:t>
            </a:r>
            <a:r>
              <a:rPr lang="pt-BR" i="1" dirty="0"/>
              <a:t>Software:</a:t>
            </a:r>
          </a:p>
          <a:p>
            <a:r>
              <a:rPr lang="pt-BR" i="1" dirty="0" err="1"/>
              <a:t>Practice</a:t>
            </a:r>
            <a:r>
              <a:rPr lang="pt-BR" i="1" dirty="0"/>
              <a:t> &amp; </a:t>
            </a:r>
            <a:r>
              <a:rPr lang="pt-BR" i="1" dirty="0" err="1"/>
              <a:t>Experience</a:t>
            </a:r>
            <a:r>
              <a:rPr lang="pt-BR" i="1" dirty="0"/>
              <a:t> 26(6):635-652, 1996.</a:t>
            </a:r>
          </a:p>
          <a:p>
            <a:r>
              <a:rPr lang="pt-BR" dirty="0"/>
              <a:t>• dezembro 1996 - artigo na Dr. </a:t>
            </a:r>
            <a:r>
              <a:rPr lang="pt-BR" dirty="0" err="1"/>
              <a:t>Dobb's</a:t>
            </a:r>
            <a:endParaRPr lang="pt-BR" dirty="0"/>
          </a:p>
          <a:p>
            <a:r>
              <a:rPr lang="pt-BR" dirty="0" smtClean="0"/>
              <a:t>	• </a:t>
            </a:r>
            <a:r>
              <a:rPr lang="pt-BR" dirty="0"/>
              <a:t>L. H. de Figueiredo, R. </a:t>
            </a:r>
            <a:r>
              <a:rPr lang="pt-BR" dirty="0" err="1"/>
              <a:t>Ierusalimschy</a:t>
            </a:r>
            <a:r>
              <a:rPr lang="pt-BR" dirty="0"/>
              <a:t>, W. </a:t>
            </a:r>
            <a:r>
              <a:rPr lang="pt-BR" dirty="0" err="1"/>
              <a:t>Celes</a:t>
            </a:r>
            <a:r>
              <a:rPr lang="pt-BR" dirty="0"/>
              <a:t>,</a:t>
            </a:r>
          </a:p>
          <a:p>
            <a:r>
              <a:rPr lang="en-US" dirty="0" err="1"/>
              <a:t>Lua</a:t>
            </a:r>
            <a:r>
              <a:rPr lang="en-US" dirty="0"/>
              <a:t>: an extensible embedded language, </a:t>
            </a:r>
            <a:r>
              <a:rPr lang="en-US" i="1" dirty="0"/>
              <a:t>Dr.</a:t>
            </a:r>
          </a:p>
          <a:p>
            <a:r>
              <a:rPr lang="pt-BR" i="1" dirty="0" err="1"/>
              <a:t>Dobb's</a:t>
            </a:r>
            <a:r>
              <a:rPr lang="pt-BR" i="1" dirty="0"/>
              <a:t> </a:t>
            </a:r>
            <a:r>
              <a:rPr lang="pt-BR" i="1" dirty="0" err="1"/>
              <a:t>Journal</a:t>
            </a:r>
            <a:r>
              <a:rPr lang="pt-BR" i="1" dirty="0"/>
              <a:t> 21(12):26-33, 1996.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convite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53149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142984"/>
            <a:ext cx="3918885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/>
              <a:t>Lua 3</a:t>
            </a:r>
          </a:p>
          <a:p>
            <a:r>
              <a:rPr lang="pt-BR" dirty="0"/>
              <a:t>• De Lua 3.0 (07/1997) até Lua 3.2</a:t>
            </a:r>
          </a:p>
          <a:p>
            <a:r>
              <a:rPr lang="pt-BR" dirty="0"/>
              <a:t>(07/1999)</a:t>
            </a:r>
          </a:p>
          <a:p>
            <a:r>
              <a:rPr lang="pt-BR" dirty="0" smtClean="0"/>
              <a:t>	• </a:t>
            </a:r>
            <a:r>
              <a:rPr lang="pt-BR" dirty="0"/>
              <a:t>Melhor suporte a funções</a:t>
            </a:r>
          </a:p>
          <a:p>
            <a:r>
              <a:rPr lang="pt-BR" dirty="0"/>
              <a:t>• funções anônimas, </a:t>
            </a:r>
            <a:r>
              <a:rPr lang="pt-BR" i="1" dirty="0" err="1"/>
              <a:t>upvalues</a:t>
            </a:r>
            <a:endParaRPr lang="pt-BR" i="1" dirty="0"/>
          </a:p>
          <a:p>
            <a:r>
              <a:rPr lang="pt-BR" dirty="0"/>
              <a:t>• Grande reorganização interna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/>
              <a:t>Lua 4</a:t>
            </a:r>
          </a:p>
          <a:p>
            <a:r>
              <a:rPr lang="pt-BR" dirty="0"/>
              <a:t>• Uma única versão: Lua 4.0, 11/2000 até</a:t>
            </a:r>
          </a:p>
          <a:p>
            <a:r>
              <a:rPr lang="pt-BR" dirty="0"/>
              <a:t>04/2003</a:t>
            </a:r>
          </a:p>
          <a:p>
            <a:r>
              <a:rPr lang="pt-BR" dirty="0"/>
              <a:t>• Nova API com C</a:t>
            </a:r>
          </a:p>
          <a:p>
            <a:r>
              <a:rPr lang="pt-BR" dirty="0" smtClean="0"/>
              <a:t>	• </a:t>
            </a:r>
            <a:r>
              <a:rPr lang="pt-BR" dirty="0"/>
              <a:t>baseada em pilha</a:t>
            </a:r>
          </a:p>
          <a:p>
            <a:r>
              <a:rPr lang="pt-BR" dirty="0"/>
              <a:t>• Múltiplos estados</a:t>
            </a:r>
          </a:p>
          <a:p>
            <a:r>
              <a:rPr lang="pt-BR" dirty="0"/>
              <a:t>• Todas as bibliotecas implementadas via</a:t>
            </a:r>
          </a:p>
          <a:p>
            <a:r>
              <a:rPr lang="pt-BR" dirty="0"/>
              <a:t>API oficial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/>
              <a:t>Lua 5</a:t>
            </a:r>
          </a:p>
          <a:p>
            <a:r>
              <a:rPr lang="pt-BR" dirty="0"/>
              <a:t>• Lua 5.0 (04/2003) e 5.1 (02/2006)</a:t>
            </a:r>
          </a:p>
          <a:p>
            <a:r>
              <a:rPr lang="pt-BR" dirty="0"/>
              <a:t>• "Maturidade" da linguagem</a:t>
            </a:r>
          </a:p>
          <a:p>
            <a:r>
              <a:rPr lang="pt-BR" dirty="0" smtClean="0"/>
              <a:t>	• </a:t>
            </a:r>
            <a:r>
              <a:rPr lang="pt-BR" dirty="0"/>
              <a:t>livro texto</a:t>
            </a:r>
          </a:p>
          <a:p>
            <a:r>
              <a:rPr lang="pt-BR" dirty="0"/>
              <a:t>• Co-rotinas</a:t>
            </a:r>
          </a:p>
          <a:p>
            <a:r>
              <a:rPr lang="pt-BR" dirty="0"/>
              <a:t>• Sistema de módulos</a:t>
            </a:r>
          </a:p>
          <a:p>
            <a:r>
              <a:rPr lang="pt-BR" dirty="0"/>
              <a:t>• Funções anônimas com escopo léxico</a:t>
            </a:r>
          </a:p>
          <a:p>
            <a:r>
              <a:rPr lang="pt-BR" dirty="0"/>
              <a:t>• Máquina virtual de registradores</a:t>
            </a:r>
          </a:p>
          <a:p>
            <a:r>
              <a:rPr lang="pt-BR" dirty="0"/>
              <a:t>• Coleta de lixo incremental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85918" y="928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/>
              <a:t>Crescimento em Linhas de</a:t>
            </a:r>
          </a:p>
          <a:p>
            <a:r>
              <a:rPr lang="pt-BR" b="1" dirty="0"/>
              <a:t>Código</a:t>
            </a:r>
          </a:p>
          <a:p>
            <a:r>
              <a:rPr lang="pt-BR" dirty="0"/>
              <a:t>• aproximação para complexidade...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500306"/>
            <a:ext cx="48577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86000" y="21363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/>
              <a:t>Evolução</a:t>
            </a:r>
          </a:p>
          <a:p>
            <a:r>
              <a:rPr lang="pt-BR" dirty="0"/>
              <a:t>• Ênfase nos requisitos originais</a:t>
            </a:r>
          </a:p>
          <a:p>
            <a:r>
              <a:rPr lang="pt-BR" dirty="0" smtClean="0"/>
              <a:t>	• </a:t>
            </a:r>
            <a:r>
              <a:rPr lang="pt-BR" dirty="0"/>
              <a:t>"minimalismo pragmático"</a:t>
            </a:r>
          </a:p>
          <a:p>
            <a:r>
              <a:rPr lang="pt-BR" dirty="0" smtClean="0"/>
              <a:t>	• </a:t>
            </a:r>
            <a:r>
              <a:rPr lang="pt-BR" dirty="0"/>
              <a:t>implementação "</a:t>
            </a:r>
            <a:r>
              <a:rPr lang="pt-BR" dirty="0" err="1"/>
              <a:t>free-standing</a:t>
            </a:r>
            <a:r>
              <a:rPr lang="pt-BR" dirty="0"/>
              <a:t>"</a:t>
            </a:r>
          </a:p>
          <a:p>
            <a:r>
              <a:rPr lang="pt-BR" dirty="0" smtClean="0"/>
              <a:t>	• </a:t>
            </a:r>
            <a:r>
              <a:rPr lang="pt-BR" dirty="0"/>
              <a:t>mecanismos mais gerais</a:t>
            </a:r>
          </a:p>
          <a:p>
            <a:r>
              <a:rPr lang="pt-BR" dirty="0" smtClean="0"/>
              <a:t>	• </a:t>
            </a:r>
            <a:r>
              <a:rPr lang="pt-BR" dirty="0"/>
              <a:t>ênfase em funções</a:t>
            </a:r>
          </a:p>
          <a:p>
            <a:r>
              <a:rPr lang="pt-BR" dirty="0"/>
              <a:t>• Aspectos não funcionais</a:t>
            </a:r>
          </a:p>
          <a:p>
            <a:r>
              <a:rPr lang="pt-BR" dirty="0" smtClean="0"/>
              <a:t>	• </a:t>
            </a:r>
            <a:r>
              <a:rPr lang="pt-BR" dirty="0"/>
              <a:t>documentação, robustez, mensagens de</a:t>
            </a:r>
          </a:p>
          <a:p>
            <a:r>
              <a:rPr lang="pt-BR" dirty="0"/>
              <a:t>erros,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857364"/>
            <a:ext cx="3993263" cy="207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214678" y="500043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Histórico</a:t>
            </a:r>
            <a:endParaRPr lang="pt-BR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643446"/>
            <a:ext cx="1552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4214818"/>
            <a:ext cx="77963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6500826" y="4500570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+</a:t>
            </a:r>
            <a:endParaRPr lang="pt-BR" sz="3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142976" y="2357430"/>
            <a:ext cx="1357322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1987</a:t>
            </a:r>
            <a:endParaRPr lang="pt-BR" sz="3600" dirty="0"/>
          </a:p>
        </p:txBody>
      </p:sp>
      <p:sp>
        <p:nvSpPr>
          <p:cNvPr id="10" name="Retângulo 9"/>
          <p:cNvSpPr/>
          <p:nvPr/>
        </p:nvSpPr>
        <p:spPr>
          <a:xfrm>
            <a:off x="785786" y="4286256"/>
            <a:ext cx="56436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Ferramentas de Desenvolvimento de Programas</a:t>
            </a:r>
          </a:p>
          <a:p>
            <a:r>
              <a:rPr lang="pt-BR" dirty="0" smtClean="0"/>
              <a:t>Mecânica Computacional</a:t>
            </a:r>
          </a:p>
          <a:p>
            <a:r>
              <a:rPr lang="pt-BR" dirty="0" smtClean="0"/>
              <a:t>Projetos Navais</a:t>
            </a:r>
          </a:p>
          <a:p>
            <a:r>
              <a:rPr lang="pt-BR" dirty="0" smtClean="0"/>
              <a:t>Reservatórios e Geologia</a:t>
            </a:r>
          </a:p>
          <a:p>
            <a:r>
              <a:rPr lang="pt-BR" dirty="0" smtClean="0"/>
              <a:t>Meio Ambiente</a:t>
            </a:r>
          </a:p>
          <a:p>
            <a:r>
              <a:rPr lang="pt-BR" dirty="0" smtClean="0"/>
              <a:t>Projetos e Supervisão Assistidos por Computador</a:t>
            </a:r>
          </a:p>
          <a:p>
            <a:r>
              <a:rPr lang="pt-BR" dirty="0" smtClean="0"/>
              <a:t>Modelagem Geométrica e Visualização Científica 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929964" y="5072074"/>
            <a:ext cx="2980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Centro de Pesquisas (CENPES)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86000" y="227483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/>
              <a:t>Lua Atualmente</a:t>
            </a:r>
          </a:p>
          <a:p>
            <a:r>
              <a:rPr lang="pt-BR" dirty="0"/>
              <a:t>• Site com &gt;4.000 visitas por dia</a:t>
            </a:r>
          </a:p>
          <a:p>
            <a:r>
              <a:rPr lang="pt-BR" dirty="0" smtClean="0"/>
              <a:t>	• </a:t>
            </a:r>
            <a:r>
              <a:rPr lang="pt-BR" dirty="0"/>
              <a:t>de mais de 100 países</a:t>
            </a:r>
          </a:p>
          <a:p>
            <a:r>
              <a:rPr lang="pt-BR" dirty="0" smtClean="0"/>
              <a:t>	• </a:t>
            </a:r>
            <a:r>
              <a:rPr lang="pt-BR" dirty="0"/>
              <a:t>&gt;14.000 downloads por mês</a:t>
            </a:r>
          </a:p>
          <a:p>
            <a:r>
              <a:rPr lang="pt-BR" dirty="0"/>
              <a:t>• Compromissos fortes com estabilidade</a:t>
            </a:r>
          </a:p>
          <a:p>
            <a:r>
              <a:rPr lang="pt-BR" dirty="0" smtClean="0"/>
              <a:t>	• </a:t>
            </a:r>
            <a:r>
              <a:rPr lang="pt-BR" dirty="0"/>
              <a:t>Lua 4.0 ficou mais de dois anos sem</a:t>
            </a:r>
          </a:p>
          <a:p>
            <a:r>
              <a:rPr lang="pt-BR" dirty="0"/>
              <a:t>alterações</a:t>
            </a:r>
          </a:p>
          <a:p>
            <a:r>
              <a:rPr lang="pt-BR" dirty="0" smtClean="0"/>
              <a:t>	• </a:t>
            </a:r>
            <a:r>
              <a:rPr lang="pt-BR" dirty="0"/>
              <a:t>Lua 5.1 lançada em fevereiro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86000" y="2274838"/>
            <a:ext cx="6286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• Licença atual: MIT</a:t>
            </a:r>
          </a:p>
          <a:p>
            <a:r>
              <a:rPr lang="pt-BR" dirty="0" smtClean="0"/>
              <a:t>	• </a:t>
            </a:r>
            <a:r>
              <a:rPr lang="pt-BR" dirty="0"/>
              <a:t>uso livre, não “viral”</a:t>
            </a:r>
          </a:p>
          <a:p>
            <a:r>
              <a:rPr lang="pt-BR" dirty="0"/>
              <a:t>• Modelo de Desenvolvimento centralizado</a:t>
            </a:r>
          </a:p>
          <a:p>
            <a:r>
              <a:rPr lang="pt-BR" dirty="0" smtClean="0"/>
              <a:t>	• </a:t>
            </a:r>
            <a:r>
              <a:rPr lang="pt-BR" dirty="0"/>
              <a:t>importante no caso de Lua, onde tamanho</a:t>
            </a:r>
          </a:p>
          <a:p>
            <a:r>
              <a:rPr lang="pt-BR" dirty="0"/>
              <a:t>é fundamental (evitar efeito comitê)</a:t>
            </a:r>
          </a:p>
          <a:p>
            <a:r>
              <a:rPr lang="pt-BR" dirty="0" smtClean="0"/>
              <a:t>	• </a:t>
            </a:r>
            <a:r>
              <a:rPr lang="pt-BR" dirty="0"/>
              <a:t>mas com grande participação da</a:t>
            </a:r>
          </a:p>
          <a:p>
            <a:r>
              <a:rPr lang="pt-BR" dirty="0"/>
              <a:t>comunidade</a:t>
            </a:r>
          </a:p>
          <a:p>
            <a:r>
              <a:rPr lang="pt-BR" dirty="0"/>
              <a:t>• lista, versões variantes, site de usuários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85918" y="1785926"/>
            <a:ext cx="5857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• Requisitos originais mantidos</a:t>
            </a:r>
          </a:p>
          <a:p>
            <a:r>
              <a:rPr lang="pt-BR" dirty="0" smtClean="0"/>
              <a:t>	• </a:t>
            </a:r>
            <a:r>
              <a:rPr lang="pt-BR" dirty="0"/>
              <a:t>simplicidade, portabilidade, </a:t>
            </a:r>
            <a:r>
              <a:rPr lang="pt-BR" dirty="0" err="1"/>
              <a:t>extensibilidade</a:t>
            </a:r>
            <a:r>
              <a:rPr lang="pt-BR" dirty="0"/>
              <a:t>,</a:t>
            </a:r>
          </a:p>
          <a:p>
            <a:r>
              <a:rPr lang="pt-BR" dirty="0"/>
              <a:t>pequeno tamanho</a:t>
            </a:r>
          </a:p>
          <a:p>
            <a:r>
              <a:rPr lang="pt-BR" dirty="0"/>
              <a:t>• Única linguagem desenvolvida fora do</a:t>
            </a:r>
          </a:p>
          <a:p>
            <a:r>
              <a:rPr lang="pt-BR" dirty="0"/>
              <a:t>eixo EUA/Europa/Japão a ser adotada</a:t>
            </a:r>
          </a:p>
          <a:p>
            <a:r>
              <a:rPr lang="pt-BR" dirty="0"/>
              <a:t>mundialmente</a:t>
            </a:r>
          </a:p>
          <a:p>
            <a:r>
              <a:rPr lang="pt-BR" dirty="0" smtClean="0"/>
              <a:t>	• </a:t>
            </a:r>
            <a:r>
              <a:rPr lang="pt-BR" dirty="0"/>
              <a:t>entre as 20 mais populares no índice TIOBE</a:t>
            </a:r>
          </a:p>
          <a:p>
            <a:r>
              <a:rPr lang="pt-BR" dirty="0" smtClean="0"/>
              <a:t>	• </a:t>
            </a:r>
            <a:r>
              <a:rPr lang="pt-BR" dirty="0" err="1"/>
              <a:t>Ruby</a:t>
            </a:r>
            <a:r>
              <a:rPr lang="pt-BR" dirty="0"/>
              <a:t> é (a única) do Japão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Bibliografia Recomendada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214678" y="500043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Histórico</a:t>
            </a:r>
            <a:endParaRPr lang="pt-BR" sz="3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142976" y="2357430"/>
            <a:ext cx="1357322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1993</a:t>
            </a:r>
            <a:endParaRPr lang="pt-BR" sz="3600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142984"/>
            <a:ext cx="2500330" cy="258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642910" y="42148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• Início modesto, para uso </a:t>
            </a:r>
            <a:r>
              <a:rPr lang="pt-BR" dirty="0" smtClean="0"/>
              <a:t>interno?</a:t>
            </a:r>
            <a:endParaRPr lang="pt-BR" dirty="0"/>
          </a:p>
          <a:p>
            <a:r>
              <a:rPr lang="pt-BR" dirty="0" smtClean="0"/>
              <a:t>	expansão </a:t>
            </a:r>
            <a:r>
              <a:rPr lang="pt-BR" dirty="0"/>
              <a:t>lenta e gradual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714744" y="51435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Roberto </a:t>
            </a:r>
            <a:r>
              <a:rPr lang="pt-BR" dirty="0" err="1"/>
              <a:t>Ierusalimschy</a:t>
            </a:r>
            <a:r>
              <a:rPr lang="pt-BR" dirty="0"/>
              <a:t>, Luiz H. de</a:t>
            </a:r>
          </a:p>
          <a:p>
            <a:r>
              <a:rPr lang="pt-BR" dirty="0"/>
              <a:t>Figueiredo, Waldemar </a:t>
            </a:r>
            <a:r>
              <a:rPr lang="pt-BR" dirty="0" err="1"/>
              <a:t>Celes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214678" y="500043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Histórico</a:t>
            </a:r>
            <a:endParaRPr lang="pt-BR" sz="3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142976" y="2357430"/>
            <a:ext cx="1357322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1992</a:t>
            </a:r>
            <a:endParaRPr lang="pt-BR" sz="3600" dirty="0"/>
          </a:p>
        </p:txBody>
      </p:sp>
      <p:sp>
        <p:nvSpPr>
          <p:cNvPr id="7" name="Retângulo 6"/>
          <p:cNvSpPr/>
          <p:nvPr/>
        </p:nvSpPr>
        <p:spPr>
          <a:xfrm>
            <a:off x="3428992" y="21431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projeto entre PUC e</a:t>
            </a:r>
          </a:p>
          <a:p>
            <a:r>
              <a:rPr lang="pt-BR" dirty="0" smtClean="0"/>
              <a:t>CENPES (PETROBRAS)</a:t>
            </a:r>
            <a:endParaRPr lang="pt-BR" dirty="0"/>
          </a:p>
          <a:p>
            <a:r>
              <a:rPr lang="pt-BR" dirty="0"/>
              <a:t>• Construção de interfaces gráficas para</a:t>
            </a:r>
          </a:p>
          <a:p>
            <a:r>
              <a:rPr lang="pt-BR" dirty="0"/>
              <a:t>diversos programas de simulação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876"/>
            <a:ext cx="34099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214678" y="500043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Histórico</a:t>
            </a:r>
            <a:endParaRPr lang="pt-BR" sz="3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142976" y="2357430"/>
            <a:ext cx="1357322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1992</a:t>
            </a:r>
            <a:endParaRPr lang="pt-BR" sz="3600" dirty="0"/>
          </a:p>
        </p:txBody>
      </p:sp>
      <p:sp>
        <p:nvSpPr>
          <p:cNvPr id="10" name="Retângulo 9"/>
          <p:cNvSpPr/>
          <p:nvPr/>
        </p:nvSpPr>
        <p:spPr>
          <a:xfrm>
            <a:off x="4000496" y="14287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smtClean="0"/>
              <a:t>DEL - Linguagem para</a:t>
            </a:r>
          </a:p>
          <a:p>
            <a:r>
              <a:rPr lang="pt-BR" b="1" smtClean="0"/>
              <a:t>Especificação de Diálogos</a:t>
            </a:r>
          </a:p>
          <a:p>
            <a:r>
              <a:rPr lang="pt-BR" smtClean="0"/>
              <a:t>• Definição de formulário</a:t>
            </a:r>
          </a:p>
          <a:p>
            <a:r>
              <a:rPr lang="pt-BR" smtClean="0"/>
              <a:t>• lista de parâmetros</a:t>
            </a:r>
          </a:p>
          <a:p>
            <a:r>
              <a:rPr lang="pt-BR" smtClean="0"/>
              <a:t>• tipos e valores default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857496"/>
            <a:ext cx="6096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2214546" y="450057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/>
              <a:t>Limitações de DEL</a:t>
            </a:r>
          </a:p>
          <a:p>
            <a:r>
              <a:rPr lang="pt-BR" dirty="0"/>
              <a:t>• Tomada de decisão</a:t>
            </a:r>
          </a:p>
          <a:p>
            <a:r>
              <a:rPr lang="pt-BR" dirty="0"/>
              <a:t>• Predicados</a:t>
            </a:r>
          </a:p>
          <a:p>
            <a:r>
              <a:rPr lang="pt-BR" dirty="0"/>
              <a:t>• Necessidade de maior poder de</a:t>
            </a:r>
          </a:p>
          <a:p>
            <a:r>
              <a:rPr lang="pt-BR" dirty="0"/>
              <a:t>expressão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214678" y="500043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Histórico</a:t>
            </a:r>
            <a:endParaRPr lang="pt-BR" sz="3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142976" y="2357430"/>
            <a:ext cx="1357322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1993</a:t>
            </a:r>
            <a:endParaRPr lang="pt-BR" sz="3600" dirty="0"/>
          </a:p>
        </p:txBody>
      </p:sp>
      <p:sp>
        <p:nvSpPr>
          <p:cNvPr id="7" name="Retângulo 6"/>
          <p:cNvSpPr/>
          <p:nvPr/>
        </p:nvSpPr>
        <p:spPr>
          <a:xfrm>
            <a:off x="3214678" y="214311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/>
              <a:t>Programa Gráfico </a:t>
            </a:r>
            <a:r>
              <a:rPr lang="pt-BR" b="1" dirty="0" smtClean="0"/>
              <a:t>Mestre (PGM)</a:t>
            </a:r>
            <a:endParaRPr lang="pt-BR" b="1" dirty="0"/>
          </a:p>
          <a:p>
            <a:r>
              <a:rPr lang="pt-BR" dirty="0"/>
              <a:t>• 1993: Projeto com a PETROBRAS</a:t>
            </a:r>
          </a:p>
          <a:p>
            <a:r>
              <a:rPr lang="pt-BR" dirty="0"/>
              <a:t>• programa para visualização de perfis geológicos</a:t>
            </a:r>
          </a:p>
          <a:p>
            <a:r>
              <a:rPr lang="pt-BR" dirty="0"/>
              <a:t>• configurável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857628"/>
            <a:ext cx="2928958" cy="237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214678" y="500043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Histórico</a:t>
            </a:r>
            <a:endParaRPr lang="pt-BR" sz="3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142976" y="2357430"/>
            <a:ext cx="1357322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1993</a:t>
            </a:r>
            <a:endParaRPr lang="pt-BR" sz="3600" dirty="0"/>
          </a:p>
        </p:txBody>
      </p:sp>
      <p:sp>
        <p:nvSpPr>
          <p:cNvPr id="11" name="Retângulo 10"/>
          <p:cNvSpPr/>
          <p:nvPr/>
        </p:nvSpPr>
        <p:spPr>
          <a:xfrm>
            <a:off x="3000364" y="17144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/>
              <a:t>SOL</a:t>
            </a:r>
          </a:p>
          <a:p>
            <a:r>
              <a:rPr lang="pt-BR" b="1" dirty="0" err="1"/>
              <a:t>Simple</a:t>
            </a:r>
            <a:r>
              <a:rPr lang="pt-BR" b="1" dirty="0"/>
              <a:t> </a:t>
            </a:r>
            <a:r>
              <a:rPr lang="pt-BR" b="1" dirty="0" err="1"/>
              <a:t>Object</a:t>
            </a:r>
            <a:r>
              <a:rPr lang="pt-BR" b="1" dirty="0"/>
              <a:t> </a:t>
            </a:r>
            <a:r>
              <a:rPr lang="pt-BR" b="1" dirty="0" err="1"/>
              <a:t>Language</a:t>
            </a:r>
            <a:endParaRPr lang="pt-BR" b="1" dirty="0"/>
          </a:p>
          <a:p>
            <a:r>
              <a:rPr lang="pt-BR" dirty="0"/>
              <a:t>• Linguagem para descrição de objetos</a:t>
            </a:r>
          </a:p>
          <a:p>
            <a:r>
              <a:rPr lang="pt-BR" dirty="0"/>
              <a:t>• sintaxe inspirada no </a:t>
            </a:r>
            <a:r>
              <a:rPr lang="pt-BR" dirty="0" err="1" smtClean="0"/>
              <a:t>BibTeX</a:t>
            </a:r>
            <a:r>
              <a:rPr lang="pt-BR" dirty="0" smtClean="0"/>
              <a:t> (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928934"/>
            <a:ext cx="5857916" cy="238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642910" y="51036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/>
              <a:t>Limitações de SOL</a:t>
            </a:r>
          </a:p>
          <a:p>
            <a:r>
              <a:rPr lang="pt-BR" dirty="0"/>
              <a:t>• Recursos para construção de diálogos</a:t>
            </a:r>
          </a:p>
          <a:p>
            <a:r>
              <a:rPr lang="pt-BR" dirty="0"/>
              <a:t>• Mecanismos de programação</a:t>
            </a:r>
          </a:p>
          <a:p>
            <a:r>
              <a:rPr lang="pt-BR" dirty="0" err="1"/>
              <a:t>procedural</a:t>
            </a:r>
            <a:endParaRPr lang="pt-BR" dirty="0"/>
          </a:p>
          <a:p>
            <a:r>
              <a:rPr lang="pt-BR" dirty="0"/>
              <a:t>• Mecanismos de abstração mais</a:t>
            </a:r>
          </a:p>
          <a:p>
            <a:r>
              <a:rPr lang="pt-BR" dirty="0"/>
              <a:t>poderosos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214678" y="500043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Histórico</a:t>
            </a:r>
            <a:endParaRPr lang="pt-BR" sz="3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142976" y="2357430"/>
            <a:ext cx="1357322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1993</a:t>
            </a:r>
            <a:endParaRPr lang="pt-BR" sz="3600" dirty="0"/>
          </a:p>
        </p:txBody>
      </p:sp>
      <p:sp>
        <p:nvSpPr>
          <p:cNvPr id="7" name="Retângulo 6"/>
          <p:cNvSpPr/>
          <p:nvPr/>
        </p:nvSpPr>
        <p:spPr>
          <a:xfrm>
            <a:off x="3428992" y="164305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DEL e SOL tinham vários problemas em</a:t>
            </a:r>
          </a:p>
          <a:p>
            <a:r>
              <a:rPr lang="pt-BR" dirty="0"/>
              <a:t>comum</a:t>
            </a:r>
          </a:p>
          <a:p>
            <a:r>
              <a:rPr lang="pt-BR" dirty="0"/>
              <a:t>• Roberto </a:t>
            </a:r>
            <a:r>
              <a:rPr lang="pt-BR" dirty="0" err="1"/>
              <a:t>Ierusalimschy</a:t>
            </a:r>
            <a:r>
              <a:rPr lang="pt-BR" dirty="0"/>
              <a:t> (PGM), Luiz</a:t>
            </a:r>
          </a:p>
          <a:p>
            <a:r>
              <a:rPr lang="pt-BR" dirty="0"/>
              <a:t>Henrique de Figueiredo (DEL) e</a:t>
            </a:r>
          </a:p>
          <a:p>
            <a:r>
              <a:rPr lang="pt-BR" dirty="0"/>
              <a:t>Waldemar </a:t>
            </a:r>
            <a:r>
              <a:rPr lang="pt-BR" dirty="0" err="1"/>
              <a:t>Celes</a:t>
            </a:r>
            <a:r>
              <a:rPr lang="pt-BR" dirty="0"/>
              <a:t> (PGM) se juntaram</a:t>
            </a:r>
          </a:p>
          <a:p>
            <a:r>
              <a:rPr lang="pt-BR" dirty="0"/>
              <a:t>para achar uma solução comum a seus</a:t>
            </a:r>
          </a:p>
          <a:p>
            <a:r>
              <a:rPr lang="pt-BR" dirty="0"/>
              <a:t>problemas...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071538" y="378619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/>
              <a:t>O Que </a:t>
            </a:r>
            <a:r>
              <a:rPr lang="pt-BR" b="1" dirty="0" smtClean="0"/>
              <a:t>Precisavam?</a:t>
            </a:r>
            <a:endParaRPr lang="pt-BR" b="1" dirty="0"/>
          </a:p>
          <a:p>
            <a:r>
              <a:rPr lang="pt-BR" dirty="0"/>
              <a:t>• Uma "linguagem de configuração</a:t>
            </a:r>
          </a:p>
          <a:p>
            <a:r>
              <a:rPr lang="pt-BR" dirty="0" smtClean="0"/>
              <a:t>genérica e completa”</a:t>
            </a:r>
            <a:endParaRPr lang="pt-BR" dirty="0"/>
          </a:p>
          <a:p>
            <a:r>
              <a:rPr lang="pt-BR" dirty="0" smtClean="0"/>
              <a:t>• </a:t>
            </a:r>
            <a:r>
              <a:rPr lang="pt-BR" dirty="0"/>
              <a:t>Facilmente acoplável</a:t>
            </a:r>
          </a:p>
          <a:p>
            <a:r>
              <a:rPr lang="pt-BR" dirty="0"/>
              <a:t>• Portátil</a:t>
            </a:r>
          </a:p>
          <a:p>
            <a:r>
              <a:rPr lang="pt-BR" dirty="0"/>
              <a:t>• </a:t>
            </a:r>
            <a:r>
              <a:rPr lang="pt-BR" dirty="0" smtClean="0"/>
              <a:t>O </a:t>
            </a:r>
            <a:r>
              <a:rPr lang="pt-BR" dirty="0"/>
              <a:t>mais simples possível</a:t>
            </a:r>
          </a:p>
          <a:p>
            <a:r>
              <a:rPr lang="pt-BR" dirty="0"/>
              <a:t>• </a:t>
            </a:r>
            <a:r>
              <a:rPr lang="pt-BR" dirty="0" smtClean="0"/>
              <a:t>Sintaxe </a:t>
            </a:r>
            <a:r>
              <a:rPr lang="pt-BR" dirty="0"/>
              <a:t>não </a:t>
            </a:r>
            <a:r>
              <a:rPr lang="pt-BR" dirty="0" smtClean="0"/>
              <a:t>intimidante:</a:t>
            </a:r>
            <a:endParaRPr lang="pt-BR" dirty="0"/>
          </a:p>
          <a:p>
            <a:r>
              <a:rPr lang="pt-BR" dirty="0" smtClean="0"/>
              <a:t>	 Voltada para </a:t>
            </a:r>
            <a:r>
              <a:rPr lang="pt-BR" dirty="0"/>
              <a:t>usuários finais (engenheiros, </a:t>
            </a:r>
            <a:r>
              <a:rPr lang="pt-BR" dirty="0" smtClean="0"/>
              <a:t>geólogos, etc</a:t>
            </a:r>
            <a:r>
              <a:rPr lang="pt-BR" dirty="0"/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285860"/>
            <a:ext cx="457203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214422"/>
            <a:ext cx="442915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1137</Words>
  <Application>Microsoft Office PowerPoint</Application>
  <PresentationFormat>Apresentação na tela (4:3)</PresentationFormat>
  <Paragraphs>219</Paragraphs>
  <Slides>24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O convite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Bibliografia Recomendada</vt:lpstr>
      <vt:lpstr>Slide 24</vt:lpstr>
    </vt:vector>
  </TitlesOfParts>
  <Company>UFPE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jvwr</dc:creator>
  <cp:lastModifiedBy>jvwr</cp:lastModifiedBy>
  <cp:revision>24</cp:revision>
  <dcterms:created xsi:type="dcterms:W3CDTF">2010-04-24T13:05:40Z</dcterms:created>
  <dcterms:modified xsi:type="dcterms:W3CDTF">2010-04-24T15:34:05Z</dcterms:modified>
</cp:coreProperties>
</file>