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F4B6-8C49-4DE8-A73C-F701BEF03136}" type="datetimeFigureOut">
              <a:rPr lang="pt-BR" smtClean="0"/>
              <a:pPr/>
              <a:t>15/11/2011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A366-EEB9-481E-825A-83276D101A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Heaps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Lino Alves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Do ponto de vista prático, os fatores constantes e a complexidade de implementação tornam o </a:t>
            </a:r>
            <a:r>
              <a:rPr lang="pt-BR" dirty="0" err="1" smtClean="0"/>
              <a:t>heap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r>
              <a:rPr lang="pt-BR" dirty="0" smtClean="0"/>
              <a:t> pouco desejável na maioria das aplicações.</a:t>
            </a:r>
          </a:p>
          <a:p>
            <a:r>
              <a:rPr lang="pt-BR" dirty="0" smtClean="0"/>
              <a:t>Exceção para aplicações que manipulam grande quantidade de dados.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Heap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Ineficiente para operação de Search.</a:t>
            </a:r>
          </a:p>
          <a:p>
            <a:r>
              <a:rPr lang="pt-BR" dirty="0" smtClean="0"/>
              <a:t>Operações Delete e </a:t>
            </a:r>
            <a:r>
              <a:rPr lang="pt-BR" dirty="0" err="1" smtClean="0"/>
              <a:t>Decrease-Key</a:t>
            </a:r>
            <a:r>
              <a:rPr lang="pt-BR" dirty="0" smtClean="0"/>
              <a:t> exigem ponteiros para o objeto em questão.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Grau do nó x = numero de filhos de x</a:t>
            </a:r>
          </a:p>
          <a:p>
            <a:r>
              <a:rPr lang="pt-BR" dirty="0" smtClean="0"/>
              <a:t>Cor ou Marca do nó x = indica se x perdeu um filho desde a última vez que x se tornou filho de outro nó</a:t>
            </a:r>
          </a:p>
          <a:p>
            <a:r>
              <a:rPr lang="pt-BR" dirty="0" smtClean="0"/>
              <a:t>Um nó se torna desmarcado sempre que ele é feito filho de outro nó.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1988840"/>
            <a:ext cx="33436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Potencial</a:t>
            </a:r>
            <a:endParaRPr lang="pt-BR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3621" y="4365104"/>
            <a:ext cx="362440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de cantos arredondados 5"/>
          <p:cNvSpPr/>
          <p:nvPr/>
        </p:nvSpPr>
        <p:spPr>
          <a:xfrm>
            <a:off x="1115616" y="2636912"/>
            <a:ext cx="504056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i="1" dirty="0" smtClean="0"/>
              <a:t>t(H) </a:t>
            </a:r>
            <a:r>
              <a:rPr lang="pt-BR" dirty="0" smtClean="0"/>
              <a:t>= número de árvores na lista raiz de </a:t>
            </a:r>
            <a:r>
              <a:rPr lang="pt-BR" i="1" dirty="0" smtClean="0"/>
              <a:t>H</a:t>
            </a:r>
          </a:p>
          <a:p>
            <a:r>
              <a:rPr lang="pt-BR" i="1" dirty="0" smtClean="0"/>
              <a:t>m(H) = </a:t>
            </a:r>
            <a:r>
              <a:rPr lang="pt-BR" dirty="0" smtClean="0"/>
              <a:t>número de nós marcados em </a:t>
            </a:r>
            <a:r>
              <a:rPr lang="pt-BR" i="1" dirty="0" smtClean="0"/>
              <a:t>H</a:t>
            </a:r>
          </a:p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</a:t>
            </a:r>
            <a:r>
              <a:rPr lang="pt-BR" dirty="0" err="1" smtClean="0"/>
              <a:t>Potêncial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536472"/>
            <a:ext cx="5184575" cy="4295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de cantos arredondados 4"/>
          <p:cNvSpPr/>
          <p:nvPr/>
        </p:nvSpPr>
        <p:spPr>
          <a:xfrm>
            <a:off x="1763688" y="2132856"/>
            <a:ext cx="4896544" cy="360040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3203848" y="2564904"/>
            <a:ext cx="504056" cy="936104"/>
          </a:xfrm>
          <a:prstGeom prst="ellipse">
            <a:avLst/>
          </a:prstGeom>
          <a:solidFill>
            <a:schemeClr val="accent3">
              <a:lumMod val="40000"/>
              <a:lumOff val="60000"/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5868144" y="2636912"/>
            <a:ext cx="432048" cy="288032"/>
          </a:xfrm>
          <a:prstGeom prst="ellipse">
            <a:avLst/>
          </a:prstGeom>
          <a:solidFill>
            <a:schemeClr val="accent3">
              <a:lumMod val="60000"/>
              <a:lumOff val="4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763688" y="6165304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 + 2x3 = 11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1691680" y="6093296"/>
            <a:ext cx="1440160" cy="504056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um novo </a:t>
            </a:r>
            <a:r>
              <a:rPr lang="pt-BR" dirty="0" err="1" smtClean="0"/>
              <a:t>Heap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564904"/>
            <a:ext cx="201622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996951"/>
            <a:ext cx="936104" cy="244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39" y="3356992"/>
            <a:ext cx="1245315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3140968"/>
            <a:ext cx="1380111" cy="296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3140968"/>
            <a:ext cx="75608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Inserindo um Nó</a:t>
            </a:r>
            <a:endParaRPr lang="pt-B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440689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284984"/>
            <a:ext cx="4376065" cy="230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de cantos arredondados 7"/>
          <p:cNvSpPr/>
          <p:nvPr/>
        </p:nvSpPr>
        <p:spPr>
          <a:xfrm>
            <a:off x="4355976" y="3717032"/>
            <a:ext cx="360040" cy="576064"/>
          </a:xfrm>
          <a:prstGeom prst="roundRect">
            <a:avLst/>
          </a:prstGeom>
          <a:solidFill>
            <a:schemeClr val="accent3">
              <a:lumMod val="60000"/>
              <a:lumOff val="4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Inserindo um Nó</a:t>
            </a:r>
            <a:endParaRPr lang="pt-B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31413"/>
            <a:ext cx="5544615" cy="3908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Inserindo um Nó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3024336" cy="48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3" y="2852936"/>
            <a:ext cx="1954503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005064"/>
            <a:ext cx="589779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5013176"/>
            <a:ext cx="212595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Unindo dois </a:t>
            </a:r>
            <a:r>
              <a:rPr lang="pt-BR" dirty="0" err="1" smtClean="0"/>
              <a:t>Heaps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endParaRPr lang="pt-B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840" y="1916832"/>
            <a:ext cx="874088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Heap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7533" y="1530012"/>
            <a:ext cx="5594747" cy="463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Unindo dois </a:t>
            </a:r>
            <a:r>
              <a:rPr lang="pt-BR" dirty="0" err="1" smtClean="0"/>
              <a:t>heaps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endParaRPr lang="pt-B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824444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861048"/>
            <a:ext cx="240506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653136"/>
            <a:ext cx="2693099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Extraindo o Nó Mínimo</a:t>
            </a:r>
            <a:endParaRPr lang="pt-BR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449373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789040"/>
            <a:ext cx="4804742" cy="1895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de cantos arredondados 7"/>
          <p:cNvSpPr/>
          <p:nvPr/>
        </p:nvSpPr>
        <p:spPr>
          <a:xfrm>
            <a:off x="4716016" y="4293096"/>
            <a:ext cx="432048" cy="936104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5580112" y="4293096"/>
            <a:ext cx="360040" cy="864096"/>
          </a:xfrm>
          <a:prstGeom prst="roundRect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Extraindo o Nó Mínimo</a:t>
            </a:r>
            <a:endParaRPr lang="pt-BR" dirty="0"/>
          </a:p>
        </p:txBody>
      </p:sp>
      <p:pic>
        <p:nvPicPr>
          <p:cNvPr id="1229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933056"/>
            <a:ext cx="5714477" cy="2147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535029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Extraindo o Nó Mínimo</a:t>
            </a:r>
            <a:endParaRPr lang="pt-BR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356992"/>
            <a:ext cx="5033199" cy="239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00808"/>
            <a:ext cx="468052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Extraindo o Nó Mínimo</a:t>
            </a:r>
            <a:endParaRPr lang="pt-BR" dirty="0"/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429000"/>
            <a:ext cx="5146117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00808"/>
            <a:ext cx="432971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Extraindo o Nó Mínimo</a:t>
            </a:r>
            <a:endParaRPr lang="pt-B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402529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356992"/>
            <a:ext cx="4554868" cy="2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Extraindo o Nó Mínimo</a:t>
            </a:r>
            <a:endParaRPr lang="pt-B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427247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429000"/>
            <a:ext cx="515624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Extraindo o Nó Mínimo</a:t>
            </a:r>
            <a:endParaRPr lang="pt-BR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8038"/>
            <a:ext cx="5100789" cy="2807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Extraindo o Nó Mínimo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5040560" cy="441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58847"/>
            <a:ext cx="6552728" cy="633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Heap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Suporta conjunto de operações que constituem um </a:t>
            </a:r>
            <a:r>
              <a:rPr lang="pt-BR" dirty="0" err="1" smtClean="0"/>
              <a:t>mergeable</a:t>
            </a:r>
            <a:r>
              <a:rPr lang="pt-BR" dirty="0" smtClean="0"/>
              <a:t> </a:t>
            </a:r>
            <a:r>
              <a:rPr lang="pt-BR" dirty="0" err="1" smtClean="0"/>
              <a:t>heap</a:t>
            </a:r>
            <a:r>
              <a:rPr lang="pt-BR" dirty="0" smtClean="0"/>
              <a:t>.</a:t>
            </a:r>
          </a:p>
          <a:p>
            <a:r>
              <a:rPr lang="pt-BR" dirty="0" smtClean="0"/>
              <a:t>Várias operações ocorrem em tempo amortizado constante.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5540758" cy="153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 de Extrair o Nó mínimo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869160"/>
            <a:ext cx="6491453" cy="979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708920"/>
            <a:ext cx="246267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9" y="3314634"/>
            <a:ext cx="2808311" cy="33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2060848"/>
            <a:ext cx="2177385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3635896" y="2060848"/>
            <a:ext cx="136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 Custo real )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851920" y="2780928"/>
            <a:ext cx="1887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 </a:t>
            </a:r>
            <a:r>
              <a:rPr lang="pt-BR" dirty="0" err="1" smtClean="0"/>
              <a:t>Potêncial</a:t>
            </a:r>
            <a:r>
              <a:rPr lang="pt-BR" dirty="0" smtClean="0"/>
              <a:t> inicial )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004320" y="3347700"/>
            <a:ext cx="1754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 </a:t>
            </a:r>
            <a:r>
              <a:rPr lang="pt-BR" dirty="0" err="1" smtClean="0"/>
              <a:t>Potêncial</a:t>
            </a:r>
            <a:r>
              <a:rPr lang="pt-BR" dirty="0" smtClean="0"/>
              <a:t> final )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6372200" y="1628800"/>
            <a:ext cx="2016224" cy="23042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 dirty="0" smtClean="0"/>
              <a:t>D(n)</a:t>
            </a:r>
            <a:r>
              <a:rPr lang="pt-BR" dirty="0" smtClean="0"/>
              <a:t> = grau máximo dos nós de um </a:t>
            </a:r>
            <a:r>
              <a:rPr lang="pt-BR" dirty="0" err="1" smtClean="0"/>
              <a:t>heap</a:t>
            </a:r>
            <a:r>
              <a:rPr lang="pt-BR" dirty="0" smtClean="0"/>
              <a:t> com </a:t>
            </a:r>
            <a:r>
              <a:rPr lang="pt-BR" i="1" dirty="0" smtClean="0"/>
              <a:t>n </a:t>
            </a:r>
            <a:r>
              <a:rPr lang="pt-BR" dirty="0" smtClean="0"/>
              <a:t>nós</a:t>
            </a:r>
            <a:endParaRPr lang="pt-BR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6444208" y="5445224"/>
            <a:ext cx="187220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Mais a frente veremos que </a:t>
            </a:r>
            <a:r>
              <a:rPr lang="pt-BR" i="1" dirty="0" smtClean="0"/>
              <a:t>D(n)</a:t>
            </a:r>
            <a:r>
              <a:rPr lang="pt-BR" dirty="0" smtClean="0"/>
              <a:t> é </a:t>
            </a:r>
            <a:r>
              <a:rPr lang="pt-BR" i="1" dirty="0" smtClean="0"/>
              <a:t>O(</a:t>
            </a:r>
            <a:r>
              <a:rPr lang="pt-BR" i="1" dirty="0" err="1" smtClean="0"/>
              <a:t>log</a:t>
            </a:r>
            <a:r>
              <a:rPr lang="pt-BR" i="1" dirty="0" smtClean="0"/>
              <a:t> n)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Decrease</a:t>
            </a:r>
            <a:r>
              <a:rPr lang="pt-BR" dirty="0" smtClean="0"/>
              <a:t> </a:t>
            </a:r>
            <a:r>
              <a:rPr lang="pt-BR" dirty="0" err="1" smtClean="0"/>
              <a:t>Key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4771012" cy="2511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573016"/>
            <a:ext cx="469510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e 5"/>
          <p:cNvSpPr/>
          <p:nvPr/>
        </p:nvSpPr>
        <p:spPr>
          <a:xfrm>
            <a:off x="1691680" y="3068960"/>
            <a:ext cx="432048" cy="432048"/>
          </a:xfrm>
          <a:prstGeom prst="ellipse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539552" y="4581128"/>
            <a:ext cx="230425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Neste caso o pai não estava marcado.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4644008" y="4077072"/>
            <a:ext cx="432048" cy="648072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Decrease</a:t>
            </a:r>
            <a:r>
              <a:rPr lang="pt-BR" dirty="0" smtClean="0"/>
              <a:t> </a:t>
            </a:r>
            <a:r>
              <a:rPr lang="pt-BR" dirty="0" err="1" smtClean="0"/>
              <a:t>Key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2865" y="3789040"/>
            <a:ext cx="4806097" cy="19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628800"/>
            <a:ext cx="440814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de cantos arredondados 5"/>
          <p:cNvSpPr/>
          <p:nvPr/>
        </p:nvSpPr>
        <p:spPr>
          <a:xfrm>
            <a:off x="1619672" y="3429000"/>
            <a:ext cx="504056" cy="432048"/>
          </a:xfrm>
          <a:prstGeom prst="roundRect">
            <a:avLst/>
          </a:prstGeom>
          <a:solidFill>
            <a:schemeClr val="accent1">
              <a:alpha val="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55576" y="4725144"/>
            <a:ext cx="180020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Neste caso o pai está marcado.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5004048" y="4293096"/>
            <a:ext cx="432048" cy="504056"/>
          </a:xfrm>
          <a:prstGeom prst="round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Decrease</a:t>
            </a:r>
            <a:r>
              <a:rPr lang="pt-BR" dirty="0" smtClean="0"/>
              <a:t> </a:t>
            </a:r>
            <a:r>
              <a:rPr lang="pt-BR" dirty="0" err="1" smtClean="0"/>
              <a:t>Key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484784"/>
            <a:ext cx="445240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717032"/>
            <a:ext cx="4598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Decrease</a:t>
            </a:r>
            <a:r>
              <a:rPr lang="pt-BR" dirty="0" smtClean="0"/>
              <a:t> </a:t>
            </a:r>
            <a:r>
              <a:rPr lang="pt-BR" dirty="0" err="1" smtClean="0"/>
              <a:t>Key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933056"/>
            <a:ext cx="5074201" cy="1908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4598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Decrease</a:t>
            </a:r>
            <a:r>
              <a:rPr lang="pt-BR" dirty="0" smtClean="0"/>
              <a:t> </a:t>
            </a:r>
            <a:r>
              <a:rPr lang="pt-BR" dirty="0" err="1" smtClean="0"/>
              <a:t>Key</a:t>
            </a:r>
            <a:endParaRPr lang="pt-B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844824"/>
            <a:ext cx="630455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Decrease</a:t>
            </a:r>
            <a:r>
              <a:rPr lang="pt-BR" dirty="0" smtClean="0"/>
              <a:t> </a:t>
            </a:r>
            <a:r>
              <a:rPr lang="pt-BR" dirty="0" err="1" smtClean="0"/>
              <a:t>Key</a:t>
            </a:r>
            <a:endParaRPr lang="pt-B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59572"/>
            <a:ext cx="6664820" cy="394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 do </a:t>
            </a:r>
            <a:r>
              <a:rPr lang="pt-BR" dirty="0" err="1" smtClean="0"/>
              <a:t>Decrease</a:t>
            </a:r>
            <a:r>
              <a:rPr lang="pt-BR" dirty="0" smtClean="0"/>
              <a:t> </a:t>
            </a:r>
            <a:r>
              <a:rPr lang="pt-BR" dirty="0" err="1" smtClean="0"/>
              <a:t>Key</a:t>
            </a:r>
            <a:endParaRPr lang="pt-B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1916832"/>
            <a:ext cx="741128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de cantos arredondados 4"/>
          <p:cNvSpPr/>
          <p:nvPr/>
        </p:nvSpPr>
        <p:spPr>
          <a:xfrm>
            <a:off x="827584" y="2996952"/>
            <a:ext cx="3240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 dirty="0" smtClean="0"/>
              <a:t>c</a:t>
            </a:r>
            <a:r>
              <a:rPr lang="pt-BR" dirty="0" smtClean="0"/>
              <a:t> = quantidade de cortes</a:t>
            </a:r>
            <a:endParaRPr lang="pt-BR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293096"/>
            <a:ext cx="286231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Delete</a:t>
            </a:r>
            <a:endParaRPr lang="pt-B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04864"/>
            <a:ext cx="543882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Mergeable</a:t>
            </a:r>
            <a:r>
              <a:rPr lang="pt-BR" dirty="0" smtClean="0"/>
              <a:t> </a:t>
            </a:r>
            <a:r>
              <a:rPr lang="pt-BR" dirty="0" err="1" smtClean="0"/>
              <a:t>Heap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Qualquer estrutura de dados que suporta:</a:t>
            </a:r>
          </a:p>
          <a:p>
            <a:r>
              <a:rPr lang="pt-BR" dirty="0" err="1" smtClean="0"/>
              <a:t>Make-Heap</a:t>
            </a:r>
            <a:r>
              <a:rPr lang="pt-BR" dirty="0" smtClean="0"/>
              <a:t>()</a:t>
            </a:r>
          </a:p>
          <a:p>
            <a:r>
              <a:rPr lang="pt-BR" dirty="0" err="1" smtClean="0"/>
              <a:t>Insert</a:t>
            </a:r>
            <a:r>
              <a:rPr lang="pt-BR" dirty="0" smtClean="0"/>
              <a:t>(H,x)</a:t>
            </a:r>
          </a:p>
          <a:p>
            <a:r>
              <a:rPr lang="pt-BR" dirty="0" err="1" smtClean="0"/>
              <a:t>Minimum</a:t>
            </a:r>
            <a:r>
              <a:rPr lang="pt-BR" dirty="0" smtClean="0"/>
              <a:t>(H)</a:t>
            </a:r>
          </a:p>
          <a:p>
            <a:r>
              <a:rPr lang="pt-BR" dirty="0" err="1" smtClean="0"/>
              <a:t>Extract-Min</a:t>
            </a:r>
            <a:r>
              <a:rPr lang="pt-BR" dirty="0" smtClean="0"/>
              <a:t>(H)</a:t>
            </a:r>
          </a:p>
          <a:p>
            <a:r>
              <a:rPr lang="pt-BR" dirty="0" err="1" smtClean="0"/>
              <a:t>Union</a:t>
            </a:r>
            <a:r>
              <a:rPr lang="pt-BR" dirty="0" smtClean="0"/>
              <a:t>(H1,H2)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Limitando o grau máximo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827584" y="1844824"/>
            <a:ext cx="3240360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 dirty="0" err="1" smtClean="0"/>
              <a:t>s</a:t>
            </a:r>
            <a:r>
              <a:rPr lang="pt-BR" i="1" dirty="0" err="1" smtClean="0"/>
              <a:t>ize</a:t>
            </a:r>
            <a:r>
              <a:rPr lang="pt-BR" i="1" dirty="0" smtClean="0"/>
              <a:t>(x) = </a:t>
            </a:r>
            <a:r>
              <a:rPr lang="pt-BR" dirty="0" smtClean="0"/>
              <a:t>número de nós na sub-árvore onde x é raiz incluindo x</a:t>
            </a:r>
            <a:endParaRPr lang="pt-BR" i="1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221088"/>
            <a:ext cx="3007385" cy="1286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437112"/>
            <a:ext cx="1869241" cy="718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2204864"/>
            <a:ext cx="415846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Limitando o grau Máximo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187624" y="1700808"/>
            <a:ext cx="4968552" cy="2304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Seja x um nó em um </a:t>
            </a:r>
            <a:r>
              <a:rPr lang="pt-BR" sz="2400" dirty="0" err="1" smtClean="0">
                <a:solidFill>
                  <a:schemeClr val="tx1"/>
                </a:solidFill>
              </a:rPr>
              <a:t>heap</a:t>
            </a:r>
            <a:r>
              <a:rPr lang="pt-BR" sz="2400" dirty="0" smtClean="0">
                <a:solidFill>
                  <a:schemeClr val="tx1"/>
                </a:solidFill>
              </a:rPr>
              <a:t> de </a:t>
            </a:r>
            <a:r>
              <a:rPr lang="pt-BR" sz="2400" dirty="0" err="1" smtClean="0">
                <a:solidFill>
                  <a:schemeClr val="tx1"/>
                </a:solidFill>
              </a:rPr>
              <a:t>Fibonacci</a:t>
            </a:r>
            <a:r>
              <a:rPr lang="pt-BR" sz="2400" dirty="0" smtClean="0">
                <a:solidFill>
                  <a:schemeClr val="tx1"/>
                </a:solidFill>
              </a:rPr>
              <a:t> e k o grau de x. Então </a:t>
            </a:r>
            <a:r>
              <a:rPr lang="pt-BR" sz="2400" dirty="0" err="1" smtClean="0">
                <a:solidFill>
                  <a:schemeClr val="tx1"/>
                </a:solidFill>
              </a:rPr>
              <a:t>size</a:t>
            </a:r>
            <a:r>
              <a:rPr lang="pt-BR" sz="2400" dirty="0" smtClean="0">
                <a:solidFill>
                  <a:schemeClr val="tx1"/>
                </a:solidFill>
              </a:rPr>
              <a:t>(x) ≥  F(k+2) ≥ </a:t>
            </a:r>
            <a:r>
              <a:rPr lang="el-GR" sz="2400" i="1" dirty="0" smtClean="0">
                <a:solidFill>
                  <a:schemeClr val="tx1"/>
                </a:solidFill>
              </a:rPr>
              <a:t>φ</a:t>
            </a:r>
            <a:r>
              <a:rPr lang="pt-BR" sz="2400" dirty="0" smtClean="0">
                <a:solidFill>
                  <a:schemeClr val="tx1"/>
                </a:solidFill>
              </a:rPr>
              <a:t>^k</a:t>
            </a:r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9" y="4437113"/>
            <a:ext cx="2808311" cy="4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0833" y="5157192"/>
            <a:ext cx="1423015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5805264"/>
            <a:ext cx="252407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de cantos arredondados 9"/>
          <p:cNvSpPr/>
          <p:nvPr/>
        </p:nvSpPr>
        <p:spPr>
          <a:xfrm>
            <a:off x="1331640" y="5661248"/>
            <a:ext cx="2808312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Limitando o grau máximo (detalhes)</a:t>
            </a:r>
            <a:endParaRPr lang="pt-B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358264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700808"/>
            <a:ext cx="206204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140968"/>
            <a:ext cx="2232248" cy="3141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de cantos arredondados 6"/>
          <p:cNvSpPr/>
          <p:nvPr/>
        </p:nvSpPr>
        <p:spPr>
          <a:xfrm>
            <a:off x="683568" y="1484784"/>
            <a:ext cx="3744416" cy="2664296"/>
          </a:xfrm>
          <a:prstGeom prst="round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5292080" y="2852936"/>
            <a:ext cx="2880320" cy="3528392"/>
          </a:xfrm>
          <a:prstGeom prst="round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Heap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Além destas operações </a:t>
            </a:r>
            <a:r>
              <a:rPr lang="pt-BR" dirty="0" err="1" smtClean="0"/>
              <a:t>heaps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r>
              <a:rPr lang="pt-BR" dirty="0" smtClean="0"/>
              <a:t> suportam:</a:t>
            </a:r>
          </a:p>
          <a:p>
            <a:r>
              <a:rPr lang="pt-BR" dirty="0" err="1" smtClean="0"/>
              <a:t>Decrease-Key</a:t>
            </a:r>
            <a:r>
              <a:rPr lang="pt-BR" dirty="0" smtClean="0"/>
              <a:t>(H,x,k)</a:t>
            </a:r>
          </a:p>
          <a:p>
            <a:r>
              <a:rPr lang="pt-BR" dirty="0" smtClean="0"/>
              <a:t>Delete(H,x)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9569" y="1844824"/>
            <a:ext cx="659342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3" y="1867266"/>
            <a:ext cx="6189071" cy="3649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043608" y="4149080"/>
            <a:ext cx="6192688" cy="504056"/>
          </a:xfrm>
          <a:prstGeom prst="round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Do ponto de vista teórico </a:t>
            </a:r>
            <a:r>
              <a:rPr lang="pt-BR" dirty="0" err="1" smtClean="0"/>
              <a:t>heaps</a:t>
            </a:r>
            <a:r>
              <a:rPr lang="pt-BR" dirty="0" smtClean="0"/>
              <a:t> de </a:t>
            </a:r>
            <a:r>
              <a:rPr lang="pt-BR" dirty="0" err="1" smtClean="0"/>
              <a:t>Fibonacci</a:t>
            </a:r>
            <a:r>
              <a:rPr lang="pt-BR" dirty="0" smtClean="0"/>
              <a:t> são </a:t>
            </a:r>
            <a:r>
              <a:rPr lang="pt-BR" dirty="0" err="1" smtClean="0"/>
              <a:t>desejaveis</a:t>
            </a:r>
            <a:r>
              <a:rPr lang="pt-BR" dirty="0" smtClean="0"/>
              <a:t> quando o número de </a:t>
            </a:r>
            <a:r>
              <a:rPr lang="pt-BR" dirty="0" err="1" smtClean="0"/>
              <a:t>Extract-Min</a:t>
            </a:r>
            <a:r>
              <a:rPr lang="pt-BR" dirty="0" smtClean="0"/>
              <a:t> e Delete são pequenos em relação a outras operações.</a:t>
            </a:r>
          </a:p>
          <a:p>
            <a:r>
              <a:rPr lang="pt-BR" dirty="0" smtClean="0"/>
              <a:t>Essa situação ocorre por exemplo em alguns algoritmos para problemas em grafos.</a:t>
            </a:r>
          </a:p>
          <a:p>
            <a:r>
              <a:rPr lang="pt-BR" dirty="0" err="1" smtClean="0"/>
              <a:t>Minimum</a:t>
            </a:r>
            <a:r>
              <a:rPr lang="pt-BR" dirty="0" smtClean="0"/>
              <a:t> </a:t>
            </a:r>
            <a:r>
              <a:rPr lang="pt-BR" dirty="0" err="1"/>
              <a:t>S</a:t>
            </a:r>
            <a:r>
              <a:rPr lang="pt-BR" dirty="0" err="1" smtClean="0"/>
              <a:t>panning</a:t>
            </a:r>
            <a:r>
              <a:rPr lang="pt-BR" dirty="0" smtClean="0"/>
              <a:t> </a:t>
            </a:r>
            <a:r>
              <a:rPr lang="pt-BR" dirty="0" err="1"/>
              <a:t>T</a:t>
            </a:r>
            <a:r>
              <a:rPr lang="pt-BR" dirty="0" err="1" smtClean="0"/>
              <a:t>rees</a:t>
            </a:r>
            <a:r>
              <a:rPr lang="pt-BR" dirty="0" smtClean="0"/>
              <a:t> , </a:t>
            </a:r>
            <a:r>
              <a:rPr lang="pt-BR" dirty="0" err="1" smtClean="0"/>
              <a:t>Single-Source</a:t>
            </a:r>
            <a:r>
              <a:rPr lang="pt-BR" dirty="0" smtClean="0"/>
              <a:t> </a:t>
            </a:r>
            <a:r>
              <a:rPr lang="pt-BR" dirty="0" err="1" smtClean="0"/>
              <a:t>Shortest</a:t>
            </a:r>
            <a:r>
              <a:rPr lang="pt-BR" dirty="0" smtClean="0"/>
              <a:t> Path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085" y="1916832"/>
            <a:ext cx="6349227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de cantos arredondados 4"/>
          <p:cNvSpPr/>
          <p:nvPr/>
        </p:nvSpPr>
        <p:spPr>
          <a:xfrm>
            <a:off x="1115616" y="3861048"/>
            <a:ext cx="5616624" cy="432048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1115616" y="5085184"/>
            <a:ext cx="5616624" cy="432048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433</Words>
  <Application>Microsoft Office PowerPoint</Application>
  <PresentationFormat>Apresentação na tela (4:3)</PresentationFormat>
  <Paragraphs>70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Tema do Office</vt:lpstr>
      <vt:lpstr>Heaps de Fibonacci</vt:lpstr>
      <vt:lpstr>Heap de Fibonacci</vt:lpstr>
      <vt:lpstr>Heap de Fibonacci</vt:lpstr>
      <vt:lpstr>Mergeable Heap</vt:lpstr>
      <vt:lpstr>Heap de Fibonacci</vt:lpstr>
      <vt:lpstr>Slide 6</vt:lpstr>
      <vt:lpstr>Slide 7</vt:lpstr>
      <vt:lpstr>Slide 8</vt:lpstr>
      <vt:lpstr>Slide 9</vt:lpstr>
      <vt:lpstr>Slide 10</vt:lpstr>
      <vt:lpstr>Heap de Fibonacci</vt:lpstr>
      <vt:lpstr>Estrutura</vt:lpstr>
      <vt:lpstr>Função Potencial</vt:lpstr>
      <vt:lpstr>Função Potêncial</vt:lpstr>
      <vt:lpstr>Criando um novo Heap</vt:lpstr>
      <vt:lpstr>Inserindo um Nó</vt:lpstr>
      <vt:lpstr>Inserindo um Nó</vt:lpstr>
      <vt:lpstr>Inserindo um Nó</vt:lpstr>
      <vt:lpstr>Unindo dois Heaps de Fibonacci</vt:lpstr>
      <vt:lpstr>Unindo dois heaps de fibonacci</vt:lpstr>
      <vt:lpstr>Extraindo o Nó Mínimo</vt:lpstr>
      <vt:lpstr>Extraindo o Nó Mínimo</vt:lpstr>
      <vt:lpstr>Extraindo o Nó Mínimo</vt:lpstr>
      <vt:lpstr>Extraindo o Nó Mínimo</vt:lpstr>
      <vt:lpstr>Extraindo o Nó Mínimo</vt:lpstr>
      <vt:lpstr>Extraindo o Nó Mínimo</vt:lpstr>
      <vt:lpstr>Extraindo o Nó Mínimo</vt:lpstr>
      <vt:lpstr>Extraindo o Nó Mínimo</vt:lpstr>
      <vt:lpstr>Slide 29</vt:lpstr>
      <vt:lpstr>Slide 30</vt:lpstr>
      <vt:lpstr>Custo de Extrair o Nó mínimo</vt:lpstr>
      <vt:lpstr>Decrease Key</vt:lpstr>
      <vt:lpstr>Decrease Key</vt:lpstr>
      <vt:lpstr>Decrease Key</vt:lpstr>
      <vt:lpstr>Decrease Key</vt:lpstr>
      <vt:lpstr>Decrease Key</vt:lpstr>
      <vt:lpstr>Decrease Key</vt:lpstr>
      <vt:lpstr>Custo do Decrease Key</vt:lpstr>
      <vt:lpstr>Delete</vt:lpstr>
      <vt:lpstr>Limitando o grau máximo</vt:lpstr>
      <vt:lpstr>Limitando o grau Máximo</vt:lpstr>
      <vt:lpstr>Limitando o grau máximo (detalhes)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Junior</dc:creator>
  <cp:lastModifiedBy>Junior</cp:lastModifiedBy>
  <cp:revision>64</cp:revision>
  <dcterms:created xsi:type="dcterms:W3CDTF">2011-11-14T16:31:06Z</dcterms:created>
  <dcterms:modified xsi:type="dcterms:W3CDTF">2011-11-15T20:31:40Z</dcterms:modified>
</cp:coreProperties>
</file>