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56" r:id="rId2"/>
    <p:sldId id="276" r:id="rId3"/>
    <p:sldId id="282" r:id="rId4"/>
    <p:sldId id="283" r:id="rId5"/>
    <p:sldId id="277" r:id="rId6"/>
    <p:sldId id="278" r:id="rId7"/>
    <p:sldId id="257" r:id="rId8"/>
    <p:sldId id="299" r:id="rId9"/>
    <p:sldId id="259" r:id="rId10"/>
    <p:sldId id="296" r:id="rId11"/>
    <p:sldId id="297" r:id="rId12"/>
    <p:sldId id="260" r:id="rId13"/>
    <p:sldId id="298" r:id="rId14"/>
    <p:sldId id="301" r:id="rId15"/>
    <p:sldId id="263" r:id="rId16"/>
    <p:sldId id="288" r:id="rId17"/>
    <p:sldId id="302" r:id="rId18"/>
    <p:sldId id="289" r:id="rId19"/>
    <p:sldId id="290" r:id="rId20"/>
    <p:sldId id="280" r:id="rId21"/>
    <p:sldId id="285" r:id="rId22"/>
    <p:sldId id="303" r:id="rId23"/>
    <p:sldId id="286" r:id="rId24"/>
    <p:sldId id="287" r:id="rId25"/>
    <p:sldId id="261" r:id="rId26"/>
    <p:sldId id="264" r:id="rId27"/>
    <p:sldId id="281" r:id="rId28"/>
    <p:sldId id="300" r:id="rId29"/>
    <p:sldId id="273" r:id="rId30"/>
    <p:sldId id="269" r:id="rId31"/>
    <p:sldId id="270" r:id="rId32"/>
    <p:sldId id="271" r:id="rId33"/>
    <p:sldId id="291" r:id="rId34"/>
    <p:sldId id="294" r:id="rId35"/>
    <p:sldId id="292" r:id="rId36"/>
    <p:sldId id="304" r:id="rId37"/>
    <p:sldId id="305" r:id="rId38"/>
    <p:sldId id="275" r:id="rId39"/>
    <p:sldId id="293" r:id="rId40"/>
    <p:sldId id="306" r:id="rId41"/>
    <p:sldId id="262" r:id="rId42"/>
    <p:sldId id="295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6" autoAdjust="0"/>
    <p:restoredTop sz="88732" autoAdjust="0"/>
  </p:normalViewPr>
  <p:slideViewPr>
    <p:cSldViewPr>
      <p:cViewPr varScale="1">
        <p:scale>
          <a:sx n="65" d="100"/>
          <a:sy n="65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0B509-8363-4052-8642-95375C6030A5}" type="datetimeFigureOut">
              <a:rPr lang="pt-BR" smtClean="0"/>
              <a:pPr/>
              <a:t>22/11/2009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05E17-D454-4D14-B4F1-C48322D37A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*Interação cliente locadora = limitação</a:t>
            </a:r>
            <a:r>
              <a:rPr lang="pt-BR" baseline="0" dirty="0" smtClean="0"/>
              <a:t> a questão presencial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*modelos de serviços= questão da entrega, acessibilidade aos serviços que não se obtêm a distância e disponibilidade de produtos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*Propaganda = panfletos, outdoors, carros de som, pessoas entre si (divulgação limitada = quantidade de clientes limitada ao local)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*apesar de ser uma rede de locadoras não passa uma visão integrada da rede como um todo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05E17-D454-4D14-B4F1-C48322D37AE2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05E17-D454-4D14-B4F1-C48322D37AE2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pt-BR" dirty="0" smtClean="0"/>
              <a:t>O modelo de arquitetura utilizado é o modelo em camadas, mais especificamente o de 3 camadas (interface com o usuário, lógica do negócio, e banco de dados ), </a:t>
            </a:r>
            <a:r>
              <a:rPr lang="pt-BR" dirty="0" err="1" smtClean="0"/>
              <a:t>frequentemente</a:t>
            </a:r>
            <a:r>
              <a:rPr lang="pt-BR" dirty="0" smtClean="0"/>
              <a:t> usado em aplicações web.</a:t>
            </a:r>
          </a:p>
          <a:p>
            <a:pPr lvl="1">
              <a:buNone/>
            </a:pPr>
            <a:r>
              <a:rPr lang="pt-BR" dirty="0" smtClean="0"/>
              <a:t>Dentre as classes implementadas estão: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05E17-D454-4D14-B4F1-C48322D37AE2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05E17-D454-4D14-B4F1-C48322D37AE2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05E17-D454-4D14-B4F1-C48322D37AE2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Os recursos utilizados nesse sistema foram Java (Java EE, Java RMI), </a:t>
            </a:r>
            <a:r>
              <a:rPr lang="pt-BR" dirty="0" err="1" smtClean="0"/>
              <a:t>JavaScript</a:t>
            </a:r>
            <a:r>
              <a:rPr lang="pt-BR" dirty="0" smtClean="0"/>
              <a:t>, HTML e </a:t>
            </a:r>
            <a:r>
              <a:rPr lang="pt-BR" dirty="0" err="1" smtClean="0"/>
              <a:t>MySQL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Ampliação do modelo de interação entre cliente e locadoras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Propaganda</a:t>
            </a:r>
          </a:p>
          <a:p>
            <a:r>
              <a:rPr lang="pt-BR" dirty="0" smtClean="0"/>
              <a:t>Acessibilidade</a:t>
            </a:r>
          </a:p>
          <a:p>
            <a:r>
              <a:rPr lang="pt-BR" dirty="0" smtClean="0"/>
              <a:t>Promover comodidade e praticidade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05E17-D454-4D14-B4F1-C48322D37AE2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/>
              <a:t>Seguimos o modelo descrito pelo RUP: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/>
              <a:t>Estipulamos o cronograma de atividades e o custo do projeto,  de acordo com tanto com os requisitos identificados quanto com projetos anteriores disponibilizados pela disciplina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05E17-D454-4D14-B4F1-C48322D37AE2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		A análise das entrevistas, as pesquisas sobre o mercado / a área e possíveis concorrentes revelaram os e</a:t>
            </a:r>
          </a:p>
          <a:p>
            <a:pPr algn="just"/>
            <a:r>
              <a:rPr lang="pt-BR" b="1" dirty="0" smtClean="0"/>
              <a:t>Requisitos não funcionais </a:t>
            </a:r>
          </a:p>
          <a:p>
            <a:pPr algn="just"/>
            <a:r>
              <a:rPr lang="pt-BR" b="1" dirty="0" smtClean="0"/>
              <a:t>Requisitos funcionais </a:t>
            </a:r>
          </a:p>
          <a:p>
            <a:pPr lvl="1" algn="just"/>
            <a:r>
              <a:rPr lang="pt-BR" dirty="0" smtClean="0"/>
              <a:t>Os requisitos funcionais descrevem as funcionalidades que se espera que o sistema disponibilize </a:t>
            </a:r>
          </a:p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05E17-D454-4D14-B4F1-C48322D37AE2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Foi feita a etapa</a:t>
            </a:r>
            <a:r>
              <a:rPr lang="pt-BR" baseline="0" dirty="0" smtClean="0"/>
              <a:t> de levantamento de requisitos usando entrevistas, pesquisas na internet sobre a contexto atual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05E17-D454-4D14-B4F1-C48322D37AE2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05E17-D454-4D14-B4F1-C48322D37AE2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05E17-D454-4D14-B4F1-C48322D37AE2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68AB2-0286-4030-9909-80807CFEE048}" type="datetimeFigureOut">
              <a:rPr lang="pt-BR" smtClean="0"/>
              <a:pPr/>
              <a:t>22/11/2009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0B454-F1D6-4448-8F9A-5E14700B62B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68AB2-0286-4030-9909-80807CFEE048}" type="datetimeFigureOut">
              <a:rPr lang="pt-BR" smtClean="0"/>
              <a:pPr/>
              <a:t>22/11/2009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0B454-F1D6-4448-8F9A-5E14700B62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68AB2-0286-4030-9909-80807CFEE048}" type="datetimeFigureOut">
              <a:rPr lang="pt-BR" smtClean="0"/>
              <a:pPr/>
              <a:t>22/11/2009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0B454-F1D6-4448-8F9A-5E14700B62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68AB2-0286-4030-9909-80807CFEE048}" type="datetimeFigureOut">
              <a:rPr lang="pt-BR" smtClean="0"/>
              <a:pPr/>
              <a:t>22/11/2009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0B454-F1D6-4448-8F9A-5E14700B62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68AB2-0286-4030-9909-80807CFEE048}" type="datetimeFigureOut">
              <a:rPr lang="pt-BR" smtClean="0"/>
              <a:pPr/>
              <a:t>22/11/2009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0B454-F1D6-4448-8F9A-5E14700B62B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68AB2-0286-4030-9909-80807CFEE048}" type="datetimeFigureOut">
              <a:rPr lang="pt-BR" smtClean="0"/>
              <a:pPr/>
              <a:t>22/11/2009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0B454-F1D6-4448-8F9A-5E14700B62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68AB2-0286-4030-9909-80807CFEE048}" type="datetimeFigureOut">
              <a:rPr lang="pt-BR" smtClean="0"/>
              <a:pPr/>
              <a:t>22/11/2009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0B454-F1D6-4448-8F9A-5E14700B62B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68AB2-0286-4030-9909-80807CFEE048}" type="datetimeFigureOut">
              <a:rPr lang="pt-BR" smtClean="0"/>
              <a:pPr/>
              <a:t>22/11/2009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0B454-F1D6-4448-8F9A-5E14700B62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68AB2-0286-4030-9909-80807CFEE048}" type="datetimeFigureOut">
              <a:rPr lang="pt-BR" smtClean="0"/>
              <a:pPr/>
              <a:t>22/11/2009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0B454-F1D6-4448-8F9A-5E14700B62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68AB2-0286-4030-9909-80807CFEE048}" type="datetimeFigureOut">
              <a:rPr lang="pt-BR" smtClean="0"/>
              <a:pPr/>
              <a:t>22/11/2009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0B454-F1D6-4448-8F9A-5E14700B62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4368AB2-0286-4030-9909-80807CFEE048}" type="datetimeFigureOut">
              <a:rPr lang="pt-BR" smtClean="0"/>
              <a:pPr/>
              <a:t>22/11/2009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B30B454-F1D6-4448-8F9A-5E14700B62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368AB2-0286-4030-9909-80807CFEE048}" type="datetimeFigureOut">
              <a:rPr lang="pt-BR" smtClean="0"/>
              <a:pPr/>
              <a:t>22/11/2009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B30B454-F1D6-4448-8F9A-5E14700B62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cin.ufpe.br/~ids/SolicitarLocacaoADomicilio-sequencia.p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gif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85720" y="6357964"/>
            <a:ext cx="8572476" cy="8572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200" b="1" dirty="0" smtClean="0">
                <a:solidFill>
                  <a:srgbClr val="92D050"/>
                </a:solidFill>
              </a:rPr>
              <a:t>S.I.S.D. – Soluções Inteligentes para Sistemas Distribuídos</a:t>
            </a:r>
            <a:endParaRPr lang="pt-BR" sz="2200" b="1" dirty="0">
              <a:solidFill>
                <a:srgbClr val="92D05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500662" y="4012362"/>
            <a:ext cx="36433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Amora Cristina (</a:t>
            </a:r>
            <a:r>
              <a:rPr lang="pt-BR" sz="2000" dirty="0" err="1" smtClean="0"/>
              <a:t>acat</a:t>
            </a:r>
            <a:r>
              <a:rPr lang="pt-BR" sz="2000" dirty="0" smtClean="0"/>
              <a:t>)</a:t>
            </a:r>
          </a:p>
          <a:p>
            <a:pPr algn="r"/>
            <a:r>
              <a:rPr lang="pt-BR" sz="2000" dirty="0" smtClean="0"/>
              <a:t>Anália Lima (alc5)</a:t>
            </a:r>
          </a:p>
          <a:p>
            <a:pPr algn="r"/>
            <a:r>
              <a:rPr lang="pt-BR" sz="2000" dirty="0" smtClean="0"/>
              <a:t>Caio César (ccss2)</a:t>
            </a:r>
          </a:p>
          <a:p>
            <a:pPr algn="r"/>
            <a:r>
              <a:rPr lang="pt-BR" sz="2000" dirty="0" err="1" smtClean="0"/>
              <a:t>Ivson</a:t>
            </a:r>
            <a:r>
              <a:rPr lang="pt-BR" sz="2000" dirty="0" smtClean="0"/>
              <a:t> Diniz (</a:t>
            </a:r>
            <a:r>
              <a:rPr lang="pt-BR" sz="2000" dirty="0" err="1" smtClean="0"/>
              <a:t>ids</a:t>
            </a:r>
            <a:r>
              <a:rPr lang="pt-BR" sz="2000" dirty="0" smtClean="0"/>
              <a:t>)</a:t>
            </a:r>
          </a:p>
          <a:p>
            <a:pPr algn="r"/>
            <a:r>
              <a:rPr lang="pt-BR" sz="2000" dirty="0" err="1" smtClean="0"/>
              <a:t>Lais</a:t>
            </a:r>
            <a:r>
              <a:rPr lang="pt-BR" sz="2000" dirty="0" smtClean="0"/>
              <a:t> Sousa (</a:t>
            </a:r>
            <a:r>
              <a:rPr lang="pt-BR" sz="2000" dirty="0" err="1" smtClean="0"/>
              <a:t>lsa</a:t>
            </a:r>
            <a:r>
              <a:rPr lang="pt-BR" sz="2000" dirty="0" smtClean="0"/>
              <a:t>)</a:t>
            </a:r>
            <a:endParaRPr lang="pt-BR" sz="2000" dirty="0"/>
          </a:p>
        </p:txBody>
      </p:sp>
      <p:pic>
        <p:nvPicPr>
          <p:cNvPr id="6" name="Imagem 5" descr="imgno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14282" y="357174"/>
            <a:ext cx="871537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cap="all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Planejamento do Projeto – CRONOGRAMA E PLANO DE ATIVIDADES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14532"/>
            <a:ext cx="4286250" cy="44005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1" y="2143116"/>
            <a:ext cx="4071967" cy="37147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28690" y="371460"/>
            <a:ext cx="7772400" cy="914400"/>
          </a:xfrm>
        </p:spPr>
        <p:txBody>
          <a:bodyPr/>
          <a:lstStyle/>
          <a:p>
            <a:pPr algn="ctr"/>
            <a:r>
              <a:rPr lang="pt-BR" cap="all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Requisitos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714348" y="1643082"/>
            <a:ext cx="77724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800" dirty="0" smtClean="0"/>
              <a:t>Levantamento de requisitos:</a:t>
            </a:r>
          </a:p>
          <a:p>
            <a:pPr algn="just">
              <a:buNone/>
            </a:pPr>
            <a:endParaRPr lang="pt-BR" dirty="0" smtClean="0"/>
          </a:p>
          <a:p>
            <a:pPr lvl="1" algn="just"/>
            <a:r>
              <a:rPr lang="pt-BR" sz="2400" dirty="0" smtClean="0"/>
              <a:t>Análise das entrevistas</a:t>
            </a:r>
          </a:p>
          <a:p>
            <a:pPr lvl="1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 smtClean="0"/>
              <a:t>Pesquisas sobre o mercado/área</a:t>
            </a:r>
          </a:p>
          <a:p>
            <a:pPr lvl="1" algn="just">
              <a:buNone/>
            </a:pPr>
            <a:endParaRPr lang="pt-BR" sz="2400" dirty="0" smtClean="0"/>
          </a:p>
          <a:p>
            <a:pPr lvl="1" algn="just"/>
            <a:r>
              <a:rPr lang="pt-BR" sz="2400" dirty="0" smtClean="0"/>
              <a:t>Análise de concorrentes</a:t>
            </a:r>
          </a:p>
          <a:p>
            <a:pPr lvl="1"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42965" y="357174"/>
            <a:ext cx="7858125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cap="all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Requisitos</a:t>
            </a:r>
            <a:endParaRPr lang="pt-BR" sz="4000" cap="all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14480" y="1242333"/>
          <a:ext cx="5715040" cy="540137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{793D81CF-94F2-401A-BA57-92F5A7B2D0C5}</a:tableStyleId>
              </a:tblPr>
              <a:tblGrid>
                <a:gridCol w="1160704"/>
                <a:gridCol w="3369383"/>
                <a:gridCol w="1184953"/>
              </a:tblGrid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IDENTIFICAÇÃO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DESCRIÇÃO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PRIORIDADE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8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RF-01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Cadastrar usuário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RF-02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Alterar dados do usuário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RF-03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Remover um usuário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RF-04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Cadastrar um dependente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RF-05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Modificar cadastro de um dependente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RF-06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Remover cadastro de um dependente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RF-07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Buscar informações do produto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RF-08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Visualizar informações das locadoras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RF-09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Ver disponibilidade de um produto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RF-10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Listar produtos por restrição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Importante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RF-11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Listar locadoras com cópias disponíveis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Importante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RF-12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Visualizar promoções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Importante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RF-13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Visualizar planos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RF-14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Avaliar um produto com uma nota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Desejável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RF-15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Efetuar </a:t>
                      </a:r>
                      <a:r>
                        <a:rPr lang="pt-BR" sz="1100" dirty="0" err="1">
                          <a:effectLst/>
                        </a:rPr>
                        <a:t>login</a:t>
                      </a:r>
                      <a:r>
                        <a:rPr lang="pt-BR" sz="1100" dirty="0">
                          <a:effectLst/>
                        </a:rPr>
                        <a:t> no sistema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RF-16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Efetuar logoff no sistema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RF-17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Solicitar locação a domicílio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RF-18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Cadastrar locação de uma cópia a um cliente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RF-19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Solicitar reserva de um produto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RF-20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Cancelar reserva de um produto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RF-21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Realizar mudança de plano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Importante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RF-22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Registrar devolução de um produto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RF-23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Inserir cadastro de uma filial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RF-24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Modificar cadastro de uma filial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RF-25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Remover cadastro de uma filial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RF-26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Cadastrar Cliente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Essencial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285720" y="357174"/>
            <a:ext cx="8501062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cap="all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diagrama de casos de uso</a:t>
            </a:r>
            <a:endParaRPr lang="pt-BR" sz="4000" cap="all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30359"/>
            <a:ext cx="7072313" cy="50704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285720" y="357174"/>
            <a:ext cx="8501062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cap="all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Análise sobre casos de uso</a:t>
            </a:r>
            <a:endParaRPr lang="pt-BR" sz="4000" cap="all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0" y="1600222"/>
            <a:ext cx="8572500" cy="49720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Alguns Casos de Uso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implementados na primeira iteração do projeto: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97864" lvl="2" indent="-285750">
              <a:spcBef>
                <a:spcPct val="2000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Buscar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informações sobre produtos da locadora</a:t>
            </a:r>
          </a:p>
          <a:p>
            <a:pPr marL="1197864" lvl="2" indent="-285750">
              <a:spcBef>
                <a:spcPct val="2000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pt-BR" sz="2600" baseline="0" dirty="0" smtClean="0"/>
              <a:t>Locação</a:t>
            </a:r>
            <a:r>
              <a:rPr lang="pt-BR" sz="2600" dirty="0" smtClean="0"/>
              <a:t> à domicílio</a:t>
            </a: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35717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BUSCAR INFORMAÇÕES DO PRODUTO</a:t>
            </a:r>
            <a:endParaRPr lang="pt-BR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428736"/>
            <a:ext cx="8572500" cy="4972050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Partes principais do Caso de uso</a:t>
            </a:r>
          </a:p>
          <a:p>
            <a:pPr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>
              <a:buNone/>
            </a:pPr>
            <a:r>
              <a:rPr lang="pt-BR" sz="3200" dirty="0" smtClean="0"/>
              <a:t> </a:t>
            </a:r>
          </a:p>
          <a:p>
            <a:pPr lvl="1">
              <a:buNone/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928662" y="2214554"/>
          <a:ext cx="7358113" cy="392909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{793D81CF-94F2-401A-BA57-92F5A7B2D0C5}</a:tableStyleId>
              </a:tblPr>
              <a:tblGrid>
                <a:gridCol w="7358113"/>
              </a:tblGrid>
              <a:tr h="30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ATORES: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/>
                        <a:t>Usuário do site e servidor de dados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USUÁRIOS: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/>
                        <a:t>Usuário do site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ENTRADAS: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/>
                        <a:t>Nome do produto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PRÉ-CONDIÇÕES: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0447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/>
                        <a:t>O servidor web deve estar funcionando corretamente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/>
                        <a:t>O servidor de dados deve estar online e funcionando corretamente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FLUXO PRINCIPAL DE EVENTOS: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0671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100" dirty="0"/>
                        <a:t>O usuário informa pela interface qual o nome do produto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100" dirty="0"/>
                        <a:t>O servidor web pede ao servidor de dados as informações sobre este produto.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100" dirty="0"/>
                        <a:t>As informações retornadas são disponibilizadas na interface para o usuário.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28662" y="5900948"/>
          <a:ext cx="7358115" cy="59988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{793D81CF-94F2-401A-BA57-92F5A7B2D0C5}</a:tableStyleId>
              </a:tblPr>
              <a:tblGrid>
                <a:gridCol w="7358115"/>
              </a:tblGrid>
              <a:tr h="299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SAÍDAS E PÓS CONDIÇÕES: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99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/>
                        <a:t>As informações são mostradas no display para o usuário do site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5717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BUSCAR INFORMAÇÕES DO PRODUTO</a:t>
            </a:r>
            <a:endParaRPr lang="pt-BR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57158" y="1428736"/>
            <a:ext cx="8329612" cy="4900612"/>
          </a:xfrm>
        </p:spPr>
        <p:txBody>
          <a:bodyPr/>
          <a:lstStyle/>
          <a:p>
            <a:pPr marL="420624" lvl="1" indent="-384048">
              <a:buSzPct val="80000"/>
            </a:pPr>
            <a:r>
              <a:rPr lang="pt-BR" dirty="0" smtClean="0"/>
              <a:t>Diagrama classes de análise</a:t>
            </a:r>
          </a:p>
          <a:p>
            <a:pPr>
              <a:buNone/>
            </a:pPr>
            <a:endParaRPr lang="pt-BR" sz="2800" dirty="0"/>
          </a:p>
        </p:txBody>
      </p:sp>
      <p:pic>
        <p:nvPicPr>
          <p:cNvPr id="5" name="Imagem 4" descr="diagClasse_buscarInfoProdut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0166" y="2071678"/>
            <a:ext cx="6143668" cy="47148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5717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BUSCAR INFORMAÇÕES DO PRODUTO</a:t>
            </a:r>
            <a:endParaRPr lang="pt-BR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85792" y="1500174"/>
            <a:ext cx="8329612" cy="4900612"/>
          </a:xfrm>
        </p:spPr>
        <p:txBody>
          <a:bodyPr/>
          <a:lstStyle/>
          <a:p>
            <a:pPr marL="420624" lvl="1" indent="-384048">
              <a:buSzPct val="80000"/>
            </a:pPr>
            <a:r>
              <a:rPr lang="pt-BR" dirty="0" smtClean="0"/>
              <a:t>Diagrama de </a:t>
            </a:r>
            <a:r>
              <a:rPr lang="pt-BR" dirty="0" err="1" smtClean="0"/>
              <a:t>sequência</a:t>
            </a:r>
            <a:endParaRPr lang="pt-BR" dirty="0" smtClean="0"/>
          </a:p>
          <a:p>
            <a:pPr>
              <a:buNone/>
            </a:pPr>
            <a:endParaRPr lang="pt-BR" sz="2800" dirty="0"/>
          </a:p>
        </p:txBody>
      </p:sp>
      <p:pic>
        <p:nvPicPr>
          <p:cNvPr id="4" name="Imagem 3" descr="diagSeq_buscarInfoProdut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2500306"/>
            <a:ext cx="8572560" cy="3286148"/>
          </a:xfrm>
          <a:prstGeom prst="rect">
            <a:avLst/>
          </a:prstGeom>
          <a:noFill/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5717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BUSCAR INFORMAÇÕES DO PRODUTO</a:t>
            </a:r>
            <a:endParaRPr lang="pt-BR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14355" y="1500174"/>
            <a:ext cx="8472487" cy="4900613"/>
          </a:xfrm>
        </p:spPr>
        <p:txBody>
          <a:bodyPr>
            <a:normAutofit/>
          </a:bodyPr>
          <a:lstStyle/>
          <a:p>
            <a:pPr marL="420624" lvl="1" indent="-384048">
              <a:buSzPct val="80000"/>
            </a:pPr>
            <a:r>
              <a:rPr lang="pt-BR" dirty="0" smtClean="0"/>
              <a:t>Procedimento de teste</a:t>
            </a:r>
          </a:p>
          <a:p>
            <a:pPr>
              <a:buNone/>
            </a:pPr>
            <a:endParaRPr lang="pt-BR" sz="28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85720" y="2214556"/>
          <a:ext cx="8572528" cy="3500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264"/>
                <a:gridCol w="2071702"/>
                <a:gridCol w="2143140"/>
                <a:gridCol w="2357422"/>
              </a:tblGrid>
              <a:tr h="706120">
                <a:tc gridSpan="4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/>
                        <a:t>[PT 07-1] – BUSCAR INFORMAÇÕES DE UM PRODUTO COM ÊXITO</a:t>
                      </a: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34682">
                <a:tc gridSpan="2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/>
                        <a:t>CASO DE TESTE ASSOCIADO</a:t>
                      </a: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CT 07</a:t>
                      </a:r>
                      <a:endParaRPr lang="pt-BR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988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/>
                        <a:t>PASSO</a:t>
                      </a: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/>
                        <a:t>AÇÃO</a:t>
                      </a: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/>
                        <a:t>RESULTADO ESPERADO</a:t>
                      </a: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439772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01</a:t>
                      </a:r>
                      <a:endParaRPr lang="pt-BR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Digitar o nome do produto o qual se deseja obter informações e selecionar o botão “Buscar Informações de um produto”.</a:t>
                      </a:r>
                      <a:endParaRPr lang="pt-BR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O sistema mostrará a tela com as informações requisitadas</a:t>
                      </a:r>
                      <a:r>
                        <a:rPr lang="pt-BR" sz="1200" dirty="0"/>
                        <a:t>.</a:t>
                      </a: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5717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BUSCAR INFORMAÇÕES DO PRODUTO</a:t>
            </a:r>
            <a:endParaRPr lang="pt-BR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57158" y="1214422"/>
            <a:ext cx="8401050" cy="4525963"/>
          </a:xfrm>
        </p:spPr>
        <p:txBody>
          <a:bodyPr/>
          <a:lstStyle/>
          <a:p>
            <a:pPr marL="420624" lvl="1" indent="-384048">
              <a:buSzPct val="80000"/>
            </a:pPr>
            <a:r>
              <a:rPr lang="pt-BR" dirty="0" smtClean="0"/>
              <a:t>Imagem do teste no </a:t>
            </a:r>
            <a:r>
              <a:rPr lang="pt-BR" dirty="0" err="1" smtClean="0"/>
              <a:t>JUnit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5" name="Imagem 4" descr="testeProduto.png"/>
          <p:cNvPicPr>
            <a:picLocks noChangeAspect="1"/>
          </p:cNvPicPr>
          <p:nvPr/>
        </p:nvPicPr>
        <p:blipFill>
          <a:blip r:embed="rId2" cstate="print"/>
          <a:srcRect b="4345"/>
          <a:stretch>
            <a:fillRect/>
          </a:stretch>
        </p:blipFill>
        <p:spPr>
          <a:xfrm>
            <a:off x="571472" y="1785926"/>
            <a:ext cx="8143900" cy="49392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42910" y="37146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CONTEXTO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71472" y="1643082"/>
            <a:ext cx="7772400" cy="45720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Interação cliente locadora</a:t>
            </a:r>
          </a:p>
        </p:txBody>
      </p:sp>
      <p:pic>
        <p:nvPicPr>
          <p:cNvPr id="5" name="Imagem 4" descr="rm090819211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22" y="2328884"/>
            <a:ext cx="6191250" cy="417195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35717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SOLICITAR LOCAÇÃO A DOMICÍLIO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85720" y="1214422"/>
            <a:ext cx="8401050" cy="4525962"/>
          </a:xfrm>
        </p:spPr>
        <p:txBody>
          <a:bodyPr/>
          <a:lstStyle/>
          <a:p>
            <a:pPr lvl="1"/>
            <a:r>
              <a:rPr lang="pt-BR" dirty="0" smtClean="0"/>
              <a:t>Partes principais do Caso de uso</a:t>
            </a:r>
          </a:p>
          <a:p>
            <a:pPr lvl="1">
              <a:buNone/>
            </a:pPr>
            <a:endParaRPr lang="pt-BR" dirty="0" smtClean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143372" y="1928802"/>
          <a:ext cx="4643438" cy="414340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{793D81CF-94F2-401A-BA57-92F5A7B2D0C5}</a:tableStyleId>
              </a:tblPr>
              <a:tblGrid>
                <a:gridCol w="4643438"/>
              </a:tblGrid>
              <a:tr h="414340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900" dirty="0"/>
                        <a:t>Operação feita por um cliente via web: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900" dirty="0"/>
                        <a:t>O cliente informa ao servidor web o endereço no qual vai ser realizada a entrega.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900" dirty="0"/>
                        <a:t>O servidor web repassa os dados ao servidor de dados, o qual verifica se o endereço fornecido está dentro da área de cobertura atendida pelo serviço de entrega.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900" dirty="0"/>
                        <a:t>O sistema então pede para que o cliente escolha o(s) produto(s) que deseja locar.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900" dirty="0"/>
                        <a:t>O servidor web repassa as escolhas feitas pelo cliente ao servidor de dados, o qual verifica a disponibilidade dos produtos nas locadoras da rede e retorna as possibilidades de locação a serem realizadas.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900" dirty="0"/>
                        <a:t>O sistema mostra ao cliente  quais são as possibilidades de locação e quais os preços de cada uma delas.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900" dirty="0"/>
                        <a:t>O cliente escolhe uma das opções e o sistema implicitamente reserva tal produto até cancelamento ou efetivação da transação. Logo após, o cliente informa como realizará o pagamento da locação.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900" dirty="0"/>
                        <a:t>O servidor web confirma a locação com o servidor de dados, o qual registra a locação e interage com as filiais envolvidas para realizar de fato o serviço. 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900" dirty="0"/>
                        <a:t>Uma mensagem de êxito é mostrada na tela do cliente.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900" dirty="0"/>
                        <a:t>Funcionário da filial (atendendo um cliente por telefone):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900" dirty="0"/>
                        <a:t>O cliente informa ao funcionário o endereço no qual vai ser realizada a entrega.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900" dirty="0"/>
                        <a:t>O funcionário verifica se o endereço fornecido está dentro da área de cobertura atendida pelo serviço de entrega.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900" dirty="0"/>
                        <a:t>O funcionário então pede para que o cliente escolha o(s) produto(s) que deseja locar.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900" dirty="0"/>
                        <a:t>O funcionário consulta quais dos produtos escolhidos pelo cliente estão disponíveis naquela filial naquele momento e informa ao cliente quais deles poderão ser locados.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900" dirty="0"/>
                        <a:t>O cliente confirma a locação e informa como realizará o pagamento.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900" dirty="0"/>
                        <a:t>O funcionário registra no servidor de dados a locação e informa ao cliente que a entrega será realizada.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282" y="1928802"/>
          <a:ext cx="3857684" cy="462686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{793D81CF-94F2-401A-BA57-92F5A7B2D0C5}</a:tableStyleId>
              </a:tblPr>
              <a:tblGrid>
                <a:gridCol w="967247"/>
                <a:gridCol w="964986"/>
                <a:gridCol w="875904"/>
                <a:gridCol w="104954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IDENTIFICAÇÃO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NOME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STATUS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UC 17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Solicitar locação a domicílio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Aguardando validação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REFERÊNCIAS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RF – 17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AUTOR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Anália Lima Cavalcanti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CRIADO EM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/>
                        <a:t>18/09/2009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REVISADO EM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ATORES: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/>
                        <a:t>Cliente, dependente, funcionário da filial e servidor de dados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USUÁRIOS: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/>
                        <a:t>Cliente, dependente ou funcionário da filial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ENTRADAS: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/>
                        <a:t>Produto(s) que o cliente deseja locar, forma de pagamento e endereço no qual deve ser realizada a entrega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PRÉ-CONDIÇÕES: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/>
                        <a:t>O servidor de dados deve estar online e funcionando corretamente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/>
                        <a:t>No caso de operação por web site, o servidor web deve estar online e funcionando corretamente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/>
                        <a:t>O usuário (cliente, dependente ou funcionário) que realiza a solicitação deve estar </a:t>
                      </a:r>
                      <a:r>
                        <a:rPr lang="pt-BR" sz="1100" dirty="0" err="1"/>
                        <a:t>logado</a:t>
                      </a:r>
                      <a:r>
                        <a:rPr lang="pt-BR" sz="1100" dirty="0"/>
                        <a:t> no sistema [UC 15].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143372" y="1714489"/>
          <a:ext cx="4643438" cy="21431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643438"/>
              </a:tblGrid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FLUXO PRINCIPAL DE EVENTOS:</a:t>
                      </a:r>
                      <a:endParaRPr lang="pt-B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143372" y="6038048"/>
          <a:ext cx="4643438" cy="77114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{793D81CF-94F2-401A-BA57-92F5A7B2D0C5}</a:tableStyleId>
              </a:tblPr>
              <a:tblGrid>
                <a:gridCol w="464343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/>
                        <a:t>SAÍDAS E PÓS CONDIÇÕES: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/>
                        <a:t>A locação dos produtos é registrada no servidor de dados, nas filiais envolvidas e na conta do cliente que a realizou.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/>
                        <a:t>Uma mensagem de êxito é mostrada na tela.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85792" y="357174"/>
            <a:ext cx="840105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SOLICITAR LOCAÇÃO A DOMICÍLIO</a:t>
            </a:r>
            <a:endParaRPr lang="pt-BR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42910" y="1285860"/>
            <a:ext cx="7772400" cy="4572000"/>
          </a:xfrm>
        </p:spPr>
        <p:txBody>
          <a:bodyPr/>
          <a:lstStyle/>
          <a:p>
            <a:pPr marL="420624" lvl="1" indent="-384048">
              <a:buSzPct val="80000"/>
            </a:pPr>
            <a:r>
              <a:rPr lang="pt-BR" dirty="0" smtClean="0"/>
              <a:t>Diagrama de classes de análise</a:t>
            </a:r>
          </a:p>
        </p:txBody>
      </p:sp>
      <p:pic>
        <p:nvPicPr>
          <p:cNvPr id="6" name="Imagem 5" descr="SolicitarLocacaoDomicilio - class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62" y="1857364"/>
            <a:ext cx="7429552" cy="4857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85792" y="357174"/>
            <a:ext cx="840105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SOLICITAR LOCAÇÃO A DOMICÍLIO</a:t>
            </a:r>
            <a:endParaRPr lang="pt-BR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728690" y="1357298"/>
            <a:ext cx="7772400" cy="4572000"/>
          </a:xfrm>
        </p:spPr>
        <p:txBody>
          <a:bodyPr/>
          <a:lstStyle/>
          <a:p>
            <a:pPr marL="420624" lvl="1" indent="-384048">
              <a:buSzPct val="80000"/>
            </a:pPr>
            <a:r>
              <a:rPr lang="pt-BR" dirty="0" smtClean="0"/>
              <a:t>Diagrama de </a:t>
            </a:r>
            <a:r>
              <a:rPr lang="pt-BR" dirty="0" err="1" smtClean="0"/>
              <a:t>sequência</a:t>
            </a:r>
            <a:endParaRPr lang="pt-BR" dirty="0" smtClean="0"/>
          </a:p>
        </p:txBody>
      </p:sp>
      <p:pic>
        <p:nvPicPr>
          <p:cNvPr id="5" name="Imagem 4" descr="SolicitarLocacaoDomicilio - sequencia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357430"/>
            <a:ext cx="8429684" cy="32147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57158" y="357174"/>
            <a:ext cx="840105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SOLICITAR LOCAÇÃO A DOMICÍLIO</a:t>
            </a:r>
            <a:endParaRPr lang="pt-BR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28596" y="1428736"/>
            <a:ext cx="8229600" cy="4525962"/>
          </a:xfrm>
        </p:spPr>
        <p:txBody>
          <a:bodyPr/>
          <a:lstStyle/>
          <a:p>
            <a:pPr marL="420624" lvl="1" indent="-384048">
              <a:buSzPct val="80000"/>
            </a:pPr>
            <a:r>
              <a:rPr lang="pt-BR" dirty="0" smtClean="0"/>
              <a:t>Procedimento de teste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85720" y="2357432"/>
          <a:ext cx="8572562" cy="38576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72695"/>
                <a:gridCol w="2613586"/>
                <a:gridCol w="1568150"/>
                <a:gridCol w="2718131"/>
              </a:tblGrid>
              <a:tr h="397861">
                <a:tc gridSpan="4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[PT 17-1] – SOLICTAR LOCAÇÃO A DOMICÍLIO INFORMANDO DADOS CORRETAMENTE</a:t>
                      </a:r>
                      <a:endParaRPr lang="pt-BR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7861">
                <a:tc gridSpan="2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CASO DE TESTE ASSOCIADO</a:t>
                      </a:r>
                      <a:endParaRPr lang="pt-BR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CT 17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744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PASSO</a:t>
                      </a:r>
                      <a:endParaRPr lang="pt-BR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AÇÃO</a:t>
                      </a:r>
                      <a:endParaRPr lang="pt-BR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RESULTADO ESPERADO</a:t>
                      </a:r>
                      <a:endParaRPr lang="pt-BR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62412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 tela de informações de produto, clicar no botão “Solicitar locação à domicílio”.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 sistema mostrará a tela de informações a serem preenchidas.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82279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Preencher os campos necessários para a locação e selecionar o botão “Concluir locação”.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 sistema confirmará a locação, e irá registrá-la no banco de dados.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04928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Verificar se a filial recebeu o pedido de entrega a domicílio e se existe uma entrada de locação no banco de dados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 filial deve receber um pedido de entrega a domicílio no endereço fornecido e o banco de dados deve ter uma entrada para a locação.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85792" y="357174"/>
            <a:ext cx="8329612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SOLICITAR LOCAÇÃO A DOMICÍLIO</a:t>
            </a:r>
            <a:endParaRPr lang="pt-BR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71472" y="1285860"/>
            <a:ext cx="7772400" cy="4572000"/>
          </a:xfrm>
        </p:spPr>
        <p:txBody>
          <a:bodyPr/>
          <a:lstStyle/>
          <a:p>
            <a:pPr marL="420624" lvl="1" indent="-384048">
              <a:buSzPct val="80000"/>
            </a:pPr>
            <a:r>
              <a:rPr lang="pt-BR" dirty="0" smtClean="0"/>
              <a:t>Imagem do teste no </a:t>
            </a:r>
            <a:r>
              <a:rPr lang="pt-BR" dirty="0" err="1" smtClean="0"/>
              <a:t>JUnit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testeFilial.png"/>
          <p:cNvPicPr>
            <a:picLocks noChangeAspect="1"/>
          </p:cNvPicPr>
          <p:nvPr/>
        </p:nvPicPr>
        <p:blipFill>
          <a:blip r:embed="rId3" cstate="print"/>
          <a:srcRect b="5534"/>
          <a:stretch>
            <a:fillRect/>
          </a:stretch>
        </p:blipFill>
        <p:spPr>
          <a:xfrm>
            <a:off x="571504" y="1785926"/>
            <a:ext cx="8215338" cy="48779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71472" y="357166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ARQUITETURA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49" y="1357298"/>
            <a:ext cx="7764841" cy="52149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14348" y="37146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ARQUITETURA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28596" y="1617681"/>
            <a:ext cx="8258175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Sistema distribuído, constituído por 3 componentes principais, os quais são responsáveis por diferentes funcionalidades.</a:t>
            </a:r>
          </a:p>
          <a:p>
            <a:pPr algn="just">
              <a:buNone/>
            </a:pPr>
            <a:r>
              <a:rPr lang="pt-BR" dirty="0" smtClean="0"/>
              <a:t> </a:t>
            </a:r>
          </a:p>
          <a:p>
            <a:r>
              <a:rPr lang="pt-BR" dirty="0" smtClean="0"/>
              <a:t>Os componente estão estruturados numa arquitetura em camadas.</a:t>
            </a:r>
          </a:p>
          <a:p>
            <a:pPr>
              <a:buNone/>
            </a:pPr>
            <a:endParaRPr lang="pt-BR" sz="3200" dirty="0" smtClean="0"/>
          </a:p>
          <a:p>
            <a:r>
              <a:rPr lang="pt-BR" sz="3200" dirty="0" smtClean="0"/>
              <a:t>Componentes:</a:t>
            </a:r>
          </a:p>
          <a:p>
            <a:pPr lvl="1"/>
            <a:r>
              <a:rPr lang="pt-BR" sz="2800" dirty="0" smtClean="0"/>
              <a:t>Servidor de Banco de Dados; </a:t>
            </a:r>
            <a:endParaRPr lang="pt-BR" sz="3200" dirty="0" smtClean="0"/>
          </a:p>
          <a:p>
            <a:pPr lvl="1"/>
            <a:r>
              <a:rPr lang="pt-BR" sz="2800" dirty="0" smtClean="0"/>
              <a:t>Servidor Web; </a:t>
            </a:r>
            <a:endParaRPr lang="pt-BR" sz="3200" dirty="0" smtClean="0"/>
          </a:p>
          <a:p>
            <a:pPr lvl="1"/>
            <a:r>
              <a:rPr lang="pt-BR" sz="2800" dirty="0" smtClean="0"/>
              <a:t>Aplicativo da Filial.</a:t>
            </a:r>
            <a:endParaRPr lang="pt-BR" dirty="0" smtClean="0"/>
          </a:p>
          <a:p>
            <a:pPr lvl="1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19176" y="35717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ARQUITETURA – PACOTES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9937" name="Imagem 0" descr="DIAGRAMA PACO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880" y="1533548"/>
            <a:ext cx="1514294" cy="46815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" name="Imagem 5" descr="camad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1457" y="1166902"/>
            <a:ext cx="4233881" cy="55482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52096" y="-505350"/>
            <a:ext cx="5429287" cy="88688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3" name="Título 1"/>
          <p:cNvSpPr txBox="1">
            <a:spLocks/>
          </p:cNvSpPr>
          <p:nvPr/>
        </p:nvSpPr>
        <p:spPr>
          <a:xfrm>
            <a:off x="714348" y="371460"/>
            <a:ext cx="7772400" cy="9144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spc="-1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DIAGRAMA DE CLASSES</a:t>
            </a:r>
            <a:endParaRPr kumimoji="0" lang="pt-BR" sz="4000" b="0" i="0" u="none" strike="noStrike" kern="1200" cap="none" spc="-10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42910" y="37146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ARQUITETURA - CLASSES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85720" y="1643050"/>
            <a:ext cx="8472487" cy="4929185"/>
          </a:xfrm>
        </p:spPr>
        <p:txBody>
          <a:bodyPr>
            <a:normAutofit lnSpcReduction="10000"/>
          </a:bodyPr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pt-BR" sz="3400" b="1" dirty="0" smtClean="0"/>
              <a:t>Usuário:</a:t>
            </a:r>
            <a:endParaRPr lang="pt-BR" sz="2800" b="1" dirty="0" smtClean="0"/>
          </a:p>
          <a:p>
            <a:pPr>
              <a:buNone/>
            </a:pPr>
            <a:endParaRPr lang="pt-BR" dirty="0" smtClean="0"/>
          </a:p>
          <a:p>
            <a:pPr marL="420624" lvl="1" indent="-384048">
              <a:buSzPct val="80000"/>
            </a:pPr>
            <a:r>
              <a:rPr lang="pt-BR" dirty="0" smtClean="0"/>
              <a:t>Classe que representa um usuário do programa, o qual pode ser um administrador, funcionário, cliente ou dependente. Seus atributos correspondem aos dados essenciais para o cadastro do mesmo no sistema.</a:t>
            </a:r>
          </a:p>
          <a:p>
            <a:pPr marL="420624" lvl="1" indent="-384048">
              <a:buSzPct val="80000"/>
              <a:buNone/>
            </a:pPr>
            <a:endParaRPr lang="pt-BR" sz="4400" dirty="0" smtClean="0"/>
          </a:p>
          <a:p>
            <a:pPr marL="676656" lvl="2" indent="-384048">
              <a:buSzPct val="80000"/>
            </a:pPr>
            <a:r>
              <a:rPr lang="pt-BR" sz="2200" dirty="0" smtClean="0"/>
              <a:t>Atributos: Nome, Senha, CPF e Email.</a:t>
            </a:r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r>
              <a:rPr lang="pt-BR" dirty="0" smtClean="0"/>
              <a:t>	</a:t>
            </a:r>
          </a:p>
          <a:p>
            <a:pPr lvl="1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642910" y="37146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CONTEXTO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57217" y="1617681"/>
            <a:ext cx="8429625" cy="4525963"/>
          </a:xfrm>
        </p:spPr>
        <p:txBody>
          <a:bodyPr>
            <a:normAutofit/>
          </a:bodyPr>
          <a:lstStyle/>
          <a:p>
            <a:r>
              <a:rPr lang="pt-BR" sz="2600" dirty="0" smtClean="0"/>
              <a:t>Modelo de serviços prestados atualmente por uma rede de locadoras</a:t>
            </a:r>
          </a:p>
        </p:txBody>
      </p:sp>
      <p:pic>
        <p:nvPicPr>
          <p:cNvPr id="6" name="Imagem 5" descr="chapter148_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7904" y="2572839"/>
            <a:ext cx="2967170" cy="414230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42910" y="37146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ARQUITETURA - CLASSES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4343" y="1571650"/>
            <a:ext cx="8715375" cy="5429250"/>
          </a:xfrm>
        </p:spPr>
        <p:txBody>
          <a:bodyPr>
            <a:normAutofit/>
          </a:bodyPr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pt-BR" sz="3400" b="1" dirty="0" smtClean="0"/>
              <a:t>Produto:</a:t>
            </a:r>
            <a:endParaRPr lang="pt-BR" sz="2800" b="1" dirty="0" smtClean="0"/>
          </a:p>
          <a:p>
            <a:pPr>
              <a:buNone/>
            </a:pPr>
            <a:endParaRPr lang="pt-BR" sz="2600" dirty="0" smtClean="0"/>
          </a:p>
          <a:p>
            <a:pPr marL="420624" lvl="1" indent="-384048" algn="just">
              <a:buSzPct val="80000"/>
            </a:pPr>
            <a:r>
              <a:rPr lang="pt-BR" dirty="0" smtClean="0"/>
              <a:t>Esta classe representa um produto que é comercializado  pela locadora, o qual pode ser do tipo: filme, documentário, jogo, série ou </a:t>
            </a:r>
            <a:r>
              <a:rPr lang="pt-BR" dirty="0" err="1" smtClean="0"/>
              <a:t>dvd</a:t>
            </a:r>
            <a:r>
              <a:rPr lang="pt-BR" dirty="0" smtClean="0"/>
              <a:t> de música. </a:t>
            </a:r>
          </a:p>
          <a:p>
            <a:pPr marL="420624" lvl="1" indent="-384048" algn="just">
              <a:buSzPct val="80000"/>
              <a:buNone/>
            </a:pPr>
            <a:endParaRPr lang="pt-BR" sz="2400" dirty="0" smtClean="0"/>
          </a:p>
          <a:p>
            <a:pPr marL="420624" lvl="1" indent="-384048" algn="just">
              <a:buSzPct val="80000"/>
              <a:buNone/>
            </a:pPr>
            <a:endParaRPr lang="pt-BR" sz="2400" dirty="0" smtClean="0"/>
          </a:p>
          <a:p>
            <a:pPr marL="676656" lvl="2" indent="-384048" algn="just">
              <a:buSzPct val="80000"/>
            </a:pPr>
            <a:r>
              <a:rPr lang="pt-BR" sz="2200" dirty="0" smtClean="0"/>
              <a:t>Atributos: ID, </a:t>
            </a:r>
            <a:r>
              <a:rPr lang="pt-BR" sz="2200" dirty="0" err="1" smtClean="0"/>
              <a:t>anoLançamento</a:t>
            </a:r>
            <a:r>
              <a:rPr lang="pt-BR" sz="2200" dirty="0" smtClean="0"/>
              <a:t>, gênero, censura, descrição, </a:t>
            </a:r>
            <a:r>
              <a:rPr lang="pt-BR" sz="2200" dirty="0" err="1" smtClean="0"/>
              <a:t>empresaProdutora</a:t>
            </a:r>
            <a:r>
              <a:rPr lang="pt-BR" sz="2200" dirty="0" smtClean="0"/>
              <a:t>, classificação, nota, trailer e fotos.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42910" y="37146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ARQUITETURA - CLASSES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58" y="1571612"/>
            <a:ext cx="8715375" cy="54292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1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Locação: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lvl="1" indent="-384048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/>
              <a:buChar char=""/>
            </a:pPr>
            <a:r>
              <a:rPr lang="pt-BR" sz="2600" dirty="0" smtClean="0"/>
              <a:t>Classe que  representa locação de um produto da locadora a qual pode ser realizada apenas por usuários cadastrados no sistema.</a:t>
            </a: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1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1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76656" lvl="2" indent="-384048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 2"/>
              <a:buChar char=""/>
            </a:pPr>
            <a:r>
              <a:rPr lang="pt-BR" sz="2200" dirty="0" smtClean="0"/>
              <a:t>Atributos: ID, cliente, período, cópia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85814" y="357166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ARQUITETURA -</a:t>
            </a:r>
            <a:r>
              <a:rPr lang="pt-BR" sz="4000" dirty="0" smtClean="0">
                <a:solidFill>
                  <a:srgbClr val="92D050"/>
                </a:solidFill>
              </a:rPr>
              <a:t> </a:t>
            </a:r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CLASSES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58" y="1571612"/>
            <a:ext cx="8715375" cy="54292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1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Filial: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lvl="1" indent="-384048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/>
              <a:buChar char=""/>
            </a:pPr>
            <a:r>
              <a:rPr lang="pt-BR" sz="2600" dirty="0" smtClean="0"/>
              <a:t>Classe que  representa uma filial integrante da rede de locadoras. Sua localização pode ser vista de forma dinâmica por meio da interface web.</a:t>
            </a: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1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1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76656" lvl="2" indent="-384048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 2"/>
              <a:buChar char=""/>
            </a:pPr>
            <a:r>
              <a:rPr lang="pt-BR" sz="2200" dirty="0" smtClean="0"/>
              <a:t>Atributos: Nome, telefone, endereço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186738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TESTES DE UNIDADE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742950" y="1600200"/>
            <a:ext cx="8401050" cy="4525963"/>
          </a:xfrm>
        </p:spPr>
        <p:txBody>
          <a:bodyPr>
            <a:normAutofit/>
          </a:bodyPr>
          <a:lstStyle/>
          <a:p>
            <a:r>
              <a:rPr lang="pt-BR" sz="2600" dirty="0" smtClean="0"/>
              <a:t>São úteis para avaliar a </a:t>
            </a:r>
            <a:r>
              <a:rPr lang="pt-BR" sz="2600" dirty="0" err="1" smtClean="0"/>
              <a:t>corretude</a:t>
            </a:r>
            <a:r>
              <a:rPr lang="pt-BR" sz="2600" dirty="0" smtClean="0"/>
              <a:t> dos componentes do sistema,os quais são avaliados individualmente.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600" dirty="0" smtClean="0"/>
              <a:t>Teste de Unidade aqui apresentados:</a:t>
            </a:r>
          </a:p>
          <a:p>
            <a:endParaRPr lang="pt-BR" sz="2200" dirty="0" smtClean="0"/>
          </a:p>
          <a:p>
            <a:pPr lvl="1"/>
            <a:r>
              <a:rPr lang="pt-BR" sz="2200" dirty="0" smtClean="0"/>
              <a:t>Teste de Unidade Produto</a:t>
            </a:r>
          </a:p>
          <a:p>
            <a:pPr lvl="1"/>
            <a:r>
              <a:rPr lang="pt-BR" sz="2200" dirty="0" smtClean="0"/>
              <a:t>Teste de Unidade Filial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14348" y="37146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TESTES DE UNIDADE</a:t>
            </a:r>
            <a:endParaRPr lang="pt-BR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Espaço Reservado para Conteúdo 3" descr="Teste Produto2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84314" y="2117747"/>
            <a:ext cx="7073900" cy="4525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85786" y="12858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1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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28596" y="357174"/>
            <a:ext cx="8186738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TESTES DE UNIDADE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Espaço Reservado para Conteúdo 3" descr="teste filial2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070530"/>
            <a:ext cx="7143800" cy="45985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85786" y="12858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1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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Filial: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28596" y="357174"/>
            <a:ext cx="8186738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TESTES DE UNIDADE</a:t>
            </a:r>
            <a:endParaRPr kumimoji="0" lang="pt-BR" sz="4000" b="0" i="0" u="none" strike="noStrike" kern="1200" cap="none" spc="-10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m 4" descr="imag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14488"/>
            <a:ext cx="8105775" cy="3357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28596" y="357174"/>
            <a:ext cx="8186738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TESTES DE INTEGRAÇÃO</a:t>
            </a:r>
            <a:endParaRPr kumimoji="0" lang="pt-BR" sz="4000" b="0" i="0" u="none" strike="noStrike" kern="1200" cap="none" spc="-10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00034" y="1285860"/>
            <a:ext cx="8058152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1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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integração entre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componentes ou entre camadas de um componente foi testada assim que realizada.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14348" y="37146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TESTES DE SISTEMA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85791" y="1617682"/>
            <a:ext cx="8401051" cy="4883152"/>
          </a:xfrm>
        </p:spPr>
        <p:txBody>
          <a:bodyPr>
            <a:normAutofit/>
          </a:bodyPr>
          <a:lstStyle/>
          <a:p>
            <a:r>
              <a:rPr lang="pt-BR" sz="2600" dirty="0" smtClean="0"/>
              <a:t>São realizados para avaliar o funcionamento do sistema </a:t>
            </a:r>
            <a:r>
              <a:rPr lang="pt-BR" sz="2600" dirty="0" smtClean="0"/>
              <a:t>após </a:t>
            </a:r>
            <a:r>
              <a:rPr lang="pt-BR" sz="2600" dirty="0" smtClean="0"/>
              <a:t>integração de seus vários componentes</a:t>
            </a:r>
            <a:r>
              <a:rPr lang="pt-BR" sz="2600" dirty="0" smtClean="0"/>
              <a:t>.</a:t>
            </a:r>
          </a:p>
          <a:p>
            <a:r>
              <a:rPr lang="pt-BR" sz="2600" dirty="0" smtClean="0"/>
              <a:t>Diversos testes foram feitos a partir da interface sobre os mesmos procedimentos de testes de modo a garantir que a integração total do sistema não gerou nenhum problema de integração.</a:t>
            </a:r>
          </a:p>
          <a:p>
            <a:r>
              <a:rPr lang="pt-BR" sz="2600" dirty="0" smtClean="0"/>
              <a:t>Após isso, apenas testes de aceitação restavam.</a:t>
            </a:r>
            <a:endParaRPr lang="pt-BR" dirty="0"/>
          </a:p>
          <a:p>
            <a:pPr>
              <a:buNone/>
            </a:pP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28690" y="371460"/>
            <a:ext cx="7772400" cy="9144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TESTES DE SISTEMA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85804" y="1214422"/>
            <a:ext cx="8229600" cy="4525963"/>
          </a:xfrm>
        </p:spPr>
        <p:txBody>
          <a:bodyPr>
            <a:normAutofit/>
          </a:bodyPr>
          <a:lstStyle/>
          <a:p>
            <a:pPr marL="420624" lvl="1" indent="-384048">
              <a:buClr>
                <a:srgbClr val="C0504D"/>
              </a:buClr>
              <a:buSzPct val="80000"/>
              <a:defRPr/>
            </a:pPr>
            <a:r>
              <a:rPr lang="pt-BR" sz="2600" dirty="0" smtClean="0"/>
              <a:t>Avaliações abrangendo vários procedimentos de teste relacionados com o usuário:</a:t>
            </a:r>
            <a:endParaRPr lang="pt-BR" sz="2600" dirty="0"/>
          </a:p>
        </p:txBody>
      </p:sp>
      <p:pic>
        <p:nvPicPr>
          <p:cNvPr id="4" name="Imagem 3" descr="testeUsuario.png"/>
          <p:cNvPicPr>
            <a:picLocks noChangeAspect="1"/>
          </p:cNvPicPr>
          <p:nvPr/>
        </p:nvPicPr>
        <p:blipFill>
          <a:blip r:embed="rId2" cstate="print"/>
          <a:srcRect b="6744"/>
          <a:stretch>
            <a:fillRect/>
          </a:stretch>
        </p:blipFill>
        <p:spPr>
          <a:xfrm>
            <a:off x="357158" y="1775858"/>
            <a:ext cx="8429652" cy="49392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video_locadora_exp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428868"/>
            <a:ext cx="333375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657252" y="37146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CONTEXTO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42910" y="1643082"/>
            <a:ext cx="7772400" cy="4572000"/>
          </a:xfrm>
        </p:spPr>
        <p:txBody>
          <a:bodyPr/>
          <a:lstStyle/>
          <a:p>
            <a:r>
              <a:rPr lang="pt-BR" sz="2800" dirty="0" smtClean="0"/>
              <a:t>Formas de propaganda e divulgação</a:t>
            </a:r>
          </a:p>
          <a:p>
            <a:endParaRPr lang="pt-BR" dirty="0"/>
          </a:p>
        </p:txBody>
      </p:sp>
      <p:pic>
        <p:nvPicPr>
          <p:cNvPr id="6" name="Imagem 5" descr="EM+ALTA+VIDEO+LOCAD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428868"/>
            <a:ext cx="3666137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Imagem 4" descr="carro_de_s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3643314"/>
            <a:ext cx="349666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28690" y="371460"/>
            <a:ext cx="7772400" cy="9144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TESTES DE </a:t>
            </a:r>
            <a:r>
              <a:rPr lang="pt-BR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ACEITAÇÃO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85804" y="1214422"/>
            <a:ext cx="8229600" cy="4525963"/>
          </a:xfrm>
        </p:spPr>
        <p:txBody>
          <a:bodyPr>
            <a:normAutofit/>
          </a:bodyPr>
          <a:lstStyle/>
          <a:p>
            <a:pPr marL="420624" lvl="1" indent="-384048">
              <a:buClr>
                <a:srgbClr val="C0504D"/>
              </a:buClr>
              <a:buSzPct val="80000"/>
              <a:defRPr/>
            </a:pPr>
            <a:r>
              <a:rPr lang="pt-BR" sz="2600" dirty="0" smtClean="0"/>
              <a:t>Foram feitos testes com usuários do sistem</a:t>
            </a:r>
            <a:r>
              <a:rPr lang="pt-BR" dirty="0" smtClean="0"/>
              <a:t>a. Os testes foram do tipo de caixa preta (feita por usuários que se encaixam no perfil de cliente de locadora) e de caixa branca (realizada pela própria equipe).</a:t>
            </a:r>
          </a:p>
          <a:p>
            <a:pPr marL="420624" lvl="1" indent="-384048">
              <a:buClr>
                <a:srgbClr val="C0504D"/>
              </a:buClr>
              <a:buSzPct val="80000"/>
              <a:defRPr/>
            </a:pPr>
            <a:r>
              <a:rPr lang="pt-BR" sz="2600" dirty="0" smtClean="0"/>
              <a:t>Diversas sugestões de interface foram incorporadas e algumas outras a respeito de como o serviço é prestado foram anotadas e possivelmente serão alteradas nas próximas iterações.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42910" y="500042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VIDEOSYSTEM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28596" y="2786058"/>
            <a:ext cx="8229600" cy="1614495"/>
          </a:xfrm>
        </p:spPr>
        <p:txBody>
          <a:bodyPr/>
          <a:lstStyle/>
          <a:p>
            <a:pPr lvl="8" algn="ctr"/>
            <a:endParaRPr lang="pt-BR" dirty="0" smtClean="0"/>
          </a:p>
          <a:p>
            <a:pPr algn="ctr"/>
            <a:r>
              <a:rPr lang="pt-BR" i="1" dirty="0" smtClean="0"/>
              <a:t>Apresentação do sistema...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642910" y="500042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VIDEOSYSTEM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Espaço Reservado para Conteúdo 6" descr="interr2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357554" y="2214554"/>
            <a:ext cx="2486025" cy="248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42910" y="37146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MOTIVAÇÃO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85720" y="1600221"/>
            <a:ext cx="8258175" cy="4829175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buNone/>
            </a:pPr>
            <a:r>
              <a:rPr lang="pt-BR" sz="2800" dirty="0" smtClean="0"/>
              <a:t>	“Buscar uma solução inteligente para promover uma extensão do modelo tradicional de interação cliente-locadora, apresentando uma visão integrada da rede de filiais e permitindo maior acessibilidade e praticidade aos usuários.”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14348" y="37146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SOLUÇÕES APRESENTADAS</a:t>
            </a:r>
            <a:endParaRPr lang="pt-BR" sz="4000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28596" y="1589106"/>
            <a:ext cx="8258175" cy="4554538"/>
          </a:xfrm>
        </p:spPr>
        <p:txBody>
          <a:bodyPr>
            <a:normAutofit lnSpcReduction="10000"/>
          </a:bodyPr>
          <a:lstStyle/>
          <a:p>
            <a:pPr lvl="1"/>
            <a:r>
              <a:rPr lang="pt-BR" sz="2800" dirty="0" smtClean="0"/>
              <a:t>Disponibilização de um site à rede de locadoras</a:t>
            </a:r>
          </a:p>
          <a:p>
            <a:pPr lvl="1">
              <a:buNone/>
            </a:pPr>
            <a:r>
              <a:rPr lang="pt-BR" sz="2800" dirty="0" smtClean="0"/>
              <a:t>Serviços:</a:t>
            </a:r>
          </a:p>
          <a:p>
            <a:pPr lvl="3"/>
            <a:r>
              <a:rPr lang="pt-BR" sz="2400" dirty="0" smtClean="0"/>
              <a:t>Locação a domicílio.</a:t>
            </a:r>
          </a:p>
          <a:p>
            <a:pPr lvl="3"/>
            <a:r>
              <a:rPr lang="pt-BR" sz="2400" dirty="0" smtClean="0"/>
              <a:t>Localização das filiais.</a:t>
            </a:r>
          </a:p>
          <a:p>
            <a:pPr lvl="3"/>
            <a:r>
              <a:rPr lang="pt-BR" sz="2400" dirty="0" smtClean="0"/>
              <a:t>Visualização de informações de produtos</a:t>
            </a:r>
          </a:p>
          <a:p>
            <a:pPr lvl="3"/>
            <a:r>
              <a:rPr lang="pt-BR" sz="2400" dirty="0" smtClean="0"/>
              <a:t>Obtenção de planos promocionais</a:t>
            </a:r>
          </a:p>
          <a:p>
            <a:pPr lvl="3"/>
            <a:endParaRPr lang="pt-BR" dirty="0" smtClean="0"/>
          </a:p>
          <a:p>
            <a:pPr lvl="1"/>
            <a:r>
              <a:rPr lang="pt-BR" sz="2800" dirty="0" smtClean="0"/>
              <a:t>Organização de um Sistema centralizado</a:t>
            </a:r>
          </a:p>
          <a:p>
            <a:pPr lvl="3"/>
            <a:r>
              <a:rPr lang="pt-BR" sz="2400" dirty="0" smtClean="0"/>
              <a:t>Cadastro geral de usuários</a:t>
            </a:r>
          </a:p>
          <a:p>
            <a:pPr lvl="3"/>
            <a:r>
              <a:rPr lang="pt-BR" sz="2400" dirty="0" smtClean="0"/>
              <a:t>Interação com as diversas aplicações de gerenciamento de locação nas filiais. </a:t>
            </a:r>
          </a:p>
          <a:p>
            <a:pPr lvl="3">
              <a:buNone/>
            </a:pPr>
            <a:endParaRPr lang="pt-BR" dirty="0" smtClean="0"/>
          </a:p>
          <a:p>
            <a:pPr lvl="3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14348" y="37146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cap="all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Escopo do Projeto</a:t>
            </a:r>
            <a:endParaRPr lang="pt-BR" sz="4000" cap="all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28596" y="1500174"/>
            <a:ext cx="8258175" cy="45545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Construção de um sistema central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locações e cadastro de usuários</a:t>
            </a:r>
            <a:endParaRPr lang="pt-BR" sz="2800" dirty="0" smtClean="0"/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Acessibilidade via internet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lang="pt-BR" sz="2800" dirty="0" smtClean="0"/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lang="pt-BR" sz="2800" dirty="0" smtClean="0"/>
              <a:t>Locação a domicilio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lang="pt-BR" sz="2800" dirty="0" smtClean="0"/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Interação entre o sistema central e as filiais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14348" y="371460"/>
            <a:ext cx="7772400" cy="9144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all" spc="-10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RECURSOS UTILIZADOS</a:t>
            </a:r>
            <a:endParaRPr kumimoji="0" lang="pt-BR" sz="4000" b="0" i="0" u="none" strike="noStrike" kern="1200" cap="all" spc="-10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\\cin01\scratch_ids$\imagens\icon_j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857760"/>
            <a:ext cx="1010887" cy="159012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\\cin01\scratch_ids$\imagens\eclipse_logo_white-300x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1928826" cy="1118719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\\cin01\scratch_ids$\imagens\Google Code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1714500" cy="75247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\\cin01\scratch_ids$\imagens\google map 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071678"/>
            <a:ext cx="1714512" cy="1285884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\\cin01\scratch_ids$\imagens\hibernate_logo_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4500570"/>
            <a:ext cx="1981055" cy="54986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\\cin01\scratch_ids$\imagens\javascript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500174"/>
            <a:ext cx="1500198" cy="1125149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 descr="\\cin01\scratch_ids$\imagens\jude 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3143248"/>
            <a:ext cx="1247775" cy="60007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\\cin01\scratch_ids$\imagens\logo-mysq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5643578"/>
            <a:ext cx="1216152" cy="88696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9" name="Picture 11" descr="\\cin01\scratch_ids$\imagens\ms-project-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4000504"/>
            <a:ext cx="1928826" cy="6992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0" name="Picture 12" descr="\\cin01\scratch_ids$\imagens\rmi_v20_title_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4357694"/>
            <a:ext cx="1142895" cy="1125963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m 14" descr="junit-logo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72396" y="5000636"/>
            <a:ext cx="1276350" cy="6762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7" name="Imagem 16" descr="tomcat_logo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43834" y="2000240"/>
            <a:ext cx="1281119" cy="14106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8" name="Imagem 17" descr="oracle_logo.jpg"/>
          <p:cNvPicPr>
            <a:picLocks noChangeAspect="1"/>
          </p:cNvPicPr>
          <p:nvPr/>
        </p:nvPicPr>
        <p:blipFill>
          <a:blip r:embed="rId14" cstate="print"/>
          <a:srcRect t="29473" b="32632"/>
          <a:stretch>
            <a:fillRect/>
          </a:stretch>
        </p:blipFill>
        <p:spPr>
          <a:xfrm>
            <a:off x="5357818" y="6000768"/>
            <a:ext cx="2143140" cy="6091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28690" y="500042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cap="all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Planejamento do Projeto </a:t>
            </a:r>
            <a:endParaRPr lang="pt-BR" sz="4000" cap="all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\\cin01\scratch_ids$\imagens\planejame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698377"/>
            <a:ext cx="2714644" cy="273075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0039" y="1500174"/>
            <a:ext cx="8258175" cy="4857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Definição do escopo do projeto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lang="pt-BR" sz="2400" dirty="0" smtClean="0"/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Levantamento dos recursos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tabLst/>
              <a:defRPr/>
            </a:pP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necessários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lang="pt-BR" sz="2400" dirty="0" smtClean="0"/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lang="pt-BR" sz="2400" dirty="0" smtClean="0"/>
              <a:t>Divisão de tarefas e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tabLst/>
              <a:defRPr/>
            </a:pPr>
            <a:r>
              <a:rPr lang="pt-BR" sz="2400" dirty="0" smtClean="0"/>
              <a:t>	Responsabilidades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tabLst/>
              <a:defRPr/>
            </a:pPr>
            <a:endParaRPr lang="pt-BR" sz="2400" dirty="0" smtClean="0"/>
          </a:p>
          <a:p>
            <a:pPr marL="740664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</a:pPr>
            <a:r>
              <a:rPr lang="pt-BR" sz="2400" dirty="0" smtClean="0"/>
              <a:t>Definição de uma análise dos riscos</a:t>
            </a:r>
          </a:p>
          <a:p>
            <a:pPr marL="740664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</a:pPr>
            <a:endParaRPr lang="pt-BR" sz="2400" dirty="0" smtClean="0"/>
          </a:p>
          <a:p>
            <a:pPr marL="740664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</a:pPr>
            <a:r>
              <a:rPr lang="pt-BR" sz="2400" dirty="0" smtClean="0"/>
              <a:t>Construção do cronograma de atividades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pt-B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1551</TotalTime>
  <Words>1867</Words>
  <Application>Microsoft Office PowerPoint</Application>
  <PresentationFormat>Apresentação na tela (4:3)</PresentationFormat>
  <Paragraphs>356</Paragraphs>
  <Slides>42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Metrô</vt:lpstr>
      <vt:lpstr>Slide 1</vt:lpstr>
      <vt:lpstr>CONTEXTO</vt:lpstr>
      <vt:lpstr>CONTEXTO</vt:lpstr>
      <vt:lpstr>CONTEXTO</vt:lpstr>
      <vt:lpstr>MOTIVAÇÃO</vt:lpstr>
      <vt:lpstr>SOLUÇÕES APRESENTADAS</vt:lpstr>
      <vt:lpstr>Escopo do Projeto</vt:lpstr>
      <vt:lpstr>Slide 8</vt:lpstr>
      <vt:lpstr>Planejamento do Projeto </vt:lpstr>
      <vt:lpstr>Planejamento do Projeto – CRONOGRAMA E PLANO DE ATIVIDADES</vt:lpstr>
      <vt:lpstr>Requisitos</vt:lpstr>
      <vt:lpstr>Requisitos</vt:lpstr>
      <vt:lpstr>diagrama de casos de uso</vt:lpstr>
      <vt:lpstr>Análise sobre casos de uso</vt:lpstr>
      <vt:lpstr>BUSCAR INFORMAÇÕES DO PRODUTO</vt:lpstr>
      <vt:lpstr>BUSCAR INFORMAÇÕES DO PRODUTO</vt:lpstr>
      <vt:lpstr>BUSCAR INFORMAÇÕES DO PRODUTO</vt:lpstr>
      <vt:lpstr> BUSCAR INFORMAÇÕES DO PRODUTO</vt:lpstr>
      <vt:lpstr>BUSCAR INFORMAÇÕES DO PRODUTO</vt:lpstr>
      <vt:lpstr> SOLICITAR LOCAÇÃO A DOMICÍLIO</vt:lpstr>
      <vt:lpstr>SOLICITAR LOCAÇÃO A DOMICÍLIO</vt:lpstr>
      <vt:lpstr>SOLICITAR LOCAÇÃO A DOMICÍLIO</vt:lpstr>
      <vt:lpstr>SOLICITAR LOCAÇÃO A DOMICÍLIO</vt:lpstr>
      <vt:lpstr>SOLICITAR LOCAÇÃO A DOMICÍLIO</vt:lpstr>
      <vt:lpstr>ARQUITETURA</vt:lpstr>
      <vt:lpstr>ARQUITETURA</vt:lpstr>
      <vt:lpstr>ARQUITETURA – PACOTES</vt:lpstr>
      <vt:lpstr>Slide 28</vt:lpstr>
      <vt:lpstr>ARQUITETURA - CLASSES</vt:lpstr>
      <vt:lpstr>ARQUITETURA - CLASSES</vt:lpstr>
      <vt:lpstr>ARQUITETURA - CLASSES</vt:lpstr>
      <vt:lpstr>ARQUITETURA - CLASSES</vt:lpstr>
      <vt:lpstr>TESTES DE UNIDADE</vt:lpstr>
      <vt:lpstr>TESTES DE UNIDADE</vt:lpstr>
      <vt:lpstr>TESTES DE UNIDADE</vt:lpstr>
      <vt:lpstr>Slide 36</vt:lpstr>
      <vt:lpstr>Slide 37</vt:lpstr>
      <vt:lpstr>TESTES DE SISTEMA</vt:lpstr>
      <vt:lpstr>TESTES DE SISTEMA</vt:lpstr>
      <vt:lpstr>TESTES DE ACEITAÇÃO</vt:lpstr>
      <vt:lpstr>VIDEOSYSTEM</vt:lpstr>
      <vt:lpstr>VIDEOSYSTEM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ids</dc:creator>
  <cp:lastModifiedBy>HOME</cp:lastModifiedBy>
  <cp:revision>157</cp:revision>
  <dcterms:created xsi:type="dcterms:W3CDTF">2009-11-15T18:45:38Z</dcterms:created>
  <dcterms:modified xsi:type="dcterms:W3CDTF">2009-11-22T20:23:38Z</dcterms:modified>
</cp:coreProperties>
</file>