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F7448-DDA2-4FCA-B20E-25E689579ECC}" type="datetimeFigureOut">
              <a:rPr lang="pt-BR" smtClean="0"/>
              <a:t>15/06/2011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EC864-9E9D-4FCE-83F2-236BEC37BB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44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339E7C1-390A-4968-9B09-B96C1A0E81C8}" type="datetime1">
              <a:rPr lang="pt-BR" smtClean="0"/>
              <a:t>15/06/2011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8C52-275E-47B7-9C7F-3E22950B241A}" type="datetime1">
              <a:rPr lang="pt-BR" smtClean="0"/>
              <a:t>15/06/2011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EB3-9F14-400C-9961-7FA43970BF1C}" type="datetime1">
              <a:rPr lang="pt-BR" smtClean="0"/>
              <a:t>15/06/2011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841B-CF32-42F7-BEAC-BAFD664DF5A6}" type="datetime1">
              <a:rPr lang="pt-BR" smtClean="0"/>
              <a:t>15/06/2011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11BD6-243D-4E52-A270-2D2FB025732D}" type="datetime1">
              <a:rPr lang="pt-BR" smtClean="0"/>
              <a:t>15/06/2011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13CC-335E-4DA7-9713-F891C0EE08DA}" type="datetime1">
              <a:rPr lang="pt-BR" smtClean="0"/>
              <a:t>15/06/2011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3B19-DB23-48A7-B5DB-6956A88B6BC3}" type="datetime1">
              <a:rPr lang="pt-BR" smtClean="0"/>
              <a:t>15/06/2011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1D33-AFF2-41A1-A5CA-4BA6538FB413}" type="datetime1">
              <a:rPr lang="pt-BR" smtClean="0"/>
              <a:t>15/06/2011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B9A9-EF4D-429B-AE9B-60E58EB6172A}" type="datetime1">
              <a:rPr lang="pt-BR" smtClean="0"/>
              <a:t>15/06/2011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C0B8-31D5-48EE-B6BA-7B3929B12313}" type="datetime1">
              <a:rPr lang="pt-BR" smtClean="0"/>
              <a:t>15/06/2011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647F-FAD9-4B38-A7DA-33B5A52BD755}" type="datetime1">
              <a:rPr lang="pt-BR" smtClean="0"/>
              <a:t>15/06/2011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D3E1DB1-861A-4415-BB32-8AA2D150CFED}" type="datetime1">
              <a:rPr lang="pt-BR" smtClean="0"/>
              <a:t>15/06/2011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Utilizando o R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CB526CD-1D7C-4FB6-9FDC-54420ABF09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44008" y="2420888"/>
            <a:ext cx="3528392" cy="151216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Criando</a:t>
            </a:r>
            <a:r>
              <a:rPr lang="en-US" dirty="0" smtClean="0"/>
              <a:t> </a:t>
            </a:r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destacadas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16016" y="4509120"/>
            <a:ext cx="3384376" cy="1045060"/>
          </a:xfrm>
        </p:spPr>
        <p:txBody>
          <a:bodyPr>
            <a:normAutofit/>
          </a:bodyPr>
          <a:lstStyle/>
          <a:p>
            <a:r>
              <a:rPr lang="pt-BR" dirty="0"/>
              <a:t>Monitoria de Estatística e Probabilidade para Computação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9628" y="404664"/>
            <a:ext cx="7024744" cy="1143000"/>
          </a:xfrm>
        </p:spPr>
        <p:txBody>
          <a:bodyPr/>
          <a:lstStyle/>
          <a:p>
            <a:r>
              <a:rPr lang="en-US" dirty="0" err="1" smtClean="0"/>
              <a:t>Recomendações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611560" y="1779687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Crie</a:t>
            </a:r>
            <a:r>
              <a:rPr lang="en-US" dirty="0" smtClean="0"/>
              <a:t> um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gerar</a:t>
            </a:r>
            <a:r>
              <a:rPr lang="en-US" dirty="0" smtClean="0"/>
              <a:t> o </a:t>
            </a:r>
            <a:r>
              <a:rPr lang="en-US" dirty="0" err="1" smtClean="0"/>
              <a:t>gráfico</a:t>
            </a:r>
            <a:r>
              <a:rPr lang="en-US" dirty="0" smtClean="0"/>
              <a:t> do </a:t>
            </a:r>
            <a:r>
              <a:rPr lang="en-US" dirty="0" err="1" smtClean="0"/>
              <a:t>intervalo</a:t>
            </a:r>
            <a:r>
              <a:rPr lang="en-US" dirty="0" smtClean="0"/>
              <a:t> de </a:t>
            </a:r>
            <a:r>
              <a:rPr lang="en-US" dirty="0" err="1" smtClean="0"/>
              <a:t>confiança</a:t>
            </a:r>
            <a:r>
              <a:rPr lang="en-US" dirty="0" smtClean="0"/>
              <a:t>, de </a:t>
            </a:r>
            <a:r>
              <a:rPr lang="en-US" dirty="0" err="1" smtClean="0"/>
              <a:t>preferência</a:t>
            </a:r>
            <a:r>
              <a:rPr lang="en-US" dirty="0" smtClean="0"/>
              <a:t> com </a:t>
            </a:r>
            <a:r>
              <a:rPr lang="en-US" dirty="0" err="1" smtClean="0"/>
              <a:t>parâmetros</a:t>
            </a:r>
            <a:r>
              <a:rPr lang="en-US" dirty="0" smtClean="0"/>
              <a:t> default.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Procure saber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polygon() (</a:t>
            </a:r>
            <a:r>
              <a:rPr lang="en-US" dirty="0" err="1" smtClean="0"/>
              <a:t>digite</a:t>
            </a:r>
            <a:r>
              <a:rPr lang="en-US" dirty="0" smtClean="0"/>
              <a:t> ?polygon()  no </a:t>
            </a:r>
            <a:r>
              <a:rPr lang="en-US" dirty="0" err="1" smtClean="0"/>
              <a:t>RGui</a:t>
            </a:r>
            <a:r>
              <a:rPr lang="en-US" dirty="0" smtClean="0"/>
              <a:t>) e </a:t>
            </a:r>
            <a:r>
              <a:rPr lang="en-US" dirty="0" err="1" smtClean="0"/>
              <a:t>sobre</a:t>
            </a:r>
            <a:r>
              <a:rPr lang="en-US" dirty="0" smtClean="0"/>
              <a:t> as </a:t>
            </a:r>
            <a:r>
              <a:rPr lang="en-US" dirty="0" err="1" smtClean="0"/>
              <a:t>funções</a:t>
            </a:r>
            <a:r>
              <a:rPr lang="en-US" dirty="0" smtClean="0"/>
              <a:t> de </a:t>
            </a:r>
            <a:r>
              <a:rPr lang="en-US" dirty="0" err="1" smtClean="0"/>
              <a:t>densidade</a:t>
            </a:r>
            <a:r>
              <a:rPr lang="en-US" dirty="0" smtClean="0"/>
              <a:t>, </a:t>
            </a:r>
            <a:r>
              <a:rPr lang="en-US" dirty="0" err="1" smtClean="0"/>
              <a:t>pois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receber</a:t>
            </a:r>
            <a:r>
              <a:rPr lang="en-US" dirty="0" smtClean="0"/>
              <a:t> </a:t>
            </a:r>
            <a:r>
              <a:rPr lang="en-US" dirty="0" err="1" smtClean="0"/>
              <a:t>diversos</a:t>
            </a:r>
            <a:r>
              <a:rPr lang="en-US" dirty="0" smtClean="0"/>
              <a:t> </a:t>
            </a:r>
            <a:r>
              <a:rPr lang="en-US" dirty="0" err="1" smtClean="0"/>
              <a:t>parâmetros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, e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afetar</a:t>
            </a:r>
            <a:r>
              <a:rPr lang="en-US" dirty="0" smtClean="0"/>
              <a:t> o </a:t>
            </a:r>
            <a:r>
              <a:rPr lang="en-US" dirty="0" err="1" smtClean="0"/>
              <a:t>resultado</a:t>
            </a:r>
            <a:r>
              <a:rPr lang="en-US" dirty="0" smtClean="0"/>
              <a:t> final(</a:t>
            </a:r>
            <a:r>
              <a:rPr lang="en-US" dirty="0" err="1" smtClean="0"/>
              <a:t>lembra</a:t>
            </a:r>
            <a:r>
              <a:rPr lang="en-US" dirty="0" smtClean="0"/>
              <a:t> do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gráfico</a:t>
            </a:r>
            <a:r>
              <a:rPr lang="en-US" dirty="0" smtClean="0"/>
              <a:t>?).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Evite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muitos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intervalo</a:t>
            </a:r>
            <a:r>
              <a:rPr lang="en-US" dirty="0" smtClean="0"/>
              <a:t> entre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vértices</a:t>
            </a:r>
            <a:r>
              <a:rPr lang="en-US" dirty="0" smtClean="0"/>
              <a:t>, mas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deixe</a:t>
            </a:r>
            <a:r>
              <a:rPr lang="en-US" dirty="0" smtClean="0"/>
              <a:t> o valor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. Vale </a:t>
            </a:r>
            <a:r>
              <a:rPr lang="en-US" dirty="0" err="1" smtClean="0"/>
              <a:t>lembrar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ocorrer</a:t>
            </a:r>
            <a:r>
              <a:rPr lang="en-US" dirty="0" smtClean="0"/>
              <a:t> </a:t>
            </a:r>
            <a:r>
              <a:rPr lang="en-US" dirty="0" err="1" smtClean="0"/>
              <a:t>erros</a:t>
            </a:r>
            <a:r>
              <a:rPr lang="en-US" dirty="0" smtClean="0"/>
              <a:t> no R com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pequenos</a:t>
            </a:r>
            <a:r>
              <a:rPr lang="en-US" dirty="0" smtClean="0"/>
              <a:t>, 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gerar</a:t>
            </a:r>
            <a:r>
              <a:rPr lang="en-US" dirty="0" smtClean="0"/>
              <a:t> </a:t>
            </a:r>
            <a:r>
              <a:rPr lang="en-US" dirty="0" err="1" smtClean="0"/>
              <a:t>aproximações</a:t>
            </a:r>
            <a:r>
              <a:rPr lang="en-US" dirty="0" smtClean="0"/>
              <a:t> ruins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muita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com o </a:t>
            </a:r>
            <a:r>
              <a:rPr lang="en-US" dirty="0" err="1" smtClean="0"/>
              <a:t>intervalo</a:t>
            </a:r>
            <a:r>
              <a:rPr lang="en-US" dirty="0" smtClean="0"/>
              <a:t>.(</a:t>
            </a:r>
            <a:r>
              <a:rPr lang="en-US" dirty="0" err="1" smtClean="0"/>
              <a:t>teste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valor 100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intervalos</a:t>
            </a:r>
            <a:r>
              <a:rPr lang="en-US" dirty="0" smtClean="0"/>
              <a:t>).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85720" y="1928802"/>
            <a:ext cx="87154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0" dirty="0" smtClean="0"/>
          </a:p>
          <a:p>
            <a:r>
              <a:rPr lang="en-US" sz="8000" dirty="0" smtClean="0"/>
              <a:t>		</a:t>
            </a:r>
            <a:r>
              <a:rPr lang="en-US" sz="8000" dirty="0" err="1" smtClean="0"/>
              <a:t>Dúvidas</a:t>
            </a:r>
            <a:r>
              <a:rPr lang="en-US" sz="8000" dirty="0" smtClean="0"/>
              <a:t>?</a:t>
            </a:r>
            <a:endParaRPr lang="en-US" sz="8000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85786" y="5572140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Fonte</a:t>
            </a:r>
            <a:r>
              <a:rPr lang="en-US" dirty="0" smtClean="0"/>
              <a:t>: http://www.feferraz.net/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en-US" dirty="0" err="1" smtClean="0"/>
              <a:t>Motivação</a:t>
            </a:r>
            <a:endParaRPr lang="pt-BR" dirty="0"/>
          </a:p>
        </p:txBody>
      </p:sp>
      <p:pic>
        <p:nvPicPr>
          <p:cNvPr id="6" name="Imagem 5" descr="rshaded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80624" y="2132856"/>
            <a:ext cx="3810000" cy="3810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683568" y="2258607"/>
            <a:ext cx="41105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 </a:t>
            </a:r>
            <a:r>
              <a:rPr lang="en-US" dirty="0" err="1" smtClean="0"/>
              <a:t>utilização</a:t>
            </a:r>
            <a:r>
              <a:rPr lang="en-US" dirty="0" smtClean="0"/>
              <a:t> de </a:t>
            </a:r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destacadas</a:t>
            </a:r>
            <a:r>
              <a:rPr lang="en-US" dirty="0" smtClean="0"/>
              <a:t> é </a:t>
            </a:r>
            <a:r>
              <a:rPr lang="en-US" dirty="0" err="1" smtClean="0"/>
              <a:t>útil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forma de </a:t>
            </a:r>
            <a:r>
              <a:rPr lang="en-US" dirty="0" err="1" smtClean="0"/>
              <a:t>facilitar</a:t>
            </a:r>
            <a:r>
              <a:rPr lang="en-US" dirty="0" smtClean="0"/>
              <a:t> o </a:t>
            </a:r>
            <a:r>
              <a:rPr lang="en-US" dirty="0" err="1" smtClean="0"/>
              <a:t>entendimento</a:t>
            </a:r>
            <a:r>
              <a:rPr lang="en-US" dirty="0" smtClean="0"/>
              <a:t> </a:t>
            </a:r>
            <a:r>
              <a:rPr lang="en-US" dirty="0" err="1" smtClean="0"/>
              <a:t>daquilo</a:t>
            </a:r>
            <a:r>
              <a:rPr lang="en-US" dirty="0" smtClean="0"/>
              <a:t> se </a:t>
            </a:r>
            <a:r>
              <a:rPr lang="en-US" dirty="0" err="1" smtClean="0"/>
              <a:t>quer</a:t>
            </a:r>
            <a:r>
              <a:rPr lang="en-US" dirty="0" smtClean="0"/>
              <a:t> </a:t>
            </a:r>
            <a:r>
              <a:rPr lang="en-US" dirty="0" err="1" smtClean="0"/>
              <a:t>expressar</a:t>
            </a:r>
            <a:r>
              <a:rPr lang="en-US" dirty="0" smtClean="0"/>
              <a:t> com o </a:t>
            </a:r>
            <a:r>
              <a:rPr lang="en-US" dirty="0" err="1" smtClean="0"/>
              <a:t>gráfico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No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essas</a:t>
            </a:r>
            <a:r>
              <a:rPr lang="en-US" dirty="0" smtClean="0"/>
              <a:t> </a:t>
            </a:r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serão</a:t>
            </a:r>
            <a:endParaRPr lang="en-US" dirty="0"/>
          </a:p>
          <a:p>
            <a:r>
              <a:rPr lang="en-US" dirty="0" err="1" smtClean="0"/>
              <a:t>utilizadas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determinar</a:t>
            </a:r>
            <a:r>
              <a:rPr lang="en-US" dirty="0" smtClean="0"/>
              <a:t> </a:t>
            </a:r>
            <a:r>
              <a:rPr lang="en-US" dirty="0" err="1" smtClean="0"/>
              <a:t>intervalos</a:t>
            </a:r>
            <a:r>
              <a:rPr lang="en-US" dirty="0" smtClean="0"/>
              <a:t> de </a:t>
            </a:r>
            <a:r>
              <a:rPr lang="en-US" dirty="0" err="1" smtClean="0"/>
              <a:t>confiança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Utilizando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polygon() é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obter</a:t>
            </a:r>
            <a:r>
              <a:rPr lang="en-US" dirty="0" smtClean="0"/>
              <a:t> um </a:t>
            </a:r>
            <a:r>
              <a:rPr lang="en-US" dirty="0" err="1" smtClean="0"/>
              <a:t>efeito</a:t>
            </a:r>
            <a:r>
              <a:rPr lang="en-US" dirty="0" smtClean="0"/>
              <a:t> </a:t>
            </a:r>
            <a:r>
              <a:rPr lang="en-US" dirty="0" err="1" smtClean="0"/>
              <a:t>semelhante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exibido</a:t>
            </a:r>
            <a:r>
              <a:rPr lang="en-US" dirty="0" smtClean="0"/>
              <a:t> no</a:t>
            </a:r>
          </a:p>
          <a:p>
            <a:r>
              <a:rPr lang="en-US" dirty="0" err="1" smtClean="0"/>
              <a:t>gráfico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lado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88190" y="692696"/>
            <a:ext cx="7024744" cy="1143000"/>
          </a:xfrm>
        </p:spPr>
        <p:txBody>
          <a:bodyPr/>
          <a:lstStyle/>
          <a:p>
            <a:r>
              <a:rPr lang="en-US" dirty="0" err="1" smtClean="0"/>
              <a:t>Gerando</a:t>
            </a:r>
            <a:r>
              <a:rPr lang="en-US" dirty="0" smtClean="0"/>
              <a:t> o </a:t>
            </a:r>
            <a:r>
              <a:rPr lang="en-US" dirty="0" err="1" smtClean="0"/>
              <a:t>Gráfico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39552" y="2135705"/>
            <a:ext cx="49135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Primeiro</a:t>
            </a:r>
            <a:r>
              <a:rPr lang="en-US" dirty="0" smtClean="0"/>
              <a:t> é </a:t>
            </a:r>
            <a:r>
              <a:rPr lang="en-US" dirty="0" err="1" smtClean="0"/>
              <a:t>necessário</a:t>
            </a:r>
            <a:r>
              <a:rPr lang="en-US" dirty="0" smtClean="0"/>
              <a:t> </a:t>
            </a:r>
            <a:r>
              <a:rPr lang="en-US" dirty="0" err="1" smtClean="0"/>
              <a:t>criar</a:t>
            </a:r>
            <a:r>
              <a:rPr lang="en-US" dirty="0" smtClean="0"/>
              <a:t>  o </a:t>
            </a:r>
            <a:r>
              <a:rPr lang="en-US" dirty="0" err="1" smtClean="0"/>
              <a:t>gráfico</a:t>
            </a:r>
            <a:endParaRPr lang="en-US" dirty="0" smtClean="0"/>
          </a:p>
          <a:p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de </a:t>
            </a:r>
            <a:r>
              <a:rPr lang="en-US" dirty="0" err="1" smtClean="0"/>
              <a:t>densidade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isto</a:t>
            </a:r>
            <a:endParaRPr lang="en-US" dirty="0" smtClean="0"/>
          </a:p>
          <a:p>
            <a:r>
              <a:rPr lang="en-US" dirty="0" err="1"/>
              <a:t>u</a:t>
            </a:r>
            <a:r>
              <a:rPr lang="en-US" dirty="0" err="1" smtClean="0"/>
              <a:t>tilizaremos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curve:</a:t>
            </a:r>
          </a:p>
          <a:p>
            <a:endParaRPr lang="en-US" dirty="0"/>
          </a:p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357290" y="3429000"/>
            <a:ext cx="2377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curve(</a:t>
            </a:r>
            <a:r>
              <a:rPr lang="en-US" dirty="0" err="1" smtClean="0">
                <a:solidFill>
                  <a:srgbClr val="FF0000"/>
                </a:solidFill>
              </a:rPr>
              <a:t>dnorm</a:t>
            </a:r>
            <a:r>
              <a:rPr lang="en-US" dirty="0" smtClean="0">
                <a:solidFill>
                  <a:srgbClr val="FF0000"/>
                </a:solidFill>
              </a:rPr>
              <a:t>(x, 0, 1))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9" name="Imagem 8" descr="normal-0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838" y="2420888"/>
            <a:ext cx="3911861" cy="3598912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539552" y="4286256"/>
            <a:ext cx="41434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Essa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no </a:t>
            </a:r>
            <a:r>
              <a:rPr lang="en-US" dirty="0" err="1" smtClean="0"/>
              <a:t>entanto</a:t>
            </a:r>
            <a:r>
              <a:rPr lang="en-US" dirty="0" smtClean="0"/>
              <a:t> </a:t>
            </a:r>
            <a:r>
              <a:rPr lang="en-US" dirty="0" err="1" smtClean="0"/>
              <a:t>só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deu</a:t>
            </a:r>
            <a:r>
              <a:rPr lang="en-US" dirty="0" smtClean="0"/>
              <a:t> um </a:t>
            </a:r>
            <a:r>
              <a:rPr lang="en-US" dirty="0" err="1" smtClean="0"/>
              <a:t>trecho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curva</a:t>
            </a:r>
            <a:r>
              <a:rPr lang="en-US" dirty="0" smtClean="0"/>
              <a:t> normal.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modificar</a:t>
            </a:r>
            <a:r>
              <a:rPr lang="en-US" dirty="0" smtClean="0"/>
              <a:t> </a:t>
            </a:r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parâmetros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gerar</a:t>
            </a:r>
            <a:r>
              <a:rPr lang="en-US" dirty="0" smtClean="0"/>
              <a:t> um </a:t>
            </a:r>
            <a:r>
              <a:rPr lang="en-US" dirty="0" err="1" smtClean="0"/>
              <a:t>gráfico</a:t>
            </a:r>
            <a:r>
              <a:rPr lang="en-US" dirty="0"/>
              <a:t> </a:t>
            </a:r>
            <a:r>
              <a:rPr lang="en-US" dirty="0" smtClean="0"/>
              <a:t>com um </a:t>
            </a:r>
            <a:r>
              <a:rPr lang="en-US" dirty="0" err="1" smtClean="0"/>
              <a:t>intervalo</a:t>
            </a:r>
            <a:r>
              <a:rPr lang="en-US" dirty="0" smtClean="0"/>
              <a:t> </a:t>
            </a:r>
            <a:r>
              <a:rPr lang="en-US" dirty="0" err="1" smtClean="0"/>
              <a:t>definido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52" y="548680"/>
            <a:ext cx="7024744" cy="1143000"/>
          </a:xfrm>
        </p:spPr>
        <p:txBody>
          <a:bodyPr/>
          <a:lstStyle/>
          <a:p>
            <a:r>
              <a:rPr lang="en-US" dirty="0" err="1" smtClean="0"/>
              <a:t>Gerando</a:t>
            </a:r>
            <a:r>
              <a:rPr lang="en-US" dirty="0" smtClean="0"/>
              <a:t> o </a:t>
            </a:r>
            <a:r>
              <a:rPr lang="en-US" dirty="0" err="1" smtClean="0"/>
              <a:t>Gráfico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85696" y="2085162"/>
            <a:ext cx="4913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Modificaremos</a:t>
            </a:r>
            <a:r>
              <a:rPr lang="en-US" dirty="0" smtClean="0"/>
              <a:t> o </a:t>
            </a:r>
            <a:r>
              <a:rPr lang="en-US" dirty="0" err="1" smtClean="0"/>
              <a:t>gráfico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do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arâmetro</a:t>
            </a:r>
            <a:r>
              <a:rPr lang="en-US" dirty="0" smtClean="0"/>
              <a:t> </a:t>
            </a:r>
            <a:r>
              <a:rPr lang="en-US" dirty="0" err="1" smtClean="0"/>
              <a:t>xlim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curve():</a:t>
            </a:r>
          </a:p>
          <a:p>
            <a:endParaRPr lang="en-US" dirty="0"/>
          </a:p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755576" y="3285491"/>
            <a:ext cx="358623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curve(</a:t>
            </a:r>
            <a:r>
              <a:rPr lang="en-US" dirty="0" err="1" smtClean="0">
                <a:solidFill>
                  <a:srgbClr val="FF0000"/>
                </a:solidFill>
              </a:rPr>
              <a:t>dnorm</a:t>
            </a:r>
            <a:r>
              <a:rPr lang="en-US" dirty="0" smtClean="0">
                <a:solidFill>
                  <a:srgbClr val="FF0000"/>
                </a:solidFill>
              </a:rPr>
              <a:t>(x,0,1),</a:t>
            </a:r>
            <a:r>
              <a:rPr lang="en-US" dirty="0" err="1" smtClean="0">
                <a:solidFill>
                  <a:srgbClr val="FF0000"/>
                </a:solidFill>
              </a:rPr>
              <a:t>xlim</a:t>
            </a:r>
            <a:r>
              <a:rPr lang="en-US" dirty="0" smtClean="0">
                <a:solidFill>
                  <a:srgbClr val="FF0000"/>
                </a:solidFill>
              </a:rPr>
              <a:t>=c(-3,3),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main='Normal </a:t>
            </a:r>
            <a:r>
              <a:rPr lang="en-US" dirty="0" err="1" smtClean="0">
                <a:solidFill>
                  <a:srgbClr val="FF0000"/>
                </a:solidFill>
              </a:rPr>
              <a:t>padrão</a:t>
            </a:r>
            <a:r>
              <a:rPr lang="en-US" dirty="0" smtClean="0">
                <a:solidFill>
                  <a:srgbClr val="FF0000"/>
                </a:solidFill>
              </a:rPr>
              <a:t>')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85695" y="4286256"/>
            <a:ext cx="4913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Agora </a:t>
            </a:r>
            <a:r>
              <a:rPr lang="en-US" dirty="0" err="1" smtClean="0"/>
              <a:t>sim</a:t>
            </a:r>
            <a:r>
              <a:rPr lang="en-US" dirty="0" smtClean="0"/>
              <a:t> </a:t>
            </a:r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melhor</a:t>
            </a:r>
            <a:r>
              <a:rPr lang="en-US" dirty="0" smtClean="0"/>
              <a:t> </a:t>
            </a:r>
            <a:r>
              <a:rPr lang="en-US" dirty="0" err="1" smtClean="0"/>
              <a:t>visão</a:t>
            </a:r>
            <a:endParaRPr lang="en-US" dirty="0" smtClean="0"/>
          </a:p>
          <a:p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curva</a:t>
            </a:r>
            <a:r>
              <a:rPr lang="en-US" dirty="0" smtClean="0"/>
              <a:t>.</a:t>
            </a:r>
            <a:endParaRPr lang="en-US" dirty="0"/>
          </a:p>
          <a:p>
            <a:endParaRPr lang="pt-BR" dirty="0"/>
          </a:p>
        </p:txBody>
      </p:sp>
      <p:pic>
        <p:nvPicPr>
          <p:cNvPr id="11" name="Imagem 10" descr="normal-0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2085162"/>
            <a:ext cx="3881212" cy="3805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9628" y="76470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Criando</a:t>
            </a:r>
            <a:r>
              <a:rPr lang="en-US" dirty="0" smtClean="0"/>
              <a:t> </a:t>
            </a:r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destacadas</a:t>
            </a:r>
            <a:r>
              <a:rPr lang="en-US" dirty="0" smtClean="0"/>
              <a:t> simples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39552" y="2246178"/>
            <a:ext cx="7992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Agora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geramos</a:t>
            </a:r>
            <a:r>
              <a:rPr lang="en-US" dirty="0" smtClean="0"/>
              <a:t> a </a:t>
            </a:r>
            <a:r>
              <a:rPr lang="en-US" dirty="0" err="1" smtClean="0"/>
              <a:t>curva</a:t>
            </a:r>
            <a:r>
              <a:rPr lang="en-US" dirty="0" smtClean="0"/>
              <a:t>,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trabalhar</a:t>
            </a:r>
            <a:r>
              <a:rPr lang="en-US" dirty="0" smtClean="0"/>
              <a:t> 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elaboração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região</a:t>
            </a:r>
            <a:r>
              <a:rPr lang="en-US" dirty="0" smtClean="0"/>
              <a:t> </a:t>
            </a:r>
            <a:r>
              <a:rPr lang="en-US" dirty="0" err="1" smtClean="0"/>
              <a:t>Destacada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utilizada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polygon(x, y) 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parâmetros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vetores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correspondem</a:t>
            </a:r>
            <a:r>
              <a:rPr lang="en-US" dirty="0" smtClean="0"/>
              <a:t> à </a:t>
            </a:r>
            <a:r>
              <a:rPr lang="en-US" dirty="0" err="1" smtClean="0"/>
              <a:t>tupla</a:t>
            </a:r>
            <a:r>
              <a:rPr lang="en-US" dirty="0" smtClean="0"/>
              <a:t> (</a:t>
            </a:r>
            <a:r>
              <a:rPr lang="en-US" dirty="0" err="1" smtClean="0"/>
              <a:t>x,y</a:t>
            </a:r>
            <a:r>
              <a:rPr lang="en-US" dirty="0" smtClean="0"/>
              <a:t>)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ponto</a:t>
            </a:r>
            <a:r>
              <a:rPr lang="en-US" dirty="0" smtClean="0"/>
              <a:t> do </a:t>
            </a:r>
            <a:r>
              <a:rPr lang="en-US" dirty="0" err="1" smtClean="0"/>
              <a:t>polígono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Representar</a:t>
            </a:r>
            <a:r>
              <a:rPr lang="en-US" dirty="0" smtClean="0"/>
              <a:t> a </a:t>
            </a:r>
            <a:r>
              <a:rPr lang="en-US" dirty="0" err="1" smtClean="0"/>
              <a:t>região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de um </a:t>
            </a:r>
            <a:r>
              <a:rPr lang="en-US" dirty="0" err="1" smtClean="0"/>
              <a:t>polígono</a:t>
            </a:r>
            <a:r>
              <a:rPr lang="en-US" dirty="0" smtClean="0"/>
              <a:t> </a:t>
            </a:r>
            <a:r>
              <a:rPr lang="en-US" dirty="0" err="1" smtClean="0"/>
              <a:t>gera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aproximação</a:t>
            </a:r>
            <a:r>
              <a:rPr lang="en-US" dirty="0"/>
              <a:t> </a:t>
            </a:r>
            <a:r>
              <a:rPr lang="en-US" dirty="0" smtClean="0"/>
              <a:t>superficial, </a:t>
            </a:r>
            <a:r>
              <a:rPr lang="en-US" dirty="0" err="1" smtClean="0"/>
              <a:t>contudo</a:t>
            </a:r>
            <a:r>
              <a:rPr lang="en-US" dirty="0" smtClean="0"/>
              <a:t> é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obter</a:t>
            </a:r>
            <a:r>
              <a:rPr lang="en-US" dirty="0" smtClean="0"/>
              <a:t> o </a:t>
            </a:r>
            <a:r>
              <a:rPr lang="en-US" dirty="0" err="1" smtClean="0"/>
              <a:t>efeito</a:t>
            </a:r>
            <a:r>
              <a:rPr lang="en-US" dirty="0" smtClean="0"/>
              <a:t> de </a:t>
            </a:r>
            <a:r>
              <a:rPr lang="en-US" dirty="0" err="1" smtClean="0"/>
              <a:t>contuidade</a:t>
            </a:r>
            <a:r>
              <a:rPr lang="en-US" dirty="0" smtClean="0"/>
              <a:t> </a:t>
            </a:r>
            <a:r>
              <a:rPr lang="en-US" dirty="0" err="1" smtClean="0"/>
              <a:t>criando</a:t>
            </a:r>
            <a:r>
              <a:rPr lang="en-US" dirty="0" smtClean="0"/>
              <a:t> </a:t>
            </a:r>
            <a:r>
              <a:rPr lang="en-US" dirty="0" err="1" smtClean="0"/>
              <a:t>vários</a:t>
            </a:r>
            <a:r>
              <a:rPr lang="en-US" dirty="0" smtClean="0"/>
              <a:t> </a:t>
            </a:r>
            <a:r>
              <a:rPr lang="en-US" dirty="0" err="1" smtClean="0"/>
              <a:t>polígonos</a:t>
            </a:r>
            <a:r>
              <a:rPr lang="en-US" dirty="0" smtClean="0"/>
              <a:t> </a:t>
            </a:r>
            <a:r>
              <a:rPr lang="en-US" dirty="0" err="1" smtClean="0"/>
              <a:t>menores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Primeiro</a:t>
            </a:r>
            <a:r>
              <a:rPr lang="en-US" dirty="0" smtClean="0"/>
              <a:t>,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delimitar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três</a:t>
            </a:r>
            <a:r>
              <a:rPr lang="en-US" dirty="0" smtClean="0"/>
              <a:t> </a:t>
            </a:r>
            <a:r>
              <a:rPr lang="en-US" dirty="0" err="1" smtClean="0"/>
              <a:t>pontos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irão</a:t>
            </a:r>
            <a:r>
              <a:rPr lang="en-US" dirty="0" smtClean="0"/>
              <a:t> </a:t>
            </a:r>
            <a:r>
              <a:rPr lang="en-US" dirty="0" err="1" smtClean="0"/>
              <a:t>compor</a:t>
            </a:r>
            <a:r>
              <a:rPr lang="en-US" dirty="0" smtClean="0"/>
              <a:t> o </a:t>
            </a:r>
            <a:r>
              <a:rPr lang="en-US" dirty="0" err="1" smtClean="0"/>
              <a:t>polígono</a:t>
            </a:r>
            <a:r>
              <a:rPr lang="en-US" dirty="0" smtClean="0"/>
              <a:t>, 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 a </a:t>
            </a:r>
            <a:r>
              <a:rPr lang="en-US" dirty="0" err="1" smtClean="0"/>
              <a:t>região</a:t>
            </a:r>
            <a:r>
              <a:rPr lang="en-US" dirty="0" smtClean="0"/>
              <a:t> P(-3 &lt; X &lt; -2). </a:t>
            </a:r>
            <a:endParaRPr lang="en-US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normal-0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28024" y="2481274"/>
            <a:ext cx="3881212" cy="380524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destacadas</a:t>
            </a:r>
            <a:r>
              <a:rPr lang="en-US" dirty="0" smtClean="0"/>
              <a:t> simples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93022" y="1702549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concatenar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três</a:t>
            </a:r>
            <a:r>
              <a:rPr lang="en-US" dirty="0" smtClean="0"/>
              <a:t> </a:t>
            </a:r>
            <a:r>
              <a:rPr lang="en-US" dirty="0" err="1" smtClean="0"/>
              <a:t>pontos</a:t>
            </a:r>
            <a:r>
              <a:rPr lang="en-US" dirty="0" smtClean="0"/>
              <a:t>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vetores</a:t>
            </a:r>
            <a:r>
              <a:rPr lang="en-US" dirty="0" smtClean="0"/>
              <a:t> de </a:t>
            </a:r>
            <a:r>
              <a:rPr lang="en-US" dirty="0" err="1" smtClean="0"/>
              <a:t>coordenadas</a:t>
            </a:r>
            <a:endParaRPr lang="en-US" dirty="0"/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55576" y="2285992"/>
            <a:ext cx="70723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cord.x</a:t>
            </a:r>
            <a:r>
              <a:rPr lang="en-US" dirty="0" smtClean="0">
                <a:solidFill>
                  <a:srgbClr val="FF0000"/>
                </a:solidFill>
              </a:rPr>
              <a:t> &lt;- c(-3)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cord.y</a:t>
            </a:r>
            <a:r>
              <a:rPr lang="en-US" dirty="0" smtClean="0">
                <a:solidFill>
                  <a:srgbClr val="FF0000"/>
                </a:solidFill>
              </a:rPr>
              <a:t> &lt;- c(0)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cord.x</a:t>
            </a:r>
            <a:r>
              <a:rPr lang="en-US" dirty="0" smtClean="0">
                <a:solidFill>
                  <a:srgbClr val="FF0000"/>
                </a:solidFill>
              </a:rPr>
              <a:t> &lt;- c(cord.x,-3)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cord.y</a:t>
            </a:r>
            <a:r>
              <a:rPr lang="en-US" dirty="0" smtClean="0">
                <a:solidFill>
                  <a:srgbClr val="FF0000"/>
                </a:solidFill>
              </a:rPr>
              <a:t> &lt;- c(</a:t>
            </a:r>
            <a:r>
              <a:rPr lang="en-US" dirty="0" err="1" smtClean="0">
                <a:solidFill>
                  <a:srgbClr val="FF0000"/>
                </a:solidFill>
              </a:rPr>
              <a:t>cord.y,dnorm</a:t>
            </a:r>
            <a:r>
              <a:rPr lang="en-US" dirty="0" smtClean="0">
                <a:solidFill>
                  <a:srgbClr val="FF0000"/>
                </a:solidFill>
              </a:rPr>
              <a:t>(-3))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cord.x</a:t>
            </a:r>
            <a:r>
              <a:rPr lang="en-US" dirty="0" smtClean="0">
                <a:solidFill>
                  <a:srgbClr val="FF0000"/>
                </a:solidFill>
              </a:rPr>
              <a:t> &lt;- c(cord.x,-2,-2)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cord.y</a:t>
            </a:r>
            <a:r>
              <a:rPr lang="en-US" dirty="0" smtClean="0">
                <a:solidFill>
                  <a:srgbClr val="FF0000"/>
                </a:solidFill>
              </a:rPr>
              <a:t> &lt;- c(</a:t>
            </a:r>
            <a:r>
              <a:rPr lang="en-US" dirty="0" err="1" smtClean="0">
                <a:solidFill>
                  <a:srgbClr val="FF0000"/>
                </a:solidFill>
              </a:rPr>
              <a:t>cord.y,dnorm</a:t>
            </a:r>
            <a:r>
              <a:rPr lang="en-US" dirty="0" smtClean="0">
                <a:solidFill>
                  <a:srgbClr val="FF0000"/>
                </a:solidFill>
              </a:rPr>
              <a:t>(-2),0) 	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93022" y="4941168"/>
            <a:ext cx="4593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Agora </a:t>
            </a:r>
            <a:r>
              <a:rPr lang="en-US" dirty="0" err="1" smtClean="0"/>
              <a:t>basta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polygon()</a:t>
            </a:r>
          </a:p>
          <a:p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descrito</a:t>
            </a:r>
            <a:r>
              <a:rPr lang="en-US" dirty="0" smtClean="0"/>
              <a:t> </a:t>
            </a:r>
            <a:r>
              <a:rPr lang="en-US" dirty="0" err="1" smtClean="0"/>
              <a:t>abaixo</a:t>
            </a:r>
            <a:r>
              <a:rPr lang="en-US" dirty="0" smtClean="0"/>
              <a:t>.</a:t>
            </a:r>
            <a:endParaRPr lang="en-US" dirty="0"/>
          </a:p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708518" y="6000768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polygon(</a:t>
            </a:r>
            <a:r>
              <a:rPr lang="en-US" dirty="0" err="1" smtClean="0">
                <a:solidFill>
                  <a:srgbClr val="FF0000"/>
                </a:solidFill>
              </a:rPr>
              <a:t>cord.x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cord.y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col</a:t>
            </a:r>
            <a:r>
              <a:rPr lang="en-US" dirty="0" smtClean="0">
                <a:solidFill>
                  <a:srgbClr val="FF0000"/>
                </a:solidFill>
              </a:rPr>
              <a:t>='</a:t>
            </a:r>
            <a:r>
              <a:rPr lang="en-US" dirty="0" err="1" smtClean="0">
                <a:solidFill>
                  <a:srgbClr val="FF0000"/>
                </a:solidFill>
              </a:rPr>
              <a:t>skyblue</a:t>
            </a:r>
            <a:r>
              <a:rPr lang="en-US" dirty="0" smtClean="0">
                <a:solidFill>
                  <a:srgbClr val="FF0000"/>
                </a:solidFill>
              </a:rPr>
              <a:t>')        		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1066" y="80657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destacadas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elaboradas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39552" y="1928802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Obtivemos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aproximação</a:t>
            </a:r>
            <a:r>
              <a:rPr lang="en-US" dirty="0" smtClean="0"/>
              <a:t> </a:t>
            </a:r>
            <a:r>
              <a:rPr lang="en-US" dirty="0" err="1" smtClean="0"/>
              <a:t>razoável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figura</a:t>
            </a:r>
            <a:r>
              <a:rPr lang="en-US" dirty="0" smtClean="0"/>
              <a:t> </a:t>
            </a:r>
            <a:r>
              <a:rPr lang="en-US" dirty="0" err="1" smtClean="0"/>
              <a:t>exibida</a:t>
            </a:r>
            <a:r>
              <a:rPr lang="en-US" dirty="0" smtClean="0"/>
              <a:t> </a:t>
            </a:r>
            <a:r>
              <a:rPr lang="en-US" dirty="0" err="1" smtClean="0"/>
              <a:t>anteriormente</a:t>
            </a:r>
            <a:r>
              <a:rPr lang="en-US" dirty="0" smtClean="0"/>
              <a:t>, mas </a:t>
            </a:r>
            <a:r>
              <a:rPr lang="pt-BR" dirty="0" smtClean="0"/>
              <a:t>ainda</a:t>
            </a:r>
            <a:r>
              <a:rPr lang="en-US" dirty="0" smtClean="0"/>
              <a:t> é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melhorar</a:t>
            </a:r>
            <a:r>
              <a:rPr lang="en-US" dirty="0" smtClean="0"/>
              <a:t>  o </a:t>
            </a:r>
            <a:r>
              <a:rPr lang="en-US" dirty="0" err="1" smtClean="0"/>
              <a:t>formato</a:t>
            </a:r>
            <a:r>
              <a:rPr lang="en-US" dirty="0" smtClean="0"/>
              <a:t> da </a:t>
            </a:r>
            <a:r>
              <a:rPr lang="en-US" dirty="0" err="1" smtClean="0"/>
              <a:t>região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destaque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r>
              <a:rPr lang="en-US" dirty="0" smtClean="0"/>
              <a:t>Para </a:t>
            </a:r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basta</a:t>
            </a:r>
            <a:r>
              <a:rPr lang="en-US" dirty="0" smtClean="0"/>
              <a:t> </a:t>
            </a:r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sequência</a:t>
            </a:r>
            <a:r>
              <a:rPr lang="en-US" dirty="0" smtClean="0"/>
              <a:t> de </a:t>
            </a:r>
            <a:r>
              <a:rPr lang="en-US" dirty="0" err="1" smtClean="0"/>
              <a:t>pontos</a:t>
            </a:r>
            <a:r>
              <a:rPr lang="en-US" dirty="0" smtClean="0"/>
              <a:t> do </a:t>
            </a:r>
            <a:r>
              <a:rPr lang="en-US" dirty="0" err="1" smtClean="0"/>
              <a:t>polígono</a:t>
            </a:r>
            <a:r>
              <a:rPr lang="en-US" dirty="0" smtClean="0"/>
              <a:t> entre as </a:t>
            </a:r>
            <a:r>
              <a:rPr lang="en-US" dirty="0" err="1" smtClean="0"/>
              <a:t>extremidades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nosso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pontos</a:t>
            </a:r>
            <a:r>
              <a:rPr lang="en-US" dirty="0" smtClean="0"/>
              <a:t> f(-3) e f(-2).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a </a:t>
            </a:r>
            <a:r>
              <a:rPr lang="en-US" dirty="0" err="1" smtClean="0"/>
              <a:t>quantidade</a:t>
            </a:r>
            <a:r>
              <a:rPr lang="en-US" dirty="0" smtClean="0"/>
              <a:t> de </a:t>
            </a:r>
            <a:r>
              <a:rPr lang="en-US" dirty="0" err="1" smtClean="0"/>
              <a:t>vértices</a:t>
            </a:r>
            <a:r>
              <a:rPr lang="en-US" dirty="0" smtClean="0"/>
              <a:t>, </a:t>
            </a:r>
            <a:r>
              <a:rPr lang="en-US" dirty="0" err="1" smtClean="0"/>
              <a:t>melhor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a </a:t>
            </a:r>
            <a:r>
              <a:rPr lang="en-US" dirty="0" err="1" smtClean="0"/>
              <a:t>aproximação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pontos</a:t>
            </a:r>
            <a:r>
              <a:rPr lang="en-US" dirty="0" smtClean="0"/>
              <a:t> do </a:t>
            </a:r>
            <a:r>
              <a:rPr lang="en-US" dirty="0" err="1" smtClean="0"/>
              <a:t>polígono</a:t>
            </a:r>
            <a:r>
              <a:rPr lang="en-US" dirty="0" smtClean="0"/>
              <a:t>, </a:t>
            </a:r>
            <a:r>
              <a:rPr lang="en-US" dirty="0" err="1" smtClean="0"/>
              <a:t>estabelecendo</a:t>
            </a:r>
            <a:r>
              <a:rPr lang="en-US" dirty="0" smtClean="0"/>
              <a:t> o </a:t>
            </a:r>
            <a:r>
              <a:rPr lang="en-US" dirty="0" err="1" smtClean="0"/>
              <a:t>intervalo</a:t>
            </a:r>
            <a:r>
              <a:rPr lang="en-US" dirty="0" smtClean="0"/>
              <a:t> entre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ponto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Então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ser </a:t>
            </a:r>
            <a:r>
              <a:rPr lang="en-US" dirty="0" err="1" smtClean="0"/>
              <a:t>criado</a:t>
            </a:r>
            <a:r>
              <a:rPr lang="en-US" dirty="0" smtClean="0"/>
              <a:t> o </a:t>
            </a:r>
            <a:r>
              <a:rPr lang="en-US" dirty="0" err="1" smtClean="0"/>
              <a:t>gráfico</a:t>
            </a:r>
            <a:r>
              <a:rPr lang="en-US" dirty="0" smtClean="0"/>
              <a:t>,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mostrado</a:t>
            </a:r>
            <a:r>
              <a:rPr lang="en-US" dirty="0" smtClean="0"/>
              <a:t> </a:t>
            </a:r>
            <a:r>
              <a:rPr lang="en-US" dirty="0" err="1" smtClean="0"/>
              <a:t>anteriormente</a:t>
            </a:r>
            <a:r>
              <a:rPr lang="en-US" dirty="0" smtClean="0"/>
              <a:t>.</a:t>
            </a:r>
            <a:endParaRPr lang="en-US" dirty="0"/>
          </a:p>
          <a:p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1619672" y="6129951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curve(</a:t>
            </a:r>
            <a:r>
              <a:rPr lang="en-US" dirty="0" err="1" smtClean="0">
                <a:solidFill>
                  <a:srgbClr val="FF0000"/>
                </a:solidFill>
              </a:rPr>
              <a:t>dnorm</a:t>
            </a:r>
            <a:r>
              <a:rPr lang="en-US" dirty="0" smtClean="0">
                <a:solidFill>
                  <a:srgbClr val="FF0000"/>
                </a:solidFill>
              </a:rPr>
              <a:t>(x,0,1),</a:t>
            </a:r>
            <a:r>
              <a:rPr lang="en-US" dirty="0" err="1" smtClean="0">
                <a:solidFill>
                  <a:srgbClr val="FF0000"/>
                </a:solidFill>
              </a:rPr>
              <a:t>xlim</a:t>
            </a:r>
            <a:r>
              <a:rPr lang="en-US" dirty="0" smtClean="0">
                <a:solidFill>
                  <a:srgbClr val="FF0000"/>
                </a:solidFill>
              </a:rPr>
              <a:t>=c(-3,3),main='Normal </a:t>
            </a:r>
            <a:r>
              <a:rPr lang="en-US" dirty="0" err="1" smtClean="0">
                <a:solidFill>
                  <a:srgbClr val="FF0000"/>
                </a:solidFill>
              </a:rPr>
              <a:t>padrão</a:t>
            </a:r>
            <a:r>
              <a:rPr lang="en-US" dirty="0" smtClean="0">
                <a:solidFill>
                  <a:srgbClr val="FF0000"/>
                </a:solidFill>
              </a:rPr>
              <a:t>') 	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835696" y="4797152"/>
            <a:ext cx="70723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intervalo</a:t>
            </a:r>
            <a:r>
              <a:rPr lang="en-US" dirty="0" smtClean="0">
                <a:solidFill>
                  <a:srgbClr val="FF0000"/>
                </a:solidFill>
              </a:rPr>
              <a:t> = 0.01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cord.x</a:t>
            </a:r>
            <a:r>
              <a:rPr lang="en-US" dirty="0" smtClean="0">
                <a:solidFill>
                  <a:srgbClr val="FF0000"/>
                </a:solidFill>
              </a:rPr>
              <a:t> &lt;- c(-3,seq(-3,-2,intervalo),-2)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cord.y</a:t>
            </a:r>
            <a:r>
              <a:rPr lang="en-US" dirty="0" smtClean="0">
                <a:solidFill>
                  <a:srgbClr val="FF0000"/>
                </a:solidFill>
              </a:rPr>
              <a:t> &lt;- c(0,dnorm(</a:t>
            </a:r>
            <a:r>
              <a:rPr lang="en-US" dirty="0" err="1" smtClean="0">
                <a:solidFill>
                  <a:srgbClr val="FF0000"/>
                </a:solidFill>
              </a:rPr>
              <a:t>seq</a:t>
            </a:r>
            <a:r>
              <a:rPr lang="en-US" dirty="0" smtClean="0">
                <a:solidFill>
                  <a:srgbClr val="FF0000"/>
                </a:solidFill>
              </a:rPr>
              <a:t>(-3,-2,intervalo)),0) 		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normal-0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2276872"/>
            <a:ext cx="3853499" cy="380524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Criando</a:t>
            </a:r>
            <a:r>
              <a:rPr lang="en-US" dirty="0" smtClean="0"/>
              <a:t> </a:t>
            </a:r>
            <a:r>
              <a:rPr lang="en-US" dirty="0" err="1" smtClean="0"/>
              <a:t>regiões</a:t>
            </a:r>
            <a:r>
              <a:rPr lang="en-US" dirty="0" smtClean="0"/>
              <a:t> </a:t>
            </a:r>
            <a:r>
              <a:rPr lang="en-US" dirty="0" err="1" smtClean="0"/>
              <a:t>destacadas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elaboradas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611560" y="2636912"/>
            <a:ext cx="46434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Após</a:t>
            </a:r>
            <a:r>
              <a:rPr lang="en-US" dirty="0" smtClean="0"/>
              <a:t> </a:t>
            </a:r>
            <a:r>
              <a:rPr lang="en-US" dirty="0" err="1" smtClean="0"/>
              <a:t>isso</a:t>
            </a:r>
            <a:r>
              <a:rPr lang="en-US" dirty="0" smtClean="0"/>
              <a:t>, </a:t>
            </a:r>
            <a:r>
              <a:rPr lang="en-US" dirty="0" err="1" smtClean="0"/>
              <a:t>basta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polygon()</a:t>
            </a:r>
          </a:p>
          <a:p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gerar</a:t>
            </a:r>
            <a:r>
              <a:rPr lang="en-US" dirty="0" smtClean="0"/>
              <a:t> o </a:t>
            </a:r>
            <a:r>
              <a:rPr lang="en-US" dirty="0" err="1" smtClean="0"/>
              <a:t>polígono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delimita</a:t>
            </a:r>
            <a:r>
              <a:rPr lang="en-US" dirty="0" smtClean="0"/>
              <a:t> a </a:t>
            </a:r>
            <a:r>
              <a:rPr lang="en-US" dirty="0" err="1" smtClean="0"/>
              <a:t>região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 </a:t>
            </a:r>
            <a:r>
              <a:rPr lang="en-US" dirty="0" err="1" smtClean="0"/>
              <a:t>obtemos</a:t>
            </a:r>
            <a:r>
              <a:rPr lang="en-US" dirty="0" smtClean="0"/>
              <a:t> o </a:t>
            </a:r>
            <a:r>
              <a:rPr lang="en-US" dirty="0" err="1" smtClean="0"/>
              <a:t>seguinte</a:t>
            </a:r>
            <a:r>
              <a:rPr lang="en-US" dirty="0" smtClean="0"/>
              <a:t> </a:t>
            </a:r>
            <a:r>
              <a:rPr lang="en-US" dirty="0" err="1" smtClean="0"/>
              <a:t>resultado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um </a:t>
            </a:r>
            <a:r>
              <a:rPr lang="en-US" dirty="0" err="1" smtClean="0"/>
              <a:t>intervalo</a:t>
            </a:r>
            <a:r>
              <a:rPr lang="en-US" dirty="0" smtClean="0"/>
              <a:t> de 0.01, 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outros</a:t>
            </a:r>
            <a:r>
              <a:rPr lang="en-US" dirty="0" smtClean="0"/>
              <a:t> </a:t>
            </a:r>
            <a:r>
              <a:rPr lang="en-US" dirty="0" err="1" smtClean="0"/>
              <a:t>intervalos</a:t>
            </a:r>
            <a:r>
              <a:rPr lang="en-US" dirty="0" smtClean="0"/>
              <a:t>,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seria</a:t>
            </a:r>
            <a:r>
              <a:rPr lang="en-US" dirty="0" smtClean="0"/>
              <a:t>?</a:t>
            </a:r>
            <a:endParaRPr lang="en-US" dirty="0"/>
          </a:p>
          <a:p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611560" y="3883406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polygon(</a:t>
            </a:r>
            <a:r>
              <a:rPr lang="en-US" dirty="0" err="1" smtClean="0">
                <a:solidFill>
                  <a:srgbClr val="FF0000"/>
                </a:solidFill>
              </a:rPr>
              <a:t>cord.x,cord.y,col</a:t>
            </a:r>
            <a:r>
              <a:rPr lang="en-US" dirty="0" smtClean="0">
                <a:solidFill>
                  <a:srgbClr val="FF0000"/>
                </a:solidFill>
              </a:rPr>
              <a:t>='</a:t>
            </a:r>
            <a:r>
              <a:rPr lang="en-US" dirty="0" err="1" smtClean="0">
                <a:solidFill>
                  <a:srgbClr val="FF0000"/>
                </a:solidFill>
              </a:rPr>
              <a:t>skyblue</a:t>
            </a:r>
            <a:r>
              <a:rPr lang="en-US" dirty="0" smtClean="0">
                <a:solidFill>
                  <a:srgbClr val="FF0000"/>
                </a:solidFill>
              </a:rPr>
              <a:t>') 		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9628" y="705486"/>
            <a:ext cx="7024744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Criando</a:t>
            </a:r>
            <a:r>
              <a:rPr lang="en-US" sz="3200" dirty="0" smtClean="0"/>
              <a:t> </a:t>
            </a:r>
            <a:r>
              <a:rPr lang="en-US" sz="3200" dirty="0" err="1" smtClean="0"/>
              <a:t>regiões</a:t>
            </a:r>
            <a:r>
              <a:rPr lang="en-US" sz="3200" dirty="0" smtClean="0"/>
              <a:t> </a:t>
            </a:r>
            <a:r>
              <a:rPr lang="en-US" sz="3200" dirty="0" err="1" smtClean="0"/>
              <a:t>destacadas</a:t>
            </a:r>
            <a:r>
              <a:rPr lang="en-US" sz="3200" dirty="0" smtClean="0"/>
              <a:t> </a:t>
            </a:r>
            <a:r>
              <a:rPr lang="en-US" sz="3200" dirty="0" err="1" smtClean="0"/>
              <a:t>mais</a:t>
            </a:r>
            <a:r>
              <a:rPr lang="en-US" sz="3200" dirty="0" smtClean="0"/>
              <a:t> </a:t>
            </a:r>
            <a:r>
              <a:rPr lang="en-US" sz="3200" dirty="0" err="1" smtClean="0"/>
              <a:t>elaboradas</a:t>
            </a:r>
            <a:endParaRPr lang="pt-BR" sz="3200" dirty="0"/>
          </a:p>
        </p:txBody>
      </p:sp>
      <p:sp>
        <p:nvSpPr>
          <p:cNvPr id="10" name="Retângulo 9"/>
          <p:cNvSpPr/>
          <p:nvPr/>
        </p:nvSpPr>
        <p:spPr>
          <a:xfrm>
            <a:off x="428596" y="1907540"/>
            <a:ext cx="8501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    </a:t>
            </a:r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n-US" dirty="0" err="1" smtClean="0">
                <a:solidFill>
                  <a:srgbClr val="FF0000"/>
                </a:solidFill>
              </a:rPr>
              <a:t>intervalo</a:t>
            </a:r>
            <a:r>
              <a:rPr lang="en-US" dirty="0" smtClean="0">
                <a:solidFill>
                  <a:srgbClr val="FF0000"/>
                </a:solidFill>
              </a:rPr>
              <a:t> = 1	  </a:t>
            </a:r>
            <a:r>
              <a:rPr lang="en-US" dirty="0" smtClean="0">
                <a:solidFill>
                  <a:srgbClr val="FF0000"/>
                </a:solidFill>
              </a:rPr>
              <a:t>       </a:t>
            </a:r>
            <a:r>
              <a:rPr lang="en-US" dirty="0" err="1" smtClean="0">
                <a:solidFill>
                  <a:srgbClr val="FF0000"/>
                </a:solidFill>
              </a:rPr>
              <a:t>intervalo</a:t>
            </a:r>
            <a:r>
              <a:rPr lang="en-US" dirty="0" smtClean="0">
                <a:solidFill>
                  <a:srgbClr val="FF0000"/>
                </a:solidFill>
              </a:rPr>
              <a:t> = 0.1	 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intervalo</a:t>
            </a:r>
            <a:r>
              <a:rPr lang="en-US" dirty="0" smtClean="0">
                <a:solidFill>
                  <a:srgbClr val="FF0000"/>
                </a:solidFill>
              </a:rPr>
              <a:t> = 0.00001 	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359710"/>
            <a:ext cx="2706439" cy="2653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7" y="2371110"/>
            <a:ext cx="2694812" cy="2642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62952" y="2359710"/>
            <a:ext cx="2721504" cy="2653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CaixaDeTexto 10"/>
          <p:cNvSpPr txBox="1"/>
          <p:nvPr/>
        </p:nvSpPr>
        <p:spPr>
          <a:xfrm>
            <a:off x="539552" y="5304110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dirty="0" err="1" smtClean="0"/>
              <a:t>Diminuir</a:t>
            </a:r>
            <a:r>
              <a:rPr lang="en-US" sz="1600" dirty="0" smtClean="0"/>
              <a:t> </a:t>
            </a:r>
            <a:r>
              <a:rPr lang="en-US" sz="1600" dirty="0" err="1" smtClean="0"/>
              <a:t>muito</a:t>
            </a:r>
            <a:r>
              <a:rPr lang="en-US" sz="1600" dirty="0" smtClean="0"/>
              <a:t> o valor </a:t>
            </a:r>
            <a:r>
              <a:rPr lang="en-US" sz="1600" dirty="0" err="1" smtClean="0"/>
              <a:t>para</a:t>
            </a:r>
            <a:r>
              <a:rPr lang="en-US" sz="1600" dirty="0" smtClean="0"/>
              <a:t> </a:t>
            </a:r>
            <a:r>
              <a:rPr lang="en-US" sz="1600" dirty="0" err="1" smtClean="0"/>
              <a:t>obter</a:t>
            </a:r>
            <a:r>
              <a:rPr lang="en-US" sz="1600" dirty="0" smtClean="0"/>
              <a:t> </a:t>
            </a:r>
            <a:r>
              <a:rPr lang="en-US" sz="1600" dirty="0" err="1" smtClean="0"/>
              <a:t>intervalos</a:t>
            </a:r>
            <a:r>
              <a:rPr lang="en-US" sz="1600" dirty="0" smtClean="0"/>
              <a:t> </a:t>
            </a:r>
            <a:r>
              <a:rPr lang="en-US" sz="1600" dirty="0" err="1" smtClean="0"/>
              <a:t>mais</a:t>
            </a:r>
            <a:r>
              <a:rPr lang="en-US" sz="1600" dirty="0" smtClean="0"/>
              <a:t> </a:t>
            </a:r>
            <a:r>
              <a:rPr lang="en-US" sz="1600" dirty="0" err="1" smtClean="0"/>
              <a:t>precisos</a:t>
            </a:r>
            <a:r>
              <a:rPr lang="en-US" sz="1600" dirty="0" smtClean="0"/>
              <a:t> </a:t>
            </a:r>
            <a:r>
              <a:rPr lang="en-US" sz="1600" dirty="0" err="1" smtClean="0"/>
              <a:t>geralmente</a:t>
            </a:r>
            <a:r>
              <a:rPr lang="en-US" sz="1600" dirty="0" smtClean="0"/>
              <a:t> </a:t>
            </a:r>
            <a:r>
              <a:rPr lang="en-US" sz="1600" dirty="0" err="1" smtClean="0"/>
              <a:t>não</a:t>
            </a:r>
            <a:r>
              <a:rPr lang="en-US" sz="1600" dirty="0" smtClean="0"/>
              <a:t> </a:t>
            </a:r>
            <a:r>
              <a:rPr lang="en-US" sz="1600" dirty="0" err="1" smtClean="0"/>
              <a:t>faz</a:t>
            </a:r>
            <a:r>
              <a:rPr lang="en-US" sz="1600" dirty="0" smtClean="0"/>
              <a:t> </a:t>
            </a:r>
            <a:r>
              <a:rPr lang="en-US" sz="1600" dirty="0" err="1" smtClean="0"/>
              <a:t>muita</a:t>
            </a:r>
            <a:r>
              <a:rPr lang="en-US" sz="1600" dirty="0" smtClean="0"/>
              <a:t> </a:t>
            </a:r>
            <a:r>
              <a:rPr lang="en-US" sz="1600" dirty="0" err="1" smtClean="0"/>
              <a:t>diferença</a:t>
            </a:r>
            <a:r>
              <a:rPr lang="en-US" sz="1600" dirty="0" smtClean="0"/>
              <a:t> a </a:t>
            </a:r>
            <a:r>
              <a:rPr lang="en-US" sz="1600" dirty="0" err="1" smtClean="0"/>
              <a:t>partir</a:t>
            </a:r>
            <a:r>
              <a:rPr lang="en-US" sz="1600" dirty="0" smtClean="0"/>
              <a:t> do valor 0.1, o </a:t>
            </a:r>
            <a:r>
              <a:rPr lang="en-US" sz="1600" dirty="0" err="1" smtClean="0"/>
              <a:t>único</a:t>
            </a:r>
            <a:r>
              <a:rPr lang="en-US" sz="1600" dirty="0" smtClean="0"/>
              <a:t> </a:t>
            </a:r>
            <a:r>
              <a:rPr lang="en-US" sz="1600" dirty="0" err="1" smtClean="0"/>
              <a:t>efeito</a:t>
            </a:r>
            <a:r>
              <a:rPr lang="en-US" sz="1600" dirty="0" smtClean="0"/>
              <a:t> </a:t>
            </a:r>
            <a:r>
              <a:rPr lang="en-US" sz="1600" dirty="0" err="1" smtClean="0"/>
              <a:t>obtido</a:t>
            </a:r>
            <a:r>
              <a:rPr lang="en-US" sz="1600" dirty="0" smtClean="0"/>
              <a:t> é o de </a:t>
            </a:r>
            <a:r>
              <a:rPr lang="en-US" sz="1600" dirty="0" err="1" smtClean="0"/>
              <a:t>linhas</a:t>
            </a:r>
            <a:r>
              <a:rPr lang="en-US" sz="1600" dirty="0" smtClean="0"/>
              <a:t> </a:t>
            </a:r>
            <a:r>
              <a:rPr lang="en-US" sz="1600" dirty="0" err="1" smtClean="0"/>
              <a:t>mais</a:t>
            </a:r>
            <a:r>
              <a:rPr lang="en-US" sz="1600" dirty="0" smtClean="0"/>
              <a:t> </a:t>
            </a:r>
            <a:r>
              <a:rPr lang="en-US" sz="1600" dirty="0" err="1" smtClean="0"/>
              <a:t>escurecidas</a:t>
            </a:r>
            <a:r>
              <a:rPr lang="en-US" sz="1600" dirty="0" smtClean="0"/>
              <a:t>, </a:t>
            </a:r>
            <a:r>
              <a:rPr lang="en-US" sz="1600" dirty="0" err="1" smtClean="0"/>
              <a:t>devido</a:t>
            </a:r>
            <a:r>
              <a:rPr lang="en-US" sz="1600" dirty="0" smtClean="0"/>
              <a:t> </a:t>
            </a:r>
            <a:r>
              <a:rPr lang="en-US" sz="1600" dirty="0" err="1" smtClean="0"/>
              <a:t>ao</a:t>
            </a:r>
            <a:r>
              <a:rPr lang="en-US" sz="1600" dirty="0" smtClean="0"/>
              <a:t> </a:t>
            </a:r>
            <a:r>
              <a:rPr lang="en-US" sz="1600" dirty="0" err="1" smtClean="0"/>
              <a:t>aumento</a:t>
            </a:r>
            <a:r>
              <a:rPr lang="en-US" sz="1600" dirty="0" smtClean="0"/>
              <a:t> </a:t>
            </a:r>
            <a:r>
              <a:rPr lang="en-US" sz="1600" dirty="0" err="1" smtClean="0"/>
              <a:t>da</a:t>
            </a:r>
            <a:r>
              <a:rPr lang="en-US" sz="1600" dirty="0" smtClean="0"/>
              <a:t> </a:t>
            </a:r>
            <a:r>
              <a:rPr lang="en-US" sz="1600" dirty="0" err="1" smtClean="0"/>
              <a:t>quantidade</a:t>
            </a:r>
            <a:r>
              <a:rPr lang="en-US" sz="1600" dirty="0" smtClean="0"/>
              <a:t> de </a:t>
            </a:r>
            <a:r>
              <a:rPr lang="en-US" sz="1600" dirty="0" err="1" smtClean="0"/>
              <a:t>vértices</a:t>
            </a:r>
            <a:r>
              <a:rPr lang="en-US" sz="1600" dirty="0" smtClean="0"/>
              <a:t>. </a:t>
            </a:r>
            <a:r>
              <a:rPr lang="en-US" sz="1600" dirty="0" err="1" smtClean="0"/>
              <a:t>Em</a:t>
            </a:r>
            <a:r>
              <a:rPr lang="en-US" sz="1600" dirty="0" smtClean="0"/>
              <a:t> </a:t>
            </a:r>
            <a:r>
              <a:rPr lang="en-US" sz="1600" dirty="0" err="1" smtClean="0"/>
              <a:t>geral</a:t>
            </a:r>
            <a:r>
              <a:rPr lang="en-US" sz="1600" dirty="0" smtClean="0"/>
              <a:t> o valor 0.01 é o </a:t>
            </a:r>
            <a:r>
              <a:rPr lang="en-US" sz="1600" dirty="0" err="1" smtClean="0"/>
              <a:t>suficiente</a:t>
            </a:r>
            <a:r>
              <a:rPr lang="en-US" sz="1600" dirty="0" smtClean="0"/>
              <a:t> </a:t>
            </a:r>
            <a:r>
              <a:rPr lang="en-US" sz="1600" dirty="0" err="1" smtClean="0"/>
              <a:t>para</a:t>
            </a:r>
            <a:r>
              <a:rPr lang="en-US" sz="1600" dirty="0" smtClean="0"/>
              <a:t> </a:t>
            </a:r>
            <a:r>
              <a:rPr lang="en-US" sz="1600" dirty="0" err="1" smtClean="0"/>
              <a:t>obter</a:t>
            </a:r>
            <a:r>
              <a:rPr lang="en-US" sz="1600" dirty="0"/>
              <a:t> </a:t>
            </a:r>
            <a:r>
              <a:rPr lang="en-US" sz="1600" dirty="0" smtClean="0"/>
              <a:t>um </a:t>
            </a:r>
            <a:r>
              <a:rPr lang="en-US" sz="1600" dirty="0" err="1" smtClean="0"/>
              <a:t>intervalo</a:t>
            </a:r>
            <a:r>
              <a:rPr lang="en-US" sz="1600" dirty="0" smtClean="0"/>
              <a:t> </a:t>
            </a:r>
            <a:r>
              <a:rPr lang="en-US" sz="1600" dirty="0" err="1" smtClean="0"/>
              <a:t>preciso</a:t>
            </a:r>
            <a:r>
              <a:rPr lang="en-US" sz="1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208</TotalTime>
  <Words>704</Words>
  <Application>Microsoft Office PowerPoint</Application>
  <PresentationFormat>Apresentação na tela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Austin</vt:lpstr>
      <vt:lpstr>Criando regiões destacadas em R</vt:lpstr>
      <vt:lpstr>Motivação</vt:lpstr>
      <vt:lpstr>Gerando o Gráfico</vt:lpstr>
      <vt:lpstr>Gerando o Gráfico</vt:lpstr>
      <vt:lpstr>Criando regiões destacadas simples</vt:lpstr>
      <vt:lpstr>Regiões destacadas simples</vt:lpstr>
      <vt:lpstr>Regiões destacadas mais elaboradas</vt:lpstr>
      <vt:lpstr>Criando regiões destacadas mais elaboradas</vt:lpstr>
      <vt:lpstr>Criando regiões destacadas mais elaboradas</vt:lpstr>
      <vt:lpstr>Recomendações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Criando regiões destacadas em R</dc:title>
  <dc:creator>Leo</dc:creator>
  <cp:lastModifiedBy>davn</cp:lastModifiedBy>
  <cp:revision>49</cp:revision>
  <dcterms:created xsi:type="dcterms:W3CDTF">2009-05-29T10:53:29Z</dcterms:created>
  <dcterms:modified xsi:type="dcterms:W3CDTF">2011-06-15T17:50:21Z</dcterms:modified>
</cp:coreProperties>
</file>