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64" r:id="rId5"/>
    <p:sldId id="257" r:id="rId6"/>
    <p:sldId id="258" r:id="rId7"/>
    <p:sldId id="259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56501A-6742-4367-8A6A-61FC89A0A7B4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20D63F7-59FA-48D3-B387-04A4E62A8C0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6501A-6742-4367-8A6A-61FC89A0A7B4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63F7-59FA-48D3-B387-04A4E62A8C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6501A-6742-4367-8A6A-61FC89A0A7B4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63F7-59FA-48D3-B387-04A4E62A8C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6501A-6742-4367-8A6A-61FC89A0A7B4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63F7-59FA-48D3-B387-04A4E62A8C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6501A-6742-4367-8A6A-61FC89A0A7B4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63F7-59FA-48D3-B387-04A4E62A8C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6501A-6742-4367-8A6A-61FC89A0A7B4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63F7-59FA-48D3-B387-04A4E62A8C0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6501A-6742-4367-8A6A-61FC89A0A7B4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63F7-59FA-48D3-B387-04A4E62A8C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6501A-6742-4367-8A6A-61FC89A0A7B4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63F7-59FA-48D3-B387-04A4E62A8C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6501A-6742-4367-8A6A-61FC89A0A7B4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63F7-59FA-48D3-B387-04A4E62A8C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6501A-6742-4367-8A6A-61FC89A0A7B4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63F7-59FA-48D3-B387-04A4E62A8C0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6501A-6742-4367-8A6A-61FC89A0A7B4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63F7-59FA-48D3-B387-04A4E62A8C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356501A-6742-4367-8A6A-61FC89A0A7B4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20D63F7-59FA-48D3-B387-04A4E62A8C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Tabelas de Frequência e Testes de Hipótese em R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Monitoria de Estatística e Probabilidade para </a:t>
            </a:r>
            <a:r>
              <a:rPr lang="pt-BR" dirty="0" smtClean="0"/>
              <a:t>Computação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Tabelas de Frequência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323652"/>
            <a:ext cx="7109908" cy="3508977"/>
          </a:xfrm>
        </p:spPr>
        <p:txBody>
          <a:bodyPr/>
          <a:lstStyle/>
          <a:p>
            <a:pPr marL="68580" indent="0">
              <a:buNone/>
            </a:pPr>
            <a:endParaRPr lang="pt-BR" dirty="0" smtClean="0"/>
          </a:p>
          <a:p>
            <a:pPr marL="68580" indent="0">
              <a:buNone/>
            </a:pPr>
            <a:r>
              <a:rPr lang="pt-BR" dirty="0" smtClean="0"/>
              <a:t>Dado um vetor de dados x, podemos construir a sua tabela de frequência através da função</a:t>
            </a:r>
          </a:p>
          <a:p>
            <a:pPr marL="68580" indent="0">
              <a:buNone/>
            </a:pPr>
            <a:endParaRPr lang="pt-BR" dirty="0" smtClean="0"/>
          </a:p>
          <a:p>
            <a:pPr marL="68580" indent="0"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data.frame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(table(cut(x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seq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(min, max, by = n)))) 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640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Atributos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323652"/>
            <a:ext cx="7262308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data.frame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(table(cut(x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seq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(min, max, by =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k)))) 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x</a:t>
            </a:r>
            <a:r>
              <a:rPr lang="pt-BR" dirty="0" smtClean="0"/>
              <a:t> – o vetor que contém os dados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min</a:t>
            </a:r>
            <a:r>
              <a:rPr lang="pt-BR" dirty="0" smtClean="0"/>
              <a:t> – menor valor de x</a:t>
            </a:r>
          </a:p>
          <a:p>
            <a:r>
              <a:rPr lang="pt-BR" dirty="0" err="1" smtClean="0">
                <a:solidFill>
                  <a:srgbClr val="FF0000"/>
                </a:solidFill>
              </a:rPr>
              <a:t>max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– maior valor de x</a:t>
            </a:r>
          </a:p>
          <a:p>
            <a:r>
              <a:rPr lang="pt-BR" dirty="0">
                <a:solidFill>
                  <a:srgbClr val="FF0000"/>
                </a:solidFill>
              </a:rPr>
              <a:t>k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– intervalo de cada frequência</a:t>
            </a:r>
          </a:p>
          <a:p>
            <a:pPr marL="68580" indent="0" algn="ctr">
              <a:buNone/>
            </a:pPr>
            <a:r>
              <a:rPr lang="pt-BR" sz="2000" dirty="0" smtClean="0"/>
              <a:t>Qual seria o valor ideal para k?</a:t>
            </a:r>
          </a:p>
          <a:p>
            <a:pPr marL="68580" indent="0" algn="ctr">
              <a:buNone/>
            </a:pPr>
            <a:endParaRPr lang="pt-BR" dirty="0" smtClean="0"/>
          </a:p>
          <a:p>
            <a:pPr marL="68580" indent="0" algn="ctr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26924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323652"/>
            <a:ext cx="7033708" cy="3508977"/>
          </a:xfrm>
        </p:spPr>
        <p:txBody>
          <a:bodyPr/>
          <a:lstStyle/>
          <a:p>
            <a:pPr marL="68580" indent="0">
              <a:buNone/>
            </a:pPr>
            <a:endParaRPr lang="pt-BR" sz="2000" dirty="0" smtClean="0"/>
          </a:p>
          <a:p>
            <a:pPr marL="68580" indent="0">
              <a:buNone/>
            </a:pP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x = </a:t>
            </a:r>
            <a:r>
              <a:rPr lang="pt-BR" sz="2000" dirty="0" err="1" smtClean="0">
                <a:latin typeface="Consolas" pitchFamily="49" charset="0"/>
                <a:cs typeface="Consolas" pitchFamily="49" charset="0"/>
              </a:rPr>
              <a:t>datasets</a:t>
            </a:r>
            <a:r>
              <a:rPr lang="pt-BR" sz="2000" dirty="0">
                <a:latin typeface="Consolas" pitchFamily="49" charset="0"/>
                <a:cs typeface="Consolas" pitchFamily="49" charset="0"/>
              </a:rPr>
              <a:t>::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CO2$uptake</a:t>
            </a:r>
          </a:p>
          <a:p>
            <a:pPr marL="68580" indent="0">
              <a:buNone/>
            </a:pP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k = (</a:t>
            </a:r>
            <a:r>
              <a:rPr lang="pt-BR" sz="2000" dirty="0" err="1" smtClean="0">
                <a:latin typeface="Consolas" pitchFamily="49" charset="0"/>
                <a:cs typeface="Consolas" pitchFamily="49" charset="0"/>
              </a:rPr>
              <a:t>max</a:t>
            </a:r>
            <a:r>
              <a:rPr lang="pt-BR" sz="2000" dirty="0" smtClean="0">
                <a:latin typeface="Consolas" pitchFamily="49" charset="0"/>
                <a:cs typeface="Consolas" pitchFamily="49" charset="0"/>
              </a:rPr>
              <a:t>(x) - min(x))/7</a:t>
            </a:r>
          </a:p>
          <a:p>
            <a:pPr marL="68580" indent="0"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seq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(min(x), max(x),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by = k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 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cut(x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seq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(min(x), max(x),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by =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k))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table(cut(x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seq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(min(x), max(x),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by =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k)))</a:t>
            </a:r>
          </a:p>
          <a:p>
            <a:pPr marL="68580" indent="0"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data.frame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(table(cut(x,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seq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(min(x), max(x),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by =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k)))) 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endParaRPr lang="pt-BR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8423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Teste de Hipótese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Dado um </a:t>
            </a:r>
            <a:r>
              <a:rPr lang="en-US" dirty="0" err="1" smtClean="0"/>
              <a:t>vetor</a:t>
            </a:r>
            <a:r>
              <a:rPr lang="en-US" dirty="0" smtClean="0"/>
              <a:t> de dados x,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fazer</a:t>
            </a:r>
            <a:r>
              <a:rPr lang="en-US" dirty="0" smtClean="0"/>
              <a:t> um </a:t>
            </a:r>
            <a:r>
              <a:rPr lang="en-US" dirty="0" err="1" smtClean="0"/>
              <a:t>teste</a:t>
            </a:r>
            <a:r>
              <a:rPr lang="en-US" dirty="0" smtClean="0"/>
              <a:t> de </a:t>
            </a:r>
            <a:r>
              <a:rPr lang="en-US" dirty="0" err="1" smtClean="0"/>
              <a:t>hipótese</a:t>
            </a:r>
            <a:r>
              <a:rPr lang="en-US" dirty="0" smtClean="0"/>
              <a:t> </a:t>
            </a:r>
            <a:r>
              <a:rPr lang="en-US" dirty="0" err="1" smtClean="0"/>
              <a:t>através</a:t>
            </a:r>
            <a:r>
              <a:rPr lang="en-US" dirty="0" smtClean="0"/>
              <a:t> da </a:t>
            </a:r>
            <a:r>
              <a:rPr lang="en-US" dirty="0" err="1" smtClean="0"/>
              <a:t>função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t.test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(x, alternative, mu,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conf.level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</a:t>
            </a:r>
            <a:endParaRPr lang="pt-BR" sz="20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Atributos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/>
          </a:bodyPr>
          <a:lstStyle/>
          <a:p>
            <a:pPr algn="just"/>
            <a:r>
              <a:rPr lang="pt-BR" sz="2400" dirty="0" smtClean="0">
                <a:solidFill>
                  <a:srgbClr val="FF0000"/>
                </a:solidFill>
              </a:rPr>
              <a:t>x</a:t>
            </a:r>
            <a:r>
              <a:rPr lang="pt-BR" sz="2400" dirty="0" smtClean="0"/>
              <a:t> - </a:t>
            </a:r>
            <a:r>
              <a:rPr lang="pt-BR" sz="2400" dirty="0"/>
              <a:t>um vetor (</a:t>
            </a:r>
            <a:r>
              <a:rPr lang="pt-BR" sz="2400" dirty="0" smtClean="0"/>
              <a:t>não-vazio) </a:t>
            </a:r>
            <a:r>
              <a:rPr lang="pt-BR" sz="2400" dirty="0"/>
              <a:t>de valores de dados numéricos.</a:t>
            </a:r>
            <a:endParaRPr lang="pt-BR" sz="2400" dirty="0" smtClean="0"/>
          </a:p>
          <a:p>
            <a:pPr algn="just"/>
            <a:r>
              <a:rPr lang="pt-BR" sz="2400" dirty="0" err="1" smtClean="0">
                <a:solidFill>
                  <a:srgbClr val="FF0000"/>
                </a:solidFill>
              </a:rPr>
              <a:t>alternative</a:t>
            </a:r>
            <a:r>
              <a:rPr lang="pt-BR" sz="2400" dirty="0" smtClean="0"/>
              <a:t> </a:t>
            </a:r>
            <a:r>
              <a:rPr lang="pt-BR" dirty="0"/>
              <a:t>- uma </a:t>
            </a:r>
            <a:r>
              <a:rPr lang="pt-BR" dirty="0" err="1"/>
              <a:t>string</a:t>
            </a:r>
            <a:r>
              <a:rPr lang="pt-BR" dirty="0"/>
              <a:t> que especifica a hipótese alternativa. Pode ser </a:t>
            </a:r>
            <a:r>
              <a:rPr lang="en-US" dirty="0"/>
              <a:t>"</a:t>
            </a:r>
            <a:r>
              <a:rPr lang="en-US" dirty="0" err="1"/>
              <a:t>two.sided</a:t>
            </a:r>
            <a:r>
              <a:rPr lang="en-US" dirty="0"/>
              <a:t>" (</a:t>
            </a:r>
            <a:r>
              <a:rPr lang="en-US" dirty="0" err="1"/>
              <a:t>padrão</a:t>
            </a:r>
            <a:r>
              <a:rPr lang="en-US" dirty="0"/>
              <a:t>), "greater" </a:t>
            </a:r>
            <a:r>
              <a:rPr lang="en-US" dirty="0" err="1"/>
              <a:t>ou</a:t>
            </a:r>
            <a:r>
              <a:rPr lang="en-US" dirty="0"/>
              <a:t> "less". </a:t>
            </a:r>
            <a:r>
              <a:rPr lang="pt-BR" dirty="0"/>
              <a:t>Você pode especificar apenas a letra inicial</a:t>
            </a:r>
          </a:p>
          <a:p>
            <a:pPr algn="just"/>
            <a:r>
              <a:rPr lang="pt-BR" sz="2400" dirty="0" smtClean="0">
                <a:solidFill>
                  <a:srgbClr val="FF0000"/>
                </a:solidFill>
              </a:rPr>
              <a:t>mu</a:t>
            </a:r>
            <a:r>
              <a:rPr lang="pt-BR" sz="2400" dirty="0" smtClean="0"/>
              <a:t> –  </a:t>
            </a:r>
            <a:r>
              <a:rPr lang="pt-BR" sz="2400" dirty="0"/>
              <a:t>um número que indica o verdadeiro valor da média</a:t>
            </a:r>
            <a:endParaRPr lang="pt-BR" sz="2400" dirty="0" smtClean="0"/>
          </a:p>
          <a:p>
            <a:pPr algn="just"/>
            <a:r>
              <a:rPr lang="pt-BR" sz="2400" dirty="0" err="1" smtClean="0">
                <a:solidFill>
                  <a:srgbClr val="FF0000"/>
                </a:solidFill>
              </a:rPr>
              <a:t>conf.level</a:t>
            </a:r>
            <a:r>
              <a:rPr lang="pt-BR" sz="2400" dirty="0" smtClean="0">
                <a:solidFill>
                  <a:srgbClr val="FF0000"/>
                </a:solidFill>
              </a:rPr>
              <a:t> </a:t>
            </a:r>
            <a:r>
              <a:rPr lang="pt-BR" sz="2400" dirty="0" smtClean="0"/>
              <a:t>- </a:t>
            </a:r>
            <a:r>
              <a:rPr lang="pt-BR" sz="2400" dirty="0"/>
              <a:t>nível de confiança do </a:t>
            </a:r>
            <a:r>
              <a:rPr lang="pt-BR" sz="2400" dirty="0" smtClean="0"/>
              <a:t>intervalo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Uma amostra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#lendo uma amostra exemplo do R</a:t>
            </a:r>
          </a:p>
          <a:p>
            <a:pPr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CO2 &lt;-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datasets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::CO2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t.test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(x = CO2$conc, mu = 435, alternative = "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two.sided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",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conf.level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0.95)</a:t>
            </a:r>
            <a:endParaRPr lang="pt-BR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 de Hipótese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pt-BR" dirty="0" smtClean="0"/>
              <a:t>Podemos especificar um vetor adicional para fazer um teste com duas amostras:</a:t>
            </a:r>
          </a:p>
          <a:p>
            <a:pPr marL="68580" indent="0">
              <a:buNone/>
            </a:pPr>
            <a:endParaRPr lang="pt-BR" dirty="0"/>
          </a:p>
          <a:p>
            <a:pPr marL="68580" indent="0"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t.test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(x,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y, alternative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, mu,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conf.level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68580" indent="0">
              <a:buNone/>
            </a:pP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en-US" dirty="0" err="1"/>
              <a:t>Exemplo</a:t>
            </a:r>
            <a:r>
              <a:rPr lang="en-US" dirty="0"/>
              <a:t>:</a:t>
            </a:r>
          </a:p>
          <a:p>
            <a:pPr marL="68580" indent="0">
              <a:buNone/>
            </a:pP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t.test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(x = CO2$conc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y = CO2$uptake, mu = 435, alternative = "greater",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conf.level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0.95)</a:t>
            </a:r>
            <a:endParaRPr lang="pt-BR" sz="2000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endParaRPr lang="pt-BR" sz="2000" dirty="0">
              <a:latin typeface="Consolas" pitchFamily="49" charset="0"/>
              <a:cs typeface="Consolas" pitchFamily="49" charset="0"/>
            </a:endParaRP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316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119</TotalTime>
  <Words>316</Words>
  <Application>Microsoft Office PowerPoint</Application>
  <PresentationFormat>Apresentação na tela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Austin</vt:lpstr>
      <vt:lpstr>Tabelas de Frequência e Testes de Hipótese em R</vt:lpstr>
      <vt:lpstr>Tabelas de Frequência</vt:lpstr>
      <vt:lpstr>Atributos</vt:lpstr>
      <vt:lpstr>Exemplo</vt:lpstr>
      <vt:lpstr>Teste de Hipótese</vt:lpstr>
      <vt:lpstr>Atributos</vt:lpstr>
      <vt:lpstr>Exemplo</vt:lpstr>
      <vt:lpstr>Teste de Hipótese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Teste hipótese em R</dc:title>
  <dc:creator>Ricardo</dc:creator>
  <cp:lastModifiedBy>Diogo</cp:lastModifiedBy>
  <cp:revision>15</cp:revision>
  <dcterms:created xsi:type="dcterms:W3CDTF">2010-11-23T11:35:34Z</dcterms:created>
  <dcterms:modified xsi:type="dcterms:W3CDTF">2011-06-17T03:38:36Z</dcterms:modified>
</cp:coreProperties>
</file>