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72" r:id="rId12"/>
    <p:sldId id="271" r:id="rId13"/>
    <p:sldId id="273" r:id="rId14"/>
    <p:sldId id="274" r:id="rId15"/>
    <p:sldId id="265" r:id="rId16"/>
    <p:sldId id="267" r:id="rId17"/>
    <p:sldId id="268" r:id="rId18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7861" autoAdjust="0"/>
  </p:normalViewPr>
  <p:slideViewPr>
    <p:cSldViewPr>
      <p:cViewPr varScale="1">
        <p:scale>
          <a:sx n="67" d="100"/>
          <a:sy n="67" d="100"/>
        </p:scale>
        <p:origin x="-93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4E84FB-EC7F-4619-AC7D-C6CA8DA70C51}" type="datetimeFigureOut">
              <a:rPr lang="pt-BR" smtClean="0"/>
              <a:t>16/11/2009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1F9321-5AD4-48B1-8E73-34EA37A92704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Colocar Logo</a:t>
            </a:r>
            <a:r>
              <a:rPr lang="pt-BR" baseline="0" dirty="0" smtClean="0"/>
              <a:t> da Empresa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1F9321-5AD4-48B1-8E73-34EA37A92704}" type="slidenum">
              <a:rPr lang="pt-BR" smtClean="0"/>
              <a:t>1</a:t>
            </a:fld>
            <a:endParaRPr lang="pt-B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Introdução:</a:t>
            </a:r>
            <a:r>
              <a:rPr lang="pt-BR" baseline="0" dirty="0" smtClean="0"/>
              <a:t> Falar sobre o que o software trata, em que contexto ele se encaixa.</a:t>
            </a:r>
          </a:p>
          <a:p>
            <a:r>
              <a:rPr lang="pt-BR" baseline="0" dirty="0" smtClean="0"/>
              <a:t>Descrição: Falar sobre as funcionalidades do software, os diferenciais q ele apresenta.</a:t>
            </a:r>
          </a:p>
          <a:p>
            <a:r>
              <a:rPr lang="pt-BR" baseline="0" dirty="0" smtClean="0"/>
              <a:t>Detalhamento do Projeto: Falar a respeito do calendário estipulado, dos cargos de cada membro e a abordagem utilizada para desenvolvimento (citar fases do projeto).</a:t>
            </a:r>
          </a:p>
          <a:p>
            <a:r>
              <a:rPr lang="pt-BR" baseline="0" dirty="0" smtClean="0"/>
              <a:t>Principais Casos de Uso: Mostrar e descrever os diagramas dos Casos a serem apresentados.</a:t>
            </a:r>
          </a:p>
          <a:p>
            <a:r>
              <a:rPr lang="pt-BR" baseline="0" dirty="0" smtClean="0"/>
              <a:t>Demonstração: Demonstrar os Casos de Uso via software e (talvez) mostrar os testes do </a:t>
            </a:r>
            <a:r>
              <a:rPr lang="pt-BR" baseline="0" dirty="0" err="1" smtClean="0"/>
              <a:t>JUnits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1F9321-5AD4-48B1-8E73-34EA37A92704}" type="slidenum">
              <a:rPr lang="pt-BR" smtClean="0"/>
              <a:t>3</a:t>
            </a:fld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iângulo retângulo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grpSp>
        <p:nvGrpSpPr>
          <p:cNvPr id="2" name="Grupo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orma livre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orma livre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orma livre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Conector reto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E5A68D0-BAFC-4F51-9C2A-26E1418E4BB3}" type="datetimeFigureOut">
              <a:rPr lang="pt-BR" smtClean="0"/>
              <a:t>16/11/2009</a:t>
            </a:fld>
            <a:endParaRPr lang="pt-BR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761237C-1EC8-4BE1-A583-9F607F749658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5A68D0-BAFC-4F51-9C2A-26E1418E4BB3}" type="datetimeFigureOut">
              <a:rPr lang="pt-BR" smtClean="0"/>
              <a:t>16/11/2009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761237C-1EC8-4BE1-A583-9F607F749658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5A68D0-BAFC-4F51-9C2A-26E1418E4BB3}" type="datetimeFigureOut">
              <a:rPr lang="pt-BR" smtClean="0"/>
              <a:t>16/11/2009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761237C-1EC8-4BE1-A583-9F607F749658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5A68D0-BAFC-4F51-9C2A-26E1418E4BB3}" type="datetimeFigureOut">
              <a:rPr lang="pt-BR" smtClean="0"/>
              <a:t>16/11/2009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761237C-1EC8-4BE1-A583-9F607F749658}" type="slidenum">
              <a:rPr lang="pt-BR" smtClean="0"/>
              <a:t>‹nº›</a:t>
            </a:fld>
            <a:endParaRPr lang="pt-BR"/>
          </a:p>
        </p:txBody>
      </p:sp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5A68D0-BAFC-4F51-9C2A-26E1418E4BB3}" type="datetimeFigureOut">
              <a:rPr lang="pt-BR" smtClean="0"/>
              <a:t>16/11/2009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761237C-1EC8-4BE1-A583-9F607F749658}" type="slidenum">
              <a:rPr lang="pt-BR" smtClean="0"/>
              <a:t>‹nº›</a:t>
            </a:fld>
            <a:endParaRPr lang="pt-BR"/>
          </a:p>
        </p:txBody>
      </p:sp>
      <p:sp>
        <p:nvSpPr>
          <p:cNvPr id="7" name="Divis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Divis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5A68D0-BAFC-4F51-9C2A-26E1418E4BB3}" type="datetimeFigureOut">
              <a:rPr lang="pt-BR" smtClean="0"/>
              <a:t>16/11/2009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761237C-1EC8-4BE1-A583-9F607F749658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Título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5A68D0-BAFC-4F51-9C2A-26E1418E4BB3}" type="datetimeFigureOut">
              <a:rPr lang="pt-BR" smtClean="0"/>
              <a:t>16/11/2009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761237C-1EC8-4BE1-A583-9F607F749658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5A68D0-BAFC-4F51-9C2A-26E1418E4BB3}" type="datetimeFigureOut">
              <a:rPr lang="pt-BR" smtClean="0"/>
              <a:t>16/11/2009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761237C-1EC8-4BE1-A583-9F607F749658}" type="slidenum">
              <a:rPr lang="pt-BR" smtClean="0"/>
              <a:t>‹nº›</a:t>
            </a:fld>
            <a:endParaRPr lang="pt-BR"/>
          </a:p>
        </p:txBody>
      </p:sp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5A68D0-BAFC-4F51-9C2A-26E1418E4BB3}" type="datetimeFigureOut">
              <a:rPr lang="pt-BR" smtClean="0"/>
              <a:t>16/11/2009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761237C-1EC8-4BE1-A583-9F607F749658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2E5A68D0-BAFC-4F51-9C2A-26E1418E4BB3}" type="datetimeFigureOut">
              <a:rPr lang="pt-BR" smtClean="0"/>
              <a:t>16/11/2009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761237C-1EC8-4BE1-A583-9F607F749658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E5A68D0-BAFC-4F51-9C2A-26E1418E4BB3}" type="datetimeFigureOut">
              <a:rPr lang="pt-BR" smtClean="0"/>
              <a:t>16/11/2009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761237C-1EC8-4BE1-A583-9F607F749658}" type="slidenum">
              <a:rPr lang="pt-BR" smtClean="0"/>
              <a:t>‹nº›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orma livre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riângulo retângulo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Conector reto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ivis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Divis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rma livre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orma livre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riângulo retângulo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Conector reto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2E5A68D0-BAFC-4F51-9C2A-26E1418E4BB3}" type="datetimeFigureOut">
              <a:rPr lang="pt-BR" smtClean="0"/>
              <a:t>16/11/2009</a:t>
            </a:fld>
            <a:endParaRPr lang="pt-BR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6761237C-1EC8-4BE1-A583-9F607F749658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err="1" smtClean="0">
                <a:solidFill>
                  <a:srgbClr val="C00000"/>
                </a:solidFill>
              </a:rPr>
              <a:t>VIn</a:t>
            </a:r>
            <a:r>
              <a:rPr lang="pt-BR" dirty="0" smtClean="0"/>
              <a:t> </a:t>
            </a:r>
            <a:r>
              <a:rPr lang="pt-BR" dirty="0" smtClean="0">
                <a:solidFill>
                  <a:schemeClr val="accent1">
                    <a:lumMod val="75000"/>
                  </a:schemeClr>
                </a:solidFill>
              </a:rPr>
              <a:t>-</a:t>
            </a:r>
            <a:r>
              <a:rPr lang="pt-BR" dirty="0" smtClean="0"/>
              <a:t> </a:t>
            </a:r>
            <a:r>
              <a:rPr lang="pt-BR" dirty="0" smtClean="0">
                <a:solidFill>
                  <a:schemeClr val="accent1">
                    <a:lumMod val="75000"/>
                  </a:schemeClr>
                </a:solidFill>
              </a:rPr>
              <a:t>Vendas Inteligentes</a:t>
            </a:r>
            <a:endParaRPr lang="pt-BR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Subtítulo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pt-BR" dirty="0" smtClean="0"/>
              <a:t>Sistema de Gerenciamento de Ingressos</a:t>
            </a:r>
          </a:p>
          <a:p>
            <a:pPr algn="ctr"/>
            <a:r>
              <a:rPr lang="pt-BR" dirty="0" smtClean="0"/>
              <a:t>(SGI)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214282" y="0"/>
            <a:ext cx="8229600" cy="1143000"/>
          </a:xfrm>
        </p:spPr>
        <p:txBody>
          <a:bodyPr>
            <a:normAutofit/>
          </a:bodyPr>
          <a:lstStyle/>
          <a:p>
            <a:r>
              <a:rPr lang="pt-BR" sz="3200" dirty="0" smtClean="0"/>
              <a:t>Casos </a:t>
            </a:r>
            <a:r>
              <a:rPr lang="pt-BR" sz="3200" dirty="0" smtClean="0"/>
              <a:t>de Uso</a:t>
            </a:r>
            <a:endParaRPr lang="pt-BR" sz="3200" dirty="0"/>
          </a:p>
        </p:txBody>
      </p:sp>
      <p:graphicFrame>
        <p:nvGraphicFramePr>
          <p:cNvPr id="1028" name="Object 4"/>
          <p:cNvGraphicFramePr>
            <a:graphicFrameLocks noChangeAspect="1"/>
          </p:cNvGraphicFramePr>
          <p:nvPr/>
        </p:nvGraphicFramePr>
        <p:xfrm>
          <a:off x="500034" y="-142900"/>
          <a:ext cx="8001056" cy="6833427"/>
        </p:xfrm>
        <a:graphic>
          <a:graphicData uri="http://schemas.openxmlformats.org/presentationml/2006/ole">
            <p:oleObj spid="_x0000_s1028" name="Visio" r:id="rId3" imgW="11128820" imgH="9504845" progId="Visio.Drawing.11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214282" y="0"/>
            <a:ext cx="8229600" cy="1143000"/>
          </a:xfrm>
        </p:spPr>
        <p:txBody>
          <a:bodyPr>
            <a:normAutofit/>
          </a:bodyPr>
          <a:lstStyle/>
          <a:p>
            <a:r>
              <a:rPr lang="pt-BR" sz="3200" dirty="0" smtClean="0"/>
              <a:t>Casos </a:t>
            </a:r>
            <a:r>
              <a:rPr lang="pt-BR" sz="3200" dirty="0" smtClean="0"/>
              <a:t>de Uso</a:t>
            </a:r>
            <a:endParaRPr lang="pt-BR" sz="3200" dirty="0"/>
          </a:p>
        </p:txBody>
      </p:sp>
      <p:graphicFrame>
        <p:nvGraphicFramePr>
          <p:cNvPr id="1028" name="Object 4"/>
          <p:cNvGraphicFramePr>
            <a:graphicFrameLocks noChangeAspect="1"/>
          </p:cNvGraphicFramePr>
          <p:nvPr/>
        </p:nvGraphicFramePr>
        <p:xfrm>
          <a:off x="500034" y="-142900"/>
          <a:ext cx="8001056" cy="6833427"/>
        </p:xfrm>
        <a:graphic>
          <a:graphicData uri="http://schemas.openxmlformats.org/presentationml/2006/ole">
            <p:oleObj spid="_x0000_s3074" name="Visio" r:id="rId3" imgW="11128820" imgH="9504845" progId="Visio.Drawing.11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214282" y="0"/>
            <a:ext cx="8229600" cy="1143000"/>
          </a:xfrm>
        </p:spPr>
        <p:txBody>
          <a:bodyPr>
            <a:normAutofit/>
          </a:bodyPr>
          <a:lstStyle/>
          <a:p>
            <a:r>
              <a:rPr lang="pt-BR" sz="3200" dirty="0" smtClean="0"/>
              <a:t>Casos </a:t>
            </a:r>
            <a:r>
              <a:rPr lang="pt-BR" sz="3200" dirty="0" smtClean="0"/>
              <a:t>de Uso</a:t>
            </a:r>
            <a:endParaRPr lang="pt-BR" sz="3200" dirty="0"/>
          </a:p>
        </p:txBody>
      </p:sp>
      <p:graphicFrame>
        <p:nvGraphicFramePr>
          <p:cNvPr id="1028" name="Object 4"/>
          <p:cNvGraphicFramePr>
            <a:graphicFrameLocks noChangeAspect="1"/>
          </p:cNvGraphicFramePr>
          <p:nvPr/>
        </p:nvGraphicFramePr>
        <p:xfrm>
          <a:off x="500034" y="-142900"/>
          <a:ext cx="8001056" cy="6833427"/>
        </p:xfrm>
        <a:graphic>
          <a:graphicData uri="http://schemas.openxmlformats.org/presentationml/2006/ole">
            <p:oleObj spid="_x0000_s2050" name="Visio" r:id="rId3" imgW="11128820" imgH="9504845" progId="Visio.Drawing.11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214282" y="0"/>
            <a:ext cx="8229600" cy="1143000"/>
          </a:xfrm>
        </p:spPr>
        <p:txBody>
          <a:bodyPr>
            <a:normAutofit/>
          </a:bodyPr>
          <a:lstStyle/>
          <a:p>
            <a:r>
              <a:rPr lang="pt-BR" sz="3200" dirty="0" smtClean="0"/>
              <a:t>Casos </a:t>
            </a:r>
            <a:r>
              <a:rPr lang="pt-BR" sz="3200" dirty="0" smtClean="0"/>
              <a:t>de Uso</a:t>
            </a:r>
            <a:endParaRPr lang="pt-BR" sz="3200" dirty="0"/>
          </a:p>
        </p:txBody>
      </p:sp>
      <p:graphicFrame>
        <p:nvGraphicFramePr>
          <p:cNvPr id="1028" name="Object 4"/>
          <p:cNvGraphicFramePr>
            <a:graphicFrameLocks noChangeAspect="1"/>
          </p:cNvGraphicFramePr>
          <p:nvPr/>
        </p:nvGraphicFramePr>
        <p:xfrm>
          <a:off x="500034" y="-142900"/>
          <a:ext cx="8001056" cy="6833427"/>
        </p:xfrm>
        <a:graphic>
          <a:graphicData uri="http://schemas.openxmlformats.org/presentationml/2006/ole">
            <p:oleObj spid="_x0000_s4098" name="Visio" r:id="rId3" imgW="11128820" imgH="9504845" progId="Visio.Drawing.11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214282" y="0"/>
            <a:ext cx="8229600" cy="1143000"/>
          </a:xfrm>
        </p:spPr>
        <p:txBody>
          <a:bodyPr>
            <a:normAutofit/>
          </a:bodyPr>
          <a:lstStyle/>
          <a:p>
            <a:r>
              <a:rPr lang="pt-BR" sz="3200" dirty="0" smtClean="0"/>
              <a:t>Casos </a:t>
            </a:r>
            <a:r>
              <a:rPr lang="pt-BR" sz="3200" dirty="0" smtClean="0"/>
              <a:t>de Uso</a:t>
            </a:r>
            <a:endParaRPr lang="pt-BR" sz="3200" dirty="0"/>
          </a:p>
        </p:txBody>
      </p:sp>
      <p:graphicFrame>
        <p:nvGraphicFramePr>
          <p:cNvPr id="1028" name="Object 4"/>
          <p:cNvGraphicFramePr>
            <a:graphicFrameLocks noChangeAspect="1"/>
          </p:cNvGraphicFramePr>
          <p:nvPr/>
        </p:nvGraphicFramePr>
        <p:xfrm>
          <a:off x="500034" y="-142900"/>
          <a:ext cx="8001056" cy="6833427"/>
        </p:xfrm>
        <a:graphic>
          <a:graphicData uri="http://schemas.openxmlformats.org/presentationml/2006/ole">
            <p:oleObj spid="_x0000_s5122" name="Visio" r:id="rId3" imgW="11128820" imgH="9504845" progId="Visio.Drawing.11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Inserir e Consultar um Ambiente</a:t>
            </a:r>
          </a:p>
          <a:p>
            <a:pPr lvl="1"/>
            <a:r>
              <a:rPr lang="pt-BR" sz="1900" dirty="0" smtClean="0"/>
              <a:t>[UC001]</a:t>
            </a:r>
            <a:endParaRPr lang="pt-BR" sz="1900" dirty="0" smtClean="0"/>
          </a:p>
          <a:p>
            <a:pPr lvl="1"/>
            <a:r>
              <a:rPr lang="pt-BR" sz="1900" dirty="0" smtClean="0"/>
              <a:t>[UC007 ]</a:t>
            </a:r>
          </a:p>
          <a:p>
            <a:r>
              <a:rPr lang="pt-BR" dirty="0" smtClean="0"/>
              <a:t>Inserir e Remover um Evento</a:t>
            </a:r>
          </a:p>
          <a:p>
            <a:pPr lvl="1"/>
            <a:r>
              <a:rPr lang="pt-BR" sz="1900" dirty="0" smtClean="0"/>
              <a:t>[</a:t>
            </a:r>
            <a:r>
              <a:rPr lang="pt-BR" sz="1900" dirty="0" smtClean="0"/>
              <a:t>UC015]</a:t>
            </a:r>
            <a:endParaRPr lang="pt-BR" sz="1900" dirty="0" smtClean="0"/>
          </a:p>
          <a:p>
            <a:pPr lvl="1"/>
            <a:r>
              <a:rPr lang="pt-BR" sz="1900" dirty="0" smtClean="0"/>
              <a:t>[</a:t>
            </a:r>
            <a:r>
              <a:rPr lang="pt-BR" sz="1900" dirty="0" smtClean="0"/>
              <a:t>UC016]</a:t>
            </a:r>
            <a:endParaRPr lang="pt-BR" sz="1900" dirty="0" smtClean="0"/>
          </a:p>
          <a:p>
            <a:r>
              <a:rPr lang="pt-BR" dirty="0" smtClean="0"/>
              <a:t>Inserir, Alterar e Remover Reserva</a:t>
            </a:r>
          </a:p>
          <a:p>
            <a:pPr lvl="1"/>
            <a:r>
              <a:rPr lang="pt-BR" sz="1900" dirty="0" smtClean="0"/>
              <a:t>[</a:t>
            </a:r>
            <a:r>
              <a:rPr lang="pt-BR" sz="1900" dirty="0" smtClean="0"/>
              <a:t>UC004]</a:t>
            </a:r>
            <a:endParaRPr lang="pt-BR" sz="1900" dirty="0" smtClean="0"/>
          </a:p>
          <a:p>
            <a:pPr lvl="1"/>
            <a:r>
              <a:rPr lang="pt-BR" sz="1900" dirty="0" smtClean="0"/>
              <a:t>[</a:t>
            </a:r>
            <a:r>
              <a:rPr lang="pt-BR" sz="1900" dirty="0" smtClean="0"/>
              <a:t>UC005]</a:t>
            </a:r>
            <a:endParaRPr lang="pt-BR" sz="1900" dirty="0" smtClean="0"/>
          </a:p>
          <a:p>
            <a:pPr lvl="1"/>
            <a:r>
              <a:rPr lang="pt-BR" sz="1900" dirty="0" smtClean="0"/>
              <a:t>[</a:t>
            </a:r>
            <a:r>
              <a:rPr lang="pt-BR" sz="1900" dirty="0" smtClean="0"/>
              <a:t>UC006]</a:t>
            </a:r>
            <a:endParaRPr lang="pt-BR" sz="1900" dirty="0" smtClean="0"/>
          </a:p>
          <a:p>
            <a:r>
              <a:rPr lang="pt-BR" dirty="0" smtClean="0"/>
              <a:t>Emitir </a:t>
            </a:r>
            <a:r>
              <a:rPr lang="pt-BR" dirty="0" smtClean="0"/>
              <a:t>Ingresso</a:t>
            </a:r>
          </a:p>
          <a:p>
            <a:pPr lvl="1"/>
            <a:r>
              <a:rPr lang="pt-BR" sz="1900" dirty="0" smtClean="0"/>
              <a:t>[UC011]</a:t>
            </a:r>
            <a:endParaRPr lang="pt-BR" sz="1900" dirty="0" smtClean="0"/>
          </a:p>
          <a:p>
            <a:pPr>
              <a:buNone/>
            </a:pPr>
            <a:endParaRPr lang="pt-BR" dirty="0" smtClean="0"/>
          </a:p>
          <a:p>
            <a:pPr lvl="1">
              <a:buNone/>
            </a:pPr>
            <a:endParaRPr lang="pt-BR" sz="1900" dirty="0" smtClean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200" dirty="0" smtClean="0"/>
              <a:t>Principais Casos de Uso</a:t>
            </a:r>
            <a:endParaRPr lang="pt-BR" sz="32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200" dirty="0" smtClean="0"/>
              <a:t>Demonstração e Testes</a:t>
            </a:r>
            <a:endParaRPr lang="pt-BR" sz="32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Lauro Gonçalves da Rocha (lgr2)</a:t>
            </a:r>
          </a:p>
          <a:p>
            <a:r>
              <a:rPr lang="pt-BR" dirty="0" smtClean="0"/>
              <a:t>Leonardo Valeriano Neri (</a:t>
            </a:r>
            <a:r>
              <a:rPr lang="pt-BR" dirty="0" err="1" smtClean="0"/>
              <a:t>lvn</a:t>
            </a:r>
            <a:r>
              <a:rPr lang="pt-BR" dirty="0" smtClean="0"/>
              <a:t>)</a:t>
            </a:r>
          </a:p>
          <a:p>
            <a:r>
              <a:rPr lang="pt-BR" dirty="0" smtClean="0"/>
              <a:t>Maria </a:t>
            </a:r>
            <a:r>
              <a:rPr lang="pt-BR" dirty="0" err="1" smtClean="0"/>
              <a:t>Cireno</a:t>
            </a:r>
            <a:r>
              <a:rPr lang="pt-BR" dirty="0" smtClean="0"/>
              <a:t> Ribeiro (</a:t>
            </a:r>
            <a:r>
              <a:rPr lang="pt-BR" dirty="0" err="1" smtClean="0"/>
              <a:t>mcrs</a:t>
            </a:r>
            <a:r>
              <a:rPr lang="pt-BR" dirty="0" smtClean="0"/>
              <a:t>)</a:t>
            </a:r>
          </a:p>
          <a:p>
            <a:r>
              <a:rPr lang="pt-BR" dirty="0" err="1" smtClean="0"/>
              <a:t>Maryane</a:t>
            </a:r>
            <a:r>
              <a:rPr lang="pt-BR" dirty="0" smtClean="0"/>
              <a:t> Chagas Barbosa (</a:t>
            </a:r>
            <a:r>
              <a:rPr lang="pt-BR" dirty="0" err="1" smtClean="0"/>
              <a:t>mcbb</a:t>
            </a:r>
            <a:r>
              <a:rPr lang="pt-BR" dirty="0" smtClean="0"/>
              <a:t>)</a:t>
            </a:r>
          </a:p>
          <a:p>
            <a:r>
              <a:rPr lang="pt-BR" dirty="0" smtClean="0"/>
              <a:t>Pedro Augusto Lopes (</a:t>
            </a:r>
            <a:r>
              <a:rPr lang="pt-BR" dirty="0" err="1" smtClean="0"/>
              <a:t>palb</a:t>
            </a:r>
            <a:r>
              <a:rPr lang="pt-BR" dirty="0" smtClean="0"/>
              <a:t>)</a:t>
            </a:r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200" dirty="0" smtClean="0">
                <a:solidFill>
                  <a:schemeClr val="tx1"/>
                </a:solidFill>
              </a:rPr>
              <a:t>Equipe:</a:t>
            </a:r>
            <a:endParaRPr lang="pt-BR" sz="3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Introdução</a:t>
            </a:r>
          </a:p>
          <a:p>
            <a:r>
              <a:rPr lang="pt-BR" dirty="0" smtClean="0"/>
              <a:t>Descrição do Produto</a:t>
            </a:r>
          </a:p>
          <a:p>
            <a:r>
              <a:rPr lang="pt-BR" dirty="0" smtClean="0"/>
              <a:t>Detalhamento do Projeto</a:t>
            </a:r>
          </a:p>
          <a:p>
            <a:r>
              <a:rPr lang="pt-BR" dirty="0" smtClean="0"/>
              <a:t>Casos de Uso</a:t>
            </a:r>
          </a:p>
          <a:p>
            <a:r>
              <a:rPr lang="pt-BR" dirty="0" smtClean="0"/>
              <a:t>Demonstração e Testes</a:t>
            </a:r>
          </a:p>
          <a:p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200" dirty="0" smtClean="0">
                <a:solidFill>
                  <a:schemeClr val="tx1"/>
                </a:solidFill>
              </a:rPr>
              <a:t>Roteiro</a:t>
            </a:r>
            <a:endParaRPr lang="pt-BR" sz="3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Atender a grande demanda de</a:t>
            </a:r>
            <a:r>
              <a:rPr lang="pt-BR" sz="2300" dirty="0" smtClean="0"/>
              <a:t>:</a:t>
            </a:r>
          </a:p>
          <a:p>
            <a:pPr lvl="1"/>
            <a:r>
              <a:rPr lang="pt-BR" sz="1900" dirty="0" smtClean="0"/>
              <a:t> Teatros</a:t>
            </a:r>
          </a:p>
          <a:p>
            <a:pPr lvl="1"/>
            <a:r>
              <a:rPr lang="pt-BR" sz="1900" dirty="0" smtClean="0"/>
              <a:t> </a:t>
            </a:r>
            <a:r>
              <a:rPr lang="pt-BR" sz="1900" dirty="0" smtClean="0"/>
              <a:t>Estádios de </a:t>
            </a:r>
            <a:r>
              <a:rPr lang="pt-BR" sz="1900" dirty="0" smtClean="0"/>
              <a:t>Futebol</a:t>
            </a:r>
          </a:p>
          <a:p>
            <a:pPr lvl="1"/>
            <a:r>
              <a:rPr lang="pt-BR" sz="1900" dirty="0" smtClean="0"/>
              <a:t>Casas de </a:t>
            </a:r>
            <a:r>
              <a:rPr lang="pt-BR" sz="1900" dirty="0" smtClean="0"/>
              <a:t>Show</a:t>
            </a:r>
          </a:p>
          <a:p>
            <a:pPr lvl="1"/>
            <a:r>
              <a:rPr lang="pt-BR" sz="1900" dirty="0" smtClean="0"/>
              <a:t>Lugares em geral que promovem eventos</a:t>
            </a:r>
          </a:p>
          <a:p>
            <a:endParaRPr lang="pt-BR" dirty="0" smtClean="0"/>
          </a:p>
          <a:p>
            <a:r>
              <a:rPr lang="pt-BR" dirty="0" smtClean="0"/>
              <a:t>Suprir as seguintes necessidades:</a:t>
            </a:r>
          </a:p>
          <a:p>
            <a:pPr lvl="1"/>
            <a:r>
              <a:rPr lang="pt-BR" sz="1900" dirty="0" smtClean="0"/>
              <a:t>Gerenciar a venda de ingressos</a:t>
            </a:r>
          </a:p>
          <a:p>
            <a:pPr lvl="1"/>
            <a:r>
              <a:rPr lang="pt-BR" sz="1900" dirty="0" smtClean="0"/>
              <a:t>Administrar a </a:t>
            </a:r>
            <a:r>
              <a:rPr lang="pt-BR" sz="1900" dirty="0" smtClean="0"/>
              <a:t>alocação de </a:t>
            </a:r>
            <a:r>
              <a:rPr lang="pt-BR" sz="1900" dirty="0" smtClean="0"/>
              <a:t>pessoas nos locais do evento</a:t>
            </a:r>
          </a:p>
          <a:p>
            <a:pPr lvl="1"/>
            <a:r>
              <a:rPr lang="pt-BR" sz="1900" dirty="0" smtClean="0"/>
              <a:t>Visualizar a disponibilidade de lugares no local</a:t>
            </a:r>
            <a:endParaRPr lang="pt-BR" sz="1900" dirty="0" smtClean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200" dirty="0" smtClean="0">
                <a:solidFill>
                  <a:schemeClr val="tx1"/>
                </a:solidFill>
              </a:rPr>
              <a:t>Introdução – Contexto do software</a:t>
            </a:r>
            <a:endParaRPr lang="pt-BR" sz="3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Gerenciamento de Funcionários</a:t>
            </a:r>
          </a:p>
          <a:p>
            <a:pPr lvl="1"/>
            <a:r>
              <a:rPr lang="pt-BR" sz="1900" dirty="0" smtClean="0"/>
              <a:t>Cadastro</a:t>
            </a:r>
          </a:p>
          <a:p>
            <a:pPr lvl="1"/>
            <a:r>
              <a:rPr lang="pt-BR" sz="1900" dirty="0" smtClean="0"/>
              <a:t>Alteração de Cadastro</a:t>
            </a:r>
          </a:p>
          <a:p>
            <a:pPr lvl="1"/>
            <a:r>
              <a:rPr lang="pt-BR" sz="1900" dirty="0" smtClean="0"/>
              <a:t>Remoção</a:t>
            </a:r>
          </a:p>
          <a:p>
            <a:pPr lvl="1">
              <a:buNone/>
            </a:pPr>
            <a:endParaRPr lang="pt-BR" sz="1900" dirty="0" smtClean="0"/>
          </a:p>
          <a:p>
            <a:r>
              <a:rPr lang="pt-BR" dirty="0" smtClean="0"/>
              <a:t>Gerenciamento de Ambientes</a:t>
            </a:r>
          </a:p>
          <a:p>
            <a:pPr lvl="1"/>
            <a:r>
              <a:rPr lang="pt-BR" sz="1900" dirty="0" smtClean="0"/>
              <a:t>Criação</a:t>
            </a:r>
          </a:p>
          <a:p>
            <a:pPr lvl="1"/>
            <a:r>
              <a:rPr lang="pt-BR" sz="1900" dirty="0" smtClean="0"/>
              <a:t>Alteração</a:t>
            </a:r>
          </a:p>
          <a:p>
            <a:pPr lvl="1"/>
            <a:r>
              <a:rPr lang="pt-BR" sz="1900" dirty="0" smtClean="0"/>
              <a:t>Consulta</a:t>
            </a:r>
          </a:p>
          <a:p>
            <a:pPr lvl="1"/>
            <a:r>
              <a:rPr lang="pt-BR" sz="1900" dirty="0" smtClean="0"/>
              <a:t>Remoção</a:t>
            </a:r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200" dirty="0" smtClean="0"/>
              <a:t>Descrição do Produto – Serviços do SGI</a:t>
            </a:r>
            <a:endParaRPr lang="pt-BR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Gerenciamento </a:t>
            </a:r>
            <a:r>
              <a:rPr lang="pt-BR" dirty="0" smtClean="0"/>
              <a:t>de Eventos e </a:t>
            </a:r>
            <a:r>
              <a:rPr lang="pt-BR" dirty="0" smtClean="0"/>
              <a:t>Reservas</a:t>
            </a:r>
          </a:p>
          <a:p>
            <a:pPr lvl="1"/>
            <a:r>
              <a:rPr lang="pt-BR" sz="1900" dirty="0" smtClean="0"/>
              <a:t>Criação</a:t>
            </a:r>
          </a:p>
          <a:p>
            <a:pPr lvl="1"/>
            <a:r>
              <a:rPr lang="pt-BR" sz="1900" dirty="0" smtClean="0"/>
              <a:t>Alteração</a:t>
            </a:r>
          </a:p>
          <a:p>
            <a:pPr lvl="1"/>
            <a:r>
              <a:rPr lang="pt-BR" sz="1900" dirty="0" smtClean="0"/>
              <a:t>Consulta</a:t>
            </a:r>
          </a:p>
          <a:p>
            <a:pPr lvl="1"/>
            <a:r>
              <a:rPr lang="pt-BR" sz="1900" dirty="0" smtClean="0"/>
              <a:t>Remoção</a:t>
            </a:r>
            <a:endParaRPr lang="pt-BR" sz="1900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200" dirty="0" smtClean="0"/>
              <a:t>Descrição do Produto – Serviços do SGI</a:t>
            </a:r>
            <a:endParaRPr lang="pt-BR" sz="32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Recursos Humanos</a:t>
            </a:r>
          </a:p>
          <a:p>
            <a:pPr lvl="1"/>
            <a:r>
              <a:rPr lang="pt-BR" sz="1900" dirty="0" smtClean="0"/>
              <a:t>Gerente de projeto: </a:t>
            </a:r>
            <a:r>
              <a:rPr lang="pt-BR" sz="1900" dirty="0" err="1" smtClean="0"/>
              <a:t>Maryane</a:t>
            </a:r>
            <a:endParaRPr lang="pt-BR" sz="1900" dirty="0" smtClean="0"/>
          </a:p>
          <a:p>
            <a:pPr lvl="1"/>
            <a:r>
              <a:rPr lang="pt-BR" sz="1900" dirty="0" smtClean="0"/>
              <a:t>Arquiteto de software: Lauro</a:t>
            </a:r>
          </a:p>
          <a:p>
            <a:pPr lvl="1"/>
            <a:r>
              <a:rPr lang="pt-BR" sz="1900" dirty="0" smtClean="0"/>
              <a:t>Desenvolvedores: Lauro, Leonardo, Maria, </a:t>
            </a:r>
            <a:r>
              <a:rPr lang="pt-BR" sz="1900" dirty="0" err="1" smtClean="0"/>
              <a:t>Maryane</a:t>
            </a:r>
            <a:r>
              <a:rPr lang="pt-BR" sz="1900" dirty="0" smtClean="0"/>
              <a:t> e Pedro</a:t>
            </a:r>
          </a:p>
          <a:p>
            <a:pPr lvl="1">
              <a:buNone/>
            </a:pPr>
            <a:endParaRPr lang="pt-BR" sz="1900" dirty="0" smtClean="0"/>
          </a:p>
          <a:p>
            <a:r>
              <a:rPr lang="pt-BR" dirty="0" smtClean="0"/>
              <a:t>Recursos de Software</a:t>
            </a:r>
          </a:p>
          <a:p>
            <a:pPr lvl="1"/>
            <a:r>
              <a:rPr lang="pt-BR" sz="1900" dirty="0" smtClean="0"/>
              <a:t>Eclipse 3.3</a:t>
            </a:r>
          </a:p>
          <a:p>
            <a:pPr lvl="1"/>
            <a:r>
              <a:rPr lang="pt-BR" sz="1900" dirty="0" smtClean="0"/>
              <a:t>CVS</a:t>
            </a:r>
          </a:p>
          <a:p>
            <a:pPr lvl="1"/>
            <a:r>
              <a:rPr lang="pt-BR" sz="1900" dirty="0" err="1" smtClean="0"/>
              <a:t>NetBeans</a:t>
            </a:r>
            <a:endParaRPr lang="pt-BR" sz="1900" dirty="0" smtClean="0"/>
          </a:p>
          <a:p>
            <a:pPr lvl="1"/>
            <a:r>
              <a:rPr lang="pt-BR" sz="1900" dirty="0" smtClean="0"/>
              <a:t>Windows Vista - SO</a:t>
            </a:r>
          </a:p>
          <a:p>
            <a:pPr lvl="1">
              <a:buNone/>
            </a:pPr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200" dirty="0" smtClean="0"/>
              <a:t>Detalhamento do Projeto - Recursos</a:t>
            </a:r>
            <a:endParaRPr lang="pt-BR" sz="32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Metodologia RUP</a:t>
            </a:r>
          </a:p>
          <a:p>
            <a:pPr lvl="1"/>
            <a:r>
              <a:rPr lang="pt-BR" sz="1900" dirty="0" smtClean="0"/>
              <a:t>Concepção</a:t>
            </a:r>
          </a:p>
          <a:p>
            <a:pPr lvl="1"/>
            <a:r>
              <a:rPr lang="pt-BR" sz="1900" dirty="0" smtClean="0"/>
              <a:t>Elaboração</a:t>
            </a:r>
          </a:p>
          <a:p>
            <a:pPr lvl="1"/>
            <a:r>
              <a:rPr lang="pt-BR" sz="1900" dirty="0" smtClean="0"/>
              <a:t>Construção</a:t>
            </a:r>
          </a:p>
          <a:p>
            <a:pPr lvl="1"/>
            <a:r>
              <a:rPr lang="pt-BR" sz="1900" dirty="0" smtClean="0"/>
              <a:t>Transição</a:t>
            </a:r>
          </a:p>
          <a:p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200" dirty="0" smtClean="0"/>
              <a:t>Detalhamento do Projeto </a:t>
            </a:r>
            <a:r>
              <a:rPr lang="pt-BR" sz="3200" dirty="0" smtClean="0"/>
              <a:t>– Metodologia</a:t>
            </a:r>
            <a:endParaRPr lang="pt-BR" sz="32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Fases do projeto</a:t>
            </a:r>
          </a:p>
          <a:p>
            <a:pPr lvl="1"/>
            <a:r>
              <a:rPr lang="pt-BR" sz="1900" dirty="0" smtClean="0"/>
              <a:t>Concepção: 21/08/09 – 11/08/09</a:t>
            </a:r>
            <a:endParaRPr lang="pt-BR" sz="1700" dirty="0" smtClean="0"/>
          </a:p>
          <a:p>
            <a:pPr lvl="1"/>
            <a:r>
              <a:rPr lang="pt-BR" sz="1900" dirty="0" smtClean="0"/>
              <a:t>Especificação: 17/09/09 – 23/09/09</a:t>
            </a:r>
          </a:p>
          <a:p>
            <a:pPr lvl="1"/>
            <a:r>
              <a:rPr lang="pt-BR" sz="1900" dirty="0" smtClean="0"/>
              <a:t>Teste: 29/09/09 – 07/10/09</a:t>
            </a:r>
          </a:p>
          <a:p>
            <a:pPr lvl="1"/>
            <a:r>
              <a:rPr lang="pt-BR" sz="1900" dirty="0" smtClean="0"/>
              <a:t>Análise e Projeto: 08/10/09 – 21/10/09</a:t>
            </a:r>
          </a:p>
          <a:p>
            <a:pPr lvl="1"/>
            <a:r>
              <a:rPr lang="pt-BR" sz="1900" dirty="0" smtClean="0"/>
              <a:t>Desenvolvimento: 22/10/09 – 16/11/09</a:t>
            </a:r>
            <a:endParaRPr lang="pt-BR" sz="1900" dirty="0" smtClean="0"/>
          </a:p>
          <a:p>
            <a:pPr lvl="1"/>
            <a:r>
              <a:rPr lang="pt-BR" sz="1900" dirty="0" smtClean="0"/>
              <a:t>Transição: 17/11/09 – 18/11/09</a:t>
            </a:r>
          </a:p>
          <a:p>
            <a:pPr lvl="1">
              <a:buNone/>
            </a:pPr>
            <a:endParaRPr lang="pt-BR" dirty="0" smtClean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200" dirty="0" smtClean="0"/>
              <a:t>Detalhamento do Projeto – </a:t>
            </a:r>
            <a:r>
              <a:rPr lang="pt-BR" sz="3200" dirty="0" smtClean="0"/>
              <a:t>Cronograma</a:t>
            </a:r>
            <a:endParaRPr lang="pt-BR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so">
  <a:themeElements>
    <a:clrScheme name="Técnica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Concurso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so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310</TotalTime>
  <Words>403</Words>
  <Application>Microsoft Office PowerPoint</Application>
  <PresentationFormat>Apresentação na tela (4:3)</PresentationFormat>
  <Paragraphs>95</Paragraphs>
  <Slides>17</Slides>
  <Notes>2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incorporados</vt:lpstr>
      </vt:variant>
      <vt:variant>
        <vt:i4>1</vt:i4>
      </vt:variant>
      <vt:variant>
        <vt:lpstr>Títulos de slides</vt:lpstr>
      </vt:variant>
      <vt:variant>
        <vt:i4>17</vt:i4>
      </vt:variant>
    </vt:vector>
  </HeadingPairs>
  <TitlesOfParts>
    <vt:vector size="19" baseType="lpstr">
      <vt:lpstr>Concurso</vt:lpstr>
      <vt:lpstr>Microsoft Office Visio Drawing</vt:lpstr>
      <vt:lpstr>VIn - Vendas Inteligentes</vt:lpstr>
      <vt:lpstr>Equipe:</vt:lpstr>
      <vt:lpstr>Roteiro</vt:lpstr>
      <vt:lpstr>Introdução – Contexto do software</vt:lpstr>
      <vt:lpstr>Descrição do Produto – Serviços do SGI</vt:lpstr>
      <vt:lpstr>Descrição do Produto – Serviços do SGI</vt:lpstr>
      <vt:lpstr>Detalhamento do Projeto - Recursos</vt:lpstr>
      <vt:lpstr>Detalhamento do Projeto – Metodologia</vt:lpstr>
      <vt:lpstr>Detalhamento do Projeto – Cronograma</vt:lpstr>
      <vt:lpstr>Casos de Uso</vt:lpstr>
      <vt:lpstr>Casos de Uso</vt:lpstr>
      <vt:lpstr>Casos de Uso</vt:lpstr>
      <vt:lpstr>Casos de Uso</vt:lpstr>
      <vt:lpstr>Casos de Uso</vt:lpstr>
      <vt:lpstr>Principais Casos de Uso</vt:lpstr>
      <vt:lpstr>Demonstração e Testes</vt:lpstr>
      <vt:lpstr>Slide 17</vt:lpstr>
    </vt:vector>
  </TitlesOfParts>
  <Company>UFPE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VIn - Vendas Inteligentes</dc:title>
  <dc:creator>mcrs</dc:creator>
  <cp:lastModifiedBy>mcrs</cp:lastModifiedBy>
  <cp:revision>19</cp:revision>
  <dcterms:created xsi:type="dcterms:W3CDTF">2009-11-16T18:12:53Z</dcterms:created>
  <dcterms:modified xsi:type="dcterms:W3CDTF">2009-11-16T23:23:25Z</dcterms:modified>
</cp:coreProperties>
</file>