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7"/>
  </p:notesMasterIdLst>
  <p:sldIdLst>
    <p:sldId id="409" r:id="rId2"/>
    <p:sldId id="410" r:id="rId3"/>
    <p:sldId id="421" r:id="rId4"/>
    <p:sldId id="487" r:id="rId5"/>
    <p:sldId id="493" r:id="rId6"/>
    <p:sldId id="335" r:id="rId7"/>
    <p:sldId id="422" r:id="rId8"/>
    <p:sldId id="423" r:id="rId9"/>
    <p:sldId id="424" r:id="rId10"/>
    <p:sldId id="425" r:id="rId11"/>
    <p:sldId id="426" r:id="rId12"/>
    <p:sldId id="428" r:id="rId13"/>
    <p:sldId id="429" r:id="rId14"/>
    <p:sldId id="494" r:id="rId15"/>
    <p:sldId id="430" r:id="rId16"/>
    <p:sldId id="431" r:id="rId17"/>
    <p:sldId id="341" r:id="rId18"/>
    <p:sldId id="343" r:id="rId19"/>
    <p:sldId id="342" r:id="rId20"/>
    <p:sldId id="344" r:id="rId21"/>
    <p:sldId id="345" r:id="rId22"/>
    <p:sldId id="476" r:id="rId23"/>
    <p:sldId id="347" r:id="rId24"/>
    <p:sldId id="348" r:id="rId25"/>
    <p:sldId id="433" r:id="rId26"/>
    <p:sldId id="488" r:id="rId27"/>
    <p:sldId id="349" r:id="rId28"/>
    <p:sldId id="350" r:id="rId29"/>
    <p:sldId id="371" r:id="rId30"/>
    <p:sldId id="375" r:id="rId31"/>
    <p:sldId id="376" r:id="rId32"/>
    <p:sldId id="460" r:id="rId33"/>
    <p:sldId id="377" r:id="rId34"/>
    <p:sldId id="484" r:id="rId35"/>
    <p:sldId id="381" r:id="rId36"/>
    <p:sldId id="483" r:id="rId37"/>
    <p:sldId id="495" r:id="rId38"/>
    <p:sldId id="453" r:id="rId39"/>
    <p:sldId id="459" r:id="rId40"/>
    <p:sldId id="382" r:id="rId41"/>
    <p:sldId id="383" r:id="rId42"/>
    <p:sldId id="454" r:id="rId43"/>
    <p:sldId id="485" r:id="rId44"/>
    <p:sldId id="492" r:id="rId45"/>
    <p:sldId id="455" r:id="rId46"/>
    <p:sldId id="471" r:id="rId47"/>
    <p:sldId id="472" r:id="rId48"/>
    <p:sldId id="475" r:id="rId49"/>
    <p:sldId id="477" r:id="rId50"/>
    <p:sldId id="478" r:id="rId51"/>
    <p:sldId id="481" r:id="rId52"/>
    <p:sldId id="496" r:id="rId53"/>
    <p:sldId id="479" r:id="rId54"/>
    <p:sldId id="482" r:id="rId55"/>
    <p:sldId id="491" r:id="rId5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22" autoAdjust="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525A5-B25A-49AC-8F63-94028D46B0E3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CBF7D-D235-4929-9373-909BBCE9BA6E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Explicar quais são os terminais e quais os não terminais.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2F5D4BD-1779-43EA-B069-920766F18542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CBF7D-D235-4929-9373-909BBCE9BA6E}" type="slidenum">
              <a:rPr lang="pt-BR" smtClean="0"/>
              <a:pPr/>
              <a:t>52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CBF7D-D235-4929-9373-909BBCE9BA6E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Note que os nós são símbolos não terminais.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E9F77D-2FF2-450F-8F82-7976F0D0D13C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Note que os nós são símbolos não terminais.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D64F4C5-CDFA-4CAD-8AFA-854F27DD4544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CBF7D-D235-4929-9373-909BBCE9BA6E}" type="slidenum">
              <a:rPr lang="pt-BR" smtClean="0"/>
              <a:pPr/>
              <a:t>23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CBF7D-D235-4929-9373-909BBCE9BA6E}" type="slidenum">
              <a:rPr lang="pt-BR" smtClean="0"/>
              <a:pPr/>
              <a:t>25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CBF7D-D235-4929-9373-909BBCE9BA6E}" type="slidenum">
              <a:rPr lang="pt-BR" smtClean="0"/>
              <a:pPr/>
              <a:t>26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CBF7D-D235-4929-9373-909BBCE9BA6E}" type="slidenum">
              <a:rPr lang="pt-BR" smtClean="0"/>
              <a:pPr/>
              <a:t>28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CBF7D-D235-4929-9373-909BBCE9BA6E}" type="slidenum">
              <a:rPr lang="pt-BR" smtClean="0"/>
              <a:pPr/>
              <a:t>51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IF688 - </a:t>
            </a:r>
            <a:r>
              <a:rPr lang="pt-BR" dirty="0" smtClean="0"/>
              <a:t>Conceitos</a:t>
            </a:r>
            <a:r>
              <a:rPr lang="en-US" dirty="0" smtClean="0"/>
              <a:t> B</a:t>
            </a:r>
            <a:r>
              <a:rPr lang="pt-BR" dirty="0" err="1" smtClean="0"/>
              <a:t>ásicos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2071678"/>
            <a:ext cx="8215370" cy="255454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4000" b="1" dirty="0" smtClean="0"/>
              <a:t>Deriva-se</a:t>
            </a:r>
            <a:r>
              <a:rPr lang="pt-BR" sz="4000" dirty="0" smtClean="0"/>
              <a:t> strings de uma gramática a partir do seu símbolo inicial e repetidamente substituindo não-terminais pelo corpo de uma produção </a:t>
            </a:r>
          </a:p>
        </p:txBody>
      </p:sp>
      <p:sp>
        <p:nvSpPr>
          <p:cNvPr id="3" name="Rectangle 2"/>
          <p:cNvSpPr/>
          <p:nvPr/>
        </p:nvSpPr>
        <p:spPr>
          <a:xfrm>
            <a:off x="698330" y="2196368"/>
            <a:ext cx="8215370" cy="255454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4000" dirty="0" smtClean="0"/>
              <a:t>A linguagem (conjunto de strings) reconhecida por G chama-se L(G). Inclui todas as strings que é possível se obter através de derivações em 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Linguagem reconhecida por G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smtClean="0"/>
              <a:t>Para a gramática G abaixo:</a:t>
            </a:r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28662" y="2214554"/>
            <a:ext cx="7122994" cy="1257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list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list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+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digit </a:t>
            </a:r>
            <a:r>
              <a:rPr lang="en-US" sz="3200" dirty="0" smtClean="0">
                <a:sym typeface="Wingdings" pitchFamily="-111" charset="2"/>
              </a:rPr>
              <a:t>|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list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lang="en-US" sz="3200" b="1" dirty="0" smtClean="0">
                <a:sym typeface="Wingdings" pitchFamily="-111" charset="2"/>
              </a:rPr>
              <a:t>-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digit </a:t>
            </a:r>
            <a:r>
              <a:rPr lang="en-US" sz="3200" dirty="0" smtClean="0">
                <a:sym typeface="Wingdings" pitchFamily="-111" charset="2"/>
              </a:rPr>
              <a:t>|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digit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/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</a:b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digit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0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1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3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5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6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7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8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9</a:t>
            </a:r>
            <a:endParaRPr kumimoji="0" lang="pt-B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-111" charset="2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42976" y="3929066"/>
            <a:ext cx="5643602" cy="9001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L(G) = {0,1,...,0+1, 0+2, ...}</a:t>
            </a: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Exemplo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928794" y="2357430"/>
            <a:ext cx="5000660" cy="17145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6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   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call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id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(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optparams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)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/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</a:b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optparams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params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-111" charset="2"/>
              </a:rPr>
              <a:t>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/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</a:b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params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params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,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id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|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id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4348" y="4786322"/>
            <a:ext cx="7643866" cy="646331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600" dirty="0" smtClean="0"/>
              <a:t>O símbolo </a:t>
            </a:r>
            <a:r>
              <a:rPr lang="en-US" sz="3600" dirty="0" smtClean="0">
                <a:solidFill>
                  <a:schemeClr val="tx1"/>
                </a:solidFill>
                <a:sym typeface="Symbol" pitchFamily="-111" charset="2"/>
              </a:rPr>
              <a:t></a:t>
            </a:r>
            <a:r>
              <a:rPr lang="pt-BR" sz="3600" dirty="0" smtClean="0"/>
              <a:t> (</a:t>
            </a:r>
            <a:r>
              <a:rPr lang="pt-BR" sz="3600" dirty="0" err="1" smtClean="0"/>
              <a:t>empty</a:t>
            </a:r>
            <a:r>
              <a:rPr lang="pt-BR" sz="3600" dirty="0" smtClean="0"/>
              <a:t>) representa string vazia.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Exercício 1 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smtClean="0"/>
              <a:t>Proponha definição alternativa para evitar o uso do símbolo </a:t>
            </a:r>
            <a:r>
              <a:rPr lang="en-US" smtClean="0">
                <a:sym typeface="Symbol" pitchFamily="-111" charset="2"/>
              </a:rPr>
              <a:t></a:t>
            </a:r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928794" y="3000372"/>
            <a:ext cx="4572032" cy="17145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6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call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id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(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optparams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)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/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</a:b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optparams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params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-111" charset="2"/>
              </a:rPr>
              <a:t>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/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</a:b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params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params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,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id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|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Resposta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Proponha definição alternativa para evitar o uso do símbolo </a:t>
            </a:r>
            <a:r>
              <a:rPr lang="en-US" dirty="0" smtClean="0">
                <a:sym typeface="Symbol" pitchFamily="-111" charset="2"/>
              </a:rPr>
              <a:t></a:t>
            </a:r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928794" y="3000372"/>
            <a:ext cx="4500594" cy="12144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ts val="768"/>
              </a:spcBef>
              <a:defRPr/>
            </a:pPr>
            <a:r>
              <a:rPr kumimoji="0" lang="en-U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call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id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()</a:t>
            </a:r>
            <a:r>
              <a:rPr lang="en-US" sz="3200" dirty="0" smtClean="0">
                <a:solidFill>
                  <a:schemeClr val="tx1"/>
                </a:solidFill>
                <a:sym typeface="Wingdings" pitchFamily="-111" charset="2"/>
              </a:rPr>
              <a:t> | </a:t>
            </a:r>
            <a:r>
              <a:rPr lang="en-US" sz="3200" i="1" dirty="0" smtClean="0">
                <a:solidFill>
                  <a:schemeClr val="tx1"/>
                </a:solidFill>
                <a:sym typeface="Wingdings" pitchFamily="-111" charset="2"/>
              </a:rPr>
              <a:t>id</a:t>
            </a:r>
            <a:r>
              <a:rPr lang="en-US" sz="3200" dirty="0" smtClean="0">
                <a:solidFill>
                  <a:schemeClr val="tx1"/>
                </a:solidFill>
                <a:sym typeface="Wingdings" pitchFamily="-111" charset="2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sym typeface="Wingdings" pitchFamily="-111" charset="2"/>
              </a:rPr>
              <a:t>(</a:t>
            </a:r>
            <a:r>
              <a:rPr lang="en-US" sz="3200" i="1" dirty="0" err="1" smtClean="0">
                <a:solidFill>
                  <a:schemeClr val="tx1"/>
                </a:solidFill>
                <a:sym typeface="Wingdings" pitchFamily="-111" charset="2"/>
              </a:rPr>
              <a:t>params</a:t>
            </a:r>
            <a:r>
              <a:rPr lang="en-US" sz="3200" b="1" dirty="0" smtClean="0">
                <a:solidFill>
                  <a:schemeClr val="tx1"/>
                </a:solidFill>
                <a:sym typeface="Wingdings" pitchFamily="-111" charset="2"/>
              </a:rPr>
              <a:t>)</a:t>
            </a:r>
            <a:r>
              <a:rPr lang="en-US" sz="3200" dirty="0" smtClean="0">
                <a:solidFill>
                  <a:schemeClr val="tx1"/>
                </a:solidFill>
                <a:sym typeface="Wingdings" pitchFamily="-111" charset="2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/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</a:b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params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params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,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id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|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2 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757362"/>
          </a:xfrm>
        </p:spPr>
        <p:txBody>
          <a:bodyPr/>
          <a:lstStyle/>
          <a:p>
            <a:r>
              <a:rPr lang="pt-BR" dirty="0" smtClean="0"/>
              <a:t>Defina uma gramática para a linguagem de parênteses.  E.g., (), ()(), (()()), ()(()), etc.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Resposta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757362"/>
          </a:xfrm>
        </p:spPr>
        <p:txBody>
          <a:bodyPr/>
          <a:lstStyle/>
          <a:p>
            <a:r>
              <a:rPr lang="pt-BR" dirty="0" smtClean="0"/>
              <a:t>Defina uma gramática para a linguagem de parênteses.  E.g., (), ()(), (()()), ()(()), etc.</a:t>
            </a:r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2976" y="4714884"/>
            <a:ext cx="3286148" cy="8572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lvl="0" indent="-342900" algn="ctr">
              <a:spcBef>
                <a:spcPts val="768"/>
              </a:spcBef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(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A 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)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|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-111" charset="2"/>
              </a:rPr>
              <a:t>A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-111" charset="2"/>
              </a:rPr>
              <a:t>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-111" charset="2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sym typeface="Wingdings" pitchFamily="-111" charset="2"/>
              </a:rPr>
              <a:t>| </a:t>
            </a:r>
            <a:r>
              <a:rPr lang="en-US" sz="3200" dirty="0" smtClean="0">
                <a:solidFill>
                  <a:schemeClr val="tx1"/>
                </a:solidFill>
                <a:sym typeface="Symbol" pitchFamily="-111" charset="2"/>
              </a:rPr>
              <a:t>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-111" charset="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357422" y="3286124"/>
            <a:ext cx="3571900" cy="8572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lvl="0" indent="-342900" algn="ctr">
              <a:spcBef>
                <a:spcPts val="768"/>
              </a:spcBef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(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A 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)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|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-111" charset="2"/>
              </a:rPr>
              <a:t>A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-111" charset="2"/>
              </a:rPr>
              <a:t>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-111" charset="2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sym typeface="Wingdings" pitchFamily="-111" charset="2"/>
              </a:rPr>
              <a:t>| </a:t>
            </a:r>
            <a:r>
              <a:rPr lang="en-US" sz="3200" dirty="0" smtClean="0">
                <a:solidFill>
                  <a:schemeClr val="tx1"/>
                </a:solidFill>
                <a:sym typeface="Symbol" pitchFamily="-111" charset="2"/>
              </a:rPr>
              <a:t>()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-111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57752" y="4714884"/>
            <a:ext cx="364333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600" dirty="0" smtClean="0"/>
              <a:t>A linguagem desta gramática inclui a string vazia.</a:t>
            </a:r>
            <a:endParaRPr lang="pt-BR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Parse Trees</a:t>
            </a:r>
            <a:endParaRPr lang="pt-BR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1"/>
            <a:ext cx="8401080" cy="2614618"/>
          </a:xfrm>
        </p:spPr>
        <p:txBody>
          <a:bodyPr/>
          <a:lstStyle/>
          <a:p>
            <a:r>
              <a:rPr lang="pt-BR" dirty="0" err="1" smtClean="0"/>
              <a:t>Parsing</a:t>
            </a:r>
            <a:r>
              <a:rPr lang="pt-BR" dirty="0" smtClean="0"/>
              <a:t> é o processo de gerar um parse </a:t>
            </a:r>
            <a:r>
              <a:rPr lang="pt-BR" dirty="0" err="1" smtClean="0"/>
              <a:t>tree</a:t>
            </a:r>
            <a:r>
              <a:rPr lang="pt-BR" dirty="0" smtClean="0"/>
              <a:t> a partir de uma string</a:t>
            </a:r>
            <a:endParaRPr lang="pt-BR" b="1" dirty="0" smtClean="0"/>
          </a:p>
          <a:p>
            <a:r>
              <a:rPr lang="pt-BR" dirty="0" smtClean="0"/>
              <a:t>Parse </a:t>
            </a:r>
            <a:r>
              <a:rPr lang="pt-BR" dirty="0" err="1" smtClean="0"/>
              <a:t>tree</a:t>
            </a:r>
            <a:r>
              <a:rPr lang="pt-BR" dirty="0" smtClean="0"/>
              <a:t> descreve a derivação da string de entrada</a:t>
            </a:r>
          </a:p>
          <a:p>
            <a:endParaRPr lang="pt-BR" dirty="0" smtClean="0">
              <a:sym typeface="Wingdings" pitchFamily="-111" charset="2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341288" y="4214818"/>
            <a:ext cx="1196391" cy="23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tokens</a:t>
            </a:r>
            <a:endParaRPr lang="pt-BR" dirty="0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780853" y="3462151"/>
            <a:ext cx="1399768" cy="4669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dirty="0" err="1" smtClean="0"/>
              <a:t>Lexer</a:t>
            </a:r>
            <a:endParaRPr lang="pt-BR" sz="4000" dirty="0"/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966175" y="2643182"/>
            <a:ext cx="930915" cy="23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fonte</a:t>
            </a:r>
            <a:endParaRPr lang="pt-BR" dirty="0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2680423" y="4786322"/>
            <a:ext cx="151465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dirty="0"/>
              <a:t>Parser</a:t>
            </a:r>
            <a:endParaRPr lang="pt-BR" sz="3200" dirty="0"/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5180753" y="4071942"/>
            <a:ext cx="1963015" cy="4732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dirty="0" smtClean="0"/>
              <a:t>Symbol Table</a:t>
            </a:r>
            <a:endParaRPr lang="pt-BR" sz="2800" dirty="0"/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2364797" y="5979078"/>
            <a:ext cx="22689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Parse </a:t>
            </a:r>
            <a:r>
              <a:rPr lang="pt-BR" dirty="0" err="1" smtClean="0"/>
              <a:t>trees</a:t>
            </a:r>
            <a:endParaRPr lang="pt-BR" dirty="0"/>
          </a:p>
        </p:txBody>
      </p:sp>
      <p:cxnSp>
        <p:nvCxnSpPr>
          <p:cNvPr id="26" name="Straight Connector 47"/>
          <p:cNvCxnSpPr>
            <a:cxnSpLocks noChangeShapeType="1"/>
            <a:stCxn id="13" idx="3"/>
            <a:endCxn id="17" idx="1"/>
          </p:cNvCxnSpPr>
          <p:nvPr/>
        </p:nvCxnSpPr>
        <p:spPr bwMode="auto">
          <a:xfrm>
            <a:off x="4180621" y="3695609"/>
            <a:ext cx="1000132" cy="61293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lg" len="lg"/>
            <a:tailEnd type="stealth" w="lg" len="lg"/>
          </a:ln>
        </p:spPr>
      </p:cxnSp>
      <p:cxnSp>
        <p:nvCxnSpPr>
          <p:cNvPr id="27" name="Straight Connector 52"/>
          <p:cNvCxnSpPr>
            <a:cxnSpLocks noChangeShapeType="1"/>
            <a:stCxn id="15" idx="3"/>
            <a:endCxn id="17" idx="1"/>
          </p:cNvCxnSpPr>
          <p:nvPr/>
        </p:nvCxnSpPr>
        <p:spPr bwMode="auto">
          <a:xfrm flipV="1">
            <a:off x="4195073" y="4308548"/>
            <a:ext cx="985680" cy="76352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lg" len="lg"/>
            <a:tailEnd type="stealth" w="lg" len="lg"/>
          </a:ln>
        </p:spPr>
      </p:cxnSp>
      <p:sp>
        <p:nvSpPr>
          <p:cNvPr id="32" name="Down Arrow 31"/>
          <p:cNvSpPr/>
          <p:nvPr/>
        </p:nvSpPr>
        <p:spPr>
          <a:xfrm>
            <a:off x="3323365" y="4214818"/>
            <a:ext cx="21431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Down Arrow 32"/>
          <p:cNvSpPr/>
          <p:nvPr/>
        </p:nvSpPr>
        <p:spPr>
          <a:xfrm>
            <a:off x="3323365" y="3000372"/>
            <a:ext cx="21431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Down Arrow 33"/>
          <p:cNvSpPr/>
          <p:nvPr/>
        </p:nvSpPr>
        <p:spPr>
          <a:xfrm>
            <a:off x="3323365" y="5500702"/>
            <a:ext cx="21431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4286248" y="1357298"/>
            <a:ext cx="3644900" cy="3814763"/>
            <a:chOff x="2057400" y="2438400"/>
            <a:chExt cx="3644900" cy="3814763"/>
          </a:xfrm>
        </p:grpSpPr>
        <p:sp>
          <p:nvSpPr>
            <p:cNvPr id="34820" name="Text Box 4"/>
            <p:cNvSpPr txBox="1">
              <a:spLocks noChangeArrowheads="1"/>
            </p:cNvSpPr>
            <p:nvPr/>
          </p:nvSpPr>
          <p:spPr bwMode="auto">
            <a:xfrm>
              <a:off x="3436938" y="3962400"/>
              <a:ext cx="817562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b="0"/>
                <a:t>digit</a:t>
              </a:r>
              <a:endParaRPr lang="pt-BR" b="0"/>
            </a:p>
          </p:txBody>
        </p:sp>
        <p:sp>
          <p:nvSpPr>
            <p:cNvPr id="34821" name="Text Box 6"/>
            <p:cNvSpPr txBox="1">
              <a:spLocks noChangeArrowheads="1"/>
            </p:cNvSpPr>
            <p:nvPr/>
          </p:nvSpPr>
          <p:spPr bwMode="auto">
            <a:xfrm>
              <a:off x="4953000" y="3276600"/>
              <a:ext cx="7493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/>
                <a:t>digit</a:t>
              </a:r>
              <a:endParaRPr lang="pt-BR" b="0"/>
            </a:p>
          </p:txBody>
        </p:sp>
        <p:sp>
          <p:nvSpPr>
            <p:cNvPr id="34822" name="Text Box 7"/>
            <p:cNvSpPr txBox="1">
              <a:spLocks noChangeArrowheads="1"/>
            </p:cNvSpPr>
            <p:nvPr/>
          </p:nvSpPr>
          <p:spPr bwMode="auto">
            <a:xfrm>
              <a:off x="4343400" y="2438400"/>
              <a:ext cx="569913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/>
                <a:t>list</a:t>
              </a:r>
              <a:endParaRPr lang="pt-BR" b="0"/>
            </a:p>
          </p:txBody>
        </p:sp>
        <p:sp>
          <p:nvSpPr>
            <p:cNvPr id="34823" name="Text Box 8"/>
            <p:cNvSpPr txBox="1">
              <a:spLocks noChangeArrowheads="1"/>
            </p:cNvSpPr>
            <p:nvPr/>
          </p:nvSpPr>
          <p:spPr bwMode="auto">
            <a:xfrm>
              <a:off x="2819400" y="3200400"/>
              <a:ext cx="877888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b="0"/>
                <a:t>list</a:t>
              </a:r>
              <a:endParaRPr lang="pt-BR" b="0"/>
            </a:p>
          </p:txBody>
        </p:sp>
        <p:sp>
          <p:nvSpPr>
            <p:cNvPr id="34824" name="Text Box 9"/>
            <p:cNvSpPr txBox="1">
              <a:spLocks noChangeArrowheads="1"/>
            </p:cNvSpPr>
            <p:nvPr/>
          </p:nvSpPr>
          <p:spPr bwMode="auto">
            <a:xfrm>
              <a:off x="2057400" y="4038600"/>
              <a:ext cx="8382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b="0"/>
                <a:t>list</a:t>
              </a:r>
              <a:endParaRPr lang="pt-BR" b="0"/>
            </a:p>
          </p:txBody>
        </p:sp>
        <p:sp>
          <p:nvSpPr>
            <p:cNvPr id="34825" name="Text Box 18"/>
            <p:cNvSpPr txBox="1">
              <a:spLocks noChangeArrowheads="1"/>
            </p:cNvSpPr>
            <p:nvPr/>
          </p:nvSpPr>
          <p:spPr bwMode="auto">
            <a:xfrm>
              <a:off x="3048000" y="5791200"/>
              <a:ext cx="381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-</a:t>
              </a:r>
              <a:endParaRPr lang="pt-BR"/>
            </a:p>
          </p:txBody>
        </p:sp>
        <p:sp>
          <p:nvSpPr>
            <p:cNvPr id="34826" name="Text Box 19"/>
            <p:cNvSpPr txBox="1">
              <a:spLocks noChangeArrowheads="1"/>
            </p:cNvSpPr>
            <p:nvPr/>
          </p:nvSpPr>
          <p:spPr bwMode="auto">
            <a:xfrm>
              <a:off x="4495800" y="5791200"/>
              <a:ext cx="381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+</a:t>
              </a:r>
              <a:endParaRPr lang="pt-BR"/>
            </a:p>
          </p:txBody>
        </p:sp>
        <p:sp>
          <p:nvSpPr>
            <p:cNvPr id="34827" name="Text Box 20"/>
            <p:cNvSpPr txBox="1">
              <a:spLocks noChangeArrowheads="1"/>
            </p:cNvSpPr>
            <p:nvPr/>
          </p:nvSpPr>
          <p:spPr bwMode="auto">
            <a:xfrm>
              <a:off x="2057400" y="5791200"/>
              <a:ext cx="838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   9</a:t>
              </a:r>
              <a:endParaRPr lang="pt-BR"/>
            </a:p>
          </p:txBody>
        </p:sp>
        <p:sp>
          <p:nvSpPr>
            <p:cNvPr id="34828" name="Text Box 21"/>
            <p:cNvSpPr txBox="1">
              <a:spLocks noChangeArrowheads="1"/>
            </p:cNvSpPr>
            <p:nvPr/>
          </p:nvSpPr>
          <p:spPr bwMode="auto">
            <a:xfrm>
              <a:off x="3429000" y="5791200"/>
              <a:ext cx="8382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5</a:t>
              </a:r>
              <a:endParaRPr lang="pt-BR"/>
            </a:p>
          </p:txBody>
        </p:sp>
        <p:sp>
          <p:nvSpPr>
            <p:cNvPr id="34829" name="Text Box 22"/>
            <p:cNvSpPr txBox="1">
              <a:spLocks noChangeArrowheads="1"/>
            </p:cNvSpPr>
            <p:nvPr/>
          </p:nvSpPr>
          <p:spPr bwMode="auto">
            <a:xfrm>
              <a:off x="5181600" y="5791200"/>
              <a:ext cx="381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2</a:t>
              </a:r>
              <a:endParaRPr lang="pt-BR"/>
            </a:p>
          </p:txBody>
        </p:sp>
        <p:cxnSp>
          <p:nvCxnSpPr>
            <p:cNvPr id="34830" name="AutoShape 23"/>
            <p:cNvCxnSpPr>
              <a:cxnSpLocks noChangeShapeType="1"/>
              <a:stCxn id="34823" idx="2"/>
              <a:endCxn id="34825" idx="0"/>
            </p:cNvCxnSpPr>
            <p:nvPr/>
          </p:nvCxnSpPr>
          <p:spPr bwMode="auto">
            <a:xfrm rot="5400000">
              <a:off x="2182019" y="4714081"/>
              <a:ext cx="2133600" cy="206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4831" name="AutoShape 24"/>
            <p:cNvCxnSpPr>
              <a:cxnSpLocks noChangeShapeType="1"/>
              <a:stCxn id="34823" idx="2"/>
              <a:endCxn id="34824" idx="0"/>
            </p:cNvCxnSpPr>
            <p:nvPr/>
          </p:nvCxnSpPr>
          <p:spPr bwMode="auto">
            <a:xfrm rot="5400000">
              <a:off x="2677319" y="3456781"/>
              <a:ext cx="381000" cy="7826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4832" name="AutoShape 27"/>
            <p:cNvCxnSpPr>
              <a:cxnSpLocks noChangeShapeType="1"/>
              <a:stCxn id="34822" idx="2"/>
              <a:endCxn id="34826" idx="0"/>
            </p:cNvCxnSpPr>
            <p:nvPr/>
          </p:nvCxnSpPr>
          <p:spPr bwMode="auto">
            <a:xfrm rot="16200000" flipH="1">
              <a:off x="3211513" y="4316413"/>
              <a:ext cx="2890837" cy="587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4833" name="AutoShape 29"/>
            <p:cNvCxnSpPr>
              <a:cxnSpLocks noChangeShapeType="1"/>
              <a:stCxn id="34822" idx="2"/>
              <a:endCxn id="34821" idx="0"/>
            </p:cNvCxnSpPr>
            <p:nvPr/>
          </p:nvCxnSpPr>
          <p:spPr bwMode="auto">
            <a:xfrm rot="16200000" flipH="1">
              <a:off x="4789488" y="2738438"/>
              <a:ext cx="376237" cy="7000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4834" name="AutoShape 32"/>
            <p:cNvCxnSpPr>
              <a:cxnSpLocks noChangeShapeType="1"/>
              <a:stCxn id="34821" idx="2"/>
              <a:endCxn id="34829" idx="0"/>
            </p:cNvCxnSpPr>
            <p:nvPr/>
          </p:nvCxnSpPr>
          <p:spPr bwMode="auto">
            <a:xfrm rot="16200000" flipH="1">
              <a:off x="4323556" y="4742657"/>
              <a:ext cx="2052637" cy="444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4835" name="AutoShape 52"/>
            <p:cNvCxnSpPr>
              <a:cxnSpLocks noChangeShapeType="1"/>
              <a:stCxn id="34822" idx="2"/>
              <a:endCxn id="34823" idx="0"/>
            </p:cNvCxnSpPr>
            <p:nvPr/>
          </p:nvCxnSpPr>
          <p:spPr bwMode="auto">
            <a:xfrm rot="5400000">
              <a:off x="3793332" y="2366169"/>
              <a:ext cx="300037" cy="13684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4836" name="AutoShape 53"/>
            <p:cNvCxnSpPr>
              <a:cxnSpLocks noChangeShapeType="1"/>
              <a:stCxn id="34839" idx="2"/>
              <a:endCxn id="34827" idx="0"/>
            </p:cNvCxnSpPr>
            <p:nvPr/>
          </p:nvCxnSpPr>
          <p:spPr bwMode="auto">
            <a:xfrm rot="5400000">
              <a:off x="2251075" y="5564188"/>
              <a:ext cx="452437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4837" name="AutoShape 54"/>
            <p:cNvCxnSpPr>
              <a:cxnSpLocks noChangeShapeType="1"/>
              <a:stCxn id="34820" idx="2"/>
              <a:endCxn id="34828" idx="0"/>
            </p:cNvCxnSpPr>
            <p:nvPr/>
          </p:nvCxnSpPr>
          <p:spPr bwMode="auto">
            <a:xfrm rot="16200000" flipH="1">
              <a:off x="3163094" y="5106194"/>
              <a:ext cx="1366837" cy="31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4838" name="AutoShape 55"/>
            <p:cNvCxnSpPr>
              <a:cxnSpLocks noChangeShapeType="1"/>
              <a:stCxn id="34823" idx="2"/>
              <a:endCxn id="34820" idx="0"/>
            </p:cNvCxnSpPr>
            <p:nvPr/>
          </p:nvCxnSpPr>
          <p:spPr bwMode="auto">
            <a:xfrm rot="16200000" flipH="1">
              <a:off x="3398838" y="3516312"/>
              <a:ext cx="304800" cy="5873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4839" name="Text Box 4"/>
            <p:cNvSpPr txBox="1">
              <a:spLocks noChangeArrowheads="1"/>
            </p:cNvSpPr>
            <p:nvPr/>
          </p:nvSpPr>
          <p:spPr bwMode="auto">
            <a:xfrm>
              <a:off x="2057400" y="4876800"/>
              <a:ext cx="8382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b="0"/>
                <a:t>digit</a:t>
              </a:r>
              <a:endParaRPr lang="pt-BR" b="0"/>
            </a:p>
          </p:txBody>
        </p:sp>
        <p:cxnSp>
          <p:nvCxnSpPr>
            <p:cNvPr id="34840" name="AutoShape 23"/>
            <p:cNvCxnSpPr>
              <a:cxnSpLocks noChangeShapeType="1"/>
              <a:stCxn id="34824" idx="2"/>
              <a:endCxn id="34839" idx="0"/>
            </p:cNvCxnSpPr>
            <p:nvPr/>
          </p:nvCxnSpPr>
          <p:spPr bwMode="auto">
            <a:xfrm rot="5400000">
              <a:off x="2289175" y="4687888"/>
              <a:ext cx="376237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285720" y="5357826"/>
            <a:ext cx="7829576" cy="1257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list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list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+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digit </a:t>
            </a:r>
            <a:r>
              <a:rPr lang="en-US" sz="3200" dirty="0" smtClean="0">
                <a:sym typeface="Wingdings" pitchFamily="-111" charset="2"/>
              </a:rPr>
              <a:t>|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list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lang="en-US" sz="3200" b="1" dirty="0" smtClean="0">
                <a:sym typeface="Wingdings" pitchFamily="-111" charset="2"/>
              </a:rPr>
              <a:t>-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digit </a:t>
            </a:r>
            <a:r>
              <a:rPr lang="en-US" sz="3200" dirty="0" smtClean="0">
                <a:sym typeface="Wingdings" pitchFamily="-111" charset="2"/>
              </a:rPr>
              <a:t>|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digit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/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</a:b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digit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0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1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3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5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6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7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8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9</a:t>
            </a:r>
            <a:endParaRPr kumimoji="0" lang="pt-B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-111" charset="2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85720" y="3000372"/>
            <a:ext cx="3286148" cy="193899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4000" dirty="0" smtClean="0"/>
              <a:t>Árvore sintática para </a:t>
            </a:r>
            <a:r>
              <a:rPr lang="en-US" sz="4000" dirty="0" smtClean="0"/>
              <a:t>9 – 5 + 2</a:t>
            </a:r>
            <a:r>
              <a:rPr lang="pt-BR" sz="4000" b="1" dirty="0" smtClean="0"/>
              <a:t> </a:t>
            </a:r>
            <a:endParaRPr lang="pt-BR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Parse Trees: </a:t>
            </a:r>
            <a:r>
              <a:rPr lang="pt-BR" dirty="0" smtClean="0"/>
              <a:t>Definição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A raiz é o símbolo inicial</a:t>
            </a:r>
          </a:p>
          <a:p>
            <a:pPr eaLnBrk="1" hangingPunct="1"/>
            <a:r>
              <a:rPr lang="pt-BR" dirty="0" smtClean="0"/>
              <a:t>Cada folha é um terminal ou </a:t>
            </a:r>
            <a:r>
              <a:rPr lang="en-US" dirty="0" smtClean="0">
                <a:sym typeface="Symbol" pitchFamily="-111" charset="2"/>
              </a:rPr>
              <a:t></a:t>
            </a:r>
            <a:endParaRPr lang="pt-BR" dirty="0" smtClean="0"/>
          </a:p>
          <a:p>
            <a:pPr eaLnBrk="1" hangingPunct="1"/>
            <a:r>
              <a:rPr lang="pt-BR" dirty="0" smtClean="0"/>
              <a:t>Cada nó interior é um não-terminal</a:t>
            </a:r>
          </a:p>
          <a:p>
            <a:pPr eaLnBrk="1" hangingPunct="1"/>
            <a:r>
              <a:rPr lang="pt-BR" dirty="0" smtClean="0"/>
              <a:t>Se </a:t>
            </a:r>
            <a:r>
              <a:rPr lang="pt-BR" i="1" dirty="0" smtClean="0"/>
              <a:t>A</a:t>
            </a:r>
            <a:r>
              <a:rPr lang="pt-BR" dirty="0" smtClean="0"/>
              <a:t> é um não-terminal e </a:t>
            </a:r>
            <a:r>
              <a:rPr lang="pt-BR" i="1" dirty="0" smtClean="0"/>
              <a:t>X</a:t>
            </a:r>
            <a:r>
              <a:rPr lang="pt-BR" baseline="-25000" dirty="0" smtClean="0"/>
              <a:t>1</a:t>
            </a:r>
            <a:r>
              <a:rPr lang="pt-BR" i="1" dirty="0" smtClean="0"/>
              <a:t>, X</a:t>
            </a:r>
            <a:r>
              <a:rPr lang="pt-BR" baseline="-25000" dirty="0" smtClean="0"/>
              <a:t>2</a:t>
            </a:r>
            <a:r>
              <a:rPr lang="pt-BR" i="1" dirty="0" smtClean="0"/>
              <a:t>,...,</a:t>
            </a:r>
            <a:r>
              <a:rPr lang="pt-BR" i="1" dirty="0" err="1" smtClean="0"/>
              <a:t>X</a:t>
            </a:r>
            <a:r>
              <a:rPr lang="pt-BR" baseline="-25000" dirty="0" err="1" smtClean="0"/>
              <a:t>n</a:t>
            </a:r>
            <a:r>
              <a:rPr lang="pt-BR" i="1" dirty="0" smtClean="0"/>
              <a:t> </a:t>
            </a:r>
            <a:r>
              <a:rPr lang="pt-BR" dirty="0" smtClean="0"/>
              <a:t>são </a:t>
            </a:r>
            <a:r>
              <a:rPr lang="pt-BR" dirty="0" err="1" smtClean="0"/>
              <a:t>labels</a:t>
            </a:r>
            <a:r>
              <a:rPr lang="pt-BR" dirty="0" smtClean="0"/>
              <a:t> de filhos deste nó, deve haver uma produção </a:t>
            </a:r>
            <a:r>
              <a:rPr lang="pt-BR" i="1" dirty="0" smtClean="0"/>
              <a:t>A</a:t>
            </a:r>
            <a:r>
              <a:rPr lang="pt-BR" dirty="0" smtClean="0"/>
              <a:t> </a:t>
            </a:r>
            <a:r>
              <a:rPr lang="pt-BR" dirty="0" smtClean="0">
                <a:latin typeface="Wingdings 3" pitchFamily="-111" charset="2"/>
              </a:rPr>
              <a:t>g</a:t>
            </a:r>
            <a:r>
              <a:rPr lang="pt-BR" i="1" dirty="0" smtClean="0">
                <a:sym typeface="Wingdings" pitchFamily="-111" charset="2"/>
              </a:rPr>
              <a:t> X</a:t>
            </a:r>
            <a:r>
              <a:rPr lang="pt-BR" baseline="-25000" dirty="0" smtClean="0">
                <a:sym typeface="Wingdings" pitchFamily="-111" charset="2"/>
              </a:rPr>
              <a:t>1</a:t>
            </a:r>
            <a:r>
              <a:rPr lang="pt-BR" i="1" dirty="0" smtClean="0">
                <a:sym typeface="Wingdings" pitchFamily="-111" charset="2"/>
              </a:rPr>
              <a:t> X</a:t>
            </a:r>
            <a:r>
              <a:rPr lang="pt-BR" baseline="-25000" dirty="0" smtClean="0">
                <a:sym typeface="Wingdings" pitchFamily="-111" charset="2"/>
              </a:rPr>
              <a:t>2</a:t>
            </a:r>
            <a:r>
              <a:rPr lang="pt-BR" i="1" dirty="0" smtClean="0">
                <a:sym typeface="Wingdings" pitchFamily="-111" charset="2"/>
              </a:rPr>
              <a:t> ... </a:t>
            </a:r>
            <a:r>
              <a:rPr lang="pt-BR" i="1" dirty="0" err="1" smtClean="0">
                <a:sym typeface="Wingdings" pitchFamily="-111" charset="2"/>
              </a:rPr>
              <a:t>X</a:t>
            </a:r>
            <a:r>
              <a:rPr lang="pt-BR" baseline="-25000" dirty="0" err="1" smtClean="0">
                <a:sym typeface="Wingdings" pitchFamily="-111" charset="2"/>
              </a:rPr>
              <a:t>n</a:t>
            </a:r>
            <a:r>
              <a:rPr lang="en-US" dirty="0" smtClean="0">
                <a:sym typeface="Wingdings" pitchFamily="-111" charset="2"/>
              </a:rPr>
              <a:t/>
            </a:r>
            <a:br>
              <a:rPr lang="en-US" dirty="0" smtClean="0">
                <a:sym typeface="Wingdings" pitchFamily="-111" charset="2"/>
              </a:rPr>
            </a:br>
            <a:endParaRPr lang="pt-BR" dirty="0" smtClean="0">
              <a:sym typeface="Wingdings" pitchFamily="-111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Resumo desta aula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Conceitos básicos</a:t>
            </a:r>
          </a:p>
          <a:p>
            <a:pPr lvl="1"/>
            <a:r>
              <a:rPr lang="pt-BR" dirty="0" smtClean="0"/>
              <a:t>expressões regulares, gramáticas livre de contexto, associatividade</a:t>
            </a:r>
            <a:r>
              <a:rPr lang="en-US" dirty="0" smtClean="0"/>
              <a:t>, </a:t>
            </a:r>
            <a:r>
              <a:rPr lang="pt-BR" dirty="0" smtClean="0"/>
              <a:t>precedência, </a:t>
            </a:r>
            <a:r>
              <a:rPr lang="pt-BR" dirty="0" err="1" smtClean="0"/>
              <a:t>ambiguidade</a:t>
            </a:r>
            <a:r>
              <a:rPr lang="pt-BR" dirty="0" smtClean="0"/>
              <a:t> de gramática, árvore sintática, </a:t>
            </a:r>
            <a:r>
              <a:rPr lang="pt-BR" dirty="0" err="1" smtClean="0"/>
              <a:t>parser</a:t>
            </a:r>
            <a:r>
              <a:rPr lang="pt-BR" dirty="0" smtClean="0"/>
              <a:t> </a:t>
            </a:r>
            <a:r>
              <a:rPr lang="pt-BR" dirty="0" err="1" smtClean="0"/>
              <a:t>top-down</a:t>
            </a:r>
            <a:r>
              <a:rPr lang="pt-BR" dirty="0" smtClean="0"/>
              <a:t> e </a:t>
            </a:r>
            <a:r>
              <a:rPr lang="pt-BR" dirty="0" err="1" smtClean="0"/>
              <a:t>bottom-up</a:t>
            </a:r>
            <a:r>
              <a:rPr lang="pt-BR" dirty="0" smtClean="0"/>
              <a:t>, </a:t>
            </a:r>
            <a:r>
              <a:rPr lang="pt-BR" dirty="0" err="1" smtClean="0"/>
              <a:t>parser</a:t>
            </a:r>
            <a:r>
              <a:rPr lang="pt-BR" dirty="0" smtClean="0"/>
              <a:t> preditivo e </a:t>
            </a:r>
            <a:r>
              <a:rPr lang="pt-BR" dirty="0" err="1" smtClean="0"/>
              <a:t>backtracking</a:t>
            </a:r>
            <a:r>
              <a:rPr lang="pt-BR" dirty="0" smtClean="0"/>
              <a:t>, </a:t>
            </a:r>
            <a:r>
              <a:rPr lang="pt-BR" dirty="0" err="1" smtClean="0"/>
              <a:t>recursive-descent</a:t>
            </a:r>
            <a:r>
              <a:rPr lang="pt-BR" dirty="0" smtClean="0"/>
              <a:t> </a:t>
            </a:r>
            <a:r>
              <a:rPr lang="pt-BR" dirty="0" err="1" smtClean="0"/>
              <a:t>parsing</a:t>
            </a:r>
            <a:r>
              <a:rPr lang="pt-BR" dirty="0" smtClean="0"/>
              <a:t>, </a:t>
            </a:r>
            <a:r>
              <a:rPr lang="pt-BR" dirty="0" err="1" smtClean="0"/>
              <a:t>visitors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Ambiguidade</a:t>
            </a:r>
            <a:endParaRPr lang="pt-BR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Uma gramática </a:t>
            </a:r>
            <a:r>
              <a:rPr lang="pt-BR" b="1" dirty="0" smtClean="0"/>
              <a:t>ambígua </a:t>
            </a:r>
            <a:r>
              <a:rPr lang="pt-BR" dirty="0" smtClean="0"/>
              <a:t>pode gerar mais de uma parse </a:t>
            </a:r>
            <a:r>
              <a:rPr lang="pt-BR" dirty="0" err="1" smtClean="0"/>
              <a:t>tree</a:t>
            </a:r>
            <a:r>
              <a:rPr lang="pt-BR" dirty="0" smtClean="0"/>
              <a:t> para a mesma string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1000100" y="4000504"/>
            <a:ext cx="7215238" cy="1200329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3600" dirty="0" smtClean="0"/>
              <a:t>A interpretação pode ser diferente de acordo com a estrutura derivada!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Ambiguidade - Exemplo</a:t>
            </a:r>
            <a:endParaRPr lang="pt-BR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57224" y="1643050"/>
            <a:ext cx="7215238" cy="17145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r>
              <a:rPr lang="en-US" sz="3200" i="1" dirty="0" smtClean="0"/>
              <a:t>string</a:t>
            </a:r>
            <a:r>
              <a:rPr lang="en-US" sz="3200" dirty="0" smtClean="0"/>
              <a:t> </a:t>
            </a:r>
            <a:r>
              <a:rPr lang="pt-BR" sz="3200" dirty="0" smtClean="0">
                <a:latin typeface="Wingdings 3" pitchFamily="-111" charset="2"/>
              </a:rPr>
              <a:t>g</a:t>
            </a:r>
            <a:r>
              <a:rPr lang="en-US" sz="3200" dirty="0" smtClean="0">
                <a:sym typeface="Wingdings" pitchFamily="-111" charset="2"/>
              </a:rPr>
              <a:t> </a:t>
            </a:r>
            <a:r>
              <a:rPr lang="en-US" sz="3200" i="1" dirty="0" smtClean="0">
                <a:sym typeface="Wingdings" pitchFamily="-111" charset="2"/>
              </a:rPr>
              <a:t>string</a:t>
            </a:r>
            <a:r>
              <a:rPr lang="en-US" sz="3200" dirty="0" smtClean="0">
                <a:sym typeface="Wingdings" pitchFamily="-111" charset="2"/>
              </a:rPr>
              <a:t> </a:t>
            </a:r>
            <a:r>
              <a:rPr lang="en-US" sz="3200" b="1" dirty="0" smtClean="0">
                <a:sym typeface="Wingdings" pitchFamily="-111" charset="2"/>
              </a:rPr>
              <a:t>+</a:t>
            </a:r>
            <a:r>
              <a:rPr lang="en-US" sz="3200" dirty="0" smtClean="0">
                <a:sym typeface="Wingdings" pitchFamily="-111" charset="2"/>
              </a:rPr>
              <a:t> </a:t>
            </a:r>
            <a:r>
              <a:rPr lang="en-US" sz="3200" i="1" dirty="0" smtClean="0">
                <a:sym typeface="Wingdings" pitchFamily="-111" charset="2"/>
              </a:rPr>
              <a:t>string</a:t>
            </a:r>
            <a:r>
              <a:rPr lang="en-US" sz="3200" dirty="0" smtClean="0">
                <a:sym typeface="Wingdings" pitchFamily="-111" charset="2"/>
              </a:rPr>
              <a:t> </a:t>
            </a:r>
            <a:br>
              <a:rPr lang="en-US" sz="3200" dirty="0" smtClean="0">
                <a:sym typeface="Wingdings" pitchFamily="-111" charset="2"/>
              </a:rPr>
            </a:br>
            <a:r>
              <a:rPr lang="en-US" sz="3200" dirty="0" smtClean="0">
                <a:sym typeface="Wingdings" pitchFamily="-111" charset="2"/>
              </a:rPr>
              <a:t>            | </a:t>
            </a:r>
            <a:r>
              <a:rPr lang="en-US" sz="3200" i="1" dirty="0" smtClean="0">
                <a:sym typeface="Wingdings" pitchFamily="-111" charset="2"/>
              </a:rPr>
              <a:t>string</a:t>
            </a:r>
            <a:r>
              <a:rPr lang="en-US" sz="3200" dirty="0" smtClean="0">
                <a:sym typeface="Wingdings" pitchFamily="-111" charset="2"/>
              </a:rPr>
              <a:t> </a:t>
            </a:r>
            <a:r>
              <a:rPr lang="en-US" sz="3200" b="1" dirty="0" smtClean="0">
                <a:sym typeface="Wingdings" pitchFamily="-111" charset="2"/>
              </a:rPr>
              <a:t>-</a:t>
            </a:r>
            <a:r>
              <a:rPr lang="en-US" sz="3200" dirty="0" smtClean="0">
                <a:sym typeface="Wingdings" pitchFamily="-111" charset="2"/>
              </a:rPr>
              <a:t> </a:t>
            </a:r>
            <a:r>
              <a:rPr lang="en-US" sz="3200" i="1" dirty="0" smtClean="0">
                <a:sym typeface="Wingdings" pitchFamily="-111" charset="2"/>
              </a:rPr>
              <a:t>string</a:t>
            </a:r>
            <a:r>
              <a:rPr lang="en-US" sz="3200" dirty="0" smtClean="0">
                <a:sym typeface="Wingdings" pitchFamily="-111" charset="2"/>
              </a:rPr>
              <a:t/>
            </a:r>
            <a:br>
              <a:rPr lang="en-US" sz="3200" dirty="0" smtClean="0">
                <a:sym typeface="Wingdings" pitchFamily="-111" charset="2"/>
              </a:rPr>
            </a:br>
            <a:r>
              <a:rPr lang="en-US" sz="3200" dirty="0" smtClean="0">
                <a:sym typeface="Wingdings" pitchFamily="-111" charset="2"/>
              </a:rPr>
              <a:t>            | </a:t>
            </a:r>
            <a:r>
              <a:rPr lang="en-US" sz="3200" b="1" dirty="0" smtClean="0">
                <a:sym typeface="Wingdings" pitchFamily="-111" charset="2"/>
              </a:rPr>
              <a:t>0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1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2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3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4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5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6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7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8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9</a:t>
            </a:r>
            <a:endParaRPr lang="pt-BR" sz="3200" b="1" dirty="0" smtClean="0">
              <a:sym typeface="Wingdings" pitchFamily="-111" charset="2"/>
            </a:endParaRPr>
          </a:p>
          <a:p>
            <a:endParaRPr lang="pt-BR" sz="3200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1500166" y="4429156"/>
            <a:ext cx="6715172" cy="1928802"/>
            <a:chOff x="533400" y="2971800"/>
            <a:chExt cx="7677150" cy="2743200"/>
          </a:xfrm>
        </p:grpSpPr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2133600" y="4495800"/>
              <a:ext cx="877888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string</a:t>
              </a:r>
              <a:endParaRPr lang="pt-BR" b="0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3048000" y="3810000"/>
              <a:ext cx="877888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string</a:t>
              </a:r>
              <a:endParaRPr lang="pt-BR" b="0"/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2438400" y="2971800"/>
              <a:ext cx="877888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0" dirty="0"/>
                <a:t>string</a:t>
              </a:r>
              <a:endParaRPr lang="pt-BR" b="0" dirty="0"/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1447800" y="3657600"/>
              <a:ext cx="877888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0"/>
                <a:t>string</a:t>
              </a:r>
              <a:endParaRPr lang="pt-BR" b="0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533400" y="4495800"/>
              <a:ext cx="877888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string</a:t>
              </a:r>
              <a:endParaRPr lang="pt-BR" b="0"/>
            </a:p>
          </p:txBody>
        </p:sp>
        <p:sp>
          <p:nvSpPr>
            <p:cNvPr id="11" name="Text Box 18"/>
            <p:cNvSpPr txBox="1">
              <a:spLocks noChangeArrowheads="1"/>
            </p:cNvSpPr>
            <p:nvPr/>
          </p:nvSpPr>
          <p:spPr bwMode="auto">
            <a:xfrm>
              <a:off x="1676400" y="4495800"/>
              <a:ext cx="381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-</a:t>
              </a:r>
              <a:endParaRPr lang="pt-BR"/>
            </a:p>
          </p:txBody>
        </p:sp>
        <p:sp>
          <p:nvSpPr>
            <p:cNvPr id="12" name="Text Box 19"/>
            <p:cNvSpPr txBox="1">
              <a:spLocks noChangeArrowheads="1"/>
            </p:cNvSpPr>
            <p:nvPr/>
          </p:nvSpPr>
          <p:spPr bwMode="auto">
            <a:xfrm>
              <a:off x="2667000" y="3810000"/>
              <a:ext cx="381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+</a:t>
              </a:r>
              <a:endParaRPr lang="pt-BR"/>
            </a:p>
          </p:txBody>
        </p:sp>
        <p:sp>
          <p:nvSpPr>
            <p:cNvPr id="13" name="Text Box 20"/>
            <p:cNvSpPr txBox="1">
              <a:spLocks noChangeArrowheads="1"/>
            </p:cNvSpPr>
            <p:nvPr/>
          </p:nvSpPr>
          <p:spPr bwMode="auto">
            <a:xfrm>
              <a:off x="762000" y="5257800"/>
              <a:ext cx="381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/>
                <a:t>9</a:t>
              </a:r>
              <a:endParaRPr lang="pt-BR" dirty="0"/>
            </a:p>
          </p:txBody>
        </p:sp>
        <p:sp>
          <p:nvSpPr>
            <p:cNvPr id="14" name="Text Box 21"/>
            <p:cNvSpPr txBox="1">
              <a:spLocks noChangeArrowheads="1"/>
            </p:cNvSpPr>
            <p:nvPr/>
          </p:nvSpPr>
          <p:spPr bwMode="auto">
            <a:xfrm>
              <a:off x="2362200" y="5257800"/>
              <a:ext cx="381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5</a:t>
              </a:r>
              <a:endParaRPr lang="pt-BR"/>
            </a:p>
          </p:txBody>
        </p:sp>
        <p:sp>
          <p:nvSpPr>
            <p:cNvPr id="15" name="Text Box 22"/>
            <p:cNvSpPr txBox="1">
              <a:spLocks noChangeArrowheads="1"/>
            </p:cNvSpPr>
            <p:nvPr/>
          </p:nvSpPr>
          <p:spPr bwMode="auto">
            <a:xfrm>
              <a:off x="3276600" y="4724400"/>
              <a:ext cx="381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2</a:t>
              </a:r>
              <a:endParaRPr lang="pt-BR"/>
            </a:p>
          </p:txBody>
        </p:sp>
        <p:cxnSp>
          <p:nvCxnSpPr>
            <p:cNvPr id="16" name="AutoShape 23"/>
            <p:cNvCxnSpPr>
              <a:cxnSpLocks noChangeShapeType="1"/>
              <a:stCxn id="9" idx="2"/>
              <a:endCxn id="11" idx="0"/>
            </p:cNvCxnSpPr>
            <p:nvPr/>
          </p:nvCxnSpPr>
          <p:spPr bwMode="auto">
            <a:xfrm flipH="1">
              <a:off x="1866900" y="4114800"/>
              <a:ext cx="20638" cy="381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7" name="AutoShape 24"/>
            <p:cNvCxnSpPr>
              <a:cxnSpLocks noChangeShapeType="1"/>
              <a:stCxn id="9" idx="2"/>
              <a:endCxn id="10" idx="0"/>
            </p:cNvCxnSpPr>
            <p:nvPr/>
          </p:nvCxnSpPr>
          <p:spPr bwMode="auto">
            <a:xfrm flipH="1">
              <a:off x="973138" y="4114800"/>
              <a:ext cx="914400" cy="381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8" name="AutoShape 27"/>
            <p:cNvCxnSpPr>
              <a:cxnSpLocks noChangeShapeType="1"/>
              <a:stCxn id="8" idx="2"/>
              <a:endCxn id="12" idx="0"/>
            </p:cNvCxnSpPr>
            <p:nvPr/>
          </p:nvCxnSpPr>
          <p:spPr bwMode="auto">
            <a:xfrm flipH="1">
              <a:off x="2857500" y="3429000"/>
              <a:ext cx="20638" cy="381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9" name="AutoShape 29"/>
            <p:cNvCxnSpPr>
              <a:cxnSpLocks noChangeShapeType="1"/>
              <a:stCxn id="8" idx="2"/>
              <a:endCxn id="7" idx="0"/>
            </p:cNvCxnSpPr>
            <p:nvPr/>
          </p:nvCxnSpPr>
          <p:spPr bwMode="auto">
            <a:xfrm>
              <a:off x="2878138" y="3429000"/>
              <a:ext cx="609600" cy="381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0" name="AutoShape 32"/>
            <p:cNvCxnSpPr>
              <a:cxnSpLocks noChangeShapeType="1"/>
              <a:stCxn id="7" idx="2"/>
              <a:endCxn id="15" idx="0"/>
            </p:cNvCxnSpPr>
            <p:nvPr/>
          </p:nvCxnSpPr>
          <p:spPr bwMode="auto">
            <a:xfrm flipH="1">
              <a:off x="3467100" y="4267200"/>
              <a:ext cx="20638" cy="4572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1" name="Text Box 33"/>
            <p:cNvSpPr txBox="1">
              <a:spLocks noChangeArrowheads="1"/>
            </p:cNvSpPr>
            <p:nvPr/>
          </p:nvSpPr>
          <p:spPr bwMode="auto">
            <a:xfrm>
              <a:off x="5884863" y="4495800"/>
              <a:ext cx="877887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string</a:t>
              </a:r>
              <a:endParaRPr lang="pt-BR" b="0"/>
            </a:p>
          </p:txBody>
        </p:sp>
        <p:sp>
          <p:nvSpPr>
            <p:cNvPr id="22" name="Text Box 34"/>
            <p:cNvSpPr txBox="1">
              <a:spLocks noChangeArrowheads="1"/>
            </p:cNvSpPr>
            <p:nvPr/>
          </p:nvSpPr>
          <p:spPr bwMode="auto">
            <a:xfrm>
              <a:off x="7332663" y="4495800"/>
              <a:ext cx="877887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string</a:t>
              </a:r>
              <a:endParaRPr lang="pt-BR" b="0"/>
            </a:p>
          </p:txBody>
        </p:sp>
        <p:sp>
          <p:nvSpPr>
            <p:cNvPr id="23" name="Text Box 35"/>
            <p:cNvSpPr txBox="1">
              <a:spLocks noChangeArrowheads="1"/>
            </p:cNvSpPr>
            <p:nvPr/>
          </p:nvSpPr>
          <p:spPr bwMode="auto">
            <a:xfrm>
              <a:off x="6723063" y="3810000"/>
              <a:ext cx="877887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string</a:t>
              </a:r>
              <a:endParaRPr lang="pt-BR" b="0"/>
            </a:p>
          </p:txBody>
        </p:sp>
        <p:sp>
          <p:nvSpPr>
            <p:cNvPr id="24" name="Text Box 36"/>
            <p:cNvSpPr txBox="1">
              <a:spLocks noChangeArrowheads="1"/>
            </p:cNvSpPr>
            <p:nvPr/>
          </p:nvSpPr>
          <p:spPr bwMode="auto">
            <a:xfrm>
              <a:off x="5732463" y="2971800"/>
              <a:ext cx="877887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0"/>
                <a:t>string</a:t>
              </a:r>
              <a:endParaRPr lang="pt-BR" b="0"/>
            </a:p>
          </p:txBody>
        </p:sp>
        <p:sp>
          <p:nvSpPr>
            <p:cNvPr id="25" name="Text Box 37"/>
            <p:cNvSpPr txBox="1">
              <a:spLocks noChangeArrowheads="1"/>
            </p:cNvSpPr>
            <p:nvPr/>
          </p:nvSpPr>
          <p:spPr bwMode="auto">
            <a:xfrm>
              <a:off x="4894263" y="3810000"/>
              <a:ext cx="877887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string</a:t>
              </a:r>
              <a:endParaRPr lang="pt-BR" b="0"/>
            </a:p>
          </p:txBody>
        </p:sp>
        <p:sp>
          <p:nvSpPr>
            <p:cNvPr id="26" name="Text Box 38"/>
            <p:cNvSpPr txBox="1">
              <a:spLocks noChangeArrowheads="1"/>
            </p:cNvSpPr>
            <p:nvPr/>
          </p:nvSpPr>
          <p:spPr bwMode="auto">
            <a:xfrm>
              <a:off x="5961063" y="3810000"/>
              <a:ext cx="381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-</a:t>
              </a:r>
              <a:endParaRPr lang="pt-BR"/>
            </a:p>
          </p:txBody>
        </p:sp>
        <p:sp>
          <p:nvSpPr>
            <p:cNvPr id="27" name="Text Box 39"/>
            <p:cNvSpPr txBox="1">
              <a:spLocks noChangeArrowheads="1"/>
            </p:cNvSpPr>
            <p:nvPr/>
          </p:nvSpPr>
          <p:spPr bwMode="auto">
            <a:xfrm>
              <a:off x="6951663" y="4495800"/>
              <a:ext cx="381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+</a:t>
              </a:r>
              <a:endParaRPr lang="pt-BR"/>
            </a:p>
          </p:txBody>
        </p:sp>
        <p:sp>
          <p:nvSpPr>
            <p:cNvPr id="28" name="Text Box 40"/>
            <p:cNvSpPr txBox="1">
              <a:spLocks noChangeArrowheads="1"/>
            </p:cNvSpPr>
            <p:nvPr/>
          </p:nvSpPr>
          <p:spPr bwMode="auto">
            <a:xfrm>
              <a:off x="5122863" y="4800600"/>
              <a:ext cx="381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9</a:t>
              </a:r>
              <a:endParaRPr lang="pt-BR"/>
            </a:p>
          </p:txBody>
        </p:sp>
        <p:sp>
          <p:nvSpPr>
            <p:cNvPr id="29" name="Text Box 41"/>
            <p:cNvSpPr txBox="1">
              <a:spLocks noChangeArrowheads="1"/>
            </p:cNvSpPr>
            <p:nvPr/>
          </p:nvSpPr>
          <p:spPr bwMode="auto">
            <a:xfrm>
              <a:off x="6113463" y="5257800"/>
              <a:ext cx="381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5</a:t>
              </a:r>
              <a:endParaRPr lang="pt-BR"/>
            </a:p>
          </p:txBody>
        </p:sp>
        <p:sp>
          <p:nvSpPr>
            <p:cNvPr id="30" name="Text Box 42"/>
            <p:cNvSpPr txBox="1">
              <a:spLocks noChangeArrowheads="1"/>
            </p:cNvSpPr>
            <p:nvPr/>
          </p:nvSpPr>
          <p:spPr bwMode="auto">
            <a:xfrm>
              <a:off x="7561263" y="5257800"/>
              <a:ext cx="381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2</a:t>
              </a:r>
              <a:endParaRPr lang="pt-BR"/>
            </a:p>
          </p:txBody>
        </p:sp>
        <p:cxnSp>
          <p:nvCxnSpPr>
            <p:cNvPr id="31" name="AutoShape 43"/>
            <p:cNvCxnSpPr>
              <a:cxnSpLocks noChangeShapeType="1"/>
              <a:stCxn id="24" idx="2"/>
              <a:endCxn id="26" idx="0"/>
            </p:cNvCxnSpPr>
            <p:nvPr/>
          </p:nvCxnSpPr>
          <p:spPr bwMode="auto">
            <a:xfrm flipH="1">
              <a:off x="6151563" y="3429000"/>
              <a:ext cx="20637" cy="381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" name="AutoShape 44"/>
            <p:cNvCxnSpPr>
              <a:cxnSpLocks noChangeShapeType="1"/>
              <a:stCxn id="24" idx="2"/>
              <a:endCxn id="25" idx="0"/>
            </p:cNvCxnSpPr>
            <p:nvPr/>
          </p:nvCxnSpPr>
          <p:spPr bwMode="auto">
            <a:xfrm flipH="1">
              <a:off x="5334000" y="3429000"/>
              <a:ext cx="838200" cy="381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" name="AutoShape 45"/>
            <p:cNvCxnSpPr>
              <a:cxnSpLocks noChangeShapeType="1"/>
              <a:stCxn id="24" idx="2"/>
              <a:endCxn id="23" idx="0"/>
            </p:cNvCxnSpPr>
            <p:nvPr/>
          </p:nvCxnSpPr>
          <p:spPr bwMode="auto">
            <a:xfrm>
              <a:off x="6172200" y="3429000"/>
              <a:ext cx="990600" cy="381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4" name="AutoShape 46"/>
            <p:cNvCxnSpPr>
              <a:cxnSpLocks noChangeShapeType="1"/>
              <a:stCxn id="23" idx="2"/>
              <a:endCxn id="27" idx="0"/>
            </p:cNvCxnSpPr>
            <p:nvPr/>
          </p:nvCxnSpPr>
          <p:spPr bwMode="auto">
            <a:xfrm flipH="1">
              <a:off x="7142163" y="4267200"/>
              <a:ext cx="20637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5" name="AutoShape 47"/>
            <p:cNvCxnSpPr>
              <a:cxnSpLocks noChangeShapeType="1"/>
              <a:stCxn id="23" idx="2"/>
              <a:endCxn id="21" idx="0"/>
            </p:cNvCxnSpPr>
            <p:nvPr/>
          </p:nvCxnSpPr>
          <p:spPr bwMode="auto">
            <a:xfrm flipH="1">
              <a:off x="6324600" y="4267200"/>
              <a:ext cx="838200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" name="AutoShape 48"/>
            <p:cNvCxnSpPr>
              <a:cxnSpLocks noChangeShapeType="1"/>
              <a:stCxn id="23" idx="2"/>
              <a:endCxn id="22" idx="0"/>
            </p:cNvCxnSpPr>
            <p:nvPr/>
          </p:nvCxnSpPr>
          <p:spPr bwMode="auto">
            <a:xfrm>
              <a:off x="7162800" y="4267200"/>
              <a:ext cx="609600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7" name="AutoShape 49"/>
            <p:cNvCxnSpPr>
              <a:cxnSpLocks noChangeShapeType="1"/>
              <a:stCxn id="21" idx="2"/>
              <a:endCxn id="29" idx="0"/>
            </p:cNvCxnSpPr>
            <p:nvPr/>
          </p:nvCxnSpPr>
          <p:spPr bwMode="auto">
            <a:xfrm flipH="1">
              <a:off x="6303963" y="4953000"/>
              <a:ext cx="20637" cy="304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" name="AutoShape 50"/>
            <p:cNvCxnSpPr>
              <a:cxnSpLocks noChangeShapeType="1"/>
              <a:stCxn id="25" idx="2"/>
              <a:endCxn id="28" idx="0"/>
            </p:cNvCxnSpPr>
            <p:nvPr/>
          </p:nvCxnSpPr>
          <p:spPr bwMode="auto">
            <a:xfrm flipH="1">
              <a:off x="5313363" y="4267200"/>
              <a:ext cx="20637" cy="533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9" name="AutoShape 51"/>
            <p:cNvCxnSpPr>
              <a:cxnSpLocks noChangeShapeType="1"/>
              <a:stCxn id="22" idx="2"/>
              <a:endCxn id="30" idx="0"/>
            </p:cNvCxnSpPr>
            <p:nvPr/>
          </p:nvCxnSpPr>
          <p:spPr bwMode="auto">
            <a:xfrm flipH="1">
              <a:off x="7751763" y="4953000"/>
              <a:ext cx="20637" cy="304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0" name="AutoShape 52"/>
            <p:cNvCxnSpPr>
              <a:cxnSpLocks noChangeShapeType="1"/>
              <a:stCxn id="8" idx="2"/>
              <a:endCxn id="9" idx="0"/>
            </p:cNvCxnSpPr>
            <p:nvPr/>
          </p:nvCxnSpPr>
          <p:spPr bwMode="auto">
            <a:xfrm flipH="1">
              <a:off x="1887538" y="3429000"/>
              <a:ext cx="990600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1" name="AutoShape 53"/>
            <p:cNvCxnSpPr>
              <a:cxnSpLocks noChangeShapeType="1"/>
            </p:cNvCxnSpPr>
            <p:nvPr/>
          </p:nvCxnSpPr>
          <p:spPr bwMode="auto">
            <a:xfrm rot="5400000">
              <a:off x="786184" y="5095478"/>
              <a:ext cx="304800" cy="198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2" name="AutoShape 54"/>
            <p:cNvCxnSpPr>
              <a:cxnSpLocks noChangeShapeType="1"/>
              <a:stCxn id="6" idx="2"/>
              <a:endCxn id="14" idx="0"/>
            </p:cNvCxnSpPr>
            <p:nvPr/>
          </p:nvCxnSpPr>
          <p:spPr bwMode="auto">
            <a:xfrm rot="5400000">
              <a:off x="2410222" y="5095478"/>
              <a:ext cx="304800" cy="198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3" name="AutoShape 55"/>
            <p:cNvCxnSpPr>
              <a:cxnSpLocks noChangeShapeType="1"/>
              <a:stCxn id="9" idx="2"/>
              <a:endCxn id="6" idx="0"/>
            </p:cNvCxnSpPr>
            <p:nvPr/>
          </p:nvCxnSpPr>
          <p:spPr bwMode="auto">
            <a:xfrm>
              <a:off x="1887538" y="4114800"/>
              <a:ext cx="685800" cy="381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44" name="Rectangle 43"/>
          <p:cNvSpPr/>
          <p:nvPr/>
        </p:nvSpPr>
        <p:spPr>
          <a:xfrm>
            <a:off x="836873" y="3643314"/>
            <a:ext cx="65212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 smtClean="0"/>
              <a:t>Duas parse </a:t>
            </a:r>
            <a:r>
              <a:rPr lang="pt-BR" sz="2800" dirty="0" err="1" smtClean="0"/>
              <a:t>trees</a:t>
            </a:r>
            <a:r>
              <a:rPr lang="pt-BR" sz="2800" dirty="0" smtClean="0"/>
              <a:t> para a entrada “</a:t>
            </a:r>
            <a:r>
              <a:rPr lang="en-US" sz="2800" dirty="0" smtClean="0"/>
              <a:t>9 – 5 + 2”: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Ambiguidade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Soluções</a:t>
            </a:r>
          </a:p>
          <a:p>
            <a:pPr lvl="1"/>
            <a:r>
              <a:rPr lang="pt-BR" dirty="0" smtClean="0"/>
              <a:t>Reescrever gramática</a:t>
            </a:r>
          </a:p>
          <a:p>
            <a:pPr lvl="1"/>
            <a:r>
              <a:rPr lang="pt-BR" dirty="0" smtClean="0"/>
              <a:t>Usar gramáticas ambíguas com informações adicionais sobre como resolver ambigüidades</a:t>
            </a:r>
            <a:endParaRPr lang="pt-BR" i="1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Associatividade de Operadores</a:t>
            </a:r>
            <a:endParaRPr lang="pt-BR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Na maioria das linguagens de programação </a:t>
            </a:r>
            <a:r>
              <a:rPr lang="pt-BR" b="1" dirty="0" smtClean="0"/>
              <a:t>+</a:t>
            </a:r>
            <a:r>
              <a:rPr lang="pt-BR" dirty="0" smtClean="0"/>
              <a:t>, </a:t>
            </a:r>
            <a:r>
              <a:rPr lang="pt-BR" b="1" dirty="0" smtClean="0"/>
              <a:t>–</a:t>
            </a:r>
            <a:r>
              <a:rPr lang="pt-BR" dirty="0" smtClean="0"/>
              <a:t>, </a:t>
            </a:r>
            <a:r>
              <a:rPr lang="pt-BR" b="1" dirty="0" smtClean="0"/>
              <a:t>*</a:t>
            </a:r>
            <a:r>
              <a:rPr lang="pt-BR" dirty="0" smtClean="0"/>
              <a:t> e </a:t>
            </a:r>
            <a:r>
              <a:rPr lang="pt-BR" b="1" dirty="0" smtClean="0"/>
              <a:t>/</a:t>
            </a:r>
            <a:r>
              <a:rPr lang="pt-BR" dirty="0" smtClean="0"/>
              <a:t> associam à esquerda</a:t>
            </a:r>
            <a:endParaRPr lang="en-US" dirty="0" smtClean="0"/>
          </a:p>
          <a:p>
            <a:pPr lvl="1"/>
            <a:r>
              <a:rPr lang="pt-BR" dirty="0" smtClean="0"/>
              <a:t>Exemplo: 9 – 5 + 2 equivale a (9-5)+2</a:t>
            </a:r>
          </a:p>
          <a:p>
            <a:pPr eaLnBrk="1" hangingPunct="1"/>
            <a:r>
              <a:rPr lang="pt-BR" dirty="0" smtClean="0"/>
              <a:t>Atribuição em C e </a:t>
            </a:r>
            <a:r>
              <a:rPr lang="pt-BR" dirty="0" err="1" smtClean="0"/>
              <a:t>exponenciação</a:t>
            </a:r>
            <a:r>
              <a:rPr lang="pt-BR" dirty="0" smtClean="0"/>
              <a:t> associam à direita</a:t>
            </a:r>
          </a:p>
          <a:p>
            <a:pPr lvl="1"/>
            <a:r>
              <a:rPr lang="pt-BR" dirty="0" smtClean="0"/>
              <a:t>Exemplo: </a:t>
            </a:r>
            <a:r>
              <a:rPr lang="en-US" dirty="0" smtClean="0"/>
              <a:t>a = b = c </a:t>
            </a:r>
            <a:r>
              <a:rPr lang="pt-BR" dirty="0" smtClean="0"/>
              <a:t>equivale a </a:t>
            </a:r>
            <a:r>
              <a:rPr lang="pt-BR" dirty="0" err="1" smtClean="0"/>
              <a:t>a</a:t>
            </a:r>
            <a:r>
              <a:rPr lang="en-US" dirty="0" smtClean="0"/>
              <a:t> = (b = c)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Exemplo</a:t>
            </a:r>
            <a:r>
              <a:rPr lang="en-US" dirty="0" smtClean="0"/>
              <a:t>: </a:t>
            </a:r>
            <a:r>
              <a:rPr lang="pt-BR" dirty="0" smtClean="0"/>
              <a:t>associatividade</a:t>
            </a:r>
            <a:r>
              <a:rPr lang="en-US" dirty="0" smtClean="0"/>
              <a:t> à </a:t>
            </a:r>
            <a:r>
              <a:rPr lang="pt-BR" dirty="0" smtClean="0"/>
              <a:t>direita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428728" y="3100399"/>
            <a:ext cx="4675901" cy="161448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i="1" dirty="0" smtClean="0"/>
              <a:t>right</a:t>
            </a:r>
            <a:r>
              <a:rPr lang="en-US" sz="3200" dirty="0" smtClean="0"/>
              <a:t> </a:t>
            </a:r>
            <a:r>
              <a:rPr lang="pt-BR" sz="3200" dirty="0" smtClean="0">
                <a:latin typeface="Wingdings 3" pitchFamily="-111" charset="2"/>
              </a:rPr>
              <a:t>g</a:t>
            </a:r>
            <a:r>
              <a:rPr lang="en-US" sz="3200" dirty="0" smtClean="0">
                <a:sym typeface="Wingdings" pitchFamily="-111" charset="2"/>
              </a:rPr>
              <a:t> </a:t>
            </a:r>
            <a:r>
              <a:rPr lang="en-US" sz="3200" i="1" dirty="0" smtClean="0">
                <a:sym typeface="Wingdings" pitchFamily="-111" charset="2"/>
              </a:rPr>
              <a:t>letter</a:t>
            </a:r>
            <a:r>
              <a:rPr lang="en-US" sz="3200" b="1" dirty="0" smtClean="0">
                <a:sym typeface="Wingdings" pitchFamily="-111" charset="2"/>
              </a:rPr>
              <a:t> = </a:t>
            </a:r>
            <a:r>
              <a:rPr lang="en-US" sz="3200" i="1" dirty="0" smtClean="0">
                <a:sym typeface="Wingdings" pitchFamily="-111" charset="2"/>
              </a:rPr>
              <a:t>right</a:t>
            </a:r>
            <a:r>
              <a:rPr lang="en-US" sz="3200" b="1" dirty="0" smtClean="0">
                <a:sym typeface="Wingdings" pitchFamily="-111" charset="2"/>
              </a:rPr>
              <a:t> </a:t>
            </a:r>
            <a:r>
              <a:rPr lang="en-US" sz="3200" dirty="0" smtClean="0">
                <a:sym typeface="Wingdings" pitchFamily="-111" charset="2"/>
              </a:rPr>
              <a:t>| </a:t>
            </a:r>
            <a:r>
              <a:rPr lang="en-US" sz="3200" i="1" dirty="0" smtClean="0">
                <a:sym typeface="Symbol" pitchFamily="-111" charset="2"/>
              </a:rPr>
              <a:t>letter</a:t>
            </a:r>
            <a:r>
              <a:rPr lang="en-US" sz="3200" dirty="0" smtClean="0">
                <a:sym typeface="Wingdings" pitchFamily="-111" charset="2"/>
              </a:rPr>
              <a:t/>
            </a:r>
            <a:br>
              <a:rPr lang="en-US" sz="3200" dirty="0" smtClean="0">
                <a:sym typeface="Wingdings" pitchFamily="-111" charset="2"/>
              </a:rPr>
            </a:br>
            <a:r>
              <a:rPr lang="en-US" sz="3200" i="1" dirty="0" smtClean="0">
                <a:sym typeface="Wingdings" pitchFamily="-111" charset="2"/>
              </a:rPr>
              <a:t>letter</a:t>
            </a:r>
            <a:r>
              <a:rPr lang="en-US" sz="3200" dirty="0" smtClean="0">
                <a:sym typeface="Wingdings" pitchFamily="-111" charset="2"/>
              </a:rPr>
              <a:t> </a:t>
            </a:r>
            <a:r>
              <a:rPr lang="pt-BR" sz="3200" dirty="0" smtClean="0">
                <a:latin typeface="Wingdings 3" pitchFamily="-111" charset="2"/>
              </a:rPr>
              <a:t>g</a:t>
            </a:r>
            <a:r>
              <a:rPr lang="en-US" sz="3200" dirty="0" smtClean="0">
                <a:sym typeface="Wingdings" pitchFamily="-111" charset="2"/>
              </a:rPr>
              <a:t> </a:t>
            </a:r>
            <a:r>
              <a:rPr lang="en-US" sz="3200" b="1" dirty="0" smtClean="0">
                <a:sym typeface="Wingdings" pitchFamily="-111" charset="2"/>
              </a:rPr>
              <a:t>a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b</a:t>
            </a:r>
            <a:r>
              <a:rPr lang="en-US" sz="3200" dirty="0" smtClean="0">
                <a:sym typeface="Wingdings" pitchFamily="-111" charset="2"/>
              </a:rPr>
              <a:t> | … | </a:t>
            </a:r>
            <a:r>
              <a:rPr lang="en-US" sz="3200" b="1" dirty="0" smtClean="0">
                <a:sym typeface="Wingdings" pitchFamily="-111" charset="2"/>
              </a:rPr>
              <a:t>z</a:t>
            </a:r>
            <a:r>
              <a:rPr lang="en-US" dirty="0" smtClean="0">
                <a:sym typeface="Wingdings" pitchFamily="-111" charset="2"/>
              </a:rPr>
              <a:t/>
            </a:r>
            <a:br>
              <a:rPr lang="en-US" dirty="0" smtClean="0">
                <a:sym typeface="Wingdings" pitchFamily="-111" charset="2"/>
              </a:rPr>
            </a:br>
            <a:endParaRPr lang="pt-BR" dirty="0" smtClean="0">
              <a:sym typeface="Wingdings" pitchFamily="-111" charset="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00562" y="2314581"/>
            <a:ext cx="3500462" cy="52322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2800" dirty="0" smtClean="0"/>
              <a:t>Note posição da recursão</a:t>
            </a:r>
          </a:p>
        </p:txBody>
      </p:sp>
      <p:sp>
        <p:nvSpPr>
          <p:cNvPr id="5" name="Left Arrow 4"/>
          <p:cNvSpPr/>
          <p:nvPr/>
        </p:nvSpPr>
        <p:spPr>
          <a:xfrm rot="19205030">
            <a:off x="4214936" y="3104909"/>
            <a:ext cx="785818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3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Modifique a gramática abaixo para que expressões aritméticas associem a esquerda</a:t>
            </a:r>
            <a:endParaRPr lang="pt-BR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071538" y="2857496"/>
            <a:ext cx="7215238" cy="17145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r>
              <a:rPr lang="en-US" sz="3200" i="1" dirty="0" smtClean="0"/>
              <a:t>string</a:t>
            </a:r>
            <a:r>
              <a:rPr lang="en-US" sz="3200" dirty="0" smtClean="0"/>
              <a:t> </a:t>
            </a:r>
            <a:r>
              <a:rPr lang="pt-BR" sz="3200" dirty="0" smtClean="0">
                <a:latin typeface="Wingdings 3" pitchFamily="-111" charset="2"/>
              </a:rPr>
              <a:t>g</a:t>
            </a:r>
            <a:r>
              <a:rPr lang="en-US" sz="3200" dirty="0" smtClean="0">
                <a:sym typeface="Wingdings" pitchFamily="-111" charset="2"/>
              </a:rPr>
              <a:t> </a:t>
            </a:r>
            <a:r>
              <a:rPr lang="en-US" sz="3200" i="1" dirty="0" smtClean="0">
                <a:sym typeface="Wingdings" pitchFamily="-111" charset="2"/>
              </a:rPr>
              <a:t>string</a:t>
            </a:r>
            <a:r>
              <a:rPr lang="en-US" sz="3200" dirty="0" smtClean="0">
                <a:sym typeface="Wingdings" pitchFamily="-111" charset="2"/>
              </a:rPr>
              <a:t> </a:t>
            </a:r>
            <a:r>
              <a:rPr lang="en-US" sz="3200" b="1" dirty="0" smtClean="0">
                <a:sym typeface="Wingdings" pitchFamily="-111" charset="2"/>
              </a:rPr>
              <a:t>+</a:t>
            </a:r>
            <a:r>
              <a:rPr lang="en-US" sz="3200" dirty="0" smtClean="0">
                <a:sym typeface="Wingdings" pitchFamily="-111" charset="2"/>
              </a:rPr>
              <a:t> </a:t>
            </a:r>
            <a:r>
              <a:rPr lang="en-US" sz="3200" i="1" dirty="0" smtClean="0">
                <a:sym typeface="Wingdings" pitchFamily="-111" charset="2"/>
              </a:rPr>
              <a:t>string</a:t>
            </a:r>
            <a:r>
              <a:rPr lang="en-US" sz="3200" dirty="0" smtClean="0">
                <a:sym typeface="Wingdings" pitchFamily="-111" charset="2"/>
              </a:rPr>
              <a:t> </a:t>
            </a:r>
            <a:br>
              <a:rPr lang="en-US" sz="3200" dirty="0" smtClean="0">
                <a:sym typeface="Wingdings" pitchFamily="-111" charset="2"/>
              </a:rPr>
            </a:br>
            <a:r>
              <a:rPr lang="en-US" sz="3200" dirty="0" smtClean="0">
                <a:sym typeface="Wingdings" pitchFamily="-111" charset="2"/>
              </a:rPr>
              <a:t>            | </a:t>
            </a:r>
            <a:r>
              <a:rPr lang="en-US" sz="3200" i="1" dirty="0" smtClean="0">
                <a:sym typeface="Wingdings" pitchFamily="-111" charset="2"/>
              </a:rPr>
              <a:t>string</a:t>
            </a:r>
            <a:r>
              <a:rPr lang="en-US" sz="3200" dirty="0" smtClean="0">
                <a:sym typeface="Wingdings" pitchFamily="-111" charset="2"/>
              </a:rPr>
              <a:t> </a:t>
            </a:r>
            <a:r>
              <a:rPr lang="en-US" sz="3200" b="1" dirty="0" smtClean="0">
                <a:sym typeface="Wingdings" pitchFamily="-111" charset="2"/>
              </a:rPr>
              <a:t>-</a:t>
            </a:r>
            <a:r>
              <a:rPr lang="en-US" sz="3200" dirty="0" smtClean="0">
                <a:sym typeface="Wingdings" pitchFamily="-111" charset="2"/>
              </a:rPr>
              <a:t> </a:t>
            </a:r>
            <a:r>
              <a:rPr lang="en-US" sz="3200" i="1" dirty="0" smtClean="0">
                <a:sym typeface="Wingdings" pitchFamily="-111" charset="2"/>
              </a:rPr>
              <a:t>string</a:t>
            </a:r>
            <a:r>
              <a:rPr lang="en-US" sz="3200" dirty="0" smtClean="0">
                <a:sym typeface="Wingdings" pitchFamily="-111" charset="2"/>
              </a:rPr>
              <a:t/>
            </a:r>
            <a:br>
              <a:rPr lang="en-US" sz="3200" dirty="0" smtClean="0">
                <a:sym typeface="Wingdings" pitchFamily="-111" charset="2"/>
              </a:rPr>
            </a:br>
            <a:r>
              <a:rPr lang="en-US" sz="3200" dirty="0" smtClean="0">
                <a:sym typeface="Wingdings" pitchFamily="-111" charset="2"/>
              </a:rPr>
              <a:t>            | </a:t>
            </a:r>
            <a:r>
              <a:rPr lang="en-US" sz="3200" b="1" dirty="0" smtClean="0">
                <a:sym typeface="Wingdings" pitchFamily="-111" charset="2"/>
              </a:rPr>
              <a:t>0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1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2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3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4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5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6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7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8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9</a:t>
            </a:r>
            <a:endParaRPr lang="pt-BR" sz="3200" b="1" dirty="0" smtClean="0">
              <a:sym typeface="Wingdings" pitchFamily="-111" charset="2"/>
            </a:endParaRPr>
          </a:p>
          <a:p>
            <a:endParaRPr lang="pt-B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Resposta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Modifique a gramática abaixo para que expressões aritméticas associem a esquerda</a:t>
            </a:r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071538" y="2857496"/>
            <a:ext cx="7215238" cy="17145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r>
              <a:rPr lang="en-US" sz="3200" i="1" dirty="0" smtClean="0"/>
              <a:t>string</a:t>
            </a:r>
            <a:r>
              <a:rPr lang="en-US" sz="3200" dirty="0" smtClean="0"/>
              <a:t> </a:t>
            </a:r>
            <a:r>
              <a:rPr lang="pt-BR" sz="3200" dirty="0" smtClean="0">
                <a:latin typeface="Wingdings 3" pitchFamily="-111" charset="2"/>
              </a:rPr>
              <a:t>g</a:t>
            </a:r>
            <a:r>
              <a:rPr lang="en-US" sz="3200" dirty="0" smtClean="0">
                <a:sym typeface="Wingdings" pitchFamily="-111" charset="2"/>
              </a:rPr>
              <a:t> </a:t>
            </a:r>
            <a:r>
              <a:rPr lang="en-US" sz="3200" i="1" dirty="0" smtClean="0">
                <a:sym typeface="Wingdings" pitchFamily="-111" charset="2"/>
              </a:rPr>
              <a:t>string</a:t>
            </a:r>
            <a:r>
              <a:rPr lang="en-US" sz="3200" dirty="0" smtClean="0">
                <a:sym typeface="Wingdings" pitchFamily="-111" charset="2"/>
              </a:rPr>
              <a:t> </a:t>
            </a:r>
            <a:r>
              <a:rPr lang="en-US" sz="3200" b="1" dirty="0" smtClean="0">
                <a:sym typeface="Wingdings" pitchFamily="-111" charset="2"/>
              </a:rPr>
              <a:t>+</a:t>
            </a:r>
            <a:r>
              <a:rPr lang="en-US" sz="3200" dirty="0" smtClean="0">
                <a:sym typeface="Wingdings" pitchFamily="-111" charset="2"/>
              </a:rPr>
              <a:t> </a:t>
            </a:r>
            <a:r>
              <a:rPr lang="en-US" sz="3200" i="1" dirty="0" smtClean="0">
                <a:sym typeface="Wingdings" pitchFamily="-111" charset="2"/>
              </a:rPr>
              <a:t>string</a:t>
            </a:r>
            <a:r>
              <a:rPr lang="en-US" sz="3200" dirty="0" smtClean="0">
                <a:sym typeface="Wingdings" pitchFamily="-111" charset="2"/>
              </a:rPr>
              <a:t> </a:t>
            </a:r>
            <a:br>
              <a:rPr lang="en-US" sz="3200" dirty="0" smtClean="0">
                <a:sym typeface="Wingdings" pitchFamily="-111" charset="2"/>
              </a:rPr>
            </a:br>
            <a:r>
              <a:rPr lang="en-US" sz="3200" dirty="0" smtClean="0">
                <a:sym typeface="Wingdings" pitchFamily="-111" charset="2"/>
              </a:rPr>
              <a:t>            | </a:t>
            </a:r>
            <a:r>
              <a:rPr lang="en-US" sz="3200" i="1" dirty="0" smtClean="0">
                <a:sym typeface="Wingdings" pitchFamily="-111" charset="2"/>
              </a:rPr>
              <a:t>string</a:t>
            </a:r>
            <a:r>
              <a:rPr lang="en-US" sz="3200" dirty="0" smtClean="0">
                <a:sym typeface="Wingdings" pitchFamily="-111" charset="2"/>
              </a:rPr>
              <a:t> </a:t>
            </a:r>
            <a:r>
              <a:rPr lang="en-US" sz="3200" b="1" dirty="0" smtClean="0">
                <a:sym typeface="Wingdings" pitchFamily="-111" charset="2"/>
              </a:rPr>
              <a:t>-</a:t>
            </a:r>
            <a:r>
              <a:rPr lang="en-US" sz="3200" dirty="0" smtClean="0">
                <a:sym typeface="Wingdings" pitchFamily="-111" charset="2"/>
              </a:rPr>
              <a:t> </a:t>
            </a:r>
            <a:r>
              <a:rPr lang="en-US" sz="3200" i="1" dirty="0" smtClean="0">
                <a:sym typeface="Wingdings" pitchFamily="-111" charset="2"/>
              </a:rPr>
              <a:t>string</a:t>
            </a:r>
            <a:r>
              <a:rPr lang="en-US" sz="3200" dirty="0" smtClean="0">
                <a:sym typeface="Wingdings" pitchFamily="-111" charset="2"/>
              </a:rPr>
              <a:t/>
            </a:r>
            <a:br>
              <a:rPr lang="en-US" sz="3200" dirty="0" smtClean="0">
                <a:sym typeface="Wingdings" pitchFamily="-111" charset="2"/>
              </a:rPr>
            </a:br>
            <a:r>
              <a:rPr lang="en-US" sz="3200" dirty="0" smtClean="0">
                <a:sym typeface="Wingdings" pitchFamily="-111" charset="2"/>
              </a:rPr>
              <a:t>            | </a:t>
            </a:r>
            <a:r>
              <a:rPr lang="en-US" sz="3200" b="1" dirty="0" smtClean="0">
                <a:sym typeface="Wingdings" pitchFamily="-111" charset="2"/>
              </a:rPr>
              <a:t>0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1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2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3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4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5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6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7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8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9</a:t>
            </a:r>
            <a:endParaRPr lang="pt-BR" sz="3200" b="1" dirty="0" smtClean="0">
              <a:sym typeface="Wingdings" pitchFamily="-111" charset="2"/>
            </a:endParaRPr>
          </a:p>
          <a:p>
            <a:endParaRPr lang="pt-BR" sz="3200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14414" y="4786322"/>
            <a:ext cx="6922535" cy="11434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r>
              <a:rPr lang="en-US" sz="3200" i="1" dirty="0" smtClean="0"/>
              <a:t>string</a:t>
            </a:r>
            <a:r>
              <a:rPr lang="en-US" sz="3200" dirty="0" smtClean="0"/>
              <a:t> </a:t>
            </a:r>
            <a:r>
              <a:rPr lang="pt-BR" sz="3200" dirty="0" smtClean="0">
                <a:latin typeface="Wingdings 3" pitchFamily="-111" charset="2"/>
              </a:rPr>
              <a:t>g</a:t>
            </a:r>
            <a:r>
              <a:rPr lang="en-US" sz="3200" dirty="0" smtClean="0">
                <a:sym typeface="Wingdings" pitchFamily="-111" charset="2"/>
              </a:rPr>
              <a:t> </a:t>
            </a:r>
            <a:r>
              <a:rPr lang="en-US" sz="3200" i="1" dirty="0" smtClean="0">
                <a:sym typeface="Wingdings" pitchFamily="-111" charset="2"/>
              </a:rPr>
              <a:t>string</a:t>
            </a:r>
            <a:r>
              <a:rPr lang="en-US" sz="3200" dirty="0" smtClean="0">
                <a:sym typeface="Wingdings" pitchFamily="-111" charset="2"/>
              </a:rPr>
              <a:t> </a:t>
            </a:r>
            <a:r>
              <a:rPr lang="en-US" sz="3200" b="1" dirty="0" smtClean="0">
                <a:sym typeface="Wingdings" pitchFamily="-111" charset="2"/>
              </a:rPr>
              <a:t>+</a:t>
            </a:r>
            <a:r>
              <a:rPr lang="en-US" sz="3200" dirty="0" smtClean="0">
                <a:sym typeface="Wingdings" pitchFamily="-111" charset="2"/>
              </a:rPr>
              <a:t> </a:t>
            </a:r>
            <a:r>
              <a:rPr lang="en-US" sz="3200" i="1" dirty="0" err="1" smtClean="0">
                <a:sym typeface="Wingdings" pitchFamily="-111" charset="2"/>
              </a:rPr>
              <a:t>val</a:t>
            </a:r>
            <a:r>
              <a:rPr lang="en-US" sz="3200" i="1" dirty="0" smtClean="0">
                <a:sym typeface="Wingdings" pitchFamily="-111" charset="2"/>
              </a:rPr>
              <a:t> </a:t>
            </a:r>
            <a:r>
              <a:rPr lang="en-US" sz="3200" dirty="0" smtClean="0">
                <a:sym typeface="Wingdings" pitchFamily="-111" charset="2"/>
              </a:rPr>
              <a:t>| </a:t>
            </a:r>
            <a:r>
              <a:rPr lang="en-US" sz="3200" i="1" dirty="0" smtClean="0">
                <a:sym typeface="Wingdings" pitchFamily="-111" charset="2"/>
              </a:rPr>
              <a:t>string</a:t>
            </a:r>
            <a:r>
              <a:rPr lang="en-US" sz="3200" dirty="0" smtClean="0">
                <a:sym typeface="Wingdings" pitchFamily="-111" charset="2"/>
              </a:rPr>
              <a:t> </a:t>
            </a:r>
            <a:r>
              <a:rPr lang="en-US" sz="3200" b="1" dirty="0" smtClean="0">
                <a:sym typeface="Wingdings" pitchFamily="-111" charset="2"/>
              </a:rPr>
              <a:t>–</a:t>
            </a:r>
            <a:r>
              <a:rPr lang="en-US" sz="3200" dirty="0" smtClean="0">
                <a:sym typeface="Wingdings" pitchFamily="-111" charset="2"/>
              </a:rPr>
              <a:t> </a:t>
            </a:r>
            <a:r>
              <a:rPr lang="en-US" sz="3200" i="1" dirty="0" err="1" smtClean="0">
                <a:sym typeface="Wingdings" pitchFamily="-111" charset="2"/>
              </a:rPr>
              <a:t>val</a:t>
            </a:r>
            <a:r>
              <a:rPr lang="en-US" sz="3200" i="1" dirty="0" smtClean="0">
                <a:sym typeface="Wingdings" pitchFamily="-111" charset="2"/>
              </a:rPr>
              <a:t> </a:t>
            </a:r>
            <a:r>
              <a:rPr lang="en-US" sz="3200" dirty="0" smtClean="0">
                <a:sym typeface="Wingdings" pitchFamily="-111" charset="2"/>
              </a:rPr>
              <a:t>| </a:t>
            </a:r>
            <a:r>
              <a:rPr lang="en-US" sz="3200" i="1" dirty="0" err="1" smtClean="0">
                <a:sym typeface="Wingdings" pitchFamily="-111" charset="2"/>
              </a:rPr>
              <a:t>val</a:t>
            </a:r>
            <a:endParaRPr lang="en-US" sz="3200" i="1" dirty="0" smtClean="0">
              <a:sym typeface="Wingdings" pitchFamily="-111" charset="2"/>
            </a:endParaRPr>
          </a:p>
          <a:p>
            <a:r>
              <a:rPr lang="en-US" sz="3200" i="1" dirty="0" err="1" smtClean="0"/>
              <a:t>val</a:t>
            </a:r>
            <a:r>
              <a:rPr lang="en-US" sz="3200" dirty="0" smtClean="0"/>
              <a:t> </a:t>
            </a:r>
            <a:r>
              <a:rPr lang="pt-BR" sz="3200" dirty="0" smtClean="0">
                <a:latin typeface="Wingdings 3" pitchFamily="-111" charset="2"/>
              </a:rPr>
              <a:t>g</a:t>
            </a:r>
            <a:r>
              <a:rPr lang="pt-BR" sz="3200" dirty="0" smtClean="0"/>
              <a:t> </a:t>
            </a:r>
            <a:r>
              <a:rPr lang="en-US" sz="3200" b="1" dirty="0" smtClean="0">
                <a:sym typeface="Wingdings" pitchFamily="-111" charset="2"/>
              </a:rPr>
              <a:t>0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1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2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3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4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5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6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7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8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ym typeface="Wingdings" pitchFamily="-111" charset="2"/>
              </a:rPr>
              <a:t>9</a:t>
            </a:r>
            <a:endParaRPr lang="pt-B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Precedência de operadores</a:t>
            </a:r>
            <a:endParaRPr lang="pt-BR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Multiplicação</a:t>
            </a:r>
            <a:r>
              <a:rPr lang="en-US" dirty="0" smtClean="0"/>
              <a:t> tem </a:t>
            </a:r>
            <a:r>
              <a:rPr lang="pt-BR" dirty="0" smtClean="0"/>
              <a:t>precedência</a:t>
            </a:r>
            <a:r>
              <a:rPr lang="en-US" dirty="0" smtClean="0"/>
              <a:t> </a:t>
            </a:r>
            <a:r>
              <a:rPr lang="pt-BR" dirty="0" smtClean="0"/>
              <a:t>sobre adição</a:t>
            </a:r>
          </a:p>
          <a:p>
            <a:pPr lvl="1"/>
            <a:r>
              <a:rPr lang="pt-BR" dirty="0" smtClean="0"/>
              <a:t>Exemplo: </a:t>
            </a:r>
            <a:r>
              <a:rPr lang="en-US" dirty="0" smtClean="0"/>
              <a:t>9 + 5 * 2 </a:t>
            </a:r>
            <a:r>
              <a:rPr lang="pt-BR" dirty="0" smtClean="0"/>
              <a:t>equivale </a:t>
            </a:r>
            <a:r>
              <a:rPr lang="en-US" dirty="0" smtClean="0"/>
              <a:t>a 9 + (5 * 2)</a:t>
            </a:r>
          </a:p>
          <a:p>
            <a:pPr eaLnBrk="1" hangingPunct="1"/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Precedência de operadores</a:t>
            </a:r>
          </a:p>
        </p:txBody>
      </p:sp>
      <p:sp>
        <p:nvSpPr>
          <p:cNvPr id="41987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1357290" y="1571612"/>
            <a:ext cx="6124604" cy="38892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buNone/>
            </a:pPr>
            <a:r>
              <a:rPr lang="en-US" i="1" dirty="0" smtClean="0"/>
              <a:t>   </a:t>
            </a:r>
            <a:r>
              <a:rPr lang="en-US" i="1" dirty="0" err="1" smtClean="0"/>
              <a:t>expr</a:t>
            </a:r>
            <a:r>
              <a:rPr lang="en-US" i="1" dirty="0" smtClean="0"/>
              <a:t> </a:t>
            </a:r>
            <a:r>
              <a:rPr lang="pt-BR" dirty="0" smtClean="0">
                <a:latin typeface="Wingdings 3" pitchFamily="-111" charset="2"/>
              </a:rPr>
              <a:t>g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i="1" dirty="0" err="1" smtClean="0">
                <a:sym typeface="Wingdings" pitchFamily="-111" charset="2"/>
              </a:rPr>
              <a:t>expr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b="1" dirty="0" smtClean="0">
                <a:solidFill>
                  <a:srgbClr val="262699"/>
                </a:solidFill>
                <a:sym typeface="Wingdings" pitchFamily="-111" charset="2"/>
              </a:rPr>
              <a:t>+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i="1" dirty="0" smtClean="0">
                <a:sym typeface="Wingdings" pitchFamily="-111" charset="2"/>
              </a:rPr>
              <a:t>term</a:t>
            </a:r>
            <a:r>
              <a:rPr lang="en-US" dirty="0" smtClean="0">
                <a:sym typeface="Wingdings" pitchFamily="-111" charset="2"/>
              </a:rPr>
              <a:t> | </a:t>
            </a:r>
            <a:r>
              <a:rPr lang="en-US" i="1" dirty="0" err="1" smtClean="0">
                <a:sym typeface="Wingdings" pitchFamily="-111" charset="2"/>
              </a:rPr>
              <a:t>expr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b="1" dirty="0" smtClean="0">
                <a:solidFill>
                  <a:srgbClr val="262699"/>
                </a:solidFill>
                <a:sym typeface="Wingdings" pitchFamily="-111" charset="2"/>
              </a:rPr>
              <a:t>–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i="1" dirty="0" smtClean="0">
                <a:sym typeface="Wingdings" pitchFamily="-111" charset="2"/>
              </a:rPr>
              <a:t>term</a:t>
            </a:r>
            <a:r>
              <a:rPr lang="en-US" dirty="0" smtClean="0">
                <a:sym typeface="Wingdings" pitchFamily="-111" charset="2"/>
              </a:rPr>
              <a:t> | </a:t>
            </a:r>
            <a:r>
              <a:rPr lang="en-US" i="1" dirty="0" smtClean="0">
                <a:sym typeface="Wingdings" pitchFamily="-111" charset="2"/>
              </a:rPr>
              <a:t>term</a:t>
            </a:r>
          </a:p>
          <a:p>
            <a:pPr eaLnBrk="1" hangingPunct="1">
              <a:buNone/>
            </a:pPr>
            <a:r>
              <a:rPr lang="en-US" i="1" dirty="0" smtClean="0">
                <a:sym typeface="Wingdings" pitchFamily="-111" charset="2"/>
              </a:rPr>
              <a:t>   term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pt-BR" dirty="0" smtClean="0">
                <a:latin typeface="Wingdings 3" pitchFamily="-111" charset="2"/>
              </a:rPr>
              <a:t>g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i="1" dirty="0" smtClean="0">
                <a:sym typeface="Wingdings" pitchFamily="-111" charset="2"/>
              </a:rPr>
              <a:t>term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b="1" dirty="0" smtClean="0">
                <a:solidFill>
                  <a:srgbClr val="262699"/>
                </a:solidFill>
                <a:sym typeface="Wingdings" pitchFamily="-111" charset="2"/>
              </a:rPr>
              <a:t>*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i="1" dirty="0" smtClean="0">
                <a:sym typeface="Wingdings" pitchFamily="-111" charset="2"/>
              </a:rPr>
              <a:t>factor</a:t>
            </a:r>
            <a:r>
              <a:rPr lang="en-US" dirty="0" smtClean="0">
                <a:sym typeface="Wingdings" pitchFamily="-111" charset="2"/>
              </a:rPr>
              <a:t> | </a:t>
            </a:r>
            <a:r>
              <a:rPr lang="en-US" i="1" dirty="0" smtClean="0">
                <a:sym typeface="Wingdings" pitchFamily="-111" charset="2"/>
              </a:rPr>
              <a:t>term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b="1" dirty="0" smtClean="0">
                <a:solidFill>
                  <a:srgbClr val="262699"/>
                </a:solidFill>
                <a:sym typeface="Wingdings" pitchFamily="-111" charset="2"/>
              </a:rPr>
              <a:t>/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i="1" dirty="0" smtClean="0">
                <a:sym typeface="Wingdings" pitchFamily="-111" charset="2"/>
              </a:rPr>
              <a:t>factor</a:t>
            </a:r>
            <a:r>
              <a:rPr lang="en-US" dirty="0" smtClean="0">
                <a:sym typeface="Wingdings" pitchFamily="-111" charset="2"/>
              </a:rPr>
              <a:t> | </a:t>
            </a:r>
            <a:r>
              <a:rPr lang="en-US" i="1" dirty="0" smtClean="0">
                <a:sym typeface="Wingdings" pitchFamily="-111" charset="2"/>
              </a:rPr>
              <a:t>factor</a:t>
            </a:r>
          </a:p>
          <a:p>
            <a:pPr eaLnBrk="1" hangingPunct="1">
              <a:buNone/>
            </a:pPr>
            <a:r>
              <a:rPr lang="en-US" i="1" dirty="0" smtClean="0">
                <a:sym typeface="Wingdings" pitchFamily="-111" charset="2"/>
              </a:rPr>
              <a:t>   factor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pt-BR" dirty="0" smtClean="0">
                <a:latin typeface="Wingdings 3" pitchFamily="-111" charset="2"/>
              </a:rPr>
              <a:t>g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i="1" dirty="0" smtClean="0">
                <a:sym typeface="Wingdings" pitchFamily="-111" charset="2"/>
              </a:rPr>
              <a:t>digit</a:t>
            </a:r>
            <a:r>
              <a:rPr lang="en-US" dirty="0" smtClean="0">
                <a:sym typeface="Wingdings" pitchFamily="-111" charset="2"/>
              </a:rPr>
              <a:t> | </a:t>
            </a:r>
            <a:r>
              <a:rPr lang="en-US" b="1" dirty="0" smtClean="0">
                <a:solidFill>
                  <a:srgbClr val="262699"/>
                </a:solidFill>
                <a:sym typeface="Wingdings" pitchFamily="-111" charset="2"/>
              </a:rPr>
              <a:t>(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i="1" dirty="0" err="1" smtClean="0">
                <a:sym typeface="Wingdings" pitchFamily="-111" charset="2"/>
              </a:rPr>
              <a:t>expr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b="1" dirty="0" smtClean="0">
                <a:solidFill>
                  <a:srgbClr val="262699"/>
                </a:solidFill>
                <a:sym typeface="Wingdings" pitchFamily="-111" charset="2"/>
              </a:rPr>
              <a:t>)</a:t>
            </a:r>
          </a:p>
          <a:p>
            <a:pPr eaLnBrk="1" hangingPunct="1">
              <a:buNone/>
            </a:pPr>
            <a:r>
              <a:rPr lang="en-US" b="1" i="1" dirty="0" smtClean="0">
                <a:solidFill>
                  <a:srgbClr val="262699"/>
                </a:solidFill>
                <a:sym typeface="Wingdings" pitchFamily="-111" charset="2"/>
              </a:rPr>
              <a:t>   </a:t>
            </a:r>
            <a:r>
              <a:rPr lang="en-US" i="1" dirty="0" smtClean="0">
                <a:sym typeface="Wingdings" pitchFamily="-111" charset="2"/>
              </a:rPr>
              <a:t>digit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pt-BR" dirty="0" smtClean="0">
                <a:latin typeface="Wingdings 3" pitchFamily="-111" charset="2"/>
              </a:rPr>
              <a:t>g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b="1" dirty="0" smtClean="0">
                <a:solidFill>
                  <a:srgbClr val="262699"/>
                </a:solidFill>
                <a:sym typeface="Wingdings" pitchFamily="-111" charset="2"/>
              </a:rPr>
              <a:t>0</a:t>
            </a:r>
            <a:r>
              <a:rPr lang="en-US" dirty="0" smtClean="0">
                <a:sym typeface="Wingdings" pitchFamily="-111" charset="2"/>
              </a:rPr>
              <a:t> | </a:t>
            </a:r>
            <a:r>
              <a:rPr lang="en-US" b="1" dirty="0" smtClean="0">
                <a:solidFill>
                  <a:srgbClr val="262699"/>
                </a:solidFill>
                <a:sym typeface="Wingdings" pitchFamily="-111" charset="2"/>
              </a:rPr>
              <a:t>1</a:t>
            </a:r>
            <a:r>
              <a:rPr lang="en-US" dirty="0" smtClean="0">
                <a:sym typeface="Wingdings" pitchFamily="-111" charset="2"/>
              </a:rPr>
              <a:t> | </a:t>
            </a:r>
            <a:r>
              <a:rPr lang="en-US" b="1" dirty="0" smtClean="0">
                <a:solidFill>
                  <a:srgbClr val="262699"/>
                </a:solidFill>
                <a:sym typeface="Wingdings" pitchFamily="-111" charset="2"/>
              </a:rPr>
              <a:t>2</a:t>
            </a:r>
            <a:r>
              <a:rPr lang="en-US" dirty="0" smtClean="0">
                <a:sym typeface="Wingdings" pitchFamily="-111" charset="2"/>
              </a:rPr>
              <a:t> | </a:t>
            </a:r>
            <a:r>
              <a:rPr lang="en-US" b="1" dirty="0" smtClean="0">
                <a:solidFill>
                  <a:srgbClr val="262699"/>
                </a:solidFill>
                <a:sym typeface="Wingdings" pitchFamily="-111" charset="2"/>
              </a:rPr>
              <a:t>3</a:t>
            </a:r>
            <a:r>
              <a:rPr lang="en-US" dirty="0" smtClean="0">
                <a:sym typeface="Wingdings" pitchFamily="-111" charset="2"/>
              </a:rPr>
              <a:t> | </a:t>
            </a:r>
            <a:r>
              <a:rPr lang="en-US" b="1" dirty="0" smtClean="0">
                <a:solidFill>
                  <a:srgbClr val="262699"/>
                </a:solidFill>
                <a:sym typeface="Wingdings" pitchFamily="-111" charset="2"/>
              </a:rPr>
              <a:t>4</a:t>
            </a:r>
            <a:r>
              <a:rPr lang="en-US" dirty="0" smtClean="0">
                <a:sym typeface="Wingdings" pitchFamily="-111" charset="2"/>
              </a:rPr>
              <a:t> | </a:t>
            </a:r>
            <a:r>
              <a:rPr lang="en-US" b="1" dirty="0" smtClean="0">
                <a:solidFill>
                  <a:srgbClr val="262699"/>
                </a:solidFill>
                <a:sym typeface="Wingdings" pitchFamily="-111" charset="2"/>
              </a:rPr>
              <a:t>5</a:t>
            </a:r>
            <a:r>
              <a:rPr lang="en-US" dirty="0" smtClean="0">
                <a:sym typeface="Wingdings" pitchFamily="-111" charset="2"/>
              </a:rPr>
              <a:t> | </a:t>
            </a:r>
            <a:r>
              <a:rPr lang="en-US" b="1" dirty="0" smtClean="0">
                <a:solidFill>
                  <a:srgbClr val="262699"/>
                </a:solidFill>
                <a:sym typeface="Wingdings" pitchFamily="-111" charset="2"/>
              </a:rPr>
              <a:t>6</a:t>
            </a:r>
            <a:r>
              <a:rPr lang="en-US" dirty="0" smtClean="0">
                <a:sym typeface="Wingdings" pitchFamily="-111" charset="2"/>
              </a:rPr>
              <a:t> | </a:t>
            </a:r>
            <a:r>
              <a:rPr lang="en-US" b="1" dirty="0" smtClean="0">
                <a:solidFill>
                  <a:srgbClr val="262699"/>
                </a:solidFill>
                <a:sym typeface="Wingdings" pitchFamily="-111" charset="2"/>
              </a:rPr>
              <a:t>7</a:t>
            </a:r>
            <a:r>
              <a:rPr lang="en-US" dirty="0" smtClean="0">
                <a:sym typeface="Wingdings" pitchFamily="-111" charset="2"/>
              </a:rPr>
              <a:t> | </a:t>
            </a:r>
            <a:r>
              <a:rPr lang="en-US" b="1" dirty="0" smtClean="0">
                <a:solidFill>
                  <a:srgbClr val="262699"/>
                </a:solidFill>
                <a:sym typeface="Wingdings" pitchFamily="-111" charset="2"/>
              </a:rPr>
              <a:t>8</a:t>
            </a:r>
            <a:r>
              <a:rPr lang="en-US" dirty="0" smtClean="0">
                <a:sym typeface="Wingdings" pitchFamily="-111" charset="2"/>
              </a:rPr>
              <a:t> | </a:t>
            </a:r>
            <a:r>
              <a:rPr lang="en-US" b="1" dirty="0" smtClean="0">
                <a:solidFill>
                  <a:srgbClr val="262699"/>
                </a:solidFill>
                <a:sym typeface="Wingdings" pitchFamily="-111" charset="2"/>
              </a:rPr>
              <a:t>9</a:t>
            </a:r>
          </a:p>
          <a:p>
            <a:pPr>
              <a:buNone/>
            </a:pPr>
            <a:r>
              <a:rPr lang="en-US" i="1" dirty="0" smtClean="0"/>
              <a:t>   stmt </a:t>
            </a:r>
            <a:r>
              <a:rPr lang="pt-BR" dirty="0" smtClean="0">
                <a:latin typeface="Wingdings 3" pitchFamily="-111" charset="2"/>
              </a:rPr>
              <a:t>g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b="1" dirty="0" smtClean="0">
                <a:solidFill>
                  <a:srgbClr val="262699"/>
                </a:solidFill>
                <a:sym typeface="Wingdings" pitchFamily="-111" charset="2"/>
              </a:rPr>
              <a:t>if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b="1" dirty="0" smtClean="0">
                <a:solidFill>
                  <a:srgbClr val="262699"/>
                </a:solidFill>
                <a:sym typeface="Wingdings" pitchFamily="-111" charset="2"/>
              </a:rPr>
              <a:t>(</a:t>
            </a:r>
            <a:r>
              <a:rPr lang="en-US" i="1" dirty="0" err="1" smtClean="0">
                <a:solidFill>
                  <a:schemeClr val="tx1"/>
                </a:solidFill>
                <a:sym typeface="Wingdings" pitchFamily="-111" charset="2"/>
              </a:rPr>
              <a:t>expr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b="1" dirty="0" smtClean="0">
                <a:solidFill>
                  <a:srgbClr val="262699"/>
                </a:solidFill>
                <a:sym typeface="Wingdings" pitchFamily="-111" charset="2"/>
              </a:rPr>
              <a:t>)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i="1" dirty="0" smtClean="0">
                <a:sym typeface="Wingdings" pitchFamily="-111" charset="2"/>
              </a:rPr>
              <a:t>stmt</a:t>
            </a:r>
            <a:r>
              <a:rPr lang="en-US" dirty="0" smtClean="0">
                <a:sym typeface="Wingdings" pitchFamily="-111" charset="2"/>
              </a:rPr>
              <a:t> </a:t>
            </a:r>
          </a:p>
          <a:p>
            <a:pPr>
              <a:buNone/>
            </a:pPr>
            <a:r>
              <a:rPr lang="en-US" dirty="0" smtClean="0">
                <a:sym typeface="Wingdings" pitchFamily="-111" charset="2"/>
              </a:rPr>
              <a:t>              | </a:t>
            </a:r>
            <a:r>
              <a:rPr lang="en-US" b="1" dirty="0" smtClean="0">
                <a:solidFill>
                  <a:srgbClr val="262699"/>
                </a:solidFill>
                <a:sym typeface="Wingdings" pitchFamily="-111" charset="2"/>
              </a:rPr>
              <a:t>for ( </a:t>
            </a:r>
            <a:r>
              <a:rPr lang="en-US" i="1" dirty="0" err="1" smtClean="0">
                <a:sym typeface="Wingdings" pitchFamily="-111" charset="2"/>
              </a:rPr>
              <a:t>optexpr</a:t>
            </a:r>
            <a:r>
              <a:rPr lang="en-US" i="1" dirty="0" smtClean="0">
                <a:sym typeface="Wingdings" pitchFamily="-111" charset="2"/>
              </a:rPr>
              <a:t> </a:t>
            </a:r>
            <a:r>
              <a:rPr lang="en-US" b="1" dirty="0" smtClean="0">
                <a:solidFill>
                  <a:srgbClr val="262699"/>
                </a:solidFill>
                <a:sym typeface="Wingdings" pitchFamily="-111" charset="2"/>
              </a:rPr>
              <a:t>; </a:t>
            </a:r>
            <a:r>
              <a:rPr lang="en-US" i="1" dirty="0" err="1" smtClean="0">
                <a:sym typeface="Wingdings" pitchFamily="-111" charset="2"/>
              </a:rPr>
              <a:t>optexpr</a:t>
            </a:r>
            <a:r>
              <a:rPr lang="en-US" i="1" dirty="0" smtClean="0">
                <a:sym typeface="Wingdings" pitchFamily="-111" charset="2"/>
              </a:rPr>
              <a:t> </a:t>
            </a:r>
            <a:r>
              <a:rPr lang="en-US" b="1" dirty="0" smtClean="0">
                <a:solidFill>
                  <a:srgbClr val="262699"/>
                </a:solidFill>
                <a:sym typeface="Wingdings" pitchFamily="-111" charset="2"/>
              </a:rPr>
              <a:t>; </a:t>
            </a:r>
            <a:r>
              <a:rPr lang="en-US" i="1" dirty="0" err="1" smtClean="0">
                <a:sym typeface="Wingdings" pitchFamily="-111" charset="2"/>
              </a:rPr>
              <a:t>optexpr</a:t>
            </a:r>
            <a:r>
              <a:rPr lang="en-US" i="1" dirty="0" smtClean="0">
                <a:sym typeface="Wingdings" pitchFamily="-111" charset="2"/>
              </a:rPr>
              <a:t> </a:t>
            </a:r>
            <a:r>
              <a:rPr lang="en-US" b="1" dirty="0" smtClean="0">
                <a:solidFill>
                  <a:srgbClr val="262699"/>
                </a:solidFill>
                <a:sym typeface="Wingdings" pitchFamily="-111" charset="2"/>
              </a:rPr>
              <a:t>)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i="1" dirty="0" smtClean="0">
                <a:sym typeface="Wingdings" pitchFamily="-111" charset="2"/>
              </a:rPr>
              <a:t>stmt </a:t>
            </a:r>
          </a:p>
          <a:p>
            <a:pPr>
              <a:buNone/>
            </a:pPr>
            <a:r>
              <a:rPr lang="en-US" dirty="0" smtClean="0">
                <a:sym typeface="Wingdings" pitchFamily="-111" charset="2"/>
              </a:rPr>
              <a:t>              |</a:t>
            </a:r>
            <a:r>
              <a:rPr lang="en-US" b="1" dirty="0" smtClean="0">
                <a:solidFill>
                  <a:srgbClr val="262699"/>
                </a:solidFill>
                <a:sym typeface="Wingdings" pitchFamily="-111" charset="2"/>
              </a:rPr>
              <a:t> other</a:t>
            </a:r>
          </a:p>
          <a:p>
            <a:pPr>
              <a:buNone/>
            </a:pPr>
            <a:r>
              <a:rPr lang="en-US" b="1" i="1" dirty="0" smtClean="0">
                <a:solidFill>
                  <a:srgbClr val="262699"/>
                </a:solidFill>
                <a:sym typeface="Wingdings" pitchFamily="-111" charset="2"/>
              </a:rPr>
              <a:t>  </a:t>
            </a:r>
            <a:r>
              <a:rPr lang="en-US" i="1" dirty="0" err="1" smtClean="0">
                <a:sym typeface="Wingdings" pitchFamily="-111" charset="2"/>
              </a:rPr>
              <a:t>optexpr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pt-BR" dirty="0" smtClean="0">
                <a:latin typeface="Wingdings 3" pitchFamily="-111" charset="2"/>
              </a:rPr>
              <a:t>g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sym typeface="Wingdings" pitchFamily="-111" charset="2"/>
              </a:rPr>
              <a:t>expr</a:t>
            </a:r>
            <a:r>
              <a:rPr lang="en-US" dirty="0" smtClean="0">
                <a:sym typeface="Wingdings" pitchFamily="-111" charset="2"/>
              </a:rPr>
              <a:t> | </a:t>
            </a:r>
            <a:r>
              <a:rPr lang="en-US" dirty="0" smtClean="0">
                <a:sym typeface="Symbol" pitchFamily="-111" charset="2"/>
              </a:rPr>
              <a:t></a:t>
            </a:r>
            <a:endParaRPr lang="pt-BR" b="1" dirty="0" smtClean="0">
              <a:solidFill>
                <a:srgbClr val="262699"/>
              </a:solidFill>
              <a:sym typeface="Wingdings" pitchFamily="-111" charset="2"/>
            </a:endParaRPr>
          </a:p>
          <a:p>
            <a:pPr eaLnBrk="1" hangingPunct="1">
              <a:buNone/>
            </a:pPr>
            <a:endParaRPr lang="pt-BR" b="1" dirty="0" smtClean="0">
              <a:solidFill>
                <a:srgbClr val="262699"/>
              </a:solidFill>
              <a:sym typeface="Wingdings" pitchFamily="-111" charset="2"/>
            </a:endParaRPr>
          </a:p>
          <a:p>
            <a:pPr eaLnBrk="1" hangingPunct="1"/>
            <a:endParaRPr lang="pt-BR" dirty="0" smtClean="0">
              <a:latin typeface="Letter Gothic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43042" y="5643578"/>
            <a:ext cx="5572132" cy="95410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2800" dirty="0" smtClean="0"/>
              <a:t>Não-terminais adicionais</a:t>
            </a:r>
            <a:r>
              <a:rPr lang="en-US" sz="2800" dirty="0" smtClean="0"/>
              <a:t> s</a:t>
            </a:r>
            <a:r>
              <a:rPr lang="pt-BR" sz="2800" dirty="0" err="1" smtClean="0"/>
              <a:t>ão</a:t>
            </a:r>
            <a:r>
              <a:rPr lang="pt-BR" sz="2800" dirty="0" smtClean="0"/>
              <a:t> usados para definir</a:t>
            </a:r>
            <a:r>
              <a:rPr lang="en-US" sz="2800" dirty="0" smtClean="0"/>
              <a:t> </a:t>
            </a:r>
            <a:r>
              <a:rPr lang="pt-BR" sz="2800" dirty="0" smtClean="0"/>
              <a:t>os níveis </a:t>
            </a:r>
            <a:r>
              <a:rPr lang="en-US" sz="2800" dirty="0" smtClean="0"/>
              <a:t>de </a:t>
            </a:r>
            <a:r>
              <a:rPr lang="pt-BR" sz="2800" dirty="0" smtClean="0"/>
              <a:t>precedência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Top-down ou bottom-up parsers</a:t>
            </a:r>
            <a:endParaRPr lang="pt-BR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Refere-se à ordem em que os nós da </a:t>
            </a:r>
            <a:r>
              <a:rPr lang="pt-BR" i="1" dirty="0" smtClean="0"/>
              <a:t>parse </a:t>
            </a:r>
            <a:r>
              <a:rPr lang="pt-BR" i="1" dirty="0" err="1" smtClean="0"/>
              <a:t>tree</a:t>
            </a:r>
            <a:r>
              <a:rPr lang="pt-BR" dirty="0" smtClean="0"/>
              <a:t> são criados.</a:t>
            </a:r>
          </a:p>
          <a:p>
            <a:pPr eaLnBrk="1" hangingPunct="1"/>
            <a:r>
              <a:rPr lang="pt-BR" dirty="0" err="1" smtClean="0"/>
              <a:t>Top-down</a:t>
            </a:r>
            <a:r>
              <a:rPr lang="pt-BR" dirty="0" smtClean="0"/>
              <a:t>: mais fáceis de escrever “à mão”</a:t>
            </a:r>
          </a:p>
          <a:p>
            <a:pPr eaLnBrk="1" hangingPunct="1"/>
            <a:r>
              <a:rPr lang="pt-BR" dirty="0" err="1" smtClean="0"/>
              <a:t>Bottom-up</a:t>
            </a:r>
            <a:r>
              <a:rPr lang="pt-BR" dirty="0" smtClean="0"/>
              <a:t>: suportam uma classe maior de gramáticas e de esquemas de tradução;</a:t>
            </a:r>
          </a:p>
          <a:p>
            <a:pPr lvl="1"/>
            <a:r>
              <a:rPr lang="pt-BR" dirty="0" smtClean="0"/>
              <a:t>mais usados por geradores de </a:t>
            </a:r>
            <a:r>
              <a:rPr lang="pt-BR" dirty="0" err="1" smtClean="0"/>
              <a:t>parsers</a:t>
            </a:r>
            <a:r>
              <a:rPr lang="pt-B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Linguagem (Definição)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2900370"/>
          </a:xfrm>
        </p:spPr>
        <p:txBody>
          <a:bodyPr/>
          <a:lstStyle/>
          <a:p>
            <a:r>
              <a:rPr lang="pt-BR" dirty="0" smtClean="0"/>
              <a:t>Um conjunto (possivelmente infinito) de strings</a:t>
            </a:r>
          </a:p>
          <a:p>
            <a:r>
              <a:rPr lang="pt-BR" dirty="0" smtClean="0"/>
              <a:t>Vários formalismos para definir tal conjunto</a:t>
            </a:r>
          </a:p>
          <a:p>
            <a:pPr lvl="1"/>
            <a:r>
              <a:rPr lang="pt-BR" dirty="0" smtClean="0"/>
              <a:t>Expressões Regulares (ER)</a:t>
            </a:r>
          </a:p>
          <a:p>
            <a:pPr lvl="1"/>
            <a:r>
              <a:rPr lang="pt-BR" dirty="0" smtClean="0"/>
              <a:t>Gramáticas Livre de Contexto (BNF)</a:t>
            </a:r>
          </a:p>
          <a:p>
            <a:pPr lvl="1"/>
            <a:r>
              <a:rPr lang="en-US" dirty="0" smtClean="0"/>
              <a:t>…</a:t>
            </a:r>
          </a:p>
          <a:p>
            <a:pPr lvl="1">
              <a:buNone/>
            </a:pPr>
            <a:endParaRPr lang="pt-BR" dirty="0"/>
          </a:p>
        </p:txBody>
      </p:sp>
      <p:sp>
        <p:nvSpPr>
          <p:cNvPr id="6" name="TextBox 5"/>
          <p:cNvSpPr txBox="1"/>
          <p:nvPr/>
        </p:nvSpPr>
        <p:spPr>
          <a:xfrm>
            <a:off x="1714480" y="4572008"/>
            <a:ext cx="5381473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t-BR" sz="3600" dirty="0" smtClean="0"/>
              <a:t>Simplicidade vs. expressividade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Construindo</a:t>
            </a:r>
            <a:r>
              <a:rPr lang="en-US" dirty="0" smtClean="0"/>
              <a:t> um parser top-down</a:t>
            </a:r>
            <a:endParaRPr lang="pt-BR" dirty="0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Para algumas gramáticas basta uma única travessia da esquerda para a direita da string de entrada</a:t>
            </a:r>
          </a:p>
          <a:p>
            <a:r>
              <a:rPr lang="pt-BR" dirty="0" smtClean="0"/>
              <a:t>Exemplo: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1857356" y="3214686"/>
            <a:ext cx="51619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for ( 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) other</a:t>
            </a:r>
            <a:endParaRPr lang="pt-BR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3108" y="4214818"/>
            <a:ext cx="4572000" cy="107721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pt-BR" sz="3200" dirty="0" err="1" smtClean="0"/>
              <a:t>Token</a:t>
            </a:r>
            <a:r>
              <a:rPr lang="pt-BR" sz="3200" dirty="0" smtClean="0"/>
              <a:t> corrente é chamado de </a:t>
            </a:r>
            <a:r>
              <a:rPr lang="pt-BR" sz="3200" dirty="0" err="1" smtClean="0"/>
              <a:t>lookahead</a:t>
            </a:r>
            <a:r>
              <a:rPr lang="pt-BR" sz="3200" dirty="0" smtClean="0"/>
              <a:t> </a:t>
            </a:r>
            <a:r>
              <a:rPr lang="pt-BR" sz="3200" dirty="0" err="1" smtClean="0"/>
              <a:t>symbol</a:t>
            </a:r>
            <a:r>
              <a:rPr lang="pt-BR" sz="3200" dirty="0" smtClean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Backtracking</a:t>
            </a:r>
            <a:endParaRPr lang="pt-BR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 escolha de uma produção pode exigir “</a:t>
            </a:r>
            <a:r>
              <a:rPr lang="pt-BR" dirty="0" err="1" smtClean="0"/>
              <a:t>tentativa-e-erro</a:t>
            </a:r>
            <a:r>
              <a:rPr lang="pt-BR" dirty="0" smtClean="0"/>
              <a:t>”</a:t>
            </a:r>
          </a:p>
          <a:p>
            <a:pPr lvl="1"/>
            <a:r>
              <a:rPr lang="pt-BR" dirty="0" err="1" smtClean="0"/>
              <a:t>Backtracking</a:t>
            </a:r>
            <a:r>
              <a:rPr lang="pt-BR" dirty="0" smtClean="0"/>
              <a:t> é a ação de tentar uma nova escolha</a:t>
            </a:r>
          </a:p>
        </p:txBody>
      </p:sp>
      <p:sp>
        <p:nvSpPr>
          <p:cNvPr id="6" name="Rectangle 5"/>
          <p:cNvSpPr/>
          <p:nvPr/>
        </p:nvSpPr>
        <p:spPr>
          <a:xfrm>
            <a:off x="2000232" y="3286124"/>
            <a:ext cx="4811011" cy="107721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3200" dirty="0" smtClean="0"/>
              <a:t>O </a:t>
            </a:r>
            <a:r>
              <a:rPr lang="pt-BR" sz="3200" dirty="0" err="1" smtClean="0"/>
              <a:t>parsing</a:t>
            </a:r>
            <a:r>
              <a:rPr lang="pt-BR" sz="3200" dirty="0" smtClean="0"/>
              <a:t> sem </a:t>
            </a:r>
            <a:r>
              <a:rPr lang="pt-BR" sz="3200" dirty="0" err="1" smtClean="0"/>
              <a:t>backtracking</a:t>
            </a:r>
            <a:r>
              <a:rPr lang="pt-BR" sz="3200" dirty="0" smtClean="0"/>
              <a:t> é chamado de </a:t>
            </a:r>
            <a:r>
              <a:rPr lang="pt-BR" sz="3200" dirty="0" err="1" smtClean="0"/>
              <a:t>predictive-parsing</a:t>
            </a:r>
            <a:r>
              <a:rPr lang="pt-BR" sz="32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Exemplo: </a:t>
            </a:r>
            <a:r>
              <a:rPr lang="pt-BR" dirty="0" err="1" smtClean="0"/>
              <a:t>Backtracking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err="1" smtClean="0"/>
              <a:t>Backtracking</a:t>
            </a:r>
            <a:r>
              <a:rPr lang="pt-BR" dirty="0" smtClean="0"/>
              <a:t> é necessário ao se perceber que não é possível fazer </a:t>
            </a:r>
            <a:r>
              <a:rPr lang="pt-BR" dirty="0" err="1" smtClean="0"/>
              <a:t>parsing</a:t>
            </a:r>
            <a:r>
              <a:rPr lang="pt-BR" dirty="0" smtClean="0"/>
              <a:t> de </a:t>
            </a:r>
            <a:r>
              <a:rPr lang="en-US" dirty="0" smtClean="0"/>
              <a:t>9 + 5 * 2 a </a:t>
            </a:r>
            <a:r>
              <a:rPr lang="en-US" dirty="0" err="1" smtClean="0"/>
              <a:t>partir</a:t>
            </a:r>
            <a:r>
              <a:rPr lang="en-US" dirty="0" smtClean="0"/>
              <a:t> de </a:t>
            </a:r>
            <a:r>
              <a:rPr lang="en-US" i="1" dirty="0" err="1" smtClean="0">
                <a:solidFill>
                  <a:schemeClr val="dk1"/>
                </a:solidFill>
              </a:rPr>
              <a:t>expr</a:t>
            </a:r>
            <a:r>
              <a:rPr lang="en-US" i="1" dirty="0" smtClean="0">
                <a:solidFill>
                  <a:schemeClr val="dk1"/>
                </a:solidFill>
              </a:rPr>
              <a:t> </a:t>
            </a:r>
            <a:r>
              <a:rPr lang="pt-BR" dirty="0" smtClean="0">
                <a:solidFill>
                  <a:schemeClr val="dk1"/>
                </a:solidFill>
                <a:latin typeface="Wingdings 3" pitchFamily="-111" charset="2"/>
              </a:rPr>
              <a:t>g</a:t>
            </a:r>
            <a:r>
              <a:rPr lang="en-US" dirty="0" smtClean="0">
                <a:solidFill>
                  <a:schemeClr val="dk1"/>
                </a:solidFill>
                <a:sym typeface="Wingdings" pitchFamily="-111" charset="2"/>
              </a:rPr>
              <a:t> </a:t>
            </a:r>
            <a:r>
              <a:rPr lang="en-US" i="1" dirty="0" smtClean="0">
                <a:sym typeface="Wingdings" pitchFamily="-111" charset="2"/>
              </a:rPr>
              <a:t>term</a:t>
            </a:r>
            <a:endParaRPr lang="en-US" dirty="0" smtClean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1519230" y="2428868"/>
            <a:ext cx="6124604" cy="38892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en-US" sz="2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expr</a:t>
            </a:r>
            <a: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expr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+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term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2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expr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–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term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term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  term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term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*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factor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term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/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factor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factor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  factor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digit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(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expr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  </a:t>
            </a:r>
            <a: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digit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0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1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2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3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4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5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6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7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8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9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stmt </a:t>
            </a: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if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(</a:t>
            </a:r>
            <a:r>
              <a:rPr kumimoji="0" lang="en-US" sz="2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expr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)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stmt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             |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for ( </a:t>
            </a:r>
            <a:r>
              <a:rPr kumimoji="0" lang="en-US" sz="2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optexpr</a:t>
            </a:r>
            <a: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; </a:t>
            </a:r>
            <a:r>
              <a:rPr kumimoji="0" lang="en-US" sz="2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optexpr</a:t>
            </a:r>
            <a: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; </a:t>
            </a:r>
            <a:r>
              <a:rPr kumimoji="0" lang="en-US" sz="2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optexpr</a:t>
            </a:r>
            <a: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)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stmt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             |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other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 </a:t>
            </a:r>
            <a:r>
              <a:rPr kumimoji="0" lang="en-US" sz="2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optexpr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expr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-111" charset="2"/>
              </a:rPr>
              <a:t></a:t>
            </a:r>
            <a:endParaRPr kumimoji="0" lang="pt-BR" sz="2600" b="1" i="0" u="none" strike="noStrike" kern="1200" cap="none" spc="0" normalizeH="0" baseline="0" noProof="0" dirty="0" smtClean="0">
              <a:ln>
                <a:noFill/>
              </a:ln>
              <a:solidFill>
                <a:srgbClr val="262699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-111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2600" b="1" i="0" u="none" strike="noStrike" kern="1200" cap="none" spc="0" normalizeH="0" baseline="0" noProof="0" dirty="0" smtClean="0">
              <a:ln>
                <a:noFill/>
              </a:ln>
              <a:solidFill>
                <a:srgbClr val="262699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-111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Letter Gothic" pitchFamily="49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Recursive descent parsing</a:t>
            </a:r>
            <a:endParaRPr lang="pt-BR" dirty="0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Método de análise sintática </a:t>
            </a:r>
            <a:r>
              <a:rPr lang="pt-BR" dirty="0" err="1" smtClean="0"/>
              <a:t>top-down</a:t>
            </a:r>
            <a:endParaRPr lang="pt-BR" dirty="0" smtClean="0"/>
          </a:p>
          <a:p>
            <a:pPr lvl="1"/>
            <a:r>
              <a:rPr lang="pt-BR" dirty="0" smtClean="0"/>
              <a:t> Preditiva (Não usa </a:t>
            </a:r>
            <a:r>
              <a:rPr lang="pt-BR" dirty="0" err="1" smtClean="0"/>
              <a:t>backtracking</a:t>
            </a:r>
            <a:r>
              <a:rPr lang="pt-BR" dirty="0" smtClean="0"/>
              <a:t>)</a:t>
            </a:r>
          </a:p>
          <a:p>
            <a:r>
              <a:rPr lang="pt-BR" dirty="0" smtClean="0"/>
              <a:t>Define-se o </a:t>
            </a:r>
            <a:r>
              <a:rPr lang="pt-BR" dirty="0" err="1" smtClean="0"/>
              <a:t>parser</a:t>
            </a:r>
            <a:r>
              <a:rPr lang="pt-BR" dirty="0" smtClean="0"/>
              <a:t> com conjunto de procedimentos recursivos</a:t>
            </a:r>
          </a:p>
          <a:p>
            <a:pPr lvl="1"/>
            <a:r>
              <a:rPr lang="pt-BR" dirty="0" smtClean="0"/>
              <a:t>Um procedimento para cada símbolo não-terminal</a:t>
            </a:r>
          </a:p>
          <a:p>
            <a:pPr lvl="1"/>
            <a:r>
              <a:rPr lang="pt-BR" dirty="0" smtClean="0"/>
              <a:t>Símbolos </a:t>
            </a:r>
            <a:r>
              <a:rPr lang="pt-BR" dirty="0" err="1" smtClean="0"/>
              <a:t>epsilon</a:t>
            </a:r>
            <a:r>
              <a:rPr lang="pt-BR" dirty="0" smtClean="0"/>
              <a:t> geralmente são tratados no contexto de uso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err="1" smtClean="0"/>
              <a:t>Exemplo</a:t>
            </a:r>
            <a:r>
              <a:rPr lang="en-US" sz="4000" dirty="0" smtClean="0"/>
              <a:t>: Recursive descent parsing</a:t>
            </a:r>
            <a:endParaRPr lang="pt-BR" sz="4000" dirty="0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981200"/>
            <a:ext cx="8229600" cy="41148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sz="2800" dirty="0" smtClean="0"/>
              <a:t>void </a:t>
            </a:r>
            <a:r>
              <a:rPr lang="en-US" sz="2800" i="1" dirty="0" smtClean="0"/>
              <a:t>match </a:t>
            </a:r>
            <a:r>
              <a:rPr lang="en-US" sz="2800" dirty="0" smtClean="0"/>
              <a:t>(terminal </a:t>
            </a:r>
            <a:r>
              <a:rPr lang="en-US" sz="2800" i="1" dirty="0" smtClean="0"/>
              <a:t>t</a:t>
            </a:r>
            <a:r>
              <a:rPr lang="en-US" sz="2800" dirty="0" smtClean="0"/>
              <a:t>) {  </a:t>
            </a:r>
            <a:br>
              <a:rPr lang="en-US" sz="2800" dirty="0" smtClean="0"/>
            </a:br>
            <a:r>
              <a:rPr lang="en-US" sz="2800" dirty="0" smtClean="0"/>
              <a:t>if (</a:t>
            </a:r>
            <a:r>
              <a:rPr lang="en-US" sz="2800" i="1" dirty="0" err="1" smtClean="0"/>
              <a:t>lookahead</a:t>
            </a:r>
            <a:r>
              <a:rPr lang="en-US" sz="2800" dirty="0" smtClean="0"/>
              <a:t> == </a:t>
            </a:r>
            <a:r>
              <a:rPr lang="en-US" sz="2800" i="1" dirty="0" smtClean="0"/>
              <a:t>t</a:t>
            </a:r>
            <a:r>
              <a:rPr lang="en-US" sz="2800" dirty="0" smtClean="0"/>
              <a:t>) </a:t>
            </a:r>
            <a:r>
              <a:rPr lang="en-US" sz="2800" dirty="0" err="1" smtClean="0"/>
              <a:t>moveLookahead</a:t>
            </a:r>
            <a:r>
              <a:rPr lang="en-US" sz="2800" dirty="0" smtClean="0"/>
              <a:t>()</a:t>
            </a:r>
            <a:r>
              <a:rPr lang="en-US" sz="2800" i="1" dirty="0" smtClean="0"/>
              <a:t>;</a:t>
            </a:r>
            <a:r>
              <a:rPr lang="en-US" sz="2800" dirty="0" smtClean="0"/>
              <a:t> </a:t>
            </a:r>
          </a:p>
          <a:p>
            <a:pPr eaLnBrk="1" hangingPunct="1">
              <a:buFontTx/>
              <a:buNone/>
            </a:pPr>
            <a:r>
              <a:rPr lang="en-US" sz="2800" dirty="0" smtClean="0"/>
              <a:t>    else </a:t>
            </a:r>
            <a:r>
              <a:rPr lang="en-US" sz="2800" dirty="0" err="1" smtClean="0"/>
              <a:t>syntax_error</a:t>
            </a:r>
            <a:r>
              <a:rPr lang="en-US" sz="2800" dirty="0" smtClean="0"/>
              <a:t>();</a:t>
            </a:r>
          </a:p>
          <a:p>
            <a:pPr eaLnBrk="1" hangingPunct="1">
              <a:buFontTx/>
              <a:buNone/>
            </a:pPr>
            <a:r>
              <a:rPr lang="en-US" sz="2800" dirty="0" smtClean="0"/>
              <a:t> }</a:t>
            </a:r>
          </a:p>
        </p:txBody>
      </p:sp>
      <p:sp>
        <p:nvSpPr>
          <p:cNvPr id="4" name="Rectangle 3"/>
          <p:cNvSpPr/>
          <p:nvPr/>
        </p:nvSpPr>
        <p:spPr>
          <a:xfrm>
            <a:off x="1428728" y="4214818"/>
            <a:ext cx="6429420" cy="107721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3200" dirty="0" smtClean="0"/>
              <a:t>Função auxiliar para consumir </a:t>
            </a:r>
            <a:r>
              <a:rPr lang="pt-BR" sz="3200" dirty="0" err="1" smtClean="0"/>
              <a:t>tokens</a:t>
            </a:r>
            <a:r>
              <a:rPr lang="pt-BR" sz="3200" dirty="0" smtClean="0"/>
              <a:t> de entrada.  Move </a:t>
            </a:r>
            <a:r>
              <a:rPr lang="pt-BR" sz="3200" dirty="0" err="1" smtClean="0"/>
              <a:t>lookahead</a:t>
            </a:r>
            <a:r>
              <a:rPr lang="pt-BR" sz="32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err="1" smtClean="0"/>
              <a:t>Exemplo</a:t>
            </a:r>
            <a:r>
              <a:rPr lang="en-US" sz="4000" dirty="0" smtClean="0"/>
              <a:t>: Recursive descent parsing</a:t>
            </a:r>
            <a:endParaRPr lang="pt-BR" sz="4000" dirty="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42910" y="1571612"/>
            <a:ext cx="7772400" cy="41148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void stmt() {  </a:t>
            </a:r>
            <a:br>
              <a:rPr lang="en-US" sz="2000" dirty="0" smtClean="0"/>
            </a:br>
            <a:r>
              <a:rPr lang="en-US" sz="2000" dirty="0" smtClean="0"/>
              <a:t>switch (</a:t>
            </a:r>
            <a:r>
              <a:rPr lang="en-US" sz="2000" dirty="0" err="1" smtClean="0"/>
              <a:t>lookahead</a:t>
            </a:r>
            <a:r>
              <a:rPr lang="en-US" sz="2000" dirty="0" smtClean="0"/>
              <a:t>) {</a:t>
            </a:r>
            <a:br>
              <a:rPr lang="en-US" sz="2000" dirty="0" smtClean="0"/>
            </a:br>
            <a:r>
              <a:rPr lang="en-US" sz="2000" dirty="0" smtClean="0"/>
              <a:t>  case TO_IF: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         match(TO_IF); match(TO_OP); </a:t>
            </a:r>
            <a:r>
              <a:rPr lang="en-US" sz="2000" b="1" dirty="0" err="1" smtClean="0"/>
              <a:t>expr</a:t>
            </a:r>
            <a:r>
              <a:rPr lang="en-US" sz="2000" dirty="0" smtClean="0"/>
              <a:t>(); match(TO_CL);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         stmt(); break;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      case TO_FOR: 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         match(TO_FOR); match(TO_OP); </a:t>
            </a:r>
            <a:r>
              <a:rPr lang="en-US" sz="2000" b="1" dirty="0" err="1" smtClean="0"/>
              <a:t>optexpr</a:t>
            </a:r>
            <a:r>
              <a:rPr lang="en-US" sz="2000" dirty="0" smtClean="0"/>
              <a:t>(); 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         match(TO_SEMI_COL);  </a:t>
            </a:r>
            <a:r>
              <a:rPr lang="en-US" sz="2000" b="1" dirty="0" err="1" smtClean="0"/>
              <a:t>optexpr</a:t>
            </a:r>
            <a:r>
              <a:rPr lang="en-US" sz="2000" dirty="0" smtClean="0"/>
              <a:t>();  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         match(TO_SEMI_COL); </a:t>
            </a:r>
            <a:r>
              <a:rPr lang="en-US" sz="2000" b="1" dirty="0" err="1" smtClean="0"/>
              <a:t>optexpr</a:t>
            </a:r>
            <a:r>
              <a:rPr lang="en-US" sz="2000" dirty="0" smtClean="0"/>
              <a:t>();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         match(TO_CL); </a:t>
            </a:r>
            <a:r>
              <a:rPr lang="en-US" sz="2000" b="1" dirty="0" smtClean="0"/>
              <a:t>stmt</a:t>
            </a:r>
            <a:r>
              <a:rPr lang="en-US" sz="2000" dirty="0" smtClean="0"/>
              <a:t>(); break;</a:t>
            </a:r>
            <a:br>
              <a:rPr lang="en-US" sz="2000" dirty="0" smtClean="0"/>
            </a:br>
            <a:r>
              <a:rPr lang="en-US" sz="2000" dirty="0" smtClean="0"/>
              <a:t>  case TO_OTHER: match(TO_OTHER); break;</a:t>
            </a:r>
            <a:br>
              <a:rPr lang="en-US" sz="2000" dirty="0" smtClean="0"/>
            </a:br>
            <a:r>
              <a:rPr lang="en-US" sz="2000" dirty="0" smtClean="0"/>
              <a:t>  default: </a:t>
            </a:r>
            <a:r>
              <a:rPr lang="en-US" sz="2000" dirty="0" err="1" smtClean="0"/>
              <a:t>syntax_error</a:t>
            </a:r>
            <a:r>
              <a:rPr lang="en-US" sz="2000" dirty="0" smtClean="0"/>
              <a:t>();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   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}</a:t>
            </a: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3643306" y="5357826"/>
            <a:ext cx="5143536" cy="12144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1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stmt </a:t>
            </a: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if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(</a:t>
            </a:r>
            <a:r>
              <a:rPr kumimoji="0" lang="en-US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expr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)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stmt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             |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for ( </a:t>
            </a:r>
            <a:r>
              <a:rPr kumimoji="0" lang="en-US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optexpr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; </a:t>
            </a:r>
            <a:r>
              <a:rPr kumimoji="0" lang="en-US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optexpr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; </a:t>
            </a:r>
            <a:r>
              <a:rPr kumimoji="0" lang="en-US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optexpr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)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stmt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             |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other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endParaRPr kumimoji="0" lang="pt-BR" sz="2000" b="1" i="0" u="none" strike="noStrike" kern="1200" cap="none" spc="0" normalizeH="0" baseline="0" noProof="0" dirty="0" smtClean="0">
              <a:ln>
                <a:noFill/>
              </a:ln>
              <a:solidFill>
                <a:srgbClr val="262699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-111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Letter Gothic" pitchFamily="49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4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r>
              <a:rPr lang="pt-BR" dirty="0" smtClean="0"/>
              <a:t>Modifique a função </a:t>
            </a:r>
            <a:r>
              <a:rPr lang="pt-BR" dirty="0" err="1" smtClean="0"/>
              <a:t>stmt</a:t>
            </a:r>
            <a:r>
              <a:rPr lang="pt-BR" dirty="0" smtClean="0"/>
              <a:t>() para tratar produção </a:t>
            </a:r>
            <a:r>
              <a:rPr lang="pt-BR" dirty="0" err="1" smtClean="0"/>
              <a:t>epsilon</a:t>
            </a:r>
            <a:r>
              <a:rPr lang="pt-BR" dirty="0" smtClean="0"/>
              <a:t> abaixo</a:t>
            </a:r>
            <a:endParaRPr lang="pt-BR" dirty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2571736" y="3071810"/>
            <a:ext cx="3357586" cy="6429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optexpr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expr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-111" charset="2"/>
              </a:rPr>
              <a:t></a:t>
            </a: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Letter Gothic" pitchFamily="49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err="1" smtClean="0"/>
              <a:t>Resposta</a:t>
            </a:r>
            <a:endParaRPr lang="pt-BR" sz="4000" dirty="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42910" y="1571612"/>
            <a:ext cx="8072494" cy="41148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void stmt() {  </a:t>
            </a:r>
            <a:br>
              <a:rPr lang="en-US" sz="2000" dirty="0" smtClean="0"/>
            </a:br>
            <a:r>
              <a:rPr lang="en-US" sz="2000" dirty="0" smtClean="0"/>
              <a:t>switch (</a:t>
            </a:r>
            <a:r>
              <a:rPr lang="en-US" sz="2000" dirty="0" err="1" smtClean="0"/>
              <a:t>lookahead</a:t>
            </a:r>
            <a:r>
              <a:rPr lang="en-US" sz="2000" dirty="0" smtClean="0"/>
              <a:t>) {</a:t>
            </a:r>
            <a:br>
              <a:rPr lang="en-US" sz="2000" dirty="0" smtClean="0"/>
            </a:br>
            <a:r>
              <a:rPr lang="en-US" sz="2000" dirty="0" smtClean="0"/>
              <a:t>  case TO_IF: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         match(TO_IF); match(TO_OP); </a:t>
            </a:r>
            <a:r>
              <a:rPr lang="en-US" sz="2000" b="1" dirty="0" err="1" smtClean="0"/>
              <a:t>expr</a:t>
            </a:r>
            <a:r>
              <a:rPr lang="en-US" sz="2000" dirty="0" smtClean="0"/>
              <a:t>(); match(TO_CL);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         stmt(); break;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      case TO_FOR: 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         match(TO_FOR); match(TO_OP);  if (</a:t>
            </a:r>
            <a:r>
              <a:rPr lang="en-US" sz="2000" dirty="0" err="1" smtClean="0"/>
              <a:t>lookahead</a:t>
            </a:r>
            <a:r>
              <a:rPr lang="en-US" sz="2000" dirty="0" smtClean="0"/>
              <a:t> != TO_SEMI_COL) </a:t>
            </a:r>
            <a:r>
              <a:rPr lang="en-US" sz="2000" dirty="0" err="1" smtClean="0"/>
              <a:t>expr</a:t>
            </a:r>
            <a:r>
              <a:rPr lang="en-US" sz="2000" dirty="0" smtClean="0"/>
              <a:t>(); 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         match(TO_SEMI_COL); if (</a:t>
            </a:r>
            <a:r>
              <a:rPr lang="en-US" sz="2000" dirty="0" err="1" smtClean="0"/>
              <a:t>lookahead</a:t>
            </a:r>
            <a:r>
              <a:rPr lang="en-US" sz="2000" dirty="0" smtClean="0"/>
              <a:t> != TO_SEMI_COL) </a:t>
            </a:r>
            <a:r>
              <a:rPr lang="en-US" sz="2000" dirty="0" err="1" smtClean="0"/>
              <a:t>expr</a:t>
            </a:r>
            <a:r>
              <a:rPr lang="en-US" sz="2000" dirty="0" smtClean="0"/>
              <a:t>(); 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         match(TO_SEMI_COL); if (</a:t>
            </a:r>
            <a:r>
              <a:rPr lang="en-US" sz="2000" dirty="0" err="1" smtClean="0"/>
              <a:t>lookahead</a:t>
            </a:r>
            <a:r>
              <a:rPr lang="en-US" sz="2000" dirty="0" smtClean="0"/>
              <a:t> != TO_CL) </a:t>
            </a:r>
            <a:r>
              <a:rPr lang="en-US" sz="2000" dirty="0" err="1" smtClean="0"/>
              <a:t>expr</a:t>
            </a:r>
            <a:r>
              <a:rPr lang="en-US" sz="2000" dirty="0" smtClean="0"/>
              <a:t>(); 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         match(TO_CL); </a:t>
            </a:r>
            <a:r>
              <a:rPr lang="en-US" sz="2000" b="1" dirty="0" smtClean="0"/>
              <a:t>stmt</a:t>
            </a:r>
            <a:r>
              <a:rPr lang="en-US" sz="2000" dirty="0" smtClean="0"/>
              <a:t>(); break;</a:t>
            </a:r>
            <a:br>
              <a:rPr lang="en-US" sz="2000" dirty="0" smtClean="0"/>
            </a:br>
            <a:r>
              <a:rPr lang="en-US" sz="2000" dirty="0" smtClean="0"/>
              <a:t>  case TO_OTHER: match(TO_OTHER); break;</a:t>
            </a:r>
            <a:br>
              <a:rPr lang="en-US" sz="2000" dirty="0" smtClean="0"/>
            </a:br>
            <a:r>
              <a:rPr lang="en-US" sz="2000" dirty="0" smtClean="0"/>
              <a:t>  default: </a:t>
            </a:r>
            <a:r>
              <a:rPr lang="en-US" sz="2000" dirty="0" err="1" smtClean="0"/>
              <a:t>syntax_error</a:t>
            </a:r>
            <a:r>
              <a:rPr lang="en-US" sz="2000" dirty="0" smtClean="0"/>
              <a:t>();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   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}</a:t>
            </a: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3643306" y="5357826"/>
            <a:ext cx="5143536" cy="12144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1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stmt </a:t>
            </a: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if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(</a:t>
            </a:r>
            <a:r>
              <a:rPr kumimoji="0" lang="en-US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expr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)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stmt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             |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for ( </a:t>
            </a:r>
            <a:r>
              <a:rPr kumimoji="0" lang="en-US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optexpr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; </a:t>
            </a:r>
            <a:r>
              <a:rPr kumimoji="0" lang="en-US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optexpr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; </a:t>
            </a:r>
            <a:r>
              <a:rPr kumimoji="0" lang="en-US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optexpr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)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stmt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             |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other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endParaRPr kumimoji="0" lang="pt-BR" sz="2000" b="1" i="0" u="none" strike="noStrike" kern="1200" cap="none" spc="0" normalizeH="0" baseline="0" noProof="0" dirty="0" smtClean="0">
              <a:ln>
                <a:noFill/>
              </a:ln>
              <a:solidFill>
                <a:srgbClr val="262699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-111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Letter Gothic" pitchFamily="49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5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Implemente a função recursiva para </a:t>
            </a:r>
            <a:r>
              <a:rPr lang="pt-BR" i="1" dirty="0" err="1" smtClean="0"/>
              <a:t>factor</a:t>
            </a:r>
            <a:endParaRPr lang="pt-BR" i="1" dirty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1928794" y="2714620"/>
            <a:ext cx="4357718" cy="7143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 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factor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digit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expr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Resposta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Implemente a </a:t>
            </a:r>
            <a:r>
              <a:rPr lang="pt-BR" dirty="0" err="1" smtClean="0"/>
              <a:t>funçao</a:t>
            </a:r>
            <a:r>
              <a:rPr lang="pt-BR" dirty="0" smtClean="0"/>
              <a:t> recursiva para </a:t>
            </a:r>
            <a:r>
              <a:rPr lang="pt-BR" i="1" dirty="0" err="1" smtClean="0"/>
              <a:t>factor</a:t>
            </a:r>
            <a:endParaRPr lang="pt-BR" i="1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85786" y="2643182"/>
            <a:ext cx="7772400" cy="3043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void factor( ) {  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switch (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lookahead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{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case TO_OP: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/>
              <a:t>         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match(TO_OP); </a:t>
            </a:r>
            <a:r>
              <a:rPr kumimoji="0" lang="en-US" sz="24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(); match(TO_CL);  break;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case TO_DIGIT: match(TO_DIGIT); break;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default: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syntax_error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();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}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dirty="0" smtClean="0"/>
              <a:t>Especificação de uma LP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Descrição da sintaxe:</a:t>
            </a:r>
          </a:p>
          <a:p>
            <a:pPr lvl="1"/>
            <a:r>
              <a:rPr lang="pt-BR" dirty="0" smtClean="0"/>
              <a:t>especificação dos </a:t>
            </a:r>
            <a:r>
              <a:rPr lang="pt-BR" dirty="0" err="1" smtClean="0"/>
              <a:t>tokens</a:t>
            </a:r>
            <a:r>
              <a:rPr lang="pt-BR" dirty="0" smtClean="0"/>
              <a:t> (ER)</a:t>
            </a:r>
          </a:p>
          <a:p>
            <a:pPr lvl="1"/>
            <a:r>
              <a:rPr lang="pt-BR" dirty="0" smtClean="0"/>
              <a:t>especificação da gramática (BNF)</a:t>
            </a:r>
          </a:p>
          <a:p>
            <a:r>
              <a:rPr lang="pt-BR" dirty="0" smtClean="0"/>
              <a:t>Descrição da semântica: </a:t>
            </a:r>
          </a:p>
          <a:p>
            <a:pPr lvl="1"/>
            <a:r>
              <a:rPr lang="pt-BR" dirty="0" smtClean="0"/>
              <a:t>normalmente informal</a:t>
            </a:r>
          </a:p>
          <a:p>
            <a:pPr lvl="1"/>
            <a:r>
              <a:rPr lang="pt-BR" dirty="0" smtClean="0"/>
              <a:t>formal: semântica operacional, </a:t>
            </a:r>
            <a:r>
              <a:rPr lang="pt-BR" dirty="0" err="1" smtClean="0"/>
              <a:t>denotacional</a:t>
            </a:r>
            <a:r>
              <a:rPr lang="pt-BR" dirty="0" smtClean="0"/>
              <a:t>, de ações,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Recursive descent parsing: </a:t>
            </a:r>
            <a:r>
              <a:rPr lang="en-US" dirty="0" err="1" smtClean="0"/>
              <a:t>Problema</a:t>
            </a:r>
            <a:endParaRPr lang="pt-BR" dirty="0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232886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pt-BR" dirty="0" smtClean="0"/>
              <a:t>Recursão à esquerda leva a loop infinito: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err="1" smtClean="0"/>
              <a:t>expr</a:t>
            </a:r>
            <a:r>
              <a:rPr lang="en-US" dirty="0" smtClean="0"/>
              <a:t> </a:t>
            </a:r>
            <a:r>
              <a:rPr lang="pt-BR" dirty="0" smtClean="0">
                <a:latin typeface="Wingdings 3" pitchFamily="-111" charset="2"/>
              </a:rPr>
              <a:t>g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i="1" dirty="0" err="1" smtClean="0">
                <a:sym typeface="Wingdings" pitchFamily="-111" charset="2"/>
              </a:rPr>
              <a:t>expr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b="1" dirty="0" smtClean="0">
                <a:sym typeface="Wingdings" pitchFamily="-111" charset="2"/>
              </a:rPr>
              <a:t>+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i="1" dirty="0" smtClean="0">
                <a:sym typeface="Wingdings" pitchFamily="-111" charset="2"/>
              </a:rPr>
              <a:t>term</a:t>
            </a:r>
            <a:r>
              <a:rPr lang="en-US" dirty="0" smtClean="0">
                <a:sym typeface="Wingdings" pitchFamily="-111" charset="2"/>
              </a:rPr>
              <a:t> | </a:t>
            </a:r>
            <a:r>
              <a:rPr lang="en-US" i="1" dirty="0" smtClean="0">
                <a:sym typeface="Wingdings" pitchFamily="-111" charset="2"/>
              </a:rPr>
              <a:t>term</a:t>
            </a:r>
            <a:r>
              <a:rPr lang="en-US" dirty="0" smtClean="0">
                <a:sym typeface="Wingdings" pitchFamily="-111" charset="2"/>
              </a:rPr>
              <a:t/>
            </a:r>
            <a:br>
              <a:rPr lang="en-US" dirty="0" smtClean="0">
                <a:sym typeface="Wingdings" pitchFamily="-111" charset="2"/>
              </a:rPr>
            </a:br>
            <a:r>
              <a:rPr lang="en-US" dirty="0" smtClean="0">
                <a:sym typeface="Wingdings" pitchFamily="-111" charset="2"/>
              </a:rPr>
              <a:t/>
            </a:r>
            <a:br>
              <a:rPr lang="en-US" dirty="0" smtClean="0">
                <a:sym typeface="Wingdings" pitchFamily="-111" charset="2"/>
              </a:rPr>
            </a:br>
            <a:r>
              <a:rPr lang="en-US" dirty="0" smtClean="0">
                <a:sym typeface="Wingdings" pitchFamily="-111" charset="2"/>
              </a:rPr>
              <a:t/>
            </a:r>
            <a:br>
              <a:rPr lang="en-US" dirty="0" smtClean="0">
                <a:sym typeface="Wingdings" pitchFamily="-111" charset="2"/>
              </a:rPr>
            </a:br>
            <a:endParaRPr lang="en-US" dirty="0" smtClean="0">
              <a:sym typeface="Wingdings" pitchFamily="-111" charset="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28728" y="3500438"/>
            <a:ext cx="6072230" cy="107721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3200" dirty="0" smtClean="0"/>
              <a:t>O </a:t>
            </a:r>
            <a:r>
              <a:rPr lang="pt-BR" sz="3200" dirty="0" err="1" smtClean="0"/>
              <a:t>parser</a:t>
            </a:r>
            <a:r>
              <a:rPr lang="pt-BR" sz="3200" dirty="0" smtClean="0"/>
              <a:t> permanece aplicando a mesma produção sem consumir </a:t>
            </a:r>
            <a:r>
              <a:rPr lang="pt-BR" sz="3200" dirty="0" err="1" smtClean="0"/>
              <a:t>token</a:t>
            </a:r>
            <a:r>
              <a:rPr lang="pt-BR" sz="3200" dirty="0" smtClean="0"/>
              <a:t> algum!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Solução</a:t>
            </a:r>
            <a:endParaRPr lang="pt-BR" dirty="0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14400" y="1447800"/>
            <a:ext cx="7772400" cy="2266952"/>
          </a:xfrm>
        </p:spPr>
        <p:txBody>
          <a:bodyPr/>
          <a:lstStyle/>
          <a:p>
            <a:r>
              <a:rPr lang="pt-BR" dirty="0" smtClean="0">
                <a:sym typeface="Wingdings" pitchFamily="-111" charset="2"/>
              </a:rPr>
              <a:t>Elimine recursão a esquerda com reescrita</a:t>
            </a:r>
          </a:p>
          <a:p>
            <a:r>
              <a:rPr lang="pt-BR" dirty="0" smtClean="0">
                <a:sym typeface="Symbol" pitchFamily="-111" charset="2"/>
              </a:rPr>
              <a:t>Exemplo (“</a:t>
            </a:r>
            <a:r>
              <a:rPr lang="pt-BR" dirty="0" err="1" smtClean="0">
                <a:sym typeface="Symbol" pitchFamily="-111" charset="2"/>
              </a:rPr>
              <a:t>ba</a:t>
            </a:r>
            <a:r>
              <a:rPr lang="pt-BR" dirty="0" smtClean="0">
                <a:sym typeface="Symbol" pitchFamily="-111" charset="2"/>
              </a:rPr>
              <a:t>...a”)</a:t>
            </a:r>
          </a:p>
          <a:p>
            <a:pPr lvl="1"/>
            <a:r>
              <a:rPr lang="pt-BR" dirty="0" smtClean="0">
                <a:sym typeface="Wingdings" pitchFamily="-111" charset="2"/>
              </a:rPr>
              <a:t>Reescreva </a:t>
            </a:r>
            <a:r>
              <a:rPr lang="en-US" dirty="0" smtClean="0">
                <a:sym typeface="Wingdings" pitchFamily="-111" charset="2"/>
              </a:rPr>
              <a:t>A </a:t>
            </a:r>
            <a:r>
              <a:rPr lang="pt-BR" dirty="0" smtClean="0">
                <a:latin typeface="Wingdings 3" pitchFamily="-111" charset="2"/>
              </a:rPr>
              <a:t>g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dirty="0" err="1" smtClean="0">
                <a:sym typeface="Wingdings" pitchFamily="-111" charset="2"/>
              </a:rPr>
              <a:t>Aa</a:t>
            </a:r>
            <a:r>
              <a:rPr lang="en-US" dirty="0" smtClean="0">
                <a:sym typeface="Wingdings" pitchFamily="-111" charset="2"/>
              </a:rPr>
              <a:t> | b </a:t>
            </a:r>
            <a:r>
              <a:rPr lang="en-US" dirty="0" err="1" smtClean="0">
                <a:sym typeface="Wingdings" pitchFamily="-111" charset="2"/>
              </a:rPr>
              <a:t>como</a:t>
            </a:r>
            <a:r>
              <a:rPr lang="en-US" dirty="0" smtClean="0">
                <a:sym typeface="Wingdings" pitchFamily="-111" charset="2"/>
              </a:rPr>
              <a:t>:</a:t>
            </a:r>
            <a:br>
              <a:rPr lang="en-US" dirty="0" smtClean="0">
                <a:sym typeface="Wingdings" pitchFamily="-111" charset="2"/>
              </a:rPr>
            </a:br>
            <a:r>
              <a:rPr lang="en-US" dirty="0" smtClean="0">
                <a:sym typeface="Wingdings" pitchFamily="-111" charset="2"/>
              </a:rPr>
              <a:t>	</a:t>
            </a:r>
            <a:endParaRPr lang="en-US" dirty="0" smtClean="0">
              <a:sym typeface="Symbol" pitchFamily="-111" charset="2"/>
            </a:endParaRPr>
          </a:p>
          <a:p>
            <a:endParaRPr lang="pt-BR" dirty="0" smtClean="0">
              <a:sym typeface="Symbol" pitchFamily="-111" charset="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2976" y="4572008"/>
            <a:ext cx="7000924" cy="107721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3200" dirty="0" smtClean="0"/>
              <a:t>Na prática, porém, trabalhoso devido a regras de precedência e associatividade.</a:t>
            </a:r>
          </a:p>
        </p:txBody>
      </p:sp>
      <p:sp>
        <p:nvSpPr>
          <p:cNvPr id="5" name="Rectangle 4"/>
          <p:cNvSpPr/>
          <p:nvPr/>
        </p:nvSpPr>
        <p:spPr>
          <a:xfrm>
            <a:off x="1928794" y="3000372"/>
            <a:ext cx="2216727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dirty="0" smtClean="0">
                <a:sym typeface="Wingdings" pitchFamily="-111" charset="2"/>
              </a:rPr>
              <a:t>A </a:t>
            </a:r>
            <a:r>
              <a:rPr lang="pt-BR" sz="3200" dirty="0" smtClean="0">
                <a:latin typeface="Wingdings 3" pitchFamily="-111" charset="2"/>
              </a:rPr>
              <a:t>g</a:t>
            </a:r>
            <a:r>
              <a:rPr lang="en-US" sz="3200" dirty="0" smtClean="0">
                <a:sym typeface="Wingdings" pitchFamily="-111" charset="2"/>
              </a:rPr>
              <a:t> </a:t>
            </a:r>
            <a:r>
              <a:rPr lang="en-US" sz="3200" dirty="0" err="1" smtClean="0">
                <a:sym typeface="Wingdings" pitchFamily="-111" charset="2"/>
              </a:rPr>
              <a:t>bR</a:t>
            </a:r>
            <a:r>
              <a:rPr lang="en-US" sz="3200" dirty="0" smtClean="0">
                <a:sym typeface="Wingdings" pitchFamily="-111" charset="2"/>
              </a:rPr>
              <a:t/>
            </a:r>
            <a:br>
              <a:rPr lang="en-US" sz="3200" dirty="0" smtClean="0">
                <a:sym typeface="Wingdings" pitchFamily="-111" charset="2"/>
              </a:rPr>
            </a:br>
            <a:r>
              <a:rPr lang="en-US" sz="3200" dirty="0" smtClean="0">
                <a:sym typeface="Wingdings" pitchFamily="-111" charset="2"/>
              </a:rPr>
              <a:t>R </a:t>
            </a:r>
            <a:r>
              <a:rPr lang="pt-BR" sz="3200" dirty="0" smtClean="0">
                <a:latin typeface="Wingdings 3" pitchFamily="-111" charset="2"/>
              </a:rPr>
              <a:t>g</a:t>
            </a:r>
            <a:r>
              <a:rPr lang="en-US" sz="3200" dirty="0" smtClean="0">
                <a:sym typeface="Wingdings" pitchFamily="-111" charset="2"/>
              </a:rPr>
              <a:t> </a:t>
            </a:r>
            <a:r>
              <a:rPr lang="en-US" sz="3200" dirty="0" err="1" smtClean="0">
                <a:sym typeface="Wingdings" pitchFamily="-111" charset="2"/>
              </a:rPr>
              <a:t>aR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dirty="0" smtClean="0">
                <a:sym typeface="Symbol" pitchFamily="-111" charset="2"/>
              </a:rPr>
              <a:t>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6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Elimine recursões a esquerda</a:t>
            </a:r>
            <a:endParaRPr lang="pt-BR" dirty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1000100" y="2285992"/>
            <a:ext cx="7108277" cy="2643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expr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expr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+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term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expr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–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term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term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  term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term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*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factor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term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/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factor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factor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  factor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digit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expr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 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digit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0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1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3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5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6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7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8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9</a:t>
            </a:r>
            <a:endParaRPr kumimoji="0" lang="pt-BR" sz="3200" b="1" i="0" u="none" strike="noStrike" kern="1200" cap="none" spc="0" normalizeH="0" baseline="0" noProof="0" dirty="0" smtClean="0">
              <a:ln>
                <a:noFill/>
              </a:ln>
              <a:solidFill>
                <a:srgbClr val="262699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-111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Letter Gothic" pitchFamily="49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Tentativa...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1000100" y="2285992"/>
            <a:ext cx="7039004" cy="2643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expr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term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+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expr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|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term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–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expr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|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term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  term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factor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*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term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|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factor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/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term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|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factor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  factor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digit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expr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 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digit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0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1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3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5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6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7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8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9</a:t>
            </a:r>
            <a:endParaRPr kumimoji="0" lang="pt-BR" sz="3200" b="1" i="0" u="none" strike="noStrike" kern="1200" cap="none" spc="0" normalizeH="0" baseline="0" noProof="0" dirty="0" smtClean="0">
              <a:ln>
                <a:noFill/>
              </a:ln>
              <a:solidFill>
                <a:srgbClr val="262699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-111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Letter Gothic" pitchFamily="49" charset="0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57488" y="5456974"/>
            <a:ext cx="5143536" cy="5847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3200" dirty="0" smtClean="0"/>
              <a:t>Modifica regra de associatividade.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r>
              <a:rPr lang="pt-BR" dirty="0" smtClean="0"/>
              <a:t>Elimine recursões a esquerda</a:t>
            </a:r>
            <a:endParaRPr lang="pt-BR" dirty="0"/>
          </a:p>
        </p:txBody>
      </p:sp>
      <p:sp>
        <p:nvSpPr>
          <p:cNvPr id="7" name="Rectangle 6"/>
          <p:cNvSpPr/>
          <p:nvPr/>
        </p:nvSpPr>
        <p:spPr>
          <a:xfrm>
            <a:off x="857224" y="5412020"/>
            <a:ext cx="1896609" cy="64633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pt-BR" sz="3600" dirty="0" smtClean="0">
                <a:solidFill>
                  <a:srgbClr val="FF0000"/>
                </a:solidFill>
              </a:rPr>
              <a:t>Incorreto!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Rectangle 3"/>
          <p:cNvSpPr/>
          <p:nvPr/>
        </p:nvSpPr>
        <p:spPr>
          <a:xfrm>
            <a:off x="1142976" y="2714620"/>
            <a:ext cx="7044652" cy="15696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3200" dirty="0" smtClean="0"/>
              <a:t>Modificação manual é muitas vezes trabalhosa!</a:t>
            </a:r>
          </a:p>
          <a:p>
            <a:r>
              <a:rPr lang="pt-BR" sz="3200" dirty="0" err="1" smtClean="0"/>
              <a:t>Parsers</a:t>
            </a:r>
            <a:r>
              <a:rPr lang="pt-BR" sz="3200" dirty="0" smtClean="0"/>
              <a:t> </a:t>
            </a:r>
            <a:r>
              <a:rPr lang="pt-BR" sz="3200" dirty="0" err="1" smtClean="0"/>
              <a:t>bottom-up</a:t>
            </a:r>
            <a:r>
              <a:rPr lang="pt-BR" sz="3200" dirty="0" smtClean="0"/>
              <a:t> permite definir regras de precedência em produções.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(para casa)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Finalize o </a:t>
            </a:r>
            <a:r>
              <a:rPr lang="pt-BR" dirty="0" err="1" smtClean="0"/>
              <a:t>parser</a:t>
            </a:r>
            <a:r>
              <a:rPr lang="pt-BR" dirty="0" smtClean="0"/>
              <a:t> recursivo descente</a:t>
            </a:r>
            <a:endParaRPr lang="pt-BR" dirty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85804" y="2071678"/>
            <a:ext cx="8229600" cy="42576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3200" i="1" dirty="0" smtClean="0"/>
              <a:t>   </a:t>
            </a:r>
            <a:r>
              <a:rPr lang="en-US" sz="3200" i="1" dirty="0" err="1" smtClean="0"/>
              <a:t>expr</a:t>
            </a:r>
            <a:r>
              <a:rPr lang="en-US" sz="3200" i="1" dirty="0" smtClean="0"/>
              <a:t> </a:t>
            </a:r>
            <a:r>
              <a:rPr lang="pt-BR" sz="3200" dirty="0" smtClean="0">
                <a:latin typeface="Wingdings 3" pitchFamily="-111" charset="2"/>
              </a:rPr>
              <a:t>g</a:t>
            </a:r>
            <a:r>
              <a:rPr lang="en-US" sz="3200" dirty="0" smtClean="0">
                <a:sym typeface="Wingdings" pitchFamily="-111" charset="2"/>
              </a:rPr>
              <a:t> </a:t>
            </a:r>
            <a:r>
              <a:rPr lang="en-US" sz="3200" i="1" dirty="0" smtClean="0">
                <a:sym typeface="Wingdings" pitchFamily="-111" charset="2"/>
              </a:rPr>
              <a:t>term </a:t>
            </a:r>
            <a:r>
              <a:rPr lang="en-US" sz="3200" dirty="0" smtClean="0">
                <a:sym typeface="Wingdings" pitchFamily="-111" charset="2"/>
              </a:rPr>
              <a:t>|</a:t>
            </a:r>
            <a:r>
              <a:rPr lang="en-US" sz="3200" i="1" dirty="0" smtClean="0">
                <a:sym typeface="Wingdings" pitchFamily="-111" charset="2"/>
              </a:rPr>
              <a:t> term </a:t>
            </a:r>
            <a:r>
              <a:rPr lang="en-US" sz="3200" b="1" dirty="0" smtClean="0">
                <a:solidFill>
                  <a:srgbClr val="262699"/>
                </a:solidFill>
                <a:sym typeface="Wingdings" pitchFamily="-111" charset="2"/>
              </a:rPr>
              <a:t>+</a:t>
            </a:r>
            <a:r>
              <a:rPr lang="en-US" sz="3200" i="1" dirty="0" smtClean="0">
                <a:sym typeface="Wingdings" pitchFamily="-111" charset="2"/>
              </a:rPr>
              <a:t> term </a:t>
            </a:r>
            <a:r>
              <a:rPr lang="en-US" sz="3200" dirty="0" smtClean="0">
                <a:sym typeface="Wingdings" pitchFamily="-111" charset="2"/>
              </a:rPr>
              <a:t>|</a:t>
            </a:r>
            <a:r>
              <a:rPr lang="en-US" sz="3200" i="1" dirty="0" smtClean="0">
                <a:sym typeface="Wingdings" pitchFamily="-111" charset="2"/>
              </a:rPr>
              <a:t> term </a:t>
            </a:r>
            <a:r>
              <a:rPr lang="en-US" sz="3200" b="1" dirty="0" smtClean="0">
                <a:solidFill>
                  <a:srgbClr val="262699"/>
                </a:solidFill>
                <a:sym typeface="Wingdings" pitchFamily="-111" charset="2"/>
              </a:rPr>
              <a:t>-</a:t>
            </a:r>
            <a:r>
              <a:rPr lang="en-US" sz="3200" i="1" dirty="0" smtClean="0">
                <a:sym typeface="Wingdings" pitchFamily="-111" charset="2"/>
              </a:rPr>
              <a:t> term  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3200" i="1" dirty="0" smtClean="0">
                <a:sym typeface="Wingdings" pitchFamily="-111" charset="2"/>
              </a:rPr>
              <a:t>   term</a:t>
            </a:r>
            <a:r>
              <a:rPr lang="pt-BR" sz="3200" dirty="0" smtClean="0">
                <a:latin typeface="Wingdings 3" pitchFamily="-111" charset="2"/>
              </a:rPr>
              <a:t>g</a:t>
            </a:r>
            <a:r>
              <a:rPr lang="en-US" sz="3200" i="1" dirty="0" smtClean="0">
                <a:sym typeface="Wingdings" pitchFamily="-111" charset="2"/>
              </a:rPr>
              <a:t> factor </a:t>
            </a:r>
            <a:r>
              <a:rPr lang="en-US" sz="3200" dirty="0" smtClean="0">
                <a:sym typeface="Wingdings" pitchFamily="-111" charset="2"/>
              </a:rPr>
              <a:t>|</a:t>
            </a:r>
            <a:r>
              <a:rPr lang="en-US" sz="3200" i="1" dirty="0" smtClean="0">
                <a:sym typeface="Wingdings" pitchFamily="-111" charset="2"/>
              </a:rPr>
              <a:t> factor </a:t>
            </a:r>
            <a:r>
              <a:rPr lang="en-US" sz="3200" b="1" dirty="0" smtClean="0">
                <a:solidFill>
                  <a:srgbClr val="262699"/>
                </a:solidFill>
                <a:sym typeface="Wingdings" pitchFamily="-111" charset="2"/>
              </a:rPr>
              <a:t>*</a:t>
            </a:r>
            <a:r>
              <a:rPr lang="en-US" sz="3200" i="1" dirty="0" smtClean="0">
                <a:sym typeface="Wingdings" pitchFamily="-111" charset="2"/>
              </a:rPr>
              <a:t> factor </a:t>
            </a:r>
            <a:r>
              <a:rPr lang="en-US" sz="3200" dirty="0" smtClean="0">
                <a:sym typeface="Wingdings" pitchFamily="-111" charset="2"/>
              </a:rPr>
              <a:t>|</a:t>
            </a:r>
            <a:r>
              <a:rPr lang="en-US" sz="3200" i="1" dirty="0" smtClean="0">
                <a:sym typeface="Wingdings" pitchFamily="-111" charset="2"/>
              </a:rPr>
              <a:t> factor </a:t>
            </a:r>
            <a:r>
              <a:rPr lang="en-US" sz="3200" b="1" dirty="0" smtClean="0">
                <a:solidFill>
                  <a:srgbClr val="262699"/>
                </a:solidFill>
                <a:sym typeface="Wingdings" pitchFamily="-111" charset="2"/>
              </a:rPr>
              <a:t>/</a:t>
            </a:r>
            <a:r>
              <a:rPr lang="en-US" sz="3200" i="1" dirty="0" smtClean="0">
                <a:sym typeface="Wingdings" pitchFamily="-111" charset="2"/>
              </a:rPr>
              <a:t> factor</a:t>
            </a:r>
            <a:endParaRPr lang="en-US" sz="3200" i="1" dirty="0" smtClean="0">
              <a:solidFill>
                <a:schemeClr val="tx1"/>
              </a:solidFill>
              <a:sym typeface="Symbol" pitchFamily="-111" charset="2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3200" i="1" dirty="0" smtClean="0">
                <a:sym typeface="Wingdings" pitchFamily="-111" charset="2"/>
              </a:rPr>
              <a:t>   factor</a:t>
            </a:r>
            <a:r>
              <a:rPr lang="en-US" sz="3200" dirty="0" smtClean="0">
                <a:sym typeface="Wingdings" pitchFamily="-111" charset="2"/>
              </a:rPr>
              <a:t> </a:t>
            </a:r>
            <a:r>
              <a:rPr lang="pt-BR" sz="3200" dirty="0" smtClean="0">
                <a:latin typeface="Wingdings 3" pitchFamily="-111" charset="2"/>
              </a:rPr>
              <a:t>g</a:t>
            </a:r>
            <a:r>
              <a:rPr lang="en-US" sz="3200" dirty="0" smtClean="0">
                <a:sym typeface="Wingdings" pitchFamily="-111" charset="2"/>
              </a:rPr>
              <a:t> </a:t>
            </a:r>
            <a:r>
              <a:rPr lang="en-US" sz="3200" i="1" dirty="0" smtClean="0">
                <a:sym typeface="Wingdings" pitchFamily="-111" charset="2"/>
              </a:rPr>
              <a:t>digit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olidFill>
                  <a:srgbClr val="262699"/>
                </a:solidFill>
                <a:sym typeface="Wingdings" pitchFamily="-111" charset="2"/>
              </a:rPr>
              <a:t>(</a:t>
            </a:r>
            <a:r>
              <a:rPr lang="en-US" sz="3200" dirty="0" smtClean="0">
                <a:sym typeface="Wingdings" pitchFamily="-111" charset="2"/>
              </a:rPr>
              <a:t> </a:t>
            </a:r>
            <a:r>
              <a:rPr lang="en-US" sz="3200" i="1" dirty="0" err="1" smtClean="0">
                <a:sym typeface="Wingdings" pitchFamily="-111" charset="2"/>
              </a:rPr>
              <a:t>expr</a:t>
            </a:r>
            <a:r>
              <a:rPr lang="en-US" sz="3200" dirty="0" smtClean="0">
                <a:sym typeface="Wingdings" pitchFamily="-111" charset="2"/>
              </a:rPr>
              <a:t> </a:t>
            </a:r>
            <a:r>
              <a:rPr lang="en-US" sz="3200" b="1" dirty="0" smtClean="0">
                <a:solidFill>
                  <a:srgbClr val="262699"/>
                </a:solidFill>
                <a:sym typeface="Wingdings" pitchFamily="-111" charset="2"/>
              </a:rPr>
              <a:t>)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3200" b="1" i="1" dirty="0" smtClean="0">
                <a:solidFill>
                  <a:srgbClr val="262699"/>
                </a:solidFill>
                <a:sym typeface="Wingdings" pitchFamily="-111" charset="2"/>
              </a:rPr>
              <a:t>   </a:t>
            </a:r>
            <a:r>
              <a:rPr lang="en-US" sz="3200" i="1" dirty="0" smtClean="0">
                <a:sym typeface="Wingdings" pitchFamily="-111" charset="2"/>
              </a:rPr>
              <a:t>digit</a:t>
            </a:r>
            <a:r>
              <a:rPr lang="en-US" sz="3200" dirty="0" smtClean="0">
                <a:sym typeface="Wingdings" pitchFamily="-111" charset="2"/>
              </a:rPr>
              <a:t> </a:t>
            </a:r>
            <a:r>
              <a:rPr lang="pt-BR" sz="3200" dirty="0" smtClean="0">
                <a:latin typeface="Wingdings 3" pitchFamily="-111" charset="2"/>
              </a:rPr>
              <a:t>g</a:t>
            </a:r>
            <a:r>
              <a:rPr lang="en-US" sz="3200" dirty="0" smtClean="0">
                <a:sym typeface="Wingdings" pitchFamily="-111" charset="2"/>
              </a:rPr>
              <a:t> </a:t>
            </a:r>
            <a:r>
              <a:rPr lang="en-US" sz="3200" b="1" dirty="0" smtClean="0">
                <a:solidFill>
                  <a:srgbClr val="262699"/>
                </a:solidFill>
                <a:sym typeface="Wingdings" pitchFamily="-111" charset="2"/>
              </a:rPr>
              <a:t>0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olidFill>
                  <a:srgbClr val="262699"/>
                </a:solidFill>
                <a:sym typeface="Wingdings" pitchFamily="-111" charset="2"/>
              </a:rPr>
              <a:t>1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olidFill>
                  <a:srgbClr val="262699"/>
                </a:solidFill>
                <a:sym typeface="Wingdings" pitchFamily="-111" charset="2"/>
              </a:rPr>
              <a:t>2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olidFill>
                  <a:srgbClr val="262699"/>
                </a:solidFill>
                <a:sym typeface="Wingdings" pitchFamily="-111" charset="2"/>
              </a:rPr>
              <a:t>3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olidFill>
                  <a:srgbClr val="262699"/>
                </a:solidFill>
                <a:sym typeface="Wingdings" pitchFamily="-111" charset="2"/>
              </a:rPr>
              <a:t>4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olidFill>
                  <a:srgbClr val="262699"/>
                </a:solidFill>
                <a:sym typeface="Wingdings" pitchFamily="-111" charset="2"/>
              </a:rPr>
              <a:t>5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olidFill>
                  <a:srgbClr val="262699"/>
                </a:solidFill>
                <a:sym typeface="Wingdings" pitchFamily="-111" charset="2"/>
              </a:rPr>
              <a:t>6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olidFill>
                  <a:srgbClr val="262699"/>
                </a:solidFill>
                <a:sym typeface="Wingdings" pitchFamily="-111" charset="2"/>
              </a:rPr>
              <a:t>7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olidFill>
                  <a:srgbClr val="262699"/>
                </a:solidFill>
                <a:sym typeface="Wingdings" pitchFamily="-111" charset="2"/>
              </a:rPr>
              <a:t>8</a:t>
            </a:r>
            <a:r>
              <a:rPr lang="en-US" sz="3200" dirty="0" smtClean="0">
                <a:sym typeface="Wingdings" pitchFamily="-111" charset="2"/>
              </a:rPr>
              <a:t> | </a:t>
            </a:r>
            <a:r>
              <a:rPr lang="en-US" sz="3200" b="1" dirty="0" smtClean="0">
                <a:solidFill>
                  <a:srgbClr val="262699"/>
                </a:solidFill>
                <a:sym typeface="Wingdings" pitchFamily="-111" charset="2"/>
              </a:rPr>
              <a:t>9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stmt </a:t>
            </a: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if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(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expr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)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stmt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            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for (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optexpr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;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optexpr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;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optexpr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)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stmt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             |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other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optexpr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626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expr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-111" charset="2"/>
              </a:rPr>
              <a:t></a:t>
            </a:r>
            <a:endParaRPr kumimoji="0" lang="pt-BR" sz="3200" b="1" i="0" u="none" strike="noStrike" kern="1200" cap="none" spc="0" normalizeH="0" baseline="0" noProof="0" dirty="0" smtClean="0">
              <a:ln>
                <a:noFill/>
              </a:ln>
              <a:solidFill>
                <a:srgbClr val="262699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-111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1" i="0" u="none" strike="noStrike" kern="1200" cap="none" spc="0" normalizeH="0" baseline="0" noProof="0" dirty="0" smtClean="0">
              <a:ln>
                <a:noFill/>
              </a:ln>
              <a:solidFill>
                <a:srgbClr val="262699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-111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Letter Gothic" pitchFamily="49" charset="0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14744" y="5072074"/>
            <a:ext cx="5143536" cy="15696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3200" dirty="0" smtClean="0"/>
              <a:t>Pode usar associatividade a direita para expressões com mesma precedência.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Construção da Árvore Sintática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É preciso definir tipos de dados para os nós da árvore</a:t>
            </a:r>
          </a:p>
          <a:p>
            <a:pPr lvl="1"/>
            <a:r>
              <a:rPr lang="pt-BR" dirty="0" smtClean="0"/>
              <a:t>Por exemplo, classes para </a:t>
            </a:r>
            <a:r>
              <a:rPr lang="pt-BR" i="1" dirty="0" err="1" smtClean="0"/>
              <a:t>expr</a:t>
            </a:r>
            <a:r>
              <a:rPr lang="pt-BR" dirty="0" smtClean="0"/>
              <a:t> e </a:t>
            </a:r>
            <a:r>
              <a:rPr lang="pt-BR" i="1" dirty="0" err="1" smtClean="0"/>
              <a:t>stmt</a:t>
            </a:r>
            <a:r>
              <a:rPr lang="pt-BR" i="1" dirty="0" smtClean="0"/>
              <a:t> </a:t>
            </a:r>
            <a:r>
              <a:rPr lang="pt-BR" dirty="0" smtClean="0"/>
              <a:t>no exemplo anterior</a:t>
            </a:r>
          </a:p>
          <a:p>
            <a:pPr lvl="1"/>
            <a:r>
              <a:rPr lang="pt-BR" dirty="0" err="1" smtClean="0"/>
              <a:t>Parsing</a:t>
            </a:r>
            <a:r>
              <a:rPr lang="pt-BR" dirty="0" smtClean="0"/>
              <a:t> gera objetos destes tipos!</a:t>
            </a:r>
          </a:p>
          <a:p>
            <a:r>
              <a:rPr lang="pt-BR" dirty="0" smtClean="0"/>
              <a:t>Árvore </a:t>
            </a:r>
            <a:r>
              <a:rPr lang="pt-BR" b="1" dirty="0" smtClean="0"/>
              <a:t>abstrata</a:t>
            </a:r>
            <a:r>
              <a:rPr lang="pt-BR" dirty="0" smtClean="0"/>
              <a:t> vs. </a:t>
            </a:r>
            <a:r>
              <a:rPr lang="pt-BR" b="1" dirty="0" smtClean="0"/>
              <a:t>concreta</a:t>
            </a:r>
          </a:p>
          <a:p>
            <a:pPr lvl="1"/>
            <a:r>
              <a:rPr lang="pt-BR" dirty="0" smtClean="0">
                <a:sym typeface="Wingdings" pitchFamily="-111" charset="2"/>
              </a:rPr>
              <a:t>Árvore abstrata ignora distinções superficiais ou implícitas</a:t>
            </a:r>
          </a:p>
          <a:p>
            <a:pPr lvl="2"/>
            <a:r>
              <a:rPr lang="pt-BR" dirty="0" smtClean="0">
                <a:sym typeface="Wingdings" pitchFamily="-111" charset="2"/>
              </a:rPr>
              <a:t>Por exemplo, parênteses e espaços em branco</a:t>
            </a:r>
          </a:p>
          <a:p>
            <a:pPr lvl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Exemplo: hierarquia de classes</a:t>
            </a:r>
            <a:endParaRPr lang="pt-BR" dirty="0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3352800" y="1214422"/>
            <a:ext cx="2209800" cy="1304924"/>
            <a:chOff x="3429000" y="2733676"/>
            <a:chExt cx="2209800" cy="1304924"/>
          </a:xfrm>
        </p:grpSpPr>
        <p:sp>
          <p:nvSpPr>
            <p:cNvPr id="86019" name="Rectangle 3"/>
            <p:cNvSpPr>
              <a:spLocks noChangeArrowheads="1"/>
            </p:cNvSpPr>
            <p:nvPr/>
          </p:nvSpPr>
          <p:spPr bwMode="auto">
            <a:xfrm>
              <a:off x="3429000" y="3048000"/>
              <a:ext cx="2209800" cy="990600"/>
            </a:xfrm>
            <a:prstGeom prst="rect">
              <a:avLst/>
            </a:prstGeom>
            <a:gradFill rotWithShape="1">
              <a:gsLst>
                <a:gs pos="0">
                  <a:srgbClr val="EDEDED"/>
                </a:gs>
                <a:gs pos="64999">
                  <a:srgbClr val="D0D0D0"/>
                </a:gs>
                <a:gs pos="100000">
                  <a:srgbClr val="BCBCBC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pt-BR" b="0" dirty="0">
                <a:solidFill>
                  <a:schemeClr val="dk1"/>
                </a:solidFill>
                <a:latin typeface="+mn-lt"/>
                <a:ea typeface="+mn-ea"/>
              </a:endParaRPr>
            </a:p>
          </p:txBody>
        </p:sp>
        <p:sp>
          <p:nvSpPr>
            <p:cNvPr id="97304" name="Text Box 7"/>
            <p:cNvSpPr txBox="1">
              <a:spLocks noChangeArrowheads="1"/>
            </p:cNvSpPr>
            <p:nvPr/>
          </p:nvSpPr>
          <p:spPr bwMode="auto">
            <a:xfrm>
              <a:off x="3733799" y="2733676"/>
              <a:ext cx="1436061" cy="461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class</a:t>
              </a:r>
              <a:r>
                <a:rPr lang="en-US" b="0" dirty="0"/>
                <a:t> AST</a:t>
              </a:r>
              <a:endParaRPr lang="pt-BR" b="0" dirty="0"/>
            </a:p>
          </p:txBody>
        </p:sp>
      </p:grpSp>
      <p:cxnSp>
        <p:nvCxnSpPr>
          <p:cNvPr id="86027" name="AutoShape 17"/>
          <p:cNvCxnSpPr>
            <a:cxnSpLocks noChangeShapeType="1"/>
            <a:endCxn id="86019" idx="2"/>
          </p:cNvCxnSpPr>
          <p:nvPr/>
        </p:nvCxnSpPr>
        <p:spPr bwMode="auto">
          <a:xfrm flipV="1">
            <a:off x="2000232" y="2519346"/>
            <a:ext cx="2457468" cy="409588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914399" y="2967334"/>
            <a:ext cx="2057400" cy="1318922"/>
            <a:chOff x="6324600" y="4167478"/>
            <a:chExt cx="2057461" cy="1318922"/>
          </a:xfrm>
        </p:grpSpPr>
        <p:sp>
          <p:nvSpPr>
            <p:cNvPr id="86020" name="Rectangle 4"/>
            <p:cNvSpPr>
              <a:spLocks noChangeArrowheads="1"/>
            </p:cNvSpPr>
            <p:nvPr/>
          </p:nvSpPr>
          <p:spPr bwMode="auto">
            <a:xfrm>
              <a:off x="6324600" y="4495800"/>
              <a:ext cx="2057461" cy="990600"/>
            </a:xfrm>
            <a:prstGeom prst="rect">
              <a:avLst/>
            </a:prstGeom>
            <a:gradFill rotWithShape="1">
              <a:gsLst>
                <a:gs pos="0">
                  <a:srgbClr val="EDEDED"/>
                </a:gs>
                <a:gs pos="64999">
                  <a:srgbClr val="D0D0D0"/>
                </a:gs>
                <a:gs pos="100000">
                  <a:srgbClr val="BCBCBC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pt-BR" b="0" dirty="0">
                <a:solidFill>
                  <a:schemeClr val="dk1"/>
                </a:solidFill>
                <a:latin typeface="+mn-lt"/>
                <a:ea typeface="+mn-ea"/>
              </a:endParaRPr>
            </a:p>
          </p:txBody>
        </p:sp>
        <p:sp>
          <p:nvSpPr>
            <p:cNvPr id="97302" name="Text Box 7"/>
            <p:cNvSpPr txBox="1">
              <a:spLocks noChangeArrowheads="1"/>
            </p:cNvSpPr>
            <p:nvPr/>
          </p:nvSpPr>
          <p:spPr bwMode="auto">
            <a:xfrm>
              <a:off x="6553200" y="4167478"/>
              <a:ext cx="112034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class</a:t>
              </a:r>
              <a:r>
                <a:rPr lang="en-US" b="0" dirty="0"/>
                <a:t> </a:t>
              </a:r>
              <a:r>
                <a:rPr lang="en-US" b="0" dirty="0" smtClean="0"/>
                <a:t>Stmt</a:t>
              </a:r>
              <a:endParaRPr lang="pt-BR" b="0" dirty="0"/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5943600" y="3038772"/>
            <a:ext cx="2057400" cy="1318922"/>
            <a:chOff x="6324600" y="4167478"/>
            <a:chExt cx="2057272" cy="1318922"/>
          </a:xfrm>
        </p:grpSpPr>
        <p:sp>
          <p:nvSpPr>
            <p:cNvPr id="24" name="Rectangle 4"/>
            <p:cNvSpPr>
              <a:spLocks noChangeArrowheads="1"/>
            </p:cNvSpPr>
            <p:nvPr/>
          </p:nvSpPr>
          <p:spPr bwMode="auto">
            <a:xfrm>
              <a:off x="6324600" y="4495800"/>
              <a:ext cx="2057272" cy="990600"/>
            </a:xfrm>
            <a:prstGeom prst="rect">
              <a:avLst/>
            </a:prstGeom>
            <a:gradFill rotWithShape="1">
              <a:gsLst>
                <a:gs pos="0">
                  <a:srgbClr val="EDEDED"/>
                </a:gs>
                <a:gs pos="64999">
                  <a:srgbClr val="D0D0D0"/>
                </a:gs>
                <a:gs pos="100000">
                  <a:srgbClr val="BCBCBC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pt-BR" b="0" dirty="0">
                <a:solidFill>
                  <a:schemeClr val="dk1"/>
                </a:solidFill>
                <a:latin typeface="+mn-lt"/>
                <a:ea typeface="+mn-ea"/>
              </a:endParaRPr>
            </a:p>
          </p:txBody>
        </p:sp>
        <p:sp>
          <p:nvSpPr>
            <p:cNvPr id="97300" name="Text Box 7"/>
            <p:cNvSpPr txBox="1">
              <a:spLocks noChangeArrowheads="1"/>
            </p:cNvSpPr>
            <p:nvPr/>
          </p:nvSpPr>
          <p:spPr bwMode="auto">
            <a:xfrm>
              <a:off x="6553199" y="4167478"/>
              <a:ext cx="10918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class</a:t>
              </a:r>
              <a:r>
                <a:rPr lang="en-US" b="0" dirty="0"/>
                <a:t> </a:t>
              </a:r>
              <a:r>
                <a:rPr lang="en-US" b="0" dirty="0" err="1" smtClean="0"/>
                <a:t>Expr</a:t>
              </a:r>
              <a:endParaRPr lang="pt-BR" b="0" dirty="0"/>
            </a:p>
          </p:txBody>
        </p:sp>
      </p:grpSp>
      <p:cxnSp>
        <p:nvCxnSpPr>
          <p:cNvPr id="26" name="AutoShape 17"/>
          <p:cNvCxnSpPr>
            <a:cxnSpLocks noChangeShapeType="1"/>
            <a:endCxn id="86019" idx="2"/>
          </p:cNvCxnSpPr>
          <p:nvPr/>
        </p:nvCxnSpPr>
        <p:spPr bwMode="auto">
          <a:xfrm rot="10800000">
            <a:off x="4457700" y="2519346"/>
            <a:ext cx="2686068" cy="409588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152400" y="4953000"/>
            <a:ext cx="2057400" cy="1447800"/>
            <a:chOff x="6324600" y="4038600"/>
            <a:chExt cx="2057400" cy="1447800"/>
          </a:xfrm>
        </p:grpSpPr>
        <p:sp>
          <p:nvSpPr>
            <p:cNvPr id="16" name="Rectangle 4"/>
            <p:cNvSpPr>
              <a:spLocks noChangeArrowheads="1"/>
            </p:cNvSpPr>
            <p:nvPr/>
          </p:nvSpPr>
          <p:spPr bwMode="auto">
            <a:xfrm>
              <a:off x="6324600" y="4495800"/>
              <a:ext cx="2057400" cy="990600"/>
            </a:xfrm>
            <a:prstGeom prst="rect">
              <a:avLst/>
            </a:prstGeom>
            <a:gradFill rotWithShape="1">
              <a:gsLst>
                <a:gs pos="0">
                  <a:srgbClr val="EDEDED"/>
                </a:gs>
                <a:gs pos="64999">
                  <a:srgbClr val="D0D0D0"/>
                </a:gs>
                <a:gs pos="100000">
                  <a:srgbClr val="BCBCBC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pt-BR" b="0" dirty="0" err="1">
                  <a:solidFill>
                    <a:schemeClr val="dk1"/>
                  </a:solidFill>
                  <a:latin typeface="+mn-lt"/>
                  <a:ea typeface="+mn-ea"/>
                </a:rPr>
                <a:t>Expr</a:t>
              </a:r>
              <a:r>
                <a:rPr lang="pt-BR" b="0" dirty="0">
                  <a:solidFill>
                    <a:schemeClr val="dk1"/>
                  </a:solidFill>
                  <a:latin typeface="+mn-lt"/>
                  <a:ea typeface="+mn-ea"/>
                </a:rPr>
                <a:t> E;</a:t>
              </a:r>
              <a:br>
                <a:rPr lang="pt-BR" b="0" dirty="0">
                  <a:solidFill>
                    <a:schemeClr val="dk1"/>
                  </a:solidFill>
                  <a:latin typeface="+mn-lt"/>
                  <a:ea typeface="+mn-ea"/>
                </a:rPr>
              </a:br>
              <a:r>
                <a:rPr lang="pt-BR" b="0" dirty="0" err="1">
                  <a:solidFill>
                    <a:schemeClr val="dk1"/>
                  </a:solidFill>
                  <a:latin typeface="+mn-lt"/>
                  <a:ea typeface="+mn-ea"/>
                </a:rPr>
                <a:t>Stmt</a:t>
              </a:r>
              <a:r>
                <a:rPr lang="pt-BR" b="0" dirty="0">
                  <a:solidFill>
                    <a:schemeClr val="dk1"/>
                  </a:solidFill>
                  <a:latin typeface="+mn-lt"/>
                  <a:ea typeface="+mn-ea"/>
                </a:rPr>
                <a:t> S;</a:t>
              </a:r>
            </a:p>
          </p:txBody>
        </p:sp>
        <p:sp>
          <p:nvSpPr>
            <p:cNvPr id="97298" name="Text Box 7"/>
            <p:cNvSpPr txBox="1">
              <a:spLocks noChangeArrowheads="1"/>
            </p:cNvSpPr>
            <p:nvPr/>
          </p:nvSpPr>
          <p:spPr bwMode="auto">
            <a:xfrm>
              <a:off x="6324600" y="4038600"/>
              <a:ext cx="167225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class</a:t>
              </a:r>
              <a:r>
                <a:rPr lang="en-US" b="0"/>
                <a:t> IfStmt</a:t>
              </a:r>
              <a:endParaRPr lang="pt-BR" b="0"/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2590800" y="4953000"/>
            <a:ext cx="2916238" cy="1447800"/>
            <a:chOff x="6248400" y="4114800"/>
            <a:chExt cx="2916183" cy="1447800"/>
          </a:xfrm>
        </p:grpSpPr>
        <p:sp>
          <p:nvSpPr>
            <p:cNvPr id="19" name="Rectangle 4"/>
            <p:cNvSpPr>
              <a:spLocks noChangeArrowheads="1"/>
            </p:cNvSpPr>
            <p:nvPr/>
          </p:nvSpPr>
          <p:spPr bwMode="auto">
            <a:xfrm>
              <a:off x="6248400" y="4572000"/>
              <a:ext cx="2057361" cy="990600"/>
            </a:xfrm>
            <a:prstGeom prst="rect">
              <a:avLst/>
            </a:prstGeom>
            <a:gradFill rotWithShape="1">
              <a:gsLst>
                <a:gs pos="0">
                  <a:srgbClr val="EDEDED"/>
                </a:gs>
                <a:gs pos="64999">
                  <a:srgbClr val="D0D0D0"/>
                </a:gs>
                <a:gs pos="100000">
                  <a:srgbClr val="BCBCBC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pt-BR" b="0" dirty="0" err="1">
                  <a:solidFill>
                    <a:schemeClr val="dk1"/>
                  </a:solidFill>
                  <a:latin typeface="+mn-lt"/>
                  <a:ea typeface="+mn-ea"/>
                </a:rPr>
                <a:t>Identifier</a:t>
              </a:r>
              <a:r>
                <a:rPr lang="pt-BR" b="0" dirty="0">
                  <a:solidFill>
                    <a:schemeClr val="dk1"/>
                  </a:solidFill>
                  <a:latin typeface="+mn-lt"/>
                  <a:ea typeface="+mn-ea"/>
                </a:rPr>
                <a:t> I;</a:t>
              </a:r>
              <a:br>
                <a:rPr lang="pt-BR" b="0" dirty="0">
                  <a:solidFill>
                    <a:schemeClr val="dk1"/>
                  </a:solidFill>
                  <a:latin typeface="+mn-lt"/>
                  <a:ea typeface="+mn-ea"/>
                </a:rPr>
              </a:br>
              <a:r>
                <a:rPr lang="pt-BR" b="0" dirty="0" err="1">
                  <a:solidFill>
                    <a:schemeClr val="dk1"/>
                  </a:solidFill>
                  <a:latin typeface="+mn-lt"/>
                  <a:ea typeface="+mn-ea"/>
                </a:rPr>
                <a:t>Expr</a:t>
              </a:r>
              <a:r>
                <a:rPr lang="pt-BR" b="0" dirty="0">
                  <a:solidFill>
                    <a:schemeClr val="dk1"/>
                  </a:solidFill>
                  <a:latin typeface="+mn-lt"/>
                  <a:ea typeface="+mn-ea"/>
                </a:rPr>
                <a:t> E;</a:t>
              </a:r>
              <a:br>
                <a:rPr lang="pt-BR" b="0" dirty="0">
                  <a:solidFill>
                    <a:schemeClr val="dk1"/>
                  </a:solidFill>
                  <a:latin typeface="+mn-lt"/>
                  <a:ea typeface="+mn-ea"/>
                </a:rPr>
              </a:br>
              <a:endParaRPr lang="pt-BR" b="0" dirty="0">
                <a:solidFill>
                  <a:schemeClr val="dk1"/>
                </a:solidFill>
                <a:latin typeface="+mn-lt"/>
                <a:ea typeface="+mn-ea"/>
              </a:endParaRPr>
            </a:p>
          </p:txBody>
        </p:sp>
        <p:sp>
          <p:nvSpPr>
            <p:cNvPr id="97296" name="Text Box 7"/>
            <p:cNvSpPr txBox="1">
              <a:spLocks noChangeArrowheads="1"/>
            </p:cNvSpPr>
            <p:nvPr/>
          </p:nvSpPr>
          <p:spPr bwMode="auto">
            <a:xfrm>
              <a:off x="6248400" y="4114800"/>
              <a:ext cx="291618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class</a:t>
              </a:r>
              <a:r>
                <a:rPr lang="en-US" b="0"/>
                <a:t> AssignmentStmt</a:t>
              </a:r>
              <a:endParaRPr lang="pt-BR" b="0"/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5715000" y="4953000"/>
            <a:ext cx="2211388" cy="1447800"/>
            <a:chOff x="6324600" y="4038600"/>
            <a:chExt cx="2210862" cy="1447800"/>
          </a:xfrm>
        </p:grpSpPr>
        <p:sp>
          <p:nvSpPr>
            <p:cNvPr id="23" name="Rectangle 4"/>
            <p:cNvSpPr>
              <a:spLocks noChangeArrowheads="1"/>
            </p:cNvSpPr>
            <p:nvPr/>
          </p:nvSpPr>
          <p:spPr bwMode="auto">
            <a:xfrm>
              <a:off x="6324600" y="4495800"/>
              <a:ext cx="2056911" cy="990600"/>
            </a:xfrm>
            <a:prstGeom prst="rect">
              <a:avLst/>
            </a:prstGeom>
            <a:gradFill rotWithShape="1">
              <a:gsLst>
                <a:gs pos="0">
                  <a:srgbClr val="EDEDED"/>
                </a:gs>
                <a:gs pos="64999">
                  <a:srgbClr val="D0D0D0"/>
                </a:gs>
                <a:gs pos="100000">
                  <a:srgbClr val="BCBCBC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pt-BR" b="0" dirty="0" err="1">
                  <a:solidFill>
                    <a:schemeClr val="dk1"/>
                  </a:solidFill>
                  <a:latin typeface="+mn-lt"/>
                  <a:ea typeface="+mn-ea"/>
                </a:rPr>
                <a:t>Expr</a:t>
              </a:r>
              <a:r>
                <a:rPr lang="pt-BR" b="0" dirty="0">
                  <a:solidFill>
                    <a:schemeClr val="dk1"/>
                  </a:solidFill>
                  <a:latin typeface="+mn-lt"/>
                  <a:ea typeface="+mn-ea"/>
                </a:rPr>
                <a:t> E;</a:t>
              </a:r>
              <a:br>
                <a:rPr lang="pt-BR" b="0" dirty="0">
                  <a:solidFill>
                    <a:schemeClr val="dk1"/>
                  </a:solidFill>
                  <a:latin typeface="+mn-lt"/>
                  <a:ea typeface="+mn-ea"/>
                </a:rPr>
              </a:br>
              <a:r>
                <a:rPr lang="pt-BR" b="0" dirty="0" err="1">
                  <a:solidFill>
                    <a:schemeClr val="dk1"/>
                  </a:solidFill>
                  <a:latin typeface="+mn-lt"/>
                  <a:ea typeface="+mn-ea"/>
                </a:rPr>
                <a:t>Stmt</a:t>
              </a:r>
              <a:r>
                <a:rPr lang="pt-BR" b="0" dirty="0">
                  <a:solidFill>
                    <a:schemeClr val="dk1"/>
                  </a:solidFill>
                  <a:latin typeface="+mn-lt"/>
                  <a:ea typeface="+mn-ea"/>
                </a:rPr>
                <a:t>;</a:t>
              </a:r>
            </a:p>
          </p:txBody>
        </p:sp>
        <p:sp>
          <p:nvSpPr>
            <p:cNvPr id="97294" name="Text Box 7"/>
            <p:cNvSpPr txBox="1">
              <a:spLocks noChangeArrowheads="1"/>
            </p:cNvSpPr>
            <p:nvPr/>
          </p:nvSpPr>
          <p:spPr bwMode="auto">
            <a:xfrm>
              <a:off x="6324600" y="4038600"/>
              <a:ext cx="221086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class</a:t>
              </a:r>
              <a:r>
                <a:rPr lang="en-US" b="0"/>
                <a:t> WhileStmt</a:t>
              </a:r>
              <a:endParaRPr lang="pt-BR" b="0"/>
            </a:p>
          </p:txBody>
        </p:sp>
      </p:grpSp>
      <p:cxnSp>
        <p:nvCxnSpPr>
          <p:cNvPr id="27" name="AutoShape 17"/>
          <p:cNvCxnSpPr>
            <a:cxnSpLocks noChangeShapeType="1"/>
            <a:stCxn id="97298" idx="0"/>
            <a:endCxn id="86020" idx="2"/>
          </p:cNvCxnSpPr>
          <p:nvPr/>
        </p:nvCxnSpPr>
        <p:spPr bwMode="auto">
          <a:xfrm rot="5400000" flipH="1" flipV="1">
            <a:off x="1132441" y="4142342"/>
            <a:ext cx="666744" cy="954573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30" name="AutoShape 17"/>
          <p:cNvCxnSpPr>
            <a:cxnSpLocks noChangeShapeType="1"/>
            <a:stCxn id="97296" idx="0"/>
            <a:endCxn id="86020" idx="2"/>
          </p:cNvCxnSpPr>
          <p:nvPr/>
        </p:nvCxnSpPr>
        <p:spPr bwMode="auto">
          <a:xfrm rot="16200000" flipV="1">
            <a:off x="2662638" y="3566718"/>
            <a:ext cx="666744" cy="2105819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33" name="AutoShape 17"/>
          <p:cNvCxnSpPr>
            <a:cxnSpLocks noChangeShapeType="1"/>
            <a:stCxn id="97294" idx="0"/>
            <a:endCxn id="86020" idx="2"/>
          </p:cNvCxnSpPr>
          <p:nvPr/>
        </p:nvCxnSpPr>
        <p:spPr bwMode="auto">
          <a:xfrm rot="16200000" flipV="1">
            <a:off x="4048525" y="2180831"/>
            <a:ext cx="666744" cy="4877594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Exemplo: hierarquia de classes</a:t>
            </a:r>
            <a:endParaRPr lang="pt-BR" dirty="0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3352800" y="1214422"/>
            <a:ext cx="2209800" cy="1304924"/>
            <a:chOff x="3429000" y="2733676"/>
            <a:chExt cx="2209800" cy="1304924"/>
          </a:xfrm>
        </p:grpSpPr>
        <p:sp>
          <p:nvSpPr>
            <p:cNvPr id="86019" name="Rectangle 3"/>
            <p:cNvSpPr>
              <a:spLocks noChangeArrowheads="1"/>
            </p:cNvSpPr>
            <p:nvPr/>
          </p:nvSpPr>
          <p:spPr bwMode="auto">
            <a:xfrm>
              <a:off x="3429000" y="3048000"/>
              <a:ext cx="2209800" cy="990600"/>
            </a:xfrm>
            <a:prstGeom prst="rect">
              <a:avLst/>
            </a:prstGeom>
            <a:gradFill rotWithShape="1">
              <a:gsLst>
                <a:gs pos="0">
                  <a:srgbClr val="EDEDED"/>
                </a:gs>
                <a:gs pos="64999">
                  <a:srgbClr val="D0D0D0"/>
                </a:gs>
                <a:gs pos="100000">
                  <a:srgbClr val="BCBCBC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pt-BR" b="0" dirty="0">
                <a:solidFill>
                  <a:schemeClr val="dk1"/>
                </a:solidFill>
                <a:latin typeface="+mn-lt"/>
                <a:ea typeface="+mn-ea"/>
              </a:endParaRPr>
            </a:p>
          </p:txBody>
        </p:sp>
        <p:sp>
          <p:nvSpPr>
            <p:cNvPr id="97304" name="Text Box 7"/>
            <p:cNvSpPr txBox="1">
              <a:spLocks noChangeArrowheads="1"/>
            </p:cNvSpPr>
            <p:nvPr/>
          </p:nvSpPr>
          <p:spPr bwMode="auto">
            <a:xfrm>
              <a:off x="3733799" y="2733676"/>
              <a:ext cx="1436061" cy="461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class</a:t>
              </a:r>
              <a:r>
                <a:rPr lang="en-US" b="0" dirty="0"/>
                <a:t> AST</a:t>
              </a:r>
              <a:endParaRPr lang="pt-BR" b="0" dirty="0"/>
            </a:p>
          </p:txBody>
        </p:sp>
      </p:grpSp>
      <p:cxnSp>
        <p:nvCxnSpPr>
          <p:cNvPr id="86027" name="AutoShape 17"/>
          <p:cNvCxnSpPr>
            <a:cxnSpLocks noChangeShapeType="1"/>
            <a:endCxn id="86019" idx="2"/>
          </p:cNvCxnSpPr>
          <p:nvPr/>
        </p:nvCxnSpPr>
        <p:spPr bwMode="auto">
          <a:xfrm flipV="1">
            <a:off x="2000232" y="2519346"/>
            <a:ext cx="2457468" cy="409588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914399" y="2967334"/>
            <a:ext cx="2057400" cy="1318922"/>
            <a:chOff x="6324600" y="4167478"/>
            <a:chExt cx="2057461" cy="1318922"/>
          </a:xfrm>
        </p:grpSpPr>
        <p:sp>
          <p:nvSpPr>
            <p:cNvPr id="86020" name="Rectangle 4"/>
            <p:cNvSpPr>
              <a:spLocks noChangeArrowheads="1"/>
            </p:cNvSpPr>
            <p:nvPr/>
          </p:nvSpPr>
          <p:spPr bwMode="auto">
            <a:xfrm>
              <a:off x="6324600" y="4495800"/>
              <a:ext cx="2057461" cy="990600"/>
            </a:xfrm>
            <a:prstGeom prst="rect">
              <a:avLst/>
            </a:prstGeom>
            <a:gradFill rotWithShape="1">
              <a:gsLst>
                <a:gs pos="0">
                  <a:srgbClr val="EDEDED"/>
                </a:gs>
                <a:gs pos="64999">
                  <a:srgbClr val="D0D0D0"/>
                </a:gs>
                <a:gs pos="100000">
                  <a:srgbClr val="BCBCBC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pt-BR" b="0" dirty="0">
                <a:solidFill>
                  <a:schemeClr val="dk1"/>
                </a:solidFill>
                <a:latin typeface="+mn-lt"/>
                <a:ea typeface="+mn-ea"/>
              </a:endParaRPr>
            </a:p>
          </p:txBody>
        </p:sp>
        <p:sp>
          <p:nvSpPr>
            <p:cNvPr id="97302" name="Text Box 7"/>
            <p:cNvSpPr txBox="1">
              <a:spLocks noChangeArrowheads="1"/>
            </p:cNvSpPr>
            <p:nvPr/>
          </p:nvSpPr>
          <p:spPr bwMode="auto">
            <a:xfrm>
              <a:off x="6553200" y="4167478"/>
              <a:ext cx="112034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class</a:t>
              </a:r>
              <a:r>
                <a:rPr lang="en-US" b="0" dirty="0"/>
                <a:t> </a:t>
              </a:r>
              <a:r>
                <a:rPr lang="en-US" b="0" dirty="0" smtClean="0"/>
                <a:t>Stmt</a:t>
              </a:r>
              <a:endParaRPr lang="pt-BR" b="0" dirty="0"/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5943600" y="3038772"/>
            <a:ext cx="2057400" cy="1318922"/>
            <a:chOff x="6324600" y="4167478"/>
            <a:chExt cx="2057272" cy="1318922"/>
          </a:xfrm>
        </p:grpSpPr>
        <p:sp>
          <p:nvSpPr>
            <p:cNvPr id="24" name="Rectangle 4"/>
            <p:cNvSpPr>
              <a:spLocks noChangeArrowheads="1"/>
            </p:cNvSpPr>
            <p:nvPr/>
          </p:nvSpPr>
          <p:spPr bwMode="auto">
            <a:xfrm>
              <a:off x="6324600" y="4495800"/>
              <a:ext cx="2057272" cy="990600"/>
            </a:xfrm>
            <a:prstGeom prst="rect">
              <a:avLst/>
            </a:prstGeom>
            <a:gradFill rotWithShape="1">
              <a:gsLst>
                <a:gs pos="0">
                  <a:srgbClr val="EDEDED"/>
                </a:gs>
                <a:gs pos="64999">
                  <a:srgbClr val="D0D0D0"/>
                </a:gs>
                <a:gs pos="100000">
                  <a:srgbClr val="BCBCBC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pt-BR" b="0" dirty="0">
                <a:solidFill>
                  <a:schemeClr val="dk1"/>
                </a:solidFill>
                <a:latin typeface="+mn-lt"/>
                <a:ea typeface="+mn-ea"/>
              </a:endParaRPr>
            </a:p>
          </p:txBody>
        </p:sp>
        <p:sp>
          <p:nvSpPr>
            <p:cNvPr id="97300" name="Text Box 7"/>
            <p:cNvSpPr txBox="1">
              <a:spLocks noChangeArrowheads="1"/>
            </p:cNvSpPr>
            <p:nvPr/>
          </p:nvSpPr>
          <p:spPr bwMode="auto">
            <a:xfrm>
              <a:off x="6553199" y="4167478"/>
              <a:ext cx="10918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class</a:t>
              </a:r>
              <a:r>
                <a:rPr lang="en-US" b="0" dirty="0"/>
                <a:t> </a:t>
              </a:r>
              <a:r>
                <a:rPr lang="en-US" b="0" dirty="0" err="1" smtClean="0"/>
                <a:t>Expr</a:t>
              </a:r>
              <a:endParaRPr lang="pt-BR" b="0" dirty="0"/>
            </a:p>
          </p:txBody>
        </p:sp>
      </p:grpSp>
      <p:cxnSp>
        <p:nvCxnSpPr>
          <p:cNvPr id="26" name="AutoShape 17"/>
          <p:cNvCxnSpPr>
            <a:cxnSpLocks noChangeShapeType="1"/>
            <a:endCxn id="86019" idx="2"/>
          </p:cNvCxnSpPr>
          <p:nvPr/>
        </p:nvCxnSpPr>
        <p:spPr bwMode="auto">
          <a:xfrm rot="10800000">
            <a:off x="4457700" y="2519346"/>
            <a:ext cx="2686068" cy="409588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grpSp>
        <p:nvGrpSpPr>
          <p:cNvPr id="28" name="Group 21"/>
          <p:cNvGrpSpPr>
            <a:grpSpLocks/>
          </p:cNvGrpSpPr>
          <p:nvPr/>
        </p:nvGrpSpPr>
        <p:grpSpPr bwMode="auto">
          <a:xfrm>
            <a:off x="152400" y="5124472"/>
            <a:ext cx="2057400" cy="1447800"/>
            <a:chOff x="6324600" y="4038600"/>
            <a:chExt cx="2057400" cy="1447800"/>
          </a:xfrm>
        </p:grpSpPr>
        <p:sp>
          <p:nvSpPr>
            <p:cNvPr id="29" name="Rectangle 4"/>
            <p:cNvSpPr>
              <a:spLocks noChangeArrowheads="1"/>
            </p:cNvSpPr>
            <p:nvPr/>
          </p:nvSpPr>
          <p:spPr bwMode="auto">
            <a:xfrm>
              <a:off x="6324600" y="4495800"/>
              <a:ext cx="2057400" cy="990600"/>
            </a:xfrm>
            <a:prstGeom prst="rect">
              <a:avLst/>
            </a:prstGeom>
            <a:gradFill rotWithShape="1">
              <a:gsLst>
                <a:gs pos="0">
                  <a:srgbClr val="EDEDED"/>
                </a:gs>
                <a:gs pos="64999">
                  <a:srgbClr val="D0D0D0"/>
                </a:gs>
                <a:gs pos="100000">
                  <a:srgbClr val="BCBCBC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pt-BR" b="0" dirty="0" err="1">
                  <a:solidFill>
                    <a:schemeClr val="dk1"/>
                  </a:solidFill>
                  <a:latin typeface="+mn-lt"/>
                  <a:ea typeface="+mn-ea"/>
                </a:rPr>
                <a:t>Int</a:t>
              </a:r>
              <a:r>
                <a:rPr lang="pt-BR" b="0" dirty="0">
                  <a:solidFill>
                    <a:schemeClr val="dk1"/>
                  </a:solidFill>
                  <a:latin typeface="+mn-lt"/>
                  <a:ea typeface="+mn-ea"/>
                </a:rPr>
                <a:t> IL;</a:t>
              </a:r>
            </a:p>
          </p:txBody>
        </p:sp>
        <p:sp>
          <p:nvSpPr>
            <p:cNvPr id="31" name="Text Box 7"/>
            <p:cNvSpPr txBox="1">
              <a:spLocks noChangeArrowheads="1"/>
            </p:cNvSpPr>
            <p:nvPr/>
          </p:nvSpPr>
          <p:spPr bwMode="auto">
            <a:xfrm>
              <a:off x="6324600" y="4038600"/>
              <a:ext cx="203929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class</a:t>
              </a:r>
              <a:r>
                <a:rPr lang="en-US" b="0"/>
                <a:t> IntLiteral</a:t>
              </a:r>
              <a:endParaRPr lang="pt-BR" b="0"/>
            </a:p>
          </p:txBody>
        </p:sp>
      </p:grpSp>
      <p:grpSp>
        <p:nvGrpSpPr>
          <p:cNvPr id="32" name="Group 21"/>
          <p:cNvGrpSpPr>
            <a:grpSpLocks/>
          </p:cNvGrpSpPr>
          <p:nvPr/>
        </p:nvGrpSpPr>
        <p:grpSpPr bwMode="auto">
          <a:xfrm>
            <a:off x="2590800" y="5124472"/>
            <a:ext cx="2312988" cy="1447800"/>
            <a:chOff x="6248400" y="4114800"/>
            <a:chExt cx="2313454" cy="1447800"/>
          </a:xfrm>
        </p:grpSpPr>
        <p:sp>
          <p:nvSpPr>
            <p:cNvPr id="34" name="Rectangle 4"/>
            <p:cNvSpPr>
              <a:spLocks noChangeArrowheads="1"/>
            </p:cNvSpPr>
            <p:nvPr/>
          </p:nvSpPr>
          <p:spPr bwMode="auto">
            <a:xfrm>
              <a:off x="6248400" y="4572000"/>
              <a:ext cx="2057815" cy="990600"/>
            </a:xfrm>
            <a:prstGeom prst="rect">
              <a:avLst/>
            </a:prstGeom>
            <a:gradFill rotWithShape="1">
              <a:gsLst>
                <a:gs pos="0">
                  <a:srgbClr val="EDEDED"/>
                </a:gs>
                <a:gs pos="64999">
                  <a:srgbClr val="D0D0D0"/>
                </a:gs>
                <a:gs pos="100000">
                  <a:srgbClr val="BCBCBC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pt-BR" b="0" dirty="0" err="1">
                  <a:solidFill>
                    <a:schemeClr val="dk1"/>
                  </a:solidFill>
                  <a:latin typeface="+mn-lt"/>
                  <a:ea typeface="+mn-ea"/>
                </a:rPr>
                <a:t>Operator</a:t>
              </a:r>
              <a:r>
                <a:rPr lang="pt-BR" b="0" dirty="0">
                  <a:solidFill>
                    <a:schemeClr val="dk1"/>
                  </a:solidFill>
                  <a:latin typeface="+mn-lt"/>
                  <a:ea typeface="+mn-ea"/>
                </a:rPr>
                <a:t> </a:t>
              </a:r>
              <a:r>
                <a:rPr lang="pt-BR" b="0" dirty="0" err="1">
                  <a:solidFill>
                    <a:schemeClr val="dk1"/>
                  </a:solidFill>
                  <a:latin typeface="+mn-lt"/>
                  <a:ea typeface="+mn-ea"/>
                </a:rPr>
                <a:t>Op</a:t>
              </a:r>
              <a:r>
                <a:rPr lang="pt-BR" b="0" dirty="0">
                  <a:solidFill>
                    <a:schemeClr val="dk1"/>
                  </a:solidFill>
                  <a:latin typeface="+mn-lt"/>
                  <a:ea typeface="+mn-ea"/>
                </a:rPr>
                <a:t>;</a:t>
              </a:r>
              <a:br>
                <a:rPr lang="pt-BR" b="0" dirty="0">
                  <a:solidFill>
                    <a:schemeClr val="dk1"/>
                  </a:solidFill>
                  <a:latin typeface="+mn-lt"/>
                  <a:ea typeface="+mn-ea"/>
                </a:rPr>
              </a:br>
              <a:r>
                <a:rPr lang="pt-BR" b="0" dirty="0" err="1">
                  <a:solidFill>
                    <a:schemeClr val="dk1"/>
                  </a:solidFill>
                  <a:latin typeface="+mn-lt"/>
                  <a:ea typeface="+mn-ea"/>
                </a:rPr>
                <a:t>Expr</a:t>
              </a:r>
              <a:r>
                <a:rPr lang="pt-BR" b="0" dirty="0">
                  <a:solidFill>
                    <a:schemeClr val="dk1"/>
                  </a:solidFill>
                  <a:latin typeface="+mn-lt"/>
                  <a:ea typeface="+mn-ea"/>
                </a:rPr>
                <a:t> E1, E2;</a:t>
              </a:r>
              <a:br>
                <a:rPr lang="pt-BR" b="0" dirty="0">
                  <a:solidFill>
                    <a:schemeClr val="dk1"/>
                  </a:solidFill>
                  <a:latin typeface="+mn-lt"/>
                  <a:ea typeface="+mn-ea"/>
                </a:rPr>
              </a:br>
              <a:endParaRPr lang="pt-BR" b="0" dirty="0">
                <a:solidFill>
                  <a:schemeClr val="dk1"/>
                </a:solidFill>
                <a:latin typeface="+mn-lt"/>
                <a:ea typeface="+mn-ea"/>
              </a:endParaRPr>
            </a:p>
          </p:txBody>
        </p:sp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6248400" y="4114800"/>
              <a:ext cx="23134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class</a:t>
              </a:r>
              <a:r>
                <a:rPr lang="en-US" b="0"/>
                <a:t> BinaryExpr</a:t>
              </a:r>
              <a:endParaRPr lang="pt-BR" b="0"/>
            </a:p>
          </p:txBody>
        </p:sp>
      </p:grpSp>
      <p:grpSp>
        <p:nvGrpSpPr>
          <p:cNvPr id="36" name="Group 21"/>
          <p:cNvGrpSpPr>
            <a:grpSpLocks/>
          </p:cNvGrpSpPr>
          <p:nvPr/>
        </p:nvGrpSpPr>
        <p:grpSpPr bwMode="auto">
          <a:xfrm>
            <a:off x="5715000" y="5124472"/>
            <a:ext cx="2249488" cy="1447800"/>
            <a:chOff x="6324600" y="4038600"/>
            <a:chExt cx="2249334" cy="1447800"/>
          </a:xfrm>
        </p:grpSpPr>
        <p:sp>
          <p:nvSpPr>
            <p:cNvPr id="37" name="Rectangle 4"/>
            <p:cNvSpPr>
              <a:spLocks noChangeArrowheads="1"/>
            </p:cNvSpPr>
            <p:nvPr/>
          </p:nvSpPr>
          <p:spPr bwMode="auto">
            <a:xfrm>
              <a:off x="6324600" y="4495800"/>
              <a:ext cx="2057259" cy="990600"/>
            </a:xfrm>
            <a:prstGeom prst="rect">
              <a:avLst/>
            </a:prstGeom>
            <a:gradFill rotWithShape="1">
              <a:gsLst>
                <a:gs pos="0">
                  <a:srgbClr val="EDEDED"/>
                </a:gs>
                <a:gs pos="64999">
                  <a:srgbClr val="D0D0D0"/>
                </a:gs>
                <a:gs pos="100000">
                  <a:srgbClr val="BCBCBC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pt-BR" b="0" dirty="0" err="1">
                  <a:solidFill>
                    <a:schemeClr val="dk1"/>
                  </a:solidFill>
                  <a:latin typeface="+mn-lt"/>
                  <a:ea typeface="+mn-ea"/>
                </a:rPr>
                <a:t>Operator</a:t>
              </a:r>
              <a:r>
                <a:rPr lang="pt-BR" b="0" dirty="0">
                  <a:solidFill>
                    <a:schemeClr val="dk1"/>
                  </a:solidFill>
                  <a:latin typeface="+mn-lt"/>
                  <a:ea typeface="+mn-ea"/>
                </a:rPr>
                <a:t> </a:t>
              </a:r>
              <a:r>
                <a:rPr lang="pt-BR" b="0" dirty="0" err="1">
                  <a:solidFill>
                    <a:schemeClr val="dk1"/>
                  </a:solidFill>
                  <a:latin typeface="+mn-lt"/>
                  <a:ea typeface="+mn-ea"/>
                </a:rPr>
                <a:t>Op</a:t>
              </a:r>
              <a:r>
                <a:rPr lang="pt-BR" b="0" dirty="0">
                  <a:solidFill>
                    <a:schemeClr val="dk1"/>
                  </a:solidFill>
                  <a:latin typeface="+mn-lt"/>
                  <a:ea typeface="+mn-ea"/>
                </a:rPr>
                <a:t>;</a:t>
              </a:r>
              <a:br>
                <a:rPr lang="pt-BR" b="0" dirty="0">
                  <a:solidFill>
                    <a:schemeClr val="dk1"/>
                  </a:solidFill>
                  <a:latin typeface="+mn-lt"/>
                  <a:ea typeface="+mn-ea"/>
                </a:rPr>
              </a:br>
              <a:r>
                <a:rPr lang="pt-BR" b="0" dirty="0" err="1">
                  <a:solidFill>
                    <a:schemeClr val="dk1"/>
                  </a:solidFill>
                  <a:latin typeface="+mn-lt"/>
                  <a:ea typeface="+mn-ea"/>
                </a:rPr>
                <a:t>Expr</a:t>
              </a:r>
              <a:r>
                <a:rPr lang="pt-BR" b="0" dirty="0">
                  <a:solidFill>
                    <a:schemeClr val="dk1"/>
                  </a:solidFill>
                  <a:latin typeface="+mn-lt"/>
                  <a:ea typeface="+mn-ea"/>
                </a:rPr>
                <a:t> E;</a:t>
              </a:r>
              <a:br>
                <a:rPr lang="pt-BR" b="0" dirty="0">
                  <a:solidFill>
                    <a:schemeClr val="dk1"/>
                  </a:solidFill>
                  <a:latin typeface="+mn-lt"/>
                  <a:ea typeface="+mn-ea"/>
                </a:rPr>
              </a:br>
              <a:endParaRPr lang="pt-BR" b="0" dirty="0">
                <a:solidFill>
                  <a:schemeClr val="dk1"/>
                </a:solidFill>
                <a:latin typeface="+mn-lt"/>
                <a:ea typeface="+mn-ea"/>
              </a:endParaRPr>
            </a:p>
          </p:txBody>
        </p:sp>
        <p:sp>
          <p:nvSpPr>
            <p:cNvPr id="38" name="Text Box 7"/>
            <p:cNvSpPr txBox="1">
              <a:spLocks noChangeArrowheads="1"/>
            </p:cNvSpPr>
            <p:nvPr/>
          </p:nvSpPr>
          <p:spPr bwMode="auto">
            <a:xfrm>
              <a:off x="6324600" y="4038600"/>
              <a:ext cx="224933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class</a:t>
              </a:r>
              <a:r>
                <a:rPr lang="en-US" b="0"/>
                <a:t> UnaryExpr</a:t>
              </a:r>
              <a:endParaRPr lang="pt-BR" b="0"/>
            </a:p>
          </p:txBody>
        </p:sp>
      </p:grpSp>
      <p:cxnSp>
        <p:nvCxnSpPr>
          <p:cNvPr id="39" name="AutoShape 17"/>
          <p:cNvCxnSpPr>
            <a:cxnSpLocks noChangeShapeType="1"/>
            <a:endCxn id="24" idx="2"/>
          </p:cNvCxnSpPr>
          <p:nvPr/>
        </p:nvCxnSpPr>
        <p:spPr bwMode="auto">
          <a:xfrm flipV="1">
            <a:off x="1171575" y="4357694"/>
            <a:ext cx="5800725" cy="766778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40" name="AutoShape 17"/>
          <p:cNvCxnSpPr>
            <a:cxnSpLocks noChangeShapeType="1"/>
            <a:endCxn id="24" idx="2"/>
          </p:cNvCxnSpPr>
          <p:nvPr/>
        </p:nvCxnSpPr>
        <p:spPr bwMode="auto">
          <a:xfrm flipV="1">
            <a:off x="3748088" y="4357694"/>
            <a:ext cx="3224212" cy="766778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41" name="AutoShape 17"/>
          <p:cNvCxnSpPr>
            <a:cxnSpLocks noChangeShapeType="1"/>
            <a:endCxn id="24" idx="2"/>
          </p:cNvCxnSpPr>
          <p:nvPr/>
        </p:nvCxnSpPr>
        <p:spPr bwMode="auto">
          <a:xfrm rot="5400000" flipH="1" flipV="1">
            <a:off x="6522236" y="4674408"/>
            <a:ext cx="766778" cy="13335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8 (para casa)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Construa árvore sintática a partir do </a:t>
            </a:r>
            <a:r>
              <a:rPr lang="pt-BR" dirty="0" err="1" smtClean="0"/>
              <a:t>parser</a:t>
            </a:r>
            <a:r>
              <a:rPr lang="pt-BR" dirty="0" smtClean="0"/>
              <a:t> recursivo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Expressão Regular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695580"/>
          </a:xfrm>
        </p:spPr>
        <p:txBody>
          <a:bodyPr/>
          <a:lstStyle/>
          <a:p>
            <a:r>
              <a:rPr lang="pt-BR" dirty="0" smtClean="0"/>
              <a:t>Linguagem de especificação de </a:t>
            </a:r>
            <a:r>
              <a:rPr lang="pt-BR" dirty="0" err="1" smtClean="0"/>
              <a:t>tokens</a:t>
            </a:r>
            <a:endParaRPr lang="pt-BR" dirty="0" smtClean="0"/>
          </a:p>
          <a:p>
            <a:r>
              <a:rPr lang="pt-BR" dirty="0" smtClean="0"/>
              <a:t>Exemplo: números e identificadores de uma linguagem</a:t>
            </a:r>
          </a:p>
          <a:p>
            <a:endParaRPr lang="pt-BR" dirty="0"/>
          </a:p>
        </p:txBody>
      </p:sp>
      <p:sp>
        <p:nvSpPr>
          <p:cNvPr id="11" name="Rectangle 10"/>
          <p:cNvSpPr/>
          <p:nvPr/>
        </p:nvSpPr>
        <p:spPr>
          <a:xfrm>
            <a:off x="1285851" y="3214686"/>
            <a:ext cx="57150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x2</a:t>
            </a:r>
            <a:endParaRPr lang="pt-BR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42976" y="2643182"/>
            <a:ext cx="11841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 err="1" smtClean="0"/>
              <a:t>Tokens</a:t>
            </a:r>
            <a:r>
              <a:rPr lang="pt-BR" sz="2800" dirty="0" smtClean="0"/>
              <a:t>:</a:t>
            </a:r>
            <a:endParaRPr lang="pt-BR" sz="2800" dirty="0"/>
          </a:p>
        </p:txBody>
      </p:sp>
      <p:sp>
        <p:nvSpPr>
          <p:cNvPr id="13" name="Rectangle 12"/>
          <p:cNvSpPr/>
          <p:nvPr/>
        </p:nvSpPr>
        <p:spPr>
          <a:xfrm>
            <a:off x="1928794" y="3214686"/>
            <a:ext cx="57150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:=</a:t>
            </a:r>
            <a:endParaRPr lang="pt-BR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71736" y="3214686"/>
            <a:ext cx="114300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10.28</a:t>
            </a:r>
            <a:endParaRPr lang="pt-BR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786182" y="3214686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+</a:t>
            </a:r>
            <a:endParaRPr lang="pt-BR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214809" y="3214686"/>
            <a:ext cx="35719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y</a:t>
            </a:r>
            <a:endParaRPr lang="pt-BR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643438" y="3214686"/>
            <a:ext cx="3571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pt-BR" sz="2400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214414" y="4786322"/>
            <a:ext cx="7858148" cy="714380"/>
            <a:chOff x="1500166" y="4929198"/>
            <a:chExt cx="7858148" cy="714380"/>
          </a:xfrm>
        </p:grpSpPr>
        <p:sp>
          <p:nvSpPr>
            <p:cNvPr id="19" name="Rectangle 18"/>
            <p:cNvSpPr/>
            <p:nvPr/>
          </p:nvSpPr>
          <p:spPr>
            <a:xfrm>
              <a:off x="5072066" y="5017238"/>
              <a:ext cx="4286248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pt-BR" sz="3200" b="1" dirty="0" err="1" smtClean="0"/>
                <a:t>letter</a:t>
              </a:r>
              <a:r>
                <a:rPr lang="pt-BR" sz="3200" b="1" dirty="0" smtClean="0"/>
                <a:t> (</a:t>
              </a:r>
              <a:r>
                <a:rPr lang="pt-BR" sz="3200" b="1" dirty="0" err="1" smtClean="0"/>
                <a:t>letter</a:t>
              </a:r>
              <a:r>
                <a:rPr lang="pt-BR" sz="3200" b="1" dirty="0" smtClean="0"/>
                <a:t> | </a:t>
              </a:r>
              <a:r>
                <a:rPr lang="pt-BR" sz="3200" b="1" dirty="0" err="1" smtClean="0"/>
                <a:t>digit</a:t>
              </a:r>
              <a:r>
                <a:rPr lang="pt-BR" sz="3200" b="1" dirty="0" smtClean="0"/>
                <a:t>) *</a:t>
              </a:r>
              <a:endParaRPr lang="pt-BR" sz="3200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571604" y="5048920"/>
              <a:ext cx="35305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dirty="0" smtClean="0"/>
                <a:t>Identificadores em Pascal:</a:t>
              </a:r>
              <a:endParaRPr lang="pt-BR" sz="2800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500166" y="4929198"/>
              <a:ext cx="7500990" cy="7143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cxnSp>
        <p:nvCxnSpPr>
          <p:cNvPr id="24" name="Straight Connector 23"/>
          <p:cNvCxnSpPr>
            <a:stCxn id="11" idx="2"/>
          </p:cNvCxnSpPr>
          <p:nvPr/>
        </p:nvCxnSpPr>
        <p:spPr>
          <a:xfrm rot="16200000" flipH="1">
            <a:off x="1480966" y="3766989"/>
            <a:ext cx="1109971" cy="928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6" idx="2"/>
          </p:cNvCxnSpPr>
          <p:nvPr/>
        </p:nvCxnSpPr>
        <p:spPr>
          <a:xfrm rot="16200000" flipH="1">
            <a:off x="4320626" y="3749129"/>
            <a:ext cx="1109971" cy="964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Exploração dos nós da árvore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Padrão de projeto </a:t>
            </a:r>
            <a:r>
              <a:rPr lang="pt-BR" b="1" dirty="0" err="1" smtClean="0"/>
              <a:t>Visitor</a:t>
            </a:r>
            <a:r>
              <a:rPr lang="pt-BR" b="1" dirty="0" smtClean="0"/>
              <a:t>*</a:t>
            </a:r>
            <a:r>
              <a:rPr lang="pt-BR" dirty="0" smtClean="0"/>
              <a:t> define como visitar nós de uma estrutura hierárquica</a:t>
            </a:r>
          </a:p>
          <a:p>
            <a:pPr lvl="1"/>
            <a:r>
              <a:rPr lang="pt-BR" dirty="0" smtClean="0"/>
              <a:t>Tipo de retorno deve ser consistente</a:t>
            </a:r>
          </a:p>
          <a:p>
            <a:pPr>
              <a:buNone/>
            </a:pPr>
            <a:r>
              <a:rPr lang="pt-BR" dirty="0" smtClean="0"/>
              <a:t>* Design </a:t>
            </a:r>
            <a:r>
              <a:rPr lang="pt-BR" dirty="0" err="1" smtClean="0"/>
              <a:t>Patterns</a:t>
            </a:r>
            <a:r>
              <a:rPr lang="pt-BR" dirty="0" smtClean="0"/>
              <a:t>: </a:t>
            </a:r>
            <a:r>
              <a:rPr lang="pt-BR" dirty="0" err="1" smtClean="0"/>
              <a:t>Elements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Reusable</a:t>
            </a:r>
            <a:r>
              <a:rPr lang="pt-BR" dirty="0" smtClean="0"/>
              <a:t> </a:t>
            </a:r>
            <a:r>
              <a:rPr lang="pt-BR" dirty="0" err="1" smtClean="0"/>
              <a:t>Object-Oriented</a:t>
            </a:r>
            <a:r>
              <a:rPr lang="pt-BR" dirty="0" smtClean="0"/>
              <a:t> Software.  </a:t>
            </a:r>
            <a:r>
              <a:rPr lang="pt-BR" dirty="0" err="1" smtClean="0"/>
              <a:t>Gamma</a:t>
            </a:r>
            <a:r>
              <a:rPr lang="pt-BR" dirty="0" smtClean="0"/>
              <a:t> e outros.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Visitor</a:t>
            </a:r>
            <a:r>
              <a:rPr lang="pt-BR" dirty="0" smtClean="0"/>
              <a:t> design </a:t>
            </a:r>
            <a:r>
              <a:rPr lang="pt-BR" dirty="0" err="1" smtClean="0"/>
              <a:t>pattern</a:t>
            </a:r>
            <a:endParaRPr lang="pt-BR" dirty="0"/>
          </a:p>
        </p:txBody>
      </p:sp>
      <p:pic>
        <p:nvPicPr>
          <p:cNvPr id="4" name="Content Placeholder 3" descr="VisitorPatternUML.pn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571472" y="1689119"/>
            <a:ext cx="7920435" cy="4525963"/>
          </a:xfrm>
          <a:prstGeom prst="rect">
            <a:avLst/>
          </a:prstGeom>
          <a:ln w="76200"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Visitor</a:t>
            </a:r>
            <a:r>
              <a:rPr lang="pt-BR" dirty="0" smtClean="0"/>
              <a:t> design </a:t>
            </a:r>
            <a:r>
              <a:rPr lang="pt-BR" dirty="0" err="1" smtClean="0"/>
              <a:t>pattern</a:t>
            </a:r>
            <a:endParaRPr lang="pt-BR" dirty="0"/>
          </a:p>
        </p:txBody>
      </p:sp>
      <p:pic>
        <p:nvPicPr>
          <p:cNvPr id="4" name="Content Placeholder 3" descr="VisitorPatternUML.pn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571472" y="1689119"/>
            <a:ext cx="7920435" cy="4525963"/>
          </a:xfrm>
          <a:prstGeom prst="rect">
            <a:avLst/>
          </a:prstGeom>
          <a:ln w="76200"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Flowchart: Process 4"/>
          <p:cNvSpPr/>
          <p:nvPr/>
        </p:nvSpPr>
        <p:spPr>
          <a:xfrm>
            <a:off x="4429124" y="1714488"/>
            <a:ext cx="4000528" cy="214314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Diferente</a:t>
            </a:r>
            <a:r>
              <a:rPr lang="en-US" sz="2800" dirty="0" smtClean="0"/>
              <a:t> de um </a:t>
            </a:r>
            <a:r>
              <a:rPr lang="en-US" sz="2800" dirty="0" err="1" smtClean="0"/>
              <a:t>iterator</a:t>
            </a:r>
            <a:r>
              <a:rPr lang="en-US" sz="2800" dirty="0" smtClean="0"/>
              <a:t>, um visitor </a:t>
            </a:r>
            <a:r>
              <a:rPr lang="en-US" sz="2800" dirty="0" err="1" smtClean="0"/>
              <a:t>permite</a:t>
            </a:r>
            <a:r>
              <a:rPr lang="en-US" sz="2800" dirty="0" smtClean="0"/>
              <a:t> </a:t>
            </a:r>
            <a:r>
              <a:rPr lang="en-US" sz="2800" dirty="0" err="1" smtClean="0"/>
              <a:t>ao</a:t>
            </a:r>
            <a:r>
              <a:rPr lang="en-US" sz="2800" dirty="0" smtClean="0"/>
              <a:t> </a:t>
            </a:r>
            <a:r>
              <a:rPr lang="en-US" sz="2800" dirty="0" err="1" smtClean="0"/>
              <a:t>usu</a:t>
            </a:r>
            <a:r>
              <a:rPr lang="pt-BR" sz="2800" dirty="0" err="1" smtClean="0"/>
              <a:t>ário</a:t>
            </a:r>
            <a:r>
              <a:rPr lang="pt-BR" sz="2800" dirty="0" smtClean="0"/>
              <a:t> navegar sobre a estrutura de um objeto composto.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2114552"/>
          </a:xfrm>
        </p:spPr>
        <p:txBody>
          <a:bodyPr/>
          <a:lstStyle/>
          <a:p>
            <a:r>
              <a:rPr lang="pt-BR" dirty="0" smtClean="0"/>
              <a:t>Imprima expressões aritméticas em notação pós-fixada a partir de suas árvores sintáticas</a:t>
            </a:r>
          </a:p>
          <a:p>
            <a:pPr lvl="1"/>
            <a:r>
              <a:rPr lang="pt-BR" dirty="0" smtClean="0"/>
              <a:t>Use definições abaixo</a:t>
            </a:r>
          </a:p>
          <a:p>
            <a:pPr lvl="1"/>
            <a:r>
              <a:rPr lang="pt-BR" dirty="0" smtClean="0"/>
              <a:t>Explore a árvore em uma determinada ordem</a:t>
            </a:r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071670" y="3500438"/>
            <a:ext cx="4643470" cy="29289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interface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Expr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{…}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class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BinaryExpr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implements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Expr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{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dirty="0" smtClean="0"/>
              <a:t>  Operator op;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Expr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exp1, exp2;</a:t>
            </a:r>
            <a:r>
              <a:rPr lang="en-US" sz="2400" dirty="0" smtClean="0"/>
              <a:t>…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aseline="0" dirty="0" smtClean="0"/>
              <a:t>}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aseline="0" dirty="0" smtClean="0"/>
              <a:t>class</a:t>
            </a:r>
            <a:r>
              <a:rPr lang="en-US" sz="2400" dirty="0" smtClean="0"/>
              <a:t> Digit implements </a:t>
            </a:r>
            <a:r>
              <a:rPr lang="en-US" sz="2400" dirty="0" err="1" smtClean="0"/>
              <a:t>Expr</a:t>
            </a:r>
            <a:r>
              <a:rPr lang="en-US" sz="2400" dirty="0" smtClean="0"/>
              <a:t> {  … }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/>
              <a:t>class Operator {…}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Resposta</a:t>
            </a:r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14282" y="1500174"/>
            <a:ext cx="4643470" cy="49292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interface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Expr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{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tx1"/>
                </a:solidFill>
              </a:rPr>
              <a:t>  void accept(Visitor </a:t>
            </a:r>
            <a:r>
              <a:rPr lang="en-US" dirty="0" err="1" smtClean="0">
                <a:solidFill>
                  <a:schemeClr val="tx1"/>
                </a:solidFill>
              </a:rPr>
              <a:t>vis</a:t>
            </a:r>
            <a:r>
              <a:rPr lang="en-US" dirty="0" smtClean="0">
                <a:solidFill>
                  <a:schemeClr val="tx1"/>
                </a:solidFill>
              </a:rPr>
              <a:t>); 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class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BinaryExpr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implements </a:t>
            </a:r>
            <a:r>
              <a:rPr kumimoji="0" lang="en-US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Expr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{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en-US" dirty="0" smtClean="0"/>
              <a:t>Operator op; 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Expr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exp1, exp2;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smtClean="0"/>
              <a:t>void accept(Visitor </a:t>
            </a:r>
            <a:r>
              <a:rPr lang="en-US" dirty="0" err="1" smtClean="0"/>
              <a:t>vis</a:t>
            </a:r>
            <a:r>
              <a:rPr lang="en-US" dirty="0" smtClean="0"/>
              <a:t>) {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dirty="0" smtClean="0"/>
              <a:t>    exp1.accept(</a:t>
            </a:r>
            <a:r>
              <a:rPr lang="en-US" dirty="0" err="1" smtClean="0"/>
              <a:t>vis</a:t>
            </a:r>
            <a:r>
              <a:rPr lang="en-US" dirty="0" smtClean="0"/>
              <a:t>);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dirty="0" smtClean="0"/>
              <a:t>    exp2.accept(</a:t>
            </a:r>
            <a:r>
              <a:rPr lang="en-US" dirty="0" err="1" smtClean="0"/>
              <a:t>vis</a:t>
            </a:r>
            <a:r>
              <a:rPr lang="en-US" dirty="0" smtClean="0"/>
              <a:t>); 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dirty="0" smtClean="0"/>
              <a:t>    </a:t>
            </a:r>
            <a:r>
              <a:rPr lang="en-US" dirty="0" err="1" smtClean="0"/>
              <a:t>op.accept</a:t>
            </a:r>
            <a:r>
              <a:rPr lang="en-US" dirty="0" smtClean="0"/>
              <a:t>(</a:t>
            </a:r>
            <a:r>
              <a:rPr lang="en-US" dirty="0" err="1" smtClean="0"/>
              <a:t>vis</a:t>
            </a:r>
            <a:r>
              <a:rPr lang="en-US" dirty="0" smtClean="0"/>
              <a:t>);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  } </a:t>
            </a:r>
            <a:r>
              <a:rPr lang="en-US" baseline="0" dirty="0" smtClean="0"/>
              <a:t>}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class</a:t>
            </a:r>
            <a:r>
              <a:rPr lang="en-US" dirty="0" smtClean="0"/>
              <a:t> Digit implements </a:t>
            </a:r>
            <a:r>
              <a:rPr lang="en-US" dirty="0" err="1" smtClean="0"/>
              <a:t>Expr</a:t>
            </a:r>
            <a:r>
              <a:rPr lang="en-US" dirty="0" smtClean="0"/>
              <a:t> {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val</a:t>
            </a:r>
            <a:r>
              <a:rPr lang="en-US" dirty="0" smtClean="0"/>
              <a:t>;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dirty="0" smtClean="0">
                <a:solidFill>
                  <a:schemeClr val="tx1"/>
                </a:solidFill>
              </a:rPr>
              <a:t>   </a:t>
            </a:r>
            <a:r>
              <a:rPr lang="en-US" dirty="0" smtClean="0"/>
              <a:t>void accept(Visitor </a:t>
            </a:r>
            <a:r>
              <a:rPr lang="en-US" dirty="0" err="1" smtClean="0"/>
              <a:t>vis</a:t>
            </a:r>
            <a:r>
              <a:rPr lang="en-US" dirty="0" smtClean="0"/>
              <a:t>) {  </a:t>
            </a:r>
            <a:r>
              <a:rPr lang="en-US" dirty="0" err="1" smtClean="0"/>
              <a:t>vis.visit</a:t>
            </a:r>
            <a:r>
              <a:rPr lang="en-US" dirty="0" smtClean="0"/>
              <a:t>(this);  }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 }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class Operator {  char </a:t>
            </a:r>
            <a:r>
              <a:rPr lang="en-US" dirty="0" err="1" smtClean="0"/>
              <a:t>val</a:t>
            </a:r>
            <a:r>
              <a:rPr lang="en-US" dirty="0" smtClean="0"/>
              <a:t>;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/>
              <a:t>void accept(Visitor </a:t>
            </a:r>
            <a:r>
              <a:rPr lang="en-US" dirty="0" err="1" smtClean="0"/>
              <a:t>vis</a:t>
            </a:r>
            <a:r>
              <a:rPr lang="en-US" dirty="0" smtClean="0"/>
              <a:t>) { </a:t>
            </a:r>
            <a:r>
              <a:rPr lang="en-US" dirty="0" err="1" smtClean="0"/>
              <a:t>vis.visit</a:t>
            </a:r>
            <a:r>
              <a:rPr lang="en-US" dirty="0" smtClean="0"/>
              <a:t>(this); }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dirty="0" smtClean="0"/>
              <a:t>}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071934" y="1714488"/>
            <a:ext cx="4643470" cy="21431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interface Visitor {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  void visit(</a:t>
            </a:r>
            <a:r>
              <a:rPr lang="en-US" sz="2000" dirty="0" err="1" smtClean="0">
                <a:solidFill>
                  <a:schemeClr val="tx1"/>
                </a:solidFill>
              </a:rPr>
              <a:t>Expr</a:t>
            </a:r>
            <a:r>
              <a:rPr lang="en-US" sz="2000" dirty="0" smtClean="0">
                <a:solidFill>
                  <a:schemeClr val="tx1"/>
                </a:solidFill>
              </a:rPr>
              <a:t> p);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void visit(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BinaryExpr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);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  void visit(Digit p);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void visit(Operator p);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}</a:t>
            </a:r>
            <a:endParaRPr lang="en-US" sz="2000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86248" y="4000504"/>
            <a:ext cx="4643470" cy="24288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class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PosFixPrinter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implements Visitor {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</a:rPr>
              <a:t>StringBuffer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sb</a:t>
            </a:r>
            <a:r>
              <a:rPr lang="en-US" sz="2000" dirty="0" smtClean="0">
                <a:solidFill>
                  <a:schemeClr val="tx1"/>
                </a:solidFill>
              </a:rPr>
              <a:t> = new </a:t>
            </a:r>
            <a:r>
              <a:rPr lang="en-US" sz="2000" dirty="0" err="1" smtClean="0">
                <a:solidFill>
                  <a:schemeClr val="tx1"/>
                </a:solidFill>
              </a:rPr>
              <a:t>StringBuffer</a:t>
            </a:r>
            <a:r>
              <a:rPr lang="en-US" sz="2000" dirty="0" smtClean="0">
                <a:solidFill>
                  <a:schemeClr val="tx1"/>
                </a:solidFill>
              </a:rPr>
              <a:t>();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  void visit(</a:t>
            </a:r>
            <a:r>
              <a:rPr lang="en-US" sz="2000" dirty="0" err="1" smtClean="0">
                <a:solidFill>
                  <a:schemeClr val="tx1"/>
                </a:solidFill>
              </a:rPr>
              <a:t>Expr</a:t>
            </a:r>
            <a:r>
              <a:rPr lang="en-US" sz="2000" dirty="0" smtClean="0">
                <a:solidFill>
                  <a:schemeClr val="tx1"/>
                </a:solidFill>
              </a:rPr>
              <a:t> p) {}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void visit(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BinaryExpr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p)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{}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  void visit(Digit p){ </a:t>
            </a:r>
            <a:r>
              <a:rPr lang="en-US" sz="2000" dirty="0" err="1" smtClean="0">
                <a:solidFill>
                  <a:schemeClr val="tx1"/>
                </a:solidFill>
              </a:rPr>
              <a:t>sb.append</a:t>
            </a:r>
            <a:r>
              <a:rPr lang="en-US" sz="2000" dirty="0" smtClean="0">
                <a:solidFill>
                  <a:schemeClr val="tx1"/>
                </a:solidFill>
              </a:rPr>
              <a:t>(p.val); }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void visit(Operator p) {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sb.append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(p.val); }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}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Resumo desta aula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Conceitos básicos</a:t>
            </a:r>
          </a:p>
          <a:p>
            <a:pPr lvl="1"/>
            <a:r>
              <a:rPr lang="pt-BR" dirty="0" smtClean="0"/>
              <a:t>expressões regulares, gramáticas livre de contexto, associatividade</a:t>
            </a:r>
            <a:r>
              <a:rPr lang="en-US" dirty="0" smtClean="0"/>
              <a:t>, </a:t>
            </a:r>
            <a:r>
              <a:rPr lang="pt-BR" dirty="0" smtClean="0"/>
              <a:t>precedência, </a:t>
            </a:r>
            <a:r>
              <a:rPr lang="pt-BR" dirty="0" err="1" smtClean="0"/>
              <a:t>ambiguidade</a:t>
            </a:r>
            <a:r>
              <a:rPr lang="pt-BR" dirty="0" smtClean="0"/>
              <a:t> de gramática, árvore sintática, </a:t>
            </a:r>
            <a:r>
              <a:rPr lang="pt-BR" dirty="0" err="1" smtClean="0"/>
              <a:t>parser</a:t>
            </a:r>
            <a:r>
              <a:rPr lang="pt-BR" dirty="0" smtClean="0"/>
              <a:t> </a:t>
            </a:r>
            <a:r>
              <a:rPr lang="pt-BR" dirty="0" err="1" smtClean="0"/>
              <a:t>top-down</a:t>
            </a:r>
            <a:r>
              <a:rPr lang="pt-BR" dirty="0" smtClean="0"/>
              <a:t> e </a:t>
            </a:r>
            <a:r>
              <a:rPr lang="pt-BR" dirty="0" err="1" smtClean="0"/>
              <a:t>bottom-up</a:t>
            </a:r>
            <a:r>
              <a:rPr lang="pt-BR" dirty="0" smtClean="0"/>
              <a:t>, </a:t>
            </a:r>
            <a:r>
              <a:rPr lang="pt-BR" dirty="0" err="1" smtClean="0"/>
              <a:t>parser</a:t>
            </a:r>
            <a:r>
              <a:rPr lang="pt-BR" dirty="0" smtClean="0"/>
              <a:t> preditivo e </a:t>
            </a:r>
            <a:r>
              <a:rPr lang="pt-BR" dirty="0" err="1" smtClean="0"/>
              <a:t>backtracking</a:t>
            </a:r>
            <a:r>
              <a:rPr lang="pt-BR" dirty="0" smtClean="0"/>
              <a:t>, </a:t>
            </a:r>
            <a:r>
              <a:rPr lang="pt-BR" dirty="0" err="1" smtClean="0"/>
              <a:t>recursive-descent</a:t>
            </a:r>
            <a:r>
              <a:rPr lang="pt-BR" dirty="0" smtClean="0"/>
              <a:t> </a:t>
            </a:r>
            <a:r>
              <a:rPr lang="pt-BR" dirty="0" err="1" smtClean="0"/>
              <a:t>parsing</a:t>
            </a:r>
            <a:r>
              <a:rPr lang="pt-BR" dirty="0" smtClean="0"/>
              <a:t>, </a:t>
            </a:r>
            <a:r>
              <a:rPr lang="pt-BR" dirty="0" err="1" smtClean="0"/>
              <a:t>visitors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Gramática Livre de Contexto</a:t>
            </a:r>
            <a:endParaRPr lang="pt-BR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Um conjunto de símbolos </a:t>
            </a:r>
            <a:r>
              <a:rPr lang="pt-BR" b="1" dirty="0" smtClean="0"/>
              <a:t>terminais</a:t>
            </a:r>
          </a:p>
          <a:p>
            <a:r>
              <a:rPr lang="pt-BR" dirty="0" smtClean="0"/>
              <a:t>Um conjunto de símbolos </a:t>
            </a:r>
            <a:r>
              <a:rPr lang="pt-BR" b="1" dirty="0" smtClean="0"/>
              <a:t>não-terminais</a:t>
            </a:r>
          </a:p>
          <a:p>
            <a:r>
              <a:rPr lang="pt-BR" dirty="0" smtClean="0"/>
              <a:t>Um não terminal designado </a:t>
            </a:r>
            <a:r>
              <a:rPr lang="pt-BR" b="1" dirty="0" smtClean="0"/>
              <a:t>inicial</a:t>
            </a:r>
          </a:p>
          <a:p>
            <a:r>
              <a:rPr lang="pt-BR" dirty="0" smtClean="0"/>
              <a:t>Um conjunto de </a:t>
            </a:r>
            <a:r>
              <a:rPr lang="pt-BR" b="1" dirty="0" smtClean="0"/>
              <a:t>produções</a:t>
            </a:r>
          </a:p>
          <a:p>
            <a:pPr lvl="1"/>
            <a:r>
              <a:rPr lang="pt-BR" dirty="0" smtClean="0"/>
              <a:t>cada produção consiste de um não-terminal, uma  “seta”, e uma seqüência de símbolos terminais e não terminais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Exemplo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28662" y="2071678"/>
            <a:ext cx="7100886" cy="322118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i="1" dirty="0" smtClean="0"/>
              <a:t>    list</a:t>
            </a:r>
            <a:r>
              <a:rPr lang="en-US" dirty="0" smtClean="0"/>
              <a:t> </a:t>
            </a:r>
            <a:r>
              <a:rPr lang="en-US" dirty="0" smtClean="0">
                <a:latin typeface="Wingdings 3" pitchFamily="-111" charset="2"/>
              </a:rPr>
              <a:t>g</a:t>
            </a:r>
            <a:r>
              <a:rPr lang="en-US" b="1" dirty="0" smtClean="0"/>
              <a:t> 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i="1" dirty="0" smtClean="0">
                <a:sym typeface="Wingdings" pitchFamily="-111" charset="2"/>
              </a:rPr>
              <a:t>list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b="1" dirty="0" smtClean="0">
                <a:sym typeface="Wingdings" pitchFamily="-111" charset="2"/>
              </a:rPr>
              <a:t>+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i="1" dirty="0" smtClean="0">
                <a:sym typeface="Wingdings" pitchFamily="-111" charset="2"/>
              </a:rPr>
              <a:t>digit</a:t>
            </a:r>
            <a:r>
              <a:rPr lang="en-US" dirty="0" smtClean="0">
                <a:sym typeface="Wingdings" pitchFamily="-111" charset="2"/>
              </a:rPr>
              <a:t/>
            </a:r>
            <a:br>
              <a:rPr lang="en-US" dirty="0" smtClean="0">
                <a:sym typeface="Wingdings" pitchFamily="-111" charset="2"/>
              </a:rPr>
            </a:br>
            <a:r>
              <a:rPr lang="en-US" i="1" dirty="0" smtClean="0">
                <a:sym typeface="Wingdings" pitchFamily="-111" charset="2"/>
              </a:rPr>
              <a:t>list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dirty="0" smtClean="0">
                <a:latin typeface="Wingdings 3" pitchFamily="-111" charset="2"/>
              </a:rPr>
              <a:t>g</a:t>
            </a:r>
            <a:r>
              <a:rPr lang="en-US" b="1" dirty="0" smtClean="0"/>
              <a:t> 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i="1" dirty="0" smtClean="0">
                <a:sym typeface="Wingdings" pitchFamily="-111" charset="2"/>
              </a:rPr>
              <a:t>list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b="1" dirty="0" smtClean="0">
                <a:sym typeface="Wingdings" pitchFamily="-111" charset="2"/>
              </a:rPr>
              <a:t>-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i="1" dirty="0" smtClean="0">
                <a:sym typeface="Wingdings" pitchFamily="-111" charset="2"/>
              </a:rPr>
              <a:t>digit</a:t>
            </a:r>
            <a:r>
              <a:rPr lang="en-US" dirty="0" smtClean="0">
                <a:sym typeface="Wingdings" pitchFamily="-111" charset="2"/>
              </a:rPr>
              <a:t/>
            </a:r>
            <a:br>
              <a:rPr lang="en-US" dirty="0" smtClean="0">
                <a:sym typeface="Wingdings" pitchFamily="-111" charset="2"/>
              </a:rPr>
            </a:br>
            <a:r>
              <a:rPr lang="en-US" i="1" dirty="0" smtClean="0">
                <a:sym typeface="Wingdings" pitchFamily="-111" charset="2"/>
              </a:rPr>
              <a:t>list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dirty="0" smtClean="0">
                <a:latin typeface="Wingdings 3" pitchFamily="-111" charset="2"/>
              </a:rPr>
              <a:t>g</a:t>
            </a:r>
            <a:r>
              <a:rPr lang="en-US" b="1" dirty="0" smtClean="0"/>
              <a:t> 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i="1" dirty="0" smtClean="0">
                <a:sym typeface="Wingdings" pitchFamily="-111" charset="2"/>
              </a:rPr>
              <a:t>digit</a:t>
            </a:r>
            <a:r>
              <a:rPr lang="en-US" dirty="0" smtClean="0">
                <a:sym typeface="Wingdings" pitchFamily="-111" charset="2"/>
              </a:rPr>
              <a:t/>
            </a:r>
            <a:br>
              <a:rPr lang="en-US" dirty="0" smtClean="0">
                <a:sym typeface="Wingdings" pitchFamily="-111" charset="2"/>
              </a:rPr>
            </a:br>
            <a:r>
              <a:rPr lang="en-US" i="1" dirty="0" smtClean="0">
                <a:sym typeface="Wingdings" pitchFamily="-111" charset="2"/>
              </a:rPr>
              <a:t>digit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dirty="0" smtClean="0">
                <a:latin typeface="Wingdings 3" pitchFamily="-111" charset="2"/>
              </a:rPr>
              <a:t>g</a:t>
            </a:r>
            <a:r>
              <a:rPr lang="en-US" b="1" dirty="0" smtClean="0"/>
              <a:t> 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b="1" dirty="0" smtClean="0">
                <a:sym typeface="Wingdings" pitchFamily="-111" charset="2"/>
              </a:rPr>
              <a:t>0</a:t>
            </a:r>
            <a:r>
              <a:rPr lang="en-US" dirty="0" smtClean="0">
                <a:sym typeface="Wingdings" pitchFamily="-111" charset="2"/>
              </a:rPr>
              <a:t> </a:t>
            </a:r>
          </a:p>
          <a:p>
            <a:pPr>
              <a:buNone/>
            </a:pPr>
            <a:r>
              <a:rPr lang="en-US" i="1" dirty="0" smtClean="0">
                <a:sym typeface="Wingdings" pitchFamily="-111" charset="2"/>
              </a:rPr>
              <a:t>    digit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dirty="0" smtClean="0">
                <a:latin typeface="Wingdings 3" pitchFamily="-111" charset="2"/>
              </a:rPr>
              <a:t>g</a:t>
            </a:r>
            <a:r>
              <a:rPr lang="en-US" b="1" dirty="0" smtClean="0"/>
              <a:t> 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b="1" dirty="0" smtClean="0">
                <a:sym typeface="Wingdings" pitchFamily="-111" charset="2"/>
              </a:rPr>
              <a:t>1</a:t>
            </a:r>
          </a:p>
          <a:p>
            <a:pPr>
              <a:buNone/>
            </a:pPr>
            <a:r>
              <a:rPr lang="en-US" b="1" dirty="0" smtClean="0">
                <a:sym typeface="Wingdings" pitchFamily="-111" charset="2"/>
              </a:rPr>
              <a:t>    …</a:t>
            </a:r>
            <a:r>
              <a:rPr lang="en-US" dirty="0" smtClean="0">
                <a:sym typeface="Wingdings" pitchFamily="-111" charset="2"/>
              </a:rPr>
              <a:t> </a:t>
            </a:r>
          </a:p>
          <a:p>
            <a:pPr>
              <a:buNone/>
            </a:pPr>
            <a:r>
              <a:rPr lang="en-US" i="1" dirty="0" smtClean="0">
                <a:sym typeface="Wingdings" pitchFamily="-111" charset="2"/>
              </a:rPr>
              <a:t>    digit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dirty="0" smtClean="0">
                <a:latin typeface="Wingdings 3" pitchFamily="-111" charset="2"/>
              </a:rPr>
              <a:t>g</a:t>
            </a:r>
            <a:r>
              <a:rPr lang="en-US" b="1" dirty="0" smtClean="0"/>
              <a:t> </a:t>
            </a:r>
            <a:r>
              <a:rPr lang="en-US" dirty="0" smtClean="0">
                <a:sym typeface="Wingdings" pitchFamily="-111" charset="2"/>
              </a:rPr>
              <a:t> </a:t>
            </a:r>
            <a:r>
              <a:rPr lang="en-US" b="1" dirty="0" smtClean="0">
                <a:sym typeface="Wingdings" pitchFamily="-111" charset="2"/>
              </a:rPr>
              <a:t>9</a:t>
            </a:r>
            <a:endParaRPr lang="pt-BR" b="1" dirty="0" smtClean="0">
              <a:sym typeface="Wingdings" pitchFamily="-111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Exemplo modificado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85786" y="3000372"/>
            <a:ext cx="7184013" cy="11152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list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list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+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digit </a:t>
            </a:r>
            <a:r>
              <a:rPr lang="en-US" sz="3200" dirty="0" smtClean="0">
                <a:sym typeface="Wingdings" pitchFamily="-111" charset="2"/>
              </a:rPr>
              <a:t>|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list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lang="en-US" sz="3200" b="1" dirty="0" smtClean="0">
                <a:sym typeface="Wingdings" pitchFamily="-111" charset="2"/>
              </a:rPr>
              <a:t>-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digit </a:t>
            </a:r>
            <a:r>
              <a:rPr lang="en-US" sz="3200" dirty="0" smtClean="0">
                <a:sym typeface="Wingdings" pitchFamily="-111" charset="2"/>
              </a:rPr>
              <a:t>|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digit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/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</a:b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digit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Wingdings 3" pitchFamily="-111" charset="2"/>
                <a:ea typeface="+mn-ea"/>
                <a:cs typeface="+mn-cs"/>
              </a:rPr>
              <a:t>g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0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1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3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5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6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7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8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 |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-111" charset="2"/>
              </a:rPr>
              <a:t>9</a:t>
            </a:r>
            <a:endParaRPr kumimoji="0" lang="pt-B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-111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2071678"/>
            <a:ext cx="8215370" cy="255454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4000" b="1" dirty="0" smtClean="0"/>
              <a:t>Deriva-se</a:t>
            </a:r>
            <a:r>
              <a:rPr lang="pt-BR" sz="4000" dirty="0" smtClean="0"/>
              <a:t> strings de uma gramática G a partir do seu símbolo inicial e repetidamente substituindo não-terminais pelo corpo de uma produção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1542</TotalTime>
  <Words>2043</Words>
  <PresentationFormat>On-screen Show (4:3)</PresentationFormat>
  <Paragraphs>357</Paragraphs>
  <Slides>55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Equity</vt:lpstr>
      <vt:lpstr>IF688 - Conceitos Básicos</vt:lpstr>
      <vt:lpstr>Resumo desta aula</vt:lpstr>
      <vt:lpstr>Linguagem (Definição)</vt:lpstr>
      <vt:lpstr>Especificação de uma LP</vt:lpstr>
      <vt:lpstr>Expressão Regular</vt:lpstr>
      <vt:lpstr>Gramática Livre de Contexto</vt:lpstr>
      <vt:lpstr>Exemplo</vt:lpstr>
      <vt:lpstr>Exemplo modificado</vt:lpstr>
      <vt:lpstr>Slide 9</vt:lpstr>
      <vt:lpstr>Slide 10</vt:lpstr>
      <vt:lpstr>Linguagem reconhecida por G</vt:lpstr>
      <vt:lpstr>Exemplo</vt:lpstr>
      <vt:lpstr>Exercício 1 </vt:lpstr>
      <vt:lpstr>Resposta</vt:lpstr>
      <vt:lpstr>Exercício 2 </vt:lpstr>
      <vt:lpstr>Resposta</vt:lpstr>
      <vt:lpstr>Parse Trees</vt:lpstr>
      <vt:lpstr>Exemplo</vt:lpstr>
      <vt:lpstr>Parse Trees: Definição</vt:lpstr>
      <vt:lpstr>Ambiguidade</vt:lpstr>
      <vt:lpstr>Ambiguidade - Exemplo</vt:lpstr>
      <vt:lpstr>Ambiguidade</vt:lpstr>
      <vt:lpstr>Associatividade de Operadores</vt:lpstr>
      <vt:lpstr>Exemplo: associatividade à direita</vt:lpstr>
      <vt:lpstr>Exercício 3</vt:lpstr>
      <vt:lpstr>Resposta</vt:lpstr>
      <vt:lpstr>Precedência de operadores</vt:lpstr>
      <vt:lpstr>Precedência de operadores</vt:lpstr>
      <vt:lpstr>Top-down ou bottom-up parsers</vt:lpstr>
      <vt:lpstr>Construindo um parser top-down</vt:lpstr>
      <vt:lpstr>Backtracking</vt:lpstr>
      <vt:lpstr>Exemplo: Backtracking</vt:lpstr>
      <vt:lpstr>Recursive descent parsing</vt:lpstr>
      <vt:lpstr>Exemplo: Recursive descent parsing</vt:lpstr>
      <vt:lpstr>Exemplo: Recursive descent parsing</vt:lpstr>
      <vt:lpstr>Exercício 4</vt:lpstr>
      <vt:lpstr>Resposta</vt:lpstr>
      <vt:lpstr>Exercício 5</vt:lpstr>
      <vt:lpstr>Resposta</vt:lpstr>
      <vt:lpstr>Recursive descent parsing: Problema</vt:lpstr>
      <vt:lpstr>Solução</vt:lpstr>
      <vt:lpstr>Exercício 6</vt:lpstr>
      <vt:lpstr>Tentativa...</vt:lpstr>
      <vt:lpstr>Slide 44</vt:lpstr>
      <vt:lpstr>Exercício (para casa)</vt:lpstr>
      <vt:lpstr>Construção da Árvore Sintática</vt:lpstr>
      <vt:lpstr>Exemplo: hierarquia de classes</vt:lpstr>
      <vt:lpstr>Exemplo: hierarquia de classes</vt:lpstr>
      <vt:lpstr>Exercício 8 (para casa)</vt:lpstr>
      <vt:lpstr>Exploração dos nós da árvore</vt:lpstr>
      <vt:lpstr>Visitor design pattern</vt:lpstr>
      <vt:lpstr>Visitor design pattern</vt:lpstr>
      <vt:lpstr>Exercício</vt:lpstr>
      <vt:lpstr>Resposta</vt:lpstr>
      <vt:lpstr>Resumo desta aula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IF688 – Teoria e Implementação de Linguagens Computacionais (Compiladores)</dc:title>
  <dc:creator>damorim</dc:creator>
  <cp:lastModifiedBy>damorim</cp:lastModifiedBy>
  <cp:revision>156</cp:revision>
  <dcterms:created xsi:type="dcterms:W3CDTF">2011-02-08T12:11:31Z</dcterms:created>
  <dcterms:modified xsi:type="dcterms:W3CDTF">2011-08-26T19:33:56Z</dcterms:modified>
</cp:coreProperties>
</file>