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8" r:id="rId3"/>
    <p:sldId id="259" r:id="rId4"/>
    <p:sldId id="261" r:id="rId5"/>
    <p:sldId id="262" r:id="rId6"/>
    <p:sldId id="266" r:id="rId7"/>
    <p:sldId id="263" r:id="rId8"/>
    <p:sldId id="285" r:id="rId9"/>
    <p:sldId id="286" r:id="rId10"/>
    <p:sldId id="287" r:id="rId11"/>
    <p:sldId id="268" r:id="rId12"/>
    <p:sldId id="273" r:id="rId13"/>
    <p:sldId id="283" r:id="rId14"/>
    <p:sldId id="284" r:id="rId15"/>
    <p:sldId id="272" r:id="rId16"/>
    <p:sldId id="288" r:id="rId17"/>
    <p:sldId id="277" r:id="rId18"/>
    <p:sldId id="278" r:id="rId19"/>
    <p:sldId id="279" r:id="rId20"/>
    <p:sldId id="280" r:id="rId21"/>
    <p:sldId id="281" r:id="rId22"/>
    <p:sldId id="282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22" autoAdjust="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525A5-B25A-49AC-8F63-94028D46B0E3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CBF7D-D235-4929-9373-909BBCE9BA6E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CBF7D-D235-4929-9373-909BBCE9BA6E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 smtClean="0"/>
              <a:t>Até seção 3.5, página 146;</a:t>
            </a: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CA9087B-6255-4E31-968A-1F324F39670F}" type="slidenum">
              <a:rPr lang="pt-BR"/>
              <a:pPr/>
              <a:t>21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CBF7D-D235-4929-9373-909BBCE9BA6E}" type="slidenum">
              <a:rPr lang="pt-BR" smtClean="0"/>
              <a:pPr/>
              <a:t>22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7"/>
            <a:ext cx="7772400" cy="2171714"/>
          </a:xfrm>
        </p:spPr>
        <p:txBody>
          <a:bodyPr>
            <a:normAutofit/>
          </a:bodyPr>
          <a:lstStyle/>
          <a:p>
            <a:r>
              <a:rPr lang="en-US" dirty="0" smtClean="0"/>
              <a:t>IF688 – An</a:t>
            </a:r>
            <a:r>
              <a:rPr lang="pt-BR" dirty="0" err="1" smtClean="0"/>
              <a:t>álise</a:t>
            </a:r>
            <a:r>
              <a:rPr lang="pt-BR" dirty="0" smtClean="0"/>
              <a:t> Léxica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Exemplo</a:t>
            </a:r>
          </a:p>
        </p:txBody>
      </p:sp>
      <p:sp>
        <p:nvSpPr>
          <p:cNvPr id="4" name="Rectangle 3"/>
          <p:cNvSpPr/>
          <p:nvPr/>
        </p:nvSpPr>
        <p:spPr>
          <a:xfrm>
            <a:off x="1785918" y="3183625"/>
            <a:ext cx="5286412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&lt;</a:t>
            </a:r>
            <a:r>
              <a:rPr lang="en-US" b="1" dirty="0" smtClean="0"/>
              <a:t>id</a:t>
            </a:r>
            <a:r>
              <a:rPr lang="en-US" dirty="0" smtClean="0"/>
              <a:t>, </a:t>
            </a:r>
            <a:r>
              <a:rPr lang="en-US" dirty="0" err="1" smtClean="0"/>
              <a:t>apontador</a:t>
            </a:r>
            <a:r>
              <a:rPr lang="en-US" dirty="0" smtClean="0"/>
              <a:t> p/</a:t>
            </a:r>
            <a:r>
              <a:rPr lang="en-US" dirty="0" err="1" smtClean="0"/>
              <a:t>posição</a:t>
            </a:r>
            <a:r>
              <a:rPr lang="en-US" dirty="0" smtClean="0"/>
              <a:t> de 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tabela</a:t>
            </a:r>
            <a:r>
              <a:rPr lang="en-US" dirty="0" smtClean="0"/>
              <a:t> de </a:t>
            </a:r>
            <a:r>
              <a:rPr lang="en-US" dirty="0" err="1" smtClean="0"/>
              <a:t>símbolos</a:t>
            </a:r>
            <a:r>
              <a:rPr lang="en-US" dirty="0" smtClean="0"/>
              <a:t>&gt;</a:t>
            </a:r>
            <a:br>
              <a:rPr lang="en-US" dirty="0" smtClean="0"/>
            </a:br>
            <a:r>
              <a:rPr lang="en-US" dirty="0" smtClean="0"/>
              <a:t>&lt;</a:t>
            </a:r>
            <a:r>
              <a:rPr lang="en-US" b="1" dirty="0" err="1" smtClean="0"/>
              <a:t>assign_op</a:t>
            </a:r>
            <a:r>
              <a:rPr lang="en-US" dirty="0" smtClean="0"/>
              <a:t>,&gt;</a:t>
            </a:r>
            <a:br>
              <a:rPr lang="en-US" dirty="0" smtClean="0"/>
            </a:br>
            <a:r>
              <a:rPr lang="en-US" dirty="0" smtClean="0"/>
              <a:t>&lt;</a:t>
            </a:r>
            <a:r>
              <a:rPr lang="en-US" b="1" dirty="0" smtClean="0"/>
              <a:t>id</a:t>
            </a:r>
            <a:r>
              <a:rPr lang="en-US" dirty="0" smtClean="0"/>
              <a:t>, </a:t>
            </a:r>
            <a:r>
              <a:rPr lang="en-US" dirty="0" err="1" smtClean="0"/>
              <a:t>apontador</a:t>
            </a:r>
            <a:r>
              <a:rPr lang="en-US" dirty="0" smtClean="0"/>
              <a:t> p/</a:t>
            </a:r>
            <a:r>
              <a:rPr lang="en-US" dirty="0" err="1" smtClean="0"/>
              <a:t>posição</a:t>
            </a:r>
            <a:r>
              <a:rPr lang="en-US" dirty="0" smtClean="0"/>
              <a:t> de M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tabela</a:t>
            </a:r>
            <a:r>
              <a:rPr lang="en-US" dirty="0" smtClean="0"/>
              <a:t> de </a:t>
            </a:r>
            <a:r>
              <a:rPr lang="en-US" dirty="0" err="1" smtClean="0"/>
              <a:t>símbolos</a:t>
            </a:r>
            <a:r>
              <a:rPr lang="en-US" dirty="0" smtClean="0"/>
              <a:t>&gt;</a:t>
            </a:r>
            <a:br>
              <a:rPr lang="en-US" dirty="0" smtClean="0"/>
            </a:br>
            <a:r>
              <a:rPr lang="en-US" dirty="0" smtClean="0"/>
              <a:t>&lt;</a:t>
            </a:r>
            <a:r>
              <a:rPr lang="en-US" b="1" dirty="0" err="1" smtClean="0"/>
              <a:t>mult_op</a:t>
            </a:r>
            <a:r>
              <a:rPr lang="en-US" dirty="0" smtClean="0"/>
              <a:t>,&gt;</a:t>
            </a:r>
            <a:br>
              <a:rPr lang="en-US" dirty="0" smtClean="0"/>
            </a:br>
            <a:r>
              <a:rPr lang="en-US" dirty="0" smtClean="0"/>
              <a:t>&lt;</a:t>
            </a:r>
            <a:r>
              <a:rPr lang="en-US" b="1" dirty="0" smtClean="0"/>
              <a:t>id</a:t>
            </a:r>
            <a:r>
              <a:rPr lang="en-US" dirty="0" smtClean="0"/>
              <a:t>, </a:t>
            </a:r>
            <a:r>
              <a:rPr lang="en-US" dirty="0" err="1" smtClean="0"/>
              <a:t>apontador</a:t>
            </a:r>
            <a:r>
              <a:rPr lang="en-US" dirty="0" smtClean="0"/>
              <a:t> p/</a:t>
            </a:r>
            <a:r>
              <a:rPr lang="en-US" dirty="0" err="1" smtClean="0"/>
              <a:t>posição</a:t>
            </a:r>
            <a:r>
              <a:rPr lang="en-US" dirty="0" smtClean="0"/>
              <a:t> de C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tabela</a:t>
            </a:r>
            <a:r>
              <a:rPr lang="en-US" dirty="0" smtClean="0"/>
              <a:t> de </a:t>
            </a:r>
            <a:r>
              <a:rPr lang="en-US" dirty="0" err="1" smtClean="0"/>
              <a:t>símbolos</a:t>
            </a:r>
            <a:r>
              <a:rPr lang="en-US" dirty="0" smtClean="0"/>
              <a:t>&gt;</a:t>
            </a:r>
            <a:br>
              <a:rPr lang="en-US" dirty="0" smtClean="0"/>
            </a:br>
            <a:r>
              <a:rPr lang="en-US" dirty="0" smtClean="0"/>
              <a:t>&lt;</a:t>
            </a:r>
            <a:r>
              <a:rPr lang="en-US" b="1" dirty="0" err="1" smtClean="0"/>
              <a:t>exp_op</a:t>
            </a:r>
            <a:r>
              <a:rPr lang="en-US" dirty="0" smtClean="0"/>
              <a:t>,&gt;</a:t>
            </a:r>
            <a:br>
              <a:rPr lang="en-US" dirty="0" smtClean="0"/>
            </a:br>
            <a:r>
              <a:rPr lang="en-US" dirty="0" smtClean="0"/>
              <a:t>&lt;</a:t>
            </a:r>
            <a:r>
              <a:rPr lang="en-US" b="1" dirty="0" smtClean="0"/>
              <a:t>num</a:t>
            </a:r>
            <a:r>
              <a:rPr lang="en-US" dirty="0" smtClean="0"/>
              <a:t>, valor 2&gt;</a:t>
            </a:r>
            <a:endParaRPr lang="pt-BR" dirty="0" smtClean="0"/>
          </a:p>
        </p:txBody>
      </p:sp>
      <p:sp>
        <p:nvSpPr>
          <p:cNvPr id="5" name="Rectangle 4"/>
          <p:cNvSpPr/>
          <p:nvPr/>
        </p:nvSpPr>
        <p:spPr>
          <a:xfrm>
            <a:off x="3000364" y="2000240"/>
            <a:ext cx="25426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E = M * C ** 2</a:t>
            </a:r>
          </a:p>
        </p:txBody>
      </p:sp>
      <p:sp>
        <p:nvSpPr>
          <p:cNvPr id="6" name="Rectangle 5"/>
          <p:cNvSpPr/>
          <p:nvPr/>
        </p:nvSpPr>
        <p:spPr>
          <a:xfrm>
            <a:off x="3019428" y="2041805"/>
            <a:ext cx="290945" cy="4836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3352362" y="2041805"/>
            <a:ext cx="262812" cy="4836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ctangle 7"/>
          <p:cNvSpPr/>
          <p:nvPr/>
        </p:nvSpPr>
        <p:spPr>
          <a:xfrm>
            <a:off x="3657161" y="2046564"/>
            <a:ext cx="359794" cy="4836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ctangle 8"/>
          <p:cNvSpPr/>
          <p:nvPr/>
        </p:nvSpPr>
        <p:spPr>
          <a:xfrm>
            <a:off x="4071934" y="2043968"/>
            <a:ext cx="262812" cy="4836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ctangle 9"/>
          <p:cNvSpPr/>
          <p:nvPr/>
        </p:nvSpPr>
        <p:spPr>
          <a:xfrm>
            <a:off x="4371541" y="2046564"/>
            <a:ext cx="296578" cy="4836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ctangle 10"/>
          <p:cNvSpPr/>
          <p:nvPr/>
        </p:nvSpPr>
        <p:spPr>
          <a:xfrm>
            <a:off x="4704050" y="2043968"/>
            <a:ext cx="407414" cy="4836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ctangle 11"/>
          <p:cNvSpPr/>
          <p:nvPr/>
        </p:nvSpPr>
        <p:spPr>
          <a:xfrm>
            <a:off x="5157359" y="2044401"/>
            <a:ext cx="296578" cy="4836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ctangular Callout 12"/>
          <p:cNvSpPr/>
          <p:nvPr/>
        </p:nvSpPr>
        <p:spPr>
          <a:xfrm>
            <a:off x="5643570" y="692727"/>
            <a:ext cx="3232863" cy="1736141"/>
          </a:xfrm>
          <a:prstGeom prst="wedgeRectCallout">
            <a:avLst>
              <a:gd name="adj1" fmla="val -83327"/>
              <a:gd name="adj2" fmla="val 914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/>
              <a:t>Distingue-se instâncias de um </a:t>
            </a:r>
            <a:r>
              <a:rPr lang="pt-BR" sz="2800" dirty="0" err="1" smtClean="0"/>
              <a:t>token</a:t>
            </a:r>
            <a:r>
              <a:rPr lang="pt-BR" sz="2800" dirty="0" smtClean="0"/>
              <a:t> pelos seus atributos.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Tabela de símbolos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Usa-se tabela de símbolos para guardar informações auxiliares sobre </a:t>
            </a:r>
            <a:r>
              <a:rPr lang="pt-BR" dirty="0" err="1" smtClean="0"/>
              <a:t>tokens</a:t>
            </a:r>
            <a:endParaRPr lang="pt-BR" dirty="0" smtClean="0"/>
          </a:p>
          <a:p>
            <a:pPr lvl="1"/>
            <a:r>
              <a:rPr lang="pt-BR" dirty="0" smtClean="0"/>
              <a:t>Exemplo:</a:t>
            </a:r>
          </a:p>
          <a:p>
            <a:pPr lvl="2"/>
            <a:r>
              <a:rPr lang="pt-BR" dirty="0" smtClean="0"/>
              <a:t>Tipo de um identificador</a:t>
            </a:r>
          </a:p>
          <a:p>
            <a:pPr lvl="2"/>
            <a:r>
              <a:rPr lang="pt-BR" dirty="0" smtClean="0"/>
              <a:t>Escopo onde pode ser usado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Expressões regulares</a:t>
            </a:r>
            <a:endParaRPr lang="pt-BR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Usada na especificação dos </a:t>
            </a:r>
            <a:r>
              <a:rPr lang="pt-BR" dirty="0" err="1" smtClean="0"/>
              <a:t>Tokens</a:t>
            </a:r>
            <a:endParaRPr lang="pt-BR" dirty="0" smtClean="0"/>
          </a:p>
          <a:p>
            <a:r>
              <a:rPr lang="pt-BR" dirty="0" smtClean="0"/>
              <a:t>Expressividade suficiente na prática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Operadores</a:t>
            </a:r>
          </a:p>
        </p:txBody>
      </p:sp>
      <p:sp>
        <p:nvSpPr>
          <p:cNvPr id="37891" name="Text Box 19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r>
              <a:rPr lang="en-US" dirty="0" smtClean="0"/>
              <a:t>*           Zero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instâncias</a:t>
            </a:r>
            <a:endParaRPr lang="en-US" dirty="0" smtClean="0"/>
          </a:p>
          <a:p>
            <a:r>
              <a:rPr lang="en-US" dirty="0" smtClean="0"/>
              <a:t>+          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instâncias</a:t>
            </a:r>
            <a:endParaRPr lang="en-US" dirty="0" smtClean="0"/>
          </a:p>
          <a:p>
            <a:r>
              <a:rPr lang="en-US" dirty="0" smtClean="0"/>
              <a:t>?            Zero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instância</a:t>
            </a:r>
            <a:endParaRPr lang="en-US" dirty="0" smtClean="0"/>
          </a:p>
          <a:p>
            <a:r>
              <a:rPr lang="en-US" dirty="0" smtClean="0"/>
              <a:t>[…]     classes de </a:t>
            </a:r>
            <a:r>
              <a:rPr lang="en-US" dirty="0" err="1" smtClean="0"/>
              <a:t>caracteres</a:t>
            </a:r>
            <a:endParaRPr lang="en-US" dirty="0" smtClean="0"/>
          </a:p>
          <a:p>
            <a:pPr lvl="1"/>
            <a:r>
              <a:rPr lang="en-US" dirty="0" err="1" smtClean="0"/>
              <a:t>Exemplos</a:t>
            </a:r>
            <a:r>
              <a:rPr lang="en-US" dirty="0" smtClean="0"/>
              <a:t>: [A-</a:t>
            </a:r>
            <a:r>
              <a:rPr lang="en-US" dirty="0" err="1" smtClean="0"/>
              <a:t>Za</a:t>
            </a:r>
            <a:r>
              <a:rPr lang="en-US" dirty="0" smtClean="0"/>
              <a:t>-z][A-Za-z0-9]*</a:t>
            </a:r>
          </a:p>
          <a:p>
            <a:r>
              <a:rPr lang="pt-BR" dirty="0" smtClean="0"/>
              <a:t>A | B     Instância de A ou instância de B</a:t>
            </a:r>
          </a:p>
          <a:p>
            <a:r>
              <a:rPr lang="pt-BR" dirty="0" smtClean="0"/>
              <a:t>AB         Instância de A seguida de instância de B</a:t>
            </a:r>
            <a:endParaRPr lang="en-US" dirty="0" smtClean="0"/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Identificadores de Pascal</a:t>
            </a:r>
            <a:endParaRPr lang="pt-BR" dirty="0"/>
          </a:p>
        </p:txBody>
      </p:sp>
      <p:sp>
        <p:nvSpPr>
          <p:cNvPr id="5" name="Rectangle 4"/>
          <p:cNvSpPr/>
          <p:nvPr/>
        </p:nvSpPr>
        <p:spPr>
          <a:xfrm>
            <a:off x="2500298" y="2558473"/>
            <a:ext cx="375372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pt-BR" sz="3200" dirty="0" err="1" smtClean="0"/>
              <a:t>letter</a:t>
            </a:r>
            <a:r>
              <a:rPr lang="pt-BR" sz="3200" dirty="0" smtClean="0"/>
              <a:t> (</a:t>
            </a:r>
            <a:r>
              <a:rPr lang="pt-BR" sz="3200" dirty="0" err="1" smtClean="0"/>
              <a:t>letter</a:t>
            </a:r>
            <a:r>
              <a:rPr lang="pt-BR" sz="3200" dirty="0" smtClean="0"/>
              <a:t> | </a:t>
            </a:r>
            <a:r>
              <a:rPr lang="pt-BR" sz="3200" dirty="0" err="1" smtClean="0"/>
              <a:t>digit</a:t>
            </a:r>
            <a:r>
              <a:rPr lang="pt-BR" sz="3200" dirty="0" smtClean="0"/>
              <a:t>) *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Tokens</a:t>
            </a:r>
            <a:r>
              <a:rPr lang="pt-BR" dirty="0" smtClean="0"/>
              <a:t> de Pascal</a:t>
            </a:r>
            <a:endParaRPr lang="pt-BR" dirty="0"/>
          </a:p>
        </p:txBody>
      </p:sp>
      <p:sp>
        <p:nvSpPr>
          <p:cNvPr id="4" name="Rectangle 3"/>
          <p:cNvSpPr/>
          <p:nvPr/>
        </p:nvSpPr>
        <p:spPr>
          <a:xfrm>
            <a:off x="1000100" y="1714488"/>
            <a:ext cx="7286676" cy="35394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200" b="1" dirty="0" smtClean="0"/>
              <a:t>letter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+mj-lt"/>
              </a:rPr>
              <a:t>= </a:t>
            </a:r>
            <a:r>
              <a:rPr lang="en-US" sz="3200" dirty="0" smtClean="0">
                <a:latin typeface="+mj-lt"/>
              </a:rPr>
              <a:t>[</a:t>
            </a:r>
            <a:r>
              <a:rPr lang="en-US" sz="3200" dirty="0" smtClean="0">
                <a:sym typeface="Wingdings" charset="2"/>
              </a:rPr>
              <a:t>A- </a:t>
            </a:r>
            <a:r>
              <a:rPr lang="en-US" sz="3200" dirty="0" err="1" smtClean="0">
                <a:sym typeface="Wingdings" charset="2"/>
              </a:rPr>
              <a:t>Za</a:t>
            </a:r>
            <a:r>
              <a:rPr lang="en-US" sz="3200" dirty="0" smtClean="0">
                <a:sym typeface="Wingdings" charset="2"/>
              </a:rPr>
              <a:t>-</a:t>
            </a:r>
            <a:r>
              <a:rPr lang="en-US" sz="3200" dirty="0" smtClean="0">
                <a:sym typeface="Wingdings" charset="2"/>
              </a:rPr>
              <a:t>z]</a:t>
            </a:r>
            <a:r>
              <a:rPr lang="en-US" sz="3200" dirty="0" smtClean="0">
                <a:sym typeface="Wingdings" charset="2"/>
              </a:rPr>
              <a:t/>
            </a:r>
            <a:br>
              <a:rPr lang="en-US" sz="3200" dirty="0" smtClean="0">
                <a:sym typeface="Wingdings" charset="2"/>
              </a:rPr>
            </a:br>
            <a:r>
              <a:rPr lang="en-US" sz="3200" b="1" dirty="0" smtClean="0"/>
              <a:t>digit</a:t>
            </a:r>
            <a:r>
              <a:rPr lang="en-US" sz="3200" dirty="0" smtClean="0"/>
              <a:t> = </a:t>
            </a:r>
            <a:r>
              <a:rPr lang="en-US" sz="3200" dirty="0" smtClean="0"/>
              <a:t>[</a:t>
            </a:r>
            <a:r>
              <a:rPr lang="en-US" sz="3200" dirty="0" smtClean="0">
                <a:sym typeface="Wingdings" charset="2"/>
              </a:rPr>
              <a:t>0-9]</a:t>
            </a:r>
            <a:r>
              <a:rPr lang="en-US" sz="3200" dirty="0" smtClean="0">
                <a:sym typeface="Wingdings" charset="2"/>
              </a:rPr>
              <a:t/>
            </a:r>
            <a:br>
              <a:rPr lang="en-US" sz="3200" dirty="0" smtClean="0">
                <a:sym typeface="Wingdings" charset="2"/>
              </a:rPr>
            </a:br>
            <a:r>
              <a:rPr lang="en-US" sz="3200" b="1" dirty="0" smtClean="0">
                <a:sym typeface="Wingdings" charset="2"/>
              </a:rPr>
              <a:t>id</a:t>
            </a:r>
            <a:r>
              <a:rPr lang="en-US" sz="3200" dirty="0" smtClean="0">
                <a:sym typeface="Wingdings" charset="2"/>
              </a:rPr>
              <a:t> </a:t>
            </a:r>
            <a:r>
              <a:rPr lang="en-US" sz="3200" dirty="0" smtClean="0"/>
              <a:t>= </a:t>
            </a:r>
            <a:r>
              <a:rPr lang="en-US" sz="3200" b="1" dirty="0" smtClean="0">
                <a:sym typeface="Wingdings" charset="2"/>
              </a:rPr>
              <a:t>letter</a:t>
            </a:r>
            <a:r>
              <a:rPr lang="en-US" sz="3200" dirty="0" smtClean="0">
                <a:sym typeface="Wingdings" charset="2"/>
              </a:rPr>
              <a:t> (</a:t>
            </a:r>
            <a:r>
              <a:rPr lang="en-US" sz="3200" b="1" dirty="0" smtClean="0">
                <a:sym typeface="Wingdings" charset="2"/>
              </a:rPr>
              <a:t>letter</a:t>
            </a:r>
            <a:r>
              <a:rPr lang="en-US" sz="3200" dirty="0" smtClean="0">
                <a:sym typeface="Wingdings" charset="2"/>
              </a:rPr>
              <a:t> | </a:t>
            </a:r>
            <a:r>
              <a:rPr lang="en-US" sz="3200" b="1" dirty="0" smtClean="0">
                <a:sym typeface="Wingdings" charset="2"/>
              </a:rPr>
              <a:t>digit</a:t>
            </a:r>
            <a:r>
              <a:rPr lang="en-US" sz="3200" dirty="0" smtClean="0">
                <a:sym typeface="Wingdings" charset="2"/>
              </a:rPr>
              <a:t>)*</a:t>
            </a:r>
          </a:p>
          <a:p>
            <a:r>
              <a:rPr lang="en-US" sz="3200" b="1" dirty="0" smtClean="0">
                <a:sym typeface="Wingdings" charset="2"/>
              </a:rPr>
              <a:t>digits</a:t>
            </a:r>
            <a:r>
              <a:rPr lang="en-US" sz="3200" dirty="0" smtClean="0">
                <a:sym typeface="Wingdings" charset="2"/>
              </a:rPr>
              <a:t> </a:t>
            </a:r>
            <a:r>
              <a:rPr lang="en-US" sz="3200" dirty="0" smtClean="0"/>
              <a:t>= </a:t>
            </a:r>
            <a:r>
              <a:rPr lang="en-US" sz="3200" b="1" dirty="0" smtClean="0">
                <a:sym typeface="Wingdings" charset="2"/>
              </a:rPr>
              <a:t>digit digit</a:t>
            </a:r>
            <a:r>
              <a:rPr lang="en-US" sz="3200" dirty="0" smtClean="0">
                <a:sym typeface="Wingdings" charset="2"/>
              </a:rPr>
              <a:t>*</a:t>
            </a:r>
            <a:br>
              <a:rPr lang="en-US" sz="3200" dirty="0" smtClean="0">
                <a:sym typeface="Wingdings" charset="2"/>
              </a:rPr>
            </a:br>
            <a:r>
              <a:rPr lang="en-US" sz="3200" b="1" dirty="0" err="1" smtClean="0">
                <a:sym typeface="Wingdings" charset="2"/>
              </a:rPr>
              <a:t>opt_fraction</a:t>
            </a:r>
            <a:r>
              <a:rPr lang="en-US" sz="3200" dirty="0" smtClean="0">
                <a:sym typeface="Wingdings" charset="2"/>
              </a:rPr>
              <a:t> </a:t>
            </a:r>
            <a:r>
              <a:rPr lang="en-US" sz="3200" dirty="0" smtClean="0"/>
              <a:t>= </a:t>
            </a:r>
            <a:r>
              <a:rPr lang="en-US" sz="3200" dirty="0" smtClean="0">
                <a:sym typeface="Wingdings" charset="2"/>
              </a:rPr>
              <a:t>. </a:t>
            </a:r>
            <a:r>
              <a:rPr lang="en-US" sz="3200" b="1" dirty="0" smtClean="0">
                <a:sym typeface="Wingdings" charset="2"/>
              </a:rPr>
              <a:t>digits</a:t>
            </a:r>
            <a:r>
              <a:rPr lang="en-US" sz="3200" dirty="0" smtClean="0">
                <a:sym typeface="Wingdings" charset="2"/>
              </a:rPr>
              <a:t> | </a:t>
            </a:r>
            <a:r>
              <a:rPr lang="en-US" sz="3200" dirty="0" smtClean="0">
                <a:sym typeface="Symbol" charset="2"/>
              </a:rPr>
              <a:t></a:t>
            </a:r>
            <a:br>
              <a:rPr lang="en-US" sz="3200" dirty="0" smtClean="0">
                <a:sym typeface="Symbol" charset="2"/>
              </a:rPr>
            </a:br>
            <a:r>
              <a:rPr lang="en-US" sz="3200" b="1" dirty="0" err="1" smtClean="0">
                <a:sym typeface="Symbol" charset="2"/>
              </a:rPr>
              <a:t>opt_exponent</a:t>
            </a:r>
            <a:r>
              <a:rPr lang="en-US" sz="3200" dirty="0" smtClean="0">
                <a:sym typeface="Symbol" charset="2"/>
              </a:rPr>
              <a:t> </a:t>
            </a:r>
            <a:r>
              <a:rPr lang="en-US" sz="3200" dirty="0" smtClean="0"/>
              <a:t>= </a:t>
            </a:r>
            <a:r>
              <a:rPr lang="en-US" sz="3200" dirty="0" smtClean="0">
                <a:sym typeface="Wingdings" charset="2"/>
              </a:rPr>
              <a:t>(E (+|-|</a:t>
            </a:r>
            <a:r>
              <a:rPr lang="en-US" sz="3200" dirty="0" smtClean="0">
                <a:sym typeface="Symbol" charset="2"/>
              </a:rPr>
              <a:t>) </a:t>
            </a:r>
            <a:r>
              <a:rPr lang="en-US" sz="3200" b="1" dirty="0" smtClean="0">
                <a:sym typeface="Symbol" charset="2"/>
              </a:rPr>
              <a:t>digits</a:t>
            </a:r>
            <a:r>
              <a:rPr lang="en-US" sz="3200" dirty="0" smtClean="0">
                <a:sym typeface="Symbol" charset="2"/>
              </a:rPr>
              <a:t>) | </a:t>
            </a:r>
            <a:br>
              <a:rPr lang="en-US" sz="3200" dirty="0" smtClean="0">
                <a:sym typeface="Symbol" charset="2"/>
              </a:rPr>
            </a:br>
            <a:r>
              <a:rPr lang="en-US" sz="3200" b="1" dirty="0" smtClean="0">
                <a:sym typeface="Symbol" charset="2"/>
              </a:rPr>
              <a:t>num </a:t>
            </a:r>
            <a:r>
              <a:rPr lang="en-US" sz="3200" dirty="0" smtClean="0"/>
              <a:t>= </a:t>
            </a:r>
            <a:r>
              <a:rPr lang="en-US" sz="3200" b="1" dirty="0" smtClean="0">
                <a:sym typeface="Wingdings" charset="2"/>
              </a:rPr>
              <a:t>digits </a:t>
            </a:r>
            <a:r>
              <a:rPr lang="en-US" sz="3200" b="1" dirty="0" err="1" smtClean="0">
                <a:sym typeface="Wingdings" charset="2"/>
              </a:rPr>
              <a:t>opt_fraction</a:t>
            </a:r>
            <a:r>
              <a:rPr lang="en-US" sz="3200" b="1" dirty="0" smtClean="0">
                <a:sym typeface="Wingdings" charset="2"/>
              </a:rPr>
              <a:t> </a:t>
            </a:r>
            <a:r>
              <a:rPr lang="en-US" sz="3200" b="1" dirty="0" err="1" smtClean="0">
                <a:sym typeface="Wingdings" charset="2"/>
              </a:rPr>
              <a:t>opt_exponent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Implementação do </a:t>
            </a:r>
            <a:r>
              <a:rPr lang="pt-BR" dirty="0" err="1" smtClean="0"/>
              <a:t>lexer</a:t>
            </a:r>
            <a:endParaRPr lang="pt-BR" dirty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Expressões regulares (ER) como entrada</a:t>
            </a:r>
          </a:p>
          <a:p>
            <a:r>
              <a:rPr lang="pt-BR" dirty="0" smtClean="0"/>
              <a:t>Ferramentas geram autômatos reconhecedores para </a:t>
            </a:r>
            <a:r>
              <a:rPr lang="pt-BR" dirty="0" err="1" smtClean="0"/>
              <a:t>ERs</a:t>
            </a:r>
            <a:endParaRPr lang="pt-BR" dirty="0" smtClean="0"/>
          </a:p>
          <a:p>
            <a:r>
              <a:rPr lang="pt-BR" dirty="0" smtClean="0"/>
              <a:t>Exemplos: Lex, </a:t>
            </a:r>
            <a:r>
              <a:rPr lang="pt-BR" dirty="0" err="1" smtClean="0"/>
              <a:t>Flex</a:t>
            </a:r>
            <a:r>
              <a:rPr lang="pt-BR" dirty="0" smtClean="0"/>
              <a:t>, </a:t>
            </a:r>
            <a:r>
              <a:rPr lang="pt-BR" dirty="0" err="1" smtClean="0"/>
              <a:t>JLex</a:t>
            </a:r>
            <a:r>
              <a:rPr lang="pt-BR" dirty="0" smtClean="0"/>
              <a:t>, Alex,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Lex</a:t>
            </a:r>
            <a:r>
              <a:rPr lang="en-US" dirty="0" smtClean="0"/>
              <a:t> (</a:t>
            </a:r>
            <a:r>
              <a:rPr lang="en-US" dirty="0" err="1" smtClean="0"/>
              <a:t>para</a:t>
            </a:r>
            <a:r>
              <a:rPr lang="en-US" dirty="0" smtClean="0"/>
              <a:t> C)</a:t>
            </a:r>
            <a:endParaRPr lang="pt-BR" dirty="0" smtClean="0"/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3181320" y="2152664"/>
            <a:ext cx="2286000" cy="914400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pt-BR" sz="2800" b="0" dirty="0" smtClean="0">
                <a:solidFill>
                  <a:srgbClr val="000000"/>
                </a:solidFill>
              </a:rPr>
              <a:t>Compilador</a:t>
            </a:r>
            <a:r>
              <a:rPr lang="en-US" sz="2800" b="0" dirty="0" smtClean="0">
                <a:solidFill>
                  <a:srgbClr val="000000"/>
                </a:solidFill>
              </a:rPr>
              <a:t> </a:t>
            </a:r>
            <a:r>
              <a:rPr lang="en-US" sz="2800" b="0" dirty="0" err="1">
                <a:solidFill>
                  <a:srgbClr val="000000"/>
                </a:solidFill>
              </a:rPr>
              <a:t>lex</a:t>
            </a:r>
            <a:endParaRPr lang="en-US" sz="2800" b="0" dirty="0">
              <a:solidFill>
                <a:srgbClr val="000000"/>
              </a:solidFill>
            </a:endParaRPr>
          </a:p>
          <a:p>
            <a:pPr algn="ctr"/>
            <a:r>
              <a:rPr lang="en-US" sz="2800" b="0" dirty="0">
                <a:solidFill>
                  <a:srgbClr val="000000"/>
                </a:solidFill>
              </a:rPr>
              <a:t>(</a:t>
            </a:r>
            <a:r>
              <a:rPr lang="en-US" sz="2800" b="0" dirty="0" err="1">
                <a:solidFill>
                  <a:srgbClr val="000000"/>
                </a:solidFill>
              </a:rPr>
              <a:t>lex</a:t>
            </a:r>
            <a:r>
              <a:rPr lang="en-US" sz="2800" b="0" dirty="0">
                <a:solidFill>
                  <a:srgbClr val="000000"/>
                </a:solidFill>
              </a:rPr>
              <a:t> </a:t>
            </a:r>
            <a:r>
              <a:rPr lang="en-US" sz="2800" b="0" dirty="0" err="1">
                <a:solidFill>
                  <a:srgbClr val="000000"/>
                </a:solidFill>
              </a:rPr>
              <a:t>ou</a:t>
            </a:r>
            <a:r>
              <a:rPr lang="en-US" sz="2800" b="0" dirty="0">
                <a:solidFill>
                  <a:srgbClr val="000000"/>
                </a:solidFill>
              </a:rPr>
              <a:t> flex)</a:t>
            </a:r>
            <a:endParaRPr lang="pt-BR" sz="2800" b="0" dirty="0">
              <a:solidFill>
                <a:srgbClr val="000000"/>
              </a:solidFill>
            </a:endParaRPr>
          </a:p>
        </p:txBody>
      </p:sp>
      <p:sp>
        <p:nvSpPr>
          <p:cNvPr id="40964" name="Text Box 9"/>
          <p:cNvSpPr txBox="1">
            <a:spLocks noChangeArrowheads="1"/>
          </p:cNvSpPr>
          <p:nvPr/>
        </p:nvSpPr>
        <p:spPr bwMode="auto">
          <a:xfrm>
            <a:off x="285720" y="2152664"/>
            <a:ext cx="25796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err="1" smtClean="0"/>
              <a:t>Especificação</a:t>
            </a:r>
            <a:r>
              <a:rPr lang="en-US" dirty="0" smtClean="0"/>
              <a:t> de tokens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>
                <a:latin typeface="Courier New" pitchFamily="49" charset="0"/>
                <a:cs typeface="Courier New" pitchFamily="49" charset="0"/>
              </a:rPr>
              <a:t>lex.l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0965" name="Text Box 10"/>
          <p:cNvSpPr txBox="1">
            <a:spLocks noChangeArrowheads="1"/>
          </p:cNvSpPr>
          <p:nvPr/>
        </p:nvSpPr>
        <p:spPr bwMode="auto">
          <a:xfrm>
            <a:off x="5712845" y="2389016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0" dirty="0" err="1">
                <a:latin typeface="Courier New" pitchFamily="49" charset="0"/>
                <a:cs typeface="Courier New" pitchFamily="49" charset="0"/>
              </a:rPr>
              <a:t>Lex.yy.c</a:t>
            </a:r>
            <a:endParaRPr lang="pt-BR" sz="2800" b="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0967" name="Line 12"/>
          <p:cNvSpPr>
            <a:spLocks noChangeShapeType="1"/>
          </p:cNvSpPr>
          <p:nvPr/>
        </p:nvSpPr>
        <p:spPr bwMode="auto">
          <a:xfrm>
            <a:off x="2419320" y="2609864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3181320" y="3371864"/>
            <a:ext cx="2286000" cy="914400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800" b="0">
                <a:solidFill>
                  <a:srgbClr val="000000"/>
                </a:solidFill>
              </a:rPr>
              <a:t>C compiler</a:t>
            </a:r>
            <a:endParaRPr lang="pt-BR" sz="2800" b="0">
              <a:solidFill>
                <a:srgbClr val="000000"/>
              </a:solidFill>
            </a:endParaRPr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285720" y="3524264"/>
            <a:ext cx="25796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Courier New" pitchFamily="49" charset="0"/>
                <a:cs typeface="Courier New" pitchFamily="49" charset="0"/>
              </a:rPr>
              <a:t>lex.yy.c</a:t>
            </a:r>
            <a:endParaRPr lang="pt-BR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6063070" y="3600464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 dirty="0" err="1">
                <a:latin typeface="Courier New" pitchFamily="49" charset="0"/>
                <a:cs typeface="Courier New" pitchFamily="49" charset="0"/>
              </a:rPr>
              <a:t>a.out</a:t>
            </a:r>
            <a:endParaRPr lang="pt-BR" sz="2800" b="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>
            <a:off x="2419320" y="3829064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3181320" y="4514864"/>
            <a:ext cx="2286000" cy="914400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800" b="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a.out</a:t>
            </a:r>
            <a:endParaRPr lang="pt-BR" sz="2800" b="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285720" y="4743464"/>
            <a:ext cx="2579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0"/>
              <a:t>Entrada</a:t>
            </a:r>
            <a:endParaRPr lang="pt-BR" b="0"/>
          </a:p>
        </p:txBody>
      </p: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5960469" y="4765997"/>
            <a:ext cx="2743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0" dirty="0" smtClean="0"/>
              <a:t>Sequência </a:t>
            </a:r>
            <a:r>
              <a:rPr lang="en-US" b="0" dirty="0"/>
              <a:t>de tokens</a:t>
            </a:r>
            <a:endParaRPr lang="pt-BR" sz="2800" b="0" dirty="0"/>
          </a:p>
        </p:txBody>
      </p:sp>
      <p:cxnSp>
        <p:nvCxnSpPr>
          <p:cNvPr id="40976" name="AutoShape 11"/>
          <p:cNvCxnSpPr>
            <a:cxnSpLocks noChangeShapeType="1"/>
            <a:stCxn id="25" idx="3"/>
          </p:cNvCxnSpPr>
          <p:nvPr/>
        </p:nvCxnSpPr>
        <p:spPr bwMode="auto">
          <a:xfrm>
            <a:off x="5467320" y="4972064"/>
            <a:ext cx="4572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0977" name="Line 12"/>
          <p:cNvSpPr>
            <a:spLocks noChangeShapeType="1"/>
          </p:cNvSpPr>
          <p:nvPr/>
        </p:nvSpPr>
        <p:spPr bwMode="auto">
          <a:xfrm>
            <a:off x="2419320" y="4972064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cxnSp>
        <p:nvCxnSpPr>
          <p:cNvPr id="19" name="AutoShape 11"/>
          <p:cNvCxnSpPr>
            <a:cxnSpLocks noChangeShapeType="1"/>
          </p:cNvCxnSpPr>
          <p:nvPr/>
        </p:nvCxnSpPr>
        <p:spPr bwMode="auto">
          <a:xfrm>
            <a:off x="5470821" y="3786190"/>
            <a:ext cx="4572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" name="AutoShape 11"/>
          <p:cNvCxnSpPr>
            <a:cxnSpLocks noChangeShapeType="1"/>
          </p:cNvCxnSpPr>
          <p:nvPr/>
        </p:nvCxnSpPr>
        <p:spPr bwMode="auto">
          <a:xfrm>
            <a:off x="5472984" y="2571744"/>
            <a:ext cx="4572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Descri</a:t>
            </a:r>
            <a:r>
              <a:rPr lang="pt-BR" smtClean="0"/>
              <a:t>ção em </a:t>
            </a:r>
            <a:r>
              <a:rPr lang="en-US" smtClean="0"/>
              <a:t>Lex - estrutura</a:t>
            </a:r>
            <a:endParaRPr lang="pt-BR" dirty="0" smtClean="0"/>
          </a:p>
        </p:txBody>
      </p:sp>
      <p:sp>
        <p:nvSpPr>
          <p:cNvPr id="41987" name="Text Box 3"/>
          <p:cNvSpPr>
            <a:spLocks noGrp="1" noChangeArrowheads="1"/>
          </p:cNvSpPr>
          <p:nvPr>
            <p:ph sz="quarter" idx="1"/>
          </p:nvPr>
        </p:nvSpPr>
        <p:spPr>
          <a:xfrm>
            <a:off x="642910" y="1714488"/>
            <a:ext cx="8534400" cy="41148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pt-BR" sz="2800" dirty="0" smtClean="0"/>
              <a:t>Declarações – variáveis, constantes, </a:t>
            </a:r>
            <a:r>
              <a:rPr lang="pt-BR" sz="2800" dirty="0" err="1" smtClean="0"/>
              <a:t>defs</a:t>
            </a:r>
            <a:r>
              <a:rPr lang="pt-BR" sz="2800" dirty="0" smtClean="0"/>
              <a:t>.regulares</a:t>
            </a:r>
            <a:r>
              <a:rPr lang="pt-BR" sz="2800" dirty="0" smtClean="0">
                <a:latin typeface="Courier" charset="0"/>
              </a:rPr>
              <a:t/>
            </a:r>
            <a:br>
              <a:rPr lang="pt-BR" sz="2800" dirty="0" smtClean="0">
                <a:latin typeface="Courier" charset="0"/>
              </a:rPr>
            </a:b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%%</a:t>
            </a:r>
            <a:r>
              <a:rPr lang="pt-BR" sz="2800" dirty="0" smtClean="0">
                <a:latin typeface="Courier" charset="0"/>
              </a:rPr>
              <a:t/>
            </a:r>
            <a:br>
              <a:rPr lang="pt-BR" sz="2800" dirty="0" smtClean="0">
                <a:latin typeface="Courier" charset="0"/>
              </a:rPr>
            </a:br>
            <a:r>
              <a:rPr lang="pt-BR" sz="2800" dirty="0" smtClean="0"/>
              <a:t>regras de tradução – expr. regulares e ações em 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 smtClean="0"/>
              <a:t>   </a:t>
            </a:r>
            <a:r>
              <a:rPr lang="pt-BR" sz="2800" dirty="0" smtClean="0"/>
              <a:t> Padrão       { ação }</a:t>
            </a:r>
            <a:r>
              <a:rPr lang="en-US" sz="2800" dirty="0" smtClean="0">
                <a:latin typeface="Courier" charset="0"/>
              </a:rPr>
              <a:t/>
            </a:r>
            <a:br>
              <a:rPr lang="en-US" sz="2800" dirty="0" smtClean="0">
                <a:latin typeface="Courier" charset="0"/>
              </a:rPr>
            </a:b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%%</a:t>
            </a:r>
            <a:r>
              <a:rPr lang="en-US" sz="2800" dirty="0" smtClean="0">
                <a:latin typeface="Courier" charset="0"/>
              </a:rPr>
              <a:t/>
            </a:r>
            <a:br>
              <a:rPr lang="en-US" sz="2800" dirty="0" smtClean="0">
                <a:latin typeface="Courier" charset="0"/>
              </a:rPr>
            </a:br>
            <a:r>
              <a:rPr lang="pt-BR" sz="2800" dirty="0" smtClean="0"/>
              <a:t>procedimentos auxiliares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sz="2800" dirty="0" smtClean="0">
              <a:latin typeface="Book Antiqu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Descrição </a:t>
            </a:r>
            <a:r>
              <a:rPr lang="pt-BR" dirty="0" smtClean="0"/>
              <a:t>em </a:t>
            </a:r>
            <a:r>
              <a:rPr lang="en-US" dirty="0" err="1" smtClean="0"/>
              <a:t>Lex</a:t>
            </a:r>
            <a:r>
              <a:rPr lang="en-US" dirty="0" smtClean="0"/>
              <a:t> - </a:t>
            </a:r>
            <a:r>
              <a:rPr lang="pt-BR" dirty="0" smtClean="0"/>
              <a:t>exemplo</a:t>
            </a:r>
            <a:endParaRPr lang="pt-BR" dirty="0" smtClean="0"/>
          </a:p>
        </p:txBody>
      </p:sp>
      <p:sp>
        <p:nvSpPr>
          <p:cNvPr id="43011" name="Text Box 3"/>
          <p:cNvSpPr>
            <a:spLocks noGrp="1" noChangeArrowheads="1"/>
          </p:cNvSpPr>
          <p:nvPr>
            <p:ph sz="quarter" idx="1"/>
          </p:nvPr>
        </p:nvSpPr>
        <p:spPr>
          <a:xfrm>
            <a:off x="609600" y="1981200"/>
            <a:ext cx="8305800" cy="41148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Courier New" charset="0"/>
              </a:rPr>
              <a:t>%% </a:t>
            </a:r>
            <a:r>
              <a:rPr lang="en-US" sz="2400" dirty="0" err="1" smtClean="0">
                <a:latin typeface="Courier New" charset="0"/>
              </a:rPr>
              <a:t>declara</a:t>
            </a:r>
            <a:r>
              <a:rPr lang="pt-BR" sz="2400" dirty="0" err="1" smtClean="0">
                <a:latin typeface="Courier New" charset="0"/>
              </a:rPr>
              <a:t>ções</a:t>
            </a:r>
            <a:r>
              <a:rPr lang="pt-BR" sz="2400" dirty="0" smtClean="0">
                <a:latin typeface="Courier New" charset="0"/>
              </a:rPr>
              <a:t> </a:t>
            </a:r>
            <a:endParaRPr lang="en-US" sz="2400" dirty="0" smtClean="0"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Courier New" charset="0"/>
              </a:rPr>
              <a:t>%%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 dirty="0" smtClean="0"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 err="1" smtClean="0">
                <a:latin typeface="Courier New" charset="0"/>
              </a:rPr>
              <a:t>delim</a:t>
            </a:r>
            <a:r>
              <a:rPr lang="en-US" sz="2400" dirty="0" smtClean="0">
                <a:latin typeface="Courier New" charset="0"/>
              </a:rPr>
              <a:t>     [ \t\n]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 err="1" smtClean="0">
                <a:latin typeface="Courier New" charset="0"/>
              </a:rPr>
              <a:t>ws</a:t>
            </a:r>
            <a:r>
              <a:rPr lang="en-US" sz="2400" dirty="0" smtClean="0">
                <a:latin typeface="Courier New" charset="0"/>
              </a:rPr>
              <a:t>        {</a:t>
            </a:r>
            <a:r>
              <a:rPr lang="en-US" sz="2400" dirty="0" err="1" smtClean="0">
                <a:latin typeface="Courier New" charset="0"/>
              </a:rPr>
              <a:t>delim</a:t>
            </a:r>
            <a:r>
              <a:rPr lang="en-US" sz="2400" dirty="0" smtClean="0">
                <a:latin typeface="Courier New" charset="0"/>
              </a:rPr>
              <a:t>}+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Courier New" charset="0"/>
              </a:rPr>
              <a:t>letter    [A-</a:t>
            </a:r>
            <a:r>
              <a:rPr lang="en-US" sz="2400" dirty="0" err="1" smtClean="0">
                <a:latin typeface="Courier New" charset="0"/>
              </a:rPr>
              <a:t>Za</a:t>
            </a:r>
            <a:r>
              <a:rPr lang="en-US" sz="2400" dirty="0" smtClean="0">
                <a:latin typeface="Courier New" charset="0"/>
              </a:rPr>
              <a:t>-z]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Courier New" charset="0"/>
              </a:rPr>
              <a:t>digit     [0-9]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Courier New" charset="0"/>
              </a:rPr>
              <a:t>id        {letter}({letter}|{digit})*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Courier New" charset="0"/>
              </a:rPr>
              <a:t>number    {digit}+(\.{digit}+)?</a:t>
            </a:r>
            <a:br>
              <a:rPr lang="en-US" sz="2400" dirty="0" smtClean="0">
                <a:latin typeface="Courier New" charset="0"/>
              </a:rPr>
            </a:br>
            <a:r>
              <a:rPr lang="en-US" sz="2400" dirty="0" smtClean="0">
                <a:latin typeface="Courier New" charset="0"/>
              </a:rPr>
              <a:t>                (E[+\-]?{digit}+)?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Courier New" charset="0"/>
              </a:rPr>
              <a:t>…</a:t>
            </a:r>
            <a:endParaRPr lang="pt-BR" sz="2400" dirty="0" smtClean="0"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Resumo desta aula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Definição de um analisador léxico</a:t>
            </a:r>
          </a:p>
          <a:p>
            <a:r>
              <a:rPr lang="pt-BR" dirty="0" smtClean="0"/>
              <a:t>Conceitos</a:t>
            </a:r>
          </a:p>
          <a:p>
            <a:pPr lvl="1"/>
            <a:r>
              <a:rPr lang="pt-BR" dirty="0" err="1" smtClean="0"/>
              <a:t>Tokens</a:t>
            </a:r>
            <a:r>
              <a:rPr lang="pt-BR" dirty="0" smtClean="0"/>
              <a:t>, lexemas e padrões</a:t>
            </a:r>
          </a:p>
          <a:p>
            <a:pPr lvl="1"/>
            <a:r>
              <a:rPr lang="pt-BR" dirty="0" smtClean="0"/>
              <a:t>Expressões regulares</a:t>
            </a:r>
          </a:p>
          <a:p>
            <a:pPr lvl="1"/>
            <a:r>
              <a:rPr lang="pt-BR" dirty="0" smtClean="0"/>
              <a:t>Tabela de símbolos</a:t>
            </a:r>
          </a:p>
          <a:p>
            <a:pPr lvl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Descrição em </a:t>
            </a:r>
            <a:r>
              <a:rPr lang="en-US" dirty="0" err="1" smtClean="0"/>
              <a:t>Lex</a:t>
            </a:r>
            <a:r>
              <a:rPr lang="en-US" dirty="0" smtClean="0"/>
              <a:t> – </a:t>
            </a:r>
            <a:r>
              <a:rPr lang="pt-BR" dirty="0" smtClean="0"/>
              <a:t>exemplo</a:t>
            </a:r>
            <a:r>
              <a:rPr lang="en-US" dirty="0" smtClean="0"/>
              <a:t> (cont.)</a:t>
            </a:r>
            <a:endParaRPr lang="pt-BR" dirty="0" smtClean="0"/>
          </a:p>
        </p:txBody>
      </p:sp>
      <p:sp>
        <p:nvSpPr>
          <p:cNvPr id="44035" name="Text Box 3"/>
          <p:cNvSpPr>
            <a:spLocks noGrp="1" noChangeArrowheads="1"/>
          </p:cNvSpPr>
          <p:nvPr>
            <p:ph sz="quarter" idx="1"/>
          </p:nvPr>
        </p:nvSpPr>
        <p:spPr>
          <a:xfrm>
            <a:off x="609600" y="1981200"/>
            <a:ext cx="8305800" cy="4114800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2400" dirty="0" smtClean="0">
                <a:latin typeface="Courier New" charset="0"/>
              </a:rPr>
              <a:t>%% </a:t>
            </a:r>
            <a:r>
              <a:rPr lang="pt-BR" sz="2400" dirty="0" smtClean="0">
                <a:latin typeface="Courier New" charset="0"/>
              </a:rPr>
              <a:t>regras de tradução</a:t>
            </a:r>
            <a:endParaRPr lang="en-US" sz="2400" dirty="0" smtClean="0">
              <a:latin typeface="Courier New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2400" dirty="0" smtClean="0">
                <a:latin typeface="Courier New" charset="0"/>
              </a:rPr>
              <a:t>%%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 dirty="0" smtClean="0"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Courier New" charset="0"/>
              </a:rPr>
              <a:t>{</a:t>
            </a:r>
            <a:r>
              <a:rPr lang="en-US" sz="2400" dirty="0" err="1" smtClean="0">
                <a:latin typeface="Courier New" charset="0"/>
              </a:rPr>
              <a:t>ws</a:t>
            </a:r>
            <a:r>
              <a:rPr lang="en-US" sz="2400" dirty="0" smtClean="0">
                <a:latin typeface="Courier New" charset="0"/>
              </a:rPr>
              <a:t>}       {/* no action and no return */}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Courier New" charset="0"/>
              </a:rPr>
              <a:t>if         {return(IF);}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Courier New" charset="0"/>
              </a:rPr>
              <a:t>then       {return(THEN);}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Courier New" charset="0"/>
              </a:rPr>
              <a:t>else       {return(ELSE);}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Courier New" charset="0"/>
              </a:rPr>
              <a:t>{id}       {</a:t>
            </a:r>
            <a:r>
              <a:rPr lang="en-US" sz="2400" dirty="0" err="1" smtClean="0">
                <a:latin typeface="Courier New" charset="0"/>
              </a:rPr>
              <a:t>yylval</a:t>
            </a:r>
            <a:r>
              <a:rPr lang="en-US" sz="2400" dirty="0" smtClean="0">
                <a:latin typeface="Courier New" charset="0"/>
              </a:rPr>
              <a:t>=</a:t>
            </a:r>
            <a:r>
              <a:rPr lang="en-US" sz="2400" dirty="0" err="1" smtClean="0">
                <a:latin typeface="Courier New" charset="0"/>
              </a:rPr>
              <a:t>install_id</a:t>
            </a:r>
            <a:r>
              <a:rPr lang="en-US" sz="2400" dirty="0" smtClean="0">
                <a:latin typeface="Courier New" charset="0"/>
              </a:rPr>
              <a:t>();return(ID);}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Courier New" charset="0"/>
              </a:rPr>
              <a:t>{number}   {</a:t>
            </a:r>
            <a:r>
              <a:rPr lang="en-US" sz="2400" dirty="0" err="1" smtClean="0">
                <a:latin typeface="Courier New" charset="0"/>
              </a:rPr>
              <a:t>yylval</a:t>
            </a:r>
            <a:r>
              <a:rPr lang="en-US" sz="2400" dirty="0" smtClean="0">
                <a:latin typeface="Courier New" charset="0"/>
              </a:rPr>
              <a:t>=</a:t>
            </a:r>
            <a:r>
              <a:rPr lang="en-US" sz="2400" dirty="0" err="1" smtClean="0">
                <a:latin typeface="Courier New" charset="0"/>
              </a:rPr>
              <a:t>install_num</a:t>
            </a:r>
            <a:r>
              <a:rPr lang="en-US" sz="2400" dirty="0" smtClean="0">
                <a:latin typeface="Courier New" charset="0"/>
              </a:rPr>
              <a:t>();</a:t>
            </a:r>
            <a:br>
              <a:rPr lang="en-US" sz="2400" dirty="0" smtClean="0">
                <a:latin typeface="Courier New" charset="0"/>
              </a:rPr>
            </a:br>
            <a:r>
              <a:rPr lang="en-US" sz="2400" dirty="0" smtClean="0">
                <a:latin typeface="Courier New" charset="0"/>
              </a:rPr>
              <a:t>          return(NUMBER);}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Courier New" charset="0"/>
              </a:rPr>
              <a:t>“&lt;“        {</a:t>
            </a:r>
            <a:r>
              <a:rPr lang="en-US" sz="2400" dirty="0" err="1" smtClean="0">
                <a:latin typeface="Courier New" charset="0"/>
              </a:rPr>
              <a:t>yylval</a:t>
            </a:r>
            <a:r>
              <a:rPr lang="en-US" sz="2400" dirty="0" smtClean="0">
                <a:latin typeface="Courier New" charset="0"/>
              </a:rPr>
              <a:t> = LT; return(RELOP);}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Courier New" charset="0"/>
              </a:rPr>
              <a:t>“&lt;=“       {</a:t>
            </a:r>
            <a:r>
              <a:rPr lang="en-US" sz="2400" dirty="0" err="1" smtClean="0">
                <a:latin typeface="Courier New" charset="0"/>
              </a:rPr>
              <a:t>yylval</a:t>
            </a:r>
            <a:r>
              <a:rPr lang="en-US" sz="2400" dirty="0" smtClean="0">
                <a:latin typeface="Courier New" charset="0"/>
              </a:rPr>
              <a:t> = LE; return(RELOP);}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Courier New" charset="0"/>
              </a:rPr>
              <a:t>…</a:t>
            </a:r>
            <a:endParaRPr lang="pt-BR" sz="2400" dirty="0" smtClean="0"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Descrição em </a:t>
            </a:r>
            <a:r>
              <a:rPr lang="en-US" dirty="0" err="1" smtClean="0"/>
              <a:t>Lex</a:t>
            </a:r>
            <a:r>
              <a:rPr lang="en-US" dirty="0" smtClean="0"/>
              <a:t> – </a:t>
            </a:r>
            <a:r>
              <a:rPr lang="pt-BR" dirty="0" smtClean="0"/>
              <a:t>exemplo</a:t>
            </a:r>
            <a:r>
              <a:rPr lang="en-US" dirty="0" smtClean="0"/>
              <a:t> (cont.)</a:t>
            </a:r>
            <a:endParaRPr lang="pt-BR" dirty="0" smtClean="0"/>
          </a:p>
        </p:txBody>
      </p:sp>
      <p:sp>
        <p:nvSpPr>
          <p:cNvPr id="45059" name="Text Box 3"/>
          <p:cNvSpPr>
            <a:spLocks noGrp="1" noChangeArrowheads="1"/>
          </p:cNvSpPr>
          <p:nvPr>
            <p:ph sz="quarter" idx="1"/>
          </p:nvPr>
        </p:nvSpPr>
        <p:spPr>
          <a:xfrm>
            <a:off x="609600" y="1981200"/>
            <a:ext cx="8305800" cy="4114800"/>
          </a:xfrm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2400" dirty="0" smtClean="0">
                <a:latin typeface="Courier New" charset="0"/>
              </a:rPr>
              <a:t>%% </a:t>
            </a:r>
            <a:r>
              <a:rPr lang="pt-BR" sz="2400" dirty="0" smtClean="0">
                <a:latin typeface="Courier New" charset="0"/>
              </a:rPr>
              <a:t>funções auxiliares</a:t>
            </a:r>
            <a:endParaRPr lang="en-US" sz="2400" dirty="0" smtClean="0">
              <a:latin typeface="Courier New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2400" dirty="0" smtClean="0">
                <a:latin typeface="Courier New" charset="0"/>
              </a:rPr>
              <a:t>%%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lang="en-US" sz="2400" dirty="0" smtClean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sz="2400" dirty="0" err="1" smtClean="0">
                <a:latin typeface="Courier New" charset="0"/>
              </a:rPr>
              <a:t>int</a:t>
            </a:r>
            <a:r>
              <a:rPr lang="pt-BR" sz="2400" dirty="0" smtClean="0">
                <a:latin typeface="Courier New" charset="0"/>
              </a:rPr>
              <a:t> </a:t>
            </a:r>
            <a:r>
              <a:rPr lang="pt-BR" sz="2400" dirty="0" err="1" smtClean="0">
                <a:latin typeface="Courier New" charset="0"/>
              </a:rPr>
              <a:t>install_id</a:t>
            </a:r>
            <a:r>
              <a:rPr lang="pt-BR" sz="2400" dirty="0" smtClean="0">
                <a:latin typeface="Courier New" charset="0"/>
              </a:rPr>
              <a:t>() {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sz="2400" dirty="0" smtClean="0">
                <a:latin typeface="Courier New" charset="0"/>
              </a:rPr>
              <a:t> 	Copia lexema para a tabela de símbolos.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sz="2400" dirty="0" smtClean="0">
                <a:latin typeface="Courier New" charset="0"/>
              </a:rPr>
              <a:t>  Primeiro </a:t>
            </a:r>
            <a:r>
              <a:rPr lang="pt-BR" sz="2400" dirty="0" err="1" smtClean="0">
                <a:latin typeface="Courier New" charset="0"/>
              </a:rPr>
              <a:t>caracter</a:t>
            </a:r>
            <a:r>
              <a:rPr lang="pt-BR" sz="2400" dirty="0" smtClean="0">
                <a:latin typeface="Courier New" charset="0"/>
              </a:rPr>
              <a:t> do lexema é apontado pela variável </a:t>
            </a:r>
            <a:r>
              <a:rPr lang="pt-BR" sz="2400" dirty="0" err="1" smtClean="0">
                <a:latin typeface="Courier New" charset="0"/>
              </a:rPr>
              <a:t>yytext</a:t>
            </a:r>
            <a:r>
              <a:rPr lang="pt-BR" sz="2400" dirty="0" smtClean="0">
                <a:latin typeface="Courier New" charset="0"/>
              </a:rPr>
              <a:t> e o comprimento é definido pela variável </a:t>
            </a:r>
            <a:r>
              <a:rPr lang="pt-BR" sz="2400" dirty="0" err="1" smtClean="0">
                <a:latin typeface="Courier New" charset="0"/>
              </a:rPr>
              <a:t>yylength</a:t>
            </a:r>
            <a:r>
              <a:rPr lang="pt-BR" sz="2400" dirty="0" smtClean="0">
                <a:latin typeface="Courier New" charset="0"/>
              </a:rPr>
              <a:t>.</a:t>
            </a:r>
            <a:endParaRPr lang="pt-BR" sz="2400" dirty="0" smtClean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Courier New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400" dirty="0" smtClean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 err="1" smtClean="0">
                <a:latin typeface="Courier New" charset="0"/>
              </a:rPr>
              <a:t>int</a:t>
            </a:r>
            <a:r>
              <a:rPr lang="en-US" sz="2400" dirty="0" smtClean="0">
                <a:latin typeface="Courier New" charset="0"/>
              </a:rPr>
              <a:t> </a:t>
            </a:r>
            <a:r>
              <a:rPr lang="en-US" sz="2400" dirty="0" err="1" smtClean="0">
                <a:latin typeface="Courier New" charset="0"/>
              </a:rPr>
              <a:t>install_num</a:t>
            </a:r>
            <a:r>
              <a:rPr lang="en-US" sz="2400" dirty="0" smtClean="0">
                <a:latin typeface="Courier New" charset="0"/>
              </a:rPr>
              <a:t>() { … }</a:t>
            </a:r>
            <a:endParaRPr lang="pt-BR" sz="2400" dirty="0" smtClean="0"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Resumo desta aula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Definição de um analisador léxico</a:t>
            </a:r>
          </a:p>
          <a:p>
            <a:r>
              <a:rPr lang="pt-BR" dirty="0" smtClean="0"/>
              <a:t>Conceitos</a:t>
            </a:r>
          </a:p>
          <a:p>
            <a:pPr lvl="1"/>
            <a:r>
              <a:rPr lang="pt-BR" dirty="0" err="1" smtClean="0"/>
              <a:t>Tokens</a:t>
            </a:r>
            <a:r>
              <a:rPr lang="pt-BR" dirty="0" smtClean="0"/>
              <a:t>, lexemas e padrões</a:t>
            </a:r>
          </a:p>
          <a:p>
            <a:pPr lvl="1"/>
            <a:r>
              <a:rPr lang="pt-BR" dirty="0" smtClean="0"/>
              <a:t>Expressões regulares</a:t>
            </a:r>
          </a:p>
          <a:p>
            <a:pPr lvl="1"/>
            <a:r>
              <a:rPr lang="pt-BR" dirty="0" smtClean="0"/>
              <a:t>Tabela de símbolos</a:t>
            </a:r>
          </a:p>
          <a:p>
            <a:pPr lvl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Analisador léxico</a:t>
            </a:r>
            <a:endParaRPr lang="pt-BR" smtClean="0"/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1805014" y="2362200"/>
            <a:ext cx="2209800" cy="990600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800" b="0" dirty="0" err="1" smtClean="0">
                <a:solidFill>
                  <a:srgbClr val="000000"/>
                </a:solidFill>
              </a:rPr>
              <a:t>lexer</a:t>
            </a:r>
            <a:endParaRPr lang="pt-BR" sz="2800" b="0" dirty="0">
              <a:solidFill>
                <a:srgbClr val="000000"/>
              </a:solidFill>
            </a:endParaRP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5767414" y="2362200"/>
            <a:ext cx="2057400" cy="990600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800" b="0">
                <a:solidFill>
                  <a:srgbClr val="000000"/>
                </a:solidFill>
              </a:rPr>
              <a:t>parser</a:t>
            </a:r>
            <a:endParaRPr lang="pt-BR" sz="2800" b="0">
              <a:solidFill>
                <a:srgbClr val="000000"/>
              </a:solidFill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4014814" y="3200400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0" i="1" dirty="0" err="1" smtClean="0"/>
              <a:t>getNextToken</a:t>
            </a:r>
            <a:r>
              <a:rPr lang="en-US" sz="2000" b="0" i="1" dirty="0" smtClean="0"/>
              <a:t>()</a:t>
            </a:r>
            <a:endParaRPr lang="pt-BR" sz="2000" b="0" i="1" dirty="0"/>
          </a:p>
        </p:txBody>
      </p:sp>
      <p:sp>
        <p:nvSpPr>
          <p:cNvPr id="15366" name="Text Box 9"/>
          <p:cNvSpPr txBox="1">
            <a:spLocks noChangeArrowheads="1"/>
          </p:cNvSpPr>
          <p:nvPr/>
        </p:nvSpPr>
        <p:spPr bwMode="auto">
          <a:xfrm>
            <a:off x="211117" y="2438400"/>
            <a:ext cx="15033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 err="1"/>
              <a:t>Programa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fonte</a:t>
            </a:r>
            <a:endParaRPr lang="pt-BR" dirty="0"/>
          </a:p>
        </p:txBody>
      </p:sp>
      <p:sp>
        <p:nvSpPr>
          <p:cNvPr id="15367" name="Text Box 10"/>
          <p:cNvSpPr txBox="1">
            <a:spLocks noChangeArrowheads="1"/>
          </p:cNvSpPr>
          <p:nvPr/>
        </p:nvSpPr>
        <p:spPr bwMode="auto">
          <a:xfrm>
            <a:off x="4472014" y="2362200"/>
            <a:ext cx="99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0"/>
              <a:t>token</a:t>
            </a:r>
            <a:endParaRPr lang="pt-BR" b="0"/>
          </a:p>
        </p:txBody>
      </p:sp>
      <p:cxnSp>
        <p:nvCxnSpPr>
          <p:cNvPr id="15368" name="AutoShape 11"/>
          <p:cNvCxnSpPr>
            <a:cxnSpLocks noChangeShapeType="1"/>
            <a:stCxn id="69635" idx="3"/>
            <a:endCxn id="69636" idx="1"/>
          </p:cNvCxnSpPr>
          <p:nvPr/>
        </p:nvCxnSpPr>
        <p:spPr bwMode="auto">
          <a:xfrm>
            <a:off x="4014814" y="2857500"/>
            <a:ext cx="1752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5369" name="Line 12"/>
          <p:cNvSpPr>
            <a:spLocks noChangeShapeType="1"/>
          </p:cNvSpPr>
          <p:nvPr/>
        </p:nvSpPr>
        <p:spPr bwMode="auto">
          <a:xfrm>
            <a:off x="1347814" y="2819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 flipH="1" flipV="1">
            <a:off x="4014814" y="31242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69649" name="Rectangle 17"/>
          <p:cNvSpPr>
            <a:spLocks noChangeArrowheads="1"/>
          </p:cNvSpPr>
          <p:nvPr/>
        </p:nvSpPr>
        <p:spPr bwMode="auto">
          <a:xfrm>
            <a:off x="3786214" y="4419600"/>
            <a:ext cx="2057400" cy="990600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800" b="0">
                <a:solidFill>
                  <a:srgbClr val="000000"/>
                </a:solidFill>
              </a:rPr>
              <a:t>tabela de </a:t>
            </a:r>
            <a:br>
              <a:rPr lang="en-US" sz="2800" b="0">
                <a:solidFill>
                  <a:srgbClr val="000000"/>
                </a:solidFill>
              </a:rPr>
            </a:br>
            <a:r>
              <a:rPr lang="en-US" sz="2800" b="0">
                <a:solidFill>
                  <a:srgbClr val="000000"/>
                </a:solidFill>
              </a:rPr>
              <a:t>símbolos</a:t>
            </a:r>
            <a:endParaRPr lang="pt-BR" sz="2800" b="0">
              <a:solidFill>
                <a:srgbClr val="000000"/>
              </a:solidFill>
            </a:endParaRPr>
          </a:p>
        </p:txBody>
      </p:sp>
      <p:sp>
        <p:nvSpPr>
          <p:cNvPr id="15372" name="Line 18"/>
          <p:cNvSpPr>
            <a:spLocks noChangeShapeType="1"/>
          </p:cNvSpPr>
          <p:nvPr/>
        </p:nvSpPr>
        <p:spPr bwMode="auto">
          <a:xfrm flipH="1" flipV="1">
            <a:off x="3481414" y="3352800"/>
            <a:ext cx="838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5373" name="Line 19"/>
          <p:cNvSpPr>
            <a:spLocks noChangeShapeType="1"/>
          </p:cNvSpPr>
          <p:nvPr/>
        </p:nvSpPr>
        <p:spPr bwMode="auto">
          <a:xfrm flipV="1">
            <a:off x="5462614" y="3352800"/>
            <a:ext cx="609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cxnSp>
        <p:nvCxnSpPr>
          <p:cNvPr id="15374" name="AutoShape 20"/>
          <p:cNvCxnSpPr>
            <a:cxnSpLocks noChangeShapeType="1"/>
          </p:cNvCxnSpPr>
          <p:nvPr/>
        </p:nvCxnSpPr>
        <p:spPr bwMode="auto">
          <a:xfrm>
            <a:off x="7824814" y="2895600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22" name="Rectangle 21"/>
          <p:cNvSpPr/>
          <p:nvPr/>
        </p:nvSpPr>
        <p:spPr>
          <a:xfrm>
            <a:off x="428596" y="3859604"/>
            <a:ext cx="2714643" cy="156966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rgbClr val="000000"/>
                </a:solidFill>
              </a:rPr>
              <a:t>Outros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nomes</a:t>
            </a:r>
            <a:r>
              <a:rPr lang="en-US" sz="3200" dirty="0" smtClean="0">
                <a:solidFill>
                  <a:srgbClr val="000000"/>
                </a:solidFill>
              </a:rPr>
              <a:t>: scanner e lexical analyzer</a:t>
            </a:r>
            <a:endParaRPr lang="pt-BR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dirty="0" smtClean="0"/>
              <a:t>Separação do </a:t>
            </a:r>
            <a:r>
              <a:rPr lang="pt-BR" dirty="0" err="1" smtClean="0"/>
              <a:t>lexer</a:t>
            </a:r>
            <a:r>
              <a:rPr lang="pt-BR" dirty="0" smtClean="0"/>
              <a:t> e </a:t>
            </a:r>
            <a:r>
              <a:rPr lang="pt-BR" dirty="0" err="1" smtClean="0"/>
              <a:t>parser</a:t>
            </a:r>
            <a:endParaRPr lang="pt-BR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dirty="0" smtClean="0"/>
              <a:t>Simplicidade: misturar análise léxica com sintática torna o </a:t>
            </a:r>
            <a:r>
              <a:rPr lang="pt-BR" dirty="0" err="1" smtClean="0"/>
              <a:t>parser</a:t>
            </a:r>
            <a:r>
              <a:rPr lang="pt-BR" dirty="0" smtClean="0"/>
              <a:t> mais complicado</a:t>
            </a:r>
          </a:p>
          <a:p>
            <a:pPr eaLnBrk="1" hangingPunct="1">
              <a:lnSpc>
                <a:spcPct val="90000"/>
              </a:lnSpc>
            </a:pPr>
            <a:r>
              <a:rPr lang="pt-BR" dirty="0" smtClean="0"/>
              <a:t>Eficiência: separação possibilita construir processadores léxicos e sintáticos mais eficientes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Tokens, </a:t>
            </a:r>
            <a:r>
              <a:rPr lang="en-US" dirty="0" err="1" smtClean="0"/>
              <a:t>Padrões</a:t>
            </a:r>
            <a:r>
              <a:rPr lang="en-US" dirty="0" smtClean="0"/>
              <a:t> e </a:t>
            </a:r>
            <a:r>
              <a:rPr lang="en-US" dirty="0" err="1" smtClean="0"/>
              <a:t>Lexemas</a:t>
            </a:r>
            <a:endParaRPr lang="pt-BR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pt-BR" i="1" dirty="0" err="1" smtClean="0"/>
              <a:t>Tokens</a:t>
            </a:r>
            <a:r>
              <a:rPr lang="pt-BR" dirty="0" smtClean="0"/>
              <a:t>: par com o nome do </a:t>
            </a:r>
            <a:r>
              <a:rPr lang="pt-BR" dirty="0" err="1" smtClean="0"/>
              <a:t>token</a:t>
            </a:r>
            <a:r>
              <a:rPr lang="pt-BR" dirty="0" smtClean="0"/>
              <a:t> e atributos opcionais</a:t>
            </a:r>
          </a:p>
          <a:p>
            <a:pPr eaLnBrk="1" hangingPunct="1"/>
            <a:r>
              <a:rPr lang="pt-BR" i="1" dirty="0" smtClean="0"/>
              <a:t>Padrão</a:t>
            </a:r>
            <a:r>
              <a:rPr lang="pt-BR" dirty="0" smtClean="0"/>
              <a:t>: descrição dos possíveis lexemas associados a um tipo de </a:t>
            </a:r>
            <a:r>
              <a:rPr lang="pt-BR" dirty="0" err="1" smtClean="0"/>
              <a:t>token</a:t>
            </a:r>
            <a:endParaRPr lang="pt-BR" dirty="0" smtClean="0"/>
          </a:p>
          <a:p>
            <a:pPr eaLnBrk="1" hangingPunct="1"/>
            <a:r>
              <a:rPr lang="pt-BR" i="1" dirty="0" smtClean="0"/>
              <a:t>Lexema</a:t>
            </a:r>
            <a:r>
              <a:rPr lang="pt-BR" dirty="0" smtClean="0"/>
              <a:t>: sequência de caracteres que casam com o padrão de um tipo de </a:t>
            </a:r>
            <a:r>
              <a:rPr lang="pt-BR" dirty="0" err="1" smtClean="0"/>
              <a:t>token</a:t>
            </a:r>
            <a:r>
              <a:rPr lang="pt-BR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Para a entrada: “var1 = 23”; </a:t>
            </a:r>
          </a:p>
          <a:p>
            <a:pPr lvl="1"/>
            <a:r>
              <a:rPr lang="pt-BR" dirty="0" smtClean="0"/>
              <a:t>Primeiro </a:t>
            </a:r>
            <a:r>
              <a:rPr lang="pt-BR" dirty="0" err="1" smtClean="0"/>
              <a:t>token</a:t>
            </a:r>
            <a:r>
              <a:rPr lang="pt-BR" dirty="0" smtClean="0"/>
              <a:t>: &lt;ID,“var1”&gt;</a:t>
            </a:r>
          </a:p>
          <a:p>
            <a:pPr lvl="1"/>
            <a:r>
              <a:rPr lang="pt-BR" dirty="0" smtClean="0"/>
              <a:t>ID é o tipo do </a:t>
            </a:r>
            <a:r>
              <a:rPr lang="pt-BR" dirty="0" err="1" smtClean="0"/>
              <a:t>token</a:t>
            </a:r>
            <a:endParaRPr lang="pt-BR" dirty="0" smtClean="0"/>
          </a:p>
          <a:p>
            <a:pPr lvl="1"/>
            <a:r>
              <a:rPr lang="pt-BR" dirty="0" smtClean="0"/>
              <a:t>Padrão de ID: “seq. de caracteres seguida por dígito”</a:t>
            </a:r>
          </a:p>
          <a:p>
            <a:pPr lvl="1"/>
            <a:r>
              <a:rPr lang="pt-BR" dirty="0" smtClean="0"/>
              <a:t>Lexema “var1”</a:t>
            </a:r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Observações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Existem conjuntos de strings na entrada que geram o mesmo tipo de </a:t>
            </a:r>
            <a:r>
              <a:rPr lang="pt-BR" dirty="0" err="1" smtClean="0"/>
              <a:t>token</a:t>
            </a:r>
            <a:endParaRPr lang="pt-BR" dirty="0" smtClean="0"/>
          </a:p>
          <a:p>
            <a:pPr lvl="1"/>
            <a:r>
              <a:rPr lang="en-US" dirty="0" err="1" smtClean="0"/>
              <a:t>Exemplo</a:t>
            </a:r>
            <a:r>
              <a:rPr lang="en-US" dirty="0" smtClean="0"/>
              <a:t>: var1, xyz2 </a:t>
            </a:r>
            <a:r>
              <a:rPr lang="en-US" dirty="0" err="1" smtClean="0"/>
              <a:t>são</a:t>
            </a:r>
            <a:r>
              <a:rPr lang="en-US" dirty="0" smtClean="0"/>
              <a:t> tokens do </a:t>
            </a:r>
            <a:r>
              <a:rPr lang="en-US" dirty="0" err="1" smtClean="0"/>
              <a:t>mesmo</a:t>
            </a:r>
            <a:r>
              <a:rPr lang="en-US" dirty="0" smtClean="0"/>
              <a:t> </a:t>
            </a:r>
            <a:r>
              <a:rPr lang="en-US" dirty="0" err="1" smtClean="0"/>
              <a:t>tipo</a:t>
            </a:r>
            <a:r>
              <a:rPr lang="en-US" dirty="0" smtClean="0"/>
              <a:t> ID</a:t>
            </a:r>
          </a:p>
          <a:p>
            <a:r>
              <a:rPr lang="pt-BR" dirty="0" smtClean="0"/>
              <a:t>Símbolos terminais de uma gramática correspondem a </a:t>
            </a:r>
            <a:r>
              <a:rPr lang="pt-BR" dirty="0" err="1" smtClean="0"/>
              <a:t>tokens</a:t>
            </a:r>
            <a:endParaRPr lang="pt-BR" dirty="0" smtClean="0"/>
          </a:p>
          <a:p>
            <a:pPr lvl="1"/>
            <a:r>
              <a:rPr lang="pt-BR" dirty="0" smtClean="0"/>
              <a:t>Exemplo: Palavras reservadas, operadores, identificadores, constantes, </a:t>
            </a:r>
            <a:r>
              <a:rPr lang="pt-BR" dirty="0" err="1" smtClean="0"/>
              <a:t>parenteses</a:t>
            </a:r>
            <a:r>
              <a:rPr lang="pt-BR" dirty="0" smtClean="0"/>
              <a:t>, etc.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Exemplo</a:t>
            </a:r>
          </a:p>
        </p:txBody>
      </p:sp>
      <p:sp>
        <p:nvSpPr>
          <p:cNvPr id="5" name="Rectangle 4"/>
          <p:cNvSpPr/>
          <p:nvPr/>
        </p:nvSpPr>
        <p:spPr>
          <a:xfrm>
            <a:off x="3000364" y="2000240"/>
            <a:ext cx="25426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E = M * C **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Exemplo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00364" y="2000240"/>
            <a:ext cx="25426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E = M * C ** 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19428" y="2041805"/>
            <a:ext cx="290945" cy="4836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ctangle 14"/>
          <p:cNvSpPr/>
          <p:nvPr/>
        </p:nvSpPr>
        <p:spPr>
          <a:xfrm>
            <a:off x="3352362" y="2041805"/>
            <a:ext cx="262812" cy="4836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3657161" y="2046564"/>
            <a:ext cx="359794" cy="4836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ctangle 16"/>
          <p:cNvSpPr/>
          <p:nvPr/>
        </p:nvSpPr>
        <p:spPr>
          <a:xfrm>
            <a:off x="4071934" y="2043968"/>
            <a:ext cx="262812" cy="4836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ctangle 17"/>
          <p:cNvSpPr/>
          <p:nvPr/>
        </p:nvSpPr>
        <p:spPr>
          <a:xfrm>
            <a:off x="4371541" y="2046564"/>
            <a:ext cx="296578" cy="4836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ctangle 18"/>
          <p:cNvSpPr/>
          <p:nvPr/>
        </p:nvSpPr>
        <p:spPr>
          <a:xfrm>
            <a:off x="4704050" y="2043968"/>
            <a:ext cx="407414" cy="4836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ctangle 19"/>
          <p:cNvSpPr/>
          <p:nvPr/>
        </p:nvSpPr>
        <p:spPr>
          <a:xfrm>
            <a:off x="5157359" y="2044401"/>
            <a:ext cx="296578" cy="4836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974</TotalTime>
  <Words>541</Words>
  <PresentationFormat>On-screen Show (4:3)</PresentationFormat>
  <Paragraphs>124</Paragraphs>
  <Slides>22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Equity</vt:lpstr>
      <vt:lpstr>IF688 – Análise Léxica</vt:lpstr>
      <vt:lpstr>Resumo desta aula</vt:lpstr>
      <vt:lpstr>Analisador léxico</vt:lpstr>
      <vt:lpstr>Separação do lexer e parser</vt:lpstr>
      <vt:lpstr>Tokens, Padrões e Lexemas</vt:lpstr>
      <vt:lpstr>Exemplo</vt:lpstr>
      <vt:lpstr>Observações</vt:lpstr>
      <vt:lpstr>Exemplo</vt:lpstr>
      <vt:lpstr>Exemplo</vt:lpstr>
      <vt:lpstr>Exemplo</vt:lpstr>
      <vt:lpstr>Tabela de símbolos</vt:lpstr>
      <vt:lpstr>Expressões regulares</vt:lpstr>
      <vt:lpstr>Operadores</vt:lpstr>
      <vt:lpstr>Identificadores de Pascal</vt:lpstr>
      <vt:lpstr>Tokens de Pascal</vt:lpstr>
      <vt:lpstr>Implementação do lexer</vt:lpstr>
      <vt:lpstr>Lex (para C)</vt:lpstr>
      <vt:lpstr>Descrição em Lex - estrutura</vt:lpstr>
      <vt:lpstr>Descrição em Lex - exemplo</vt:lpstr>
      <vt:lpstr>Descrição em Lex – exemplo (cont.)</vt:lpstr>
      <vt:lpstr>Descrição em Lex – exemplo (cont.)</vt:lpstr>
      <vt:lpstr>Resumo desta aula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IF688 – Teoria e Implementação de Linguagens Computacionais (Compiladores)</dc:title>
  <dc:creator>damorim</dc:creator>
  <cp:lastModifiedBy>damorim</cp:lastModifiedBy>
  <cp:revision>102</cp:revision>
  <dcterms:created xsi:type="dcterms:W3CDTF">2011-02-08T12:11:31Z</dcterms:created>
  <dcterms:modified xsi:type="dcterms:W3CDTF">2011-08-26T19:37:30Z</dcterms:modified>
</cp:coreProperties>
</file>