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0"/>
  </p:notesMasterIdLst>
  <p:sldIdLst>
    <p:sldId id="256" r:id="rId2"/>
    <p:sldId id="258" r:id="rId3"/>
    <p:sldId id="262" r:id="rId4"/>
    <p:sldId id="261" r:id="rId5"/>
    <p:sldId id="260" r:id="rId6"/>
    <p:sldId id="311" r:id="rId7"/>
    <p:sldId id="309" r:id="rId8"/>
    <p:sldId id="310" r:id="rId9"/>
    <p:sldId id="312" r:id="rId10"/>
    <p:sldId id="264" r:id="rId11"/>
    <p:sldId id="266" r:id="rId12"/>
    <p:sldId id="274" r:id="rId13"/>
    <p:sldId id="275" r:id="rId14"/>
    <p:sldId id="289" r:id="rId15"/>
    <p:sldId id="281" r:id="rId16"/>
    <p:sldId id="277" r:id="rId17"/>
    <p:sldId id="291" r:id="rId18"/>
    <p:sldId id="293" r:id="rId19"/>
    <p:sldId id="290" r:id="rId20"/>
    <p:sldId id="294" r:id="rId21"/>
    <p:sldId id="278" r:id="rId22"/>
    <p:sldId id="295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96" r:id="rId31"/>
    <p:sldId id="315" r:id="rId32"/>
    <p:sldId id="316" r:id="rId33"/>
    <p:sldId id="272" r:id="rId34"/>
    <p:sldId id="267" r:id="rId35"/>
    <p:sldId id="313" r:id="rId36"/>
    <p:sldId id="268" r:id="rId37"/>
    <p:sldId id="314" r:id="rId38"/>
    <p:sldId id="298" r:id="rId39"/>
    <p:sldId id="300" r:id="rId40"/>
    <p:sldId id="302" r:id="rId41"/>
    <p:sldId id="303" r:id="rId42"/>
    <p:sldId id="301" r:id="rId43"/>
    <p:sldId id="304" r:id="rId44"/>
    <p:sldId id="305" r:id="rId45"/>
    <p:sldId id="307" r:id="rId46"/>
    <p:sldId id="299" r:id="rId47"/>
    <p:sldId id="306" r:id="rId48"/>
    <p:sldId id="308" r:id="rId4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2" autoAdjust="0"/>
    <p:restoredTop sz="94660"/>
  </p:normalViewPr>
  <p:slideViewPr>
    <p:cSldViewPr>
      <p:cViewPr>
        <p:scale>
          <a:sx n="118" d="100"/>
          <a:sy n="118" d="100"/>
        </p:scale>
        <p:origin x="-198" y="5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525A5-B25A-49AC-8F63-94028D46B0E3}" type="datetimeFigureOut">
              <a:rPr lang="pt-BR" smtClean="0"/>
              <a:pPr/>
              <a:t>23/01/2013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CBF7D-D235-4929-9373-909BBCE9BA6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5164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CBF7D-D235-4929-9373-909BBCE9BA6E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LP = linguagem de programação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CBF7D-D235-4929-9373-909BBCE9BA6E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CBF7D-D235-4929-9373-909BBCE9BA6E}" type="slidenum">
              <a:rPr lang="pt-BR" smtClean="0"/>
              <a:pPr/>
              <a:t>48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23/01/2013</a:t>
            </a:fld>
            <a:endParaRPr lang="pt-B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23/01/2013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23/01/2013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23/01/2013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23/01/2013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23/01/2013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23/01/2013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23/01/2013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23/01/2013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23/01/2013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23/01/2013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23/01/2013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wm.edu/~noonan/animations/rderive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37"/>
            <a:ext cx="7772400" cy="2171714"/>
          </a:xfrm>
        </p:spPr>
        <p:txBody>
          <a:bodyPr>
            <a:normAutofit/>
          </a:bodyPr>
          <a:lstStyle/>
          <a:p>
            <a:r>
              <a:rPr lang="en-US" dirty="0" smtClean="0"/>
              <a:t>IF688 – </a:t>
            </a:r>
            <a:r>
              <a:rPr lang="pt-BR" dirty="0" smtClean="0"/>
              <a:t>Análise</a:t>
            </a:r>
            <a:r>
              <a:rPr lang="en-US" dirty="0" smtClean="0"/>
              <a:t> </a:t>
            </a:r>
            <a:r>
              <a:rPr lang="pt-BR" dirty="0" smtClean="0"/>
              <a:t>Sintática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Top-down e Bottom-up</a:t>
            </a:r>
            <a:endParaRPr lang="pt-BR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285852" y="2357430"/>
            <a:ext cx="6598516" cy="22467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just"/>
            <a:r>
              <a:rPr lang="pt-BR" sz="2800" dirty="0" smtClean="0"/>
              <a:t>Considerando a ordem de criação da árvore sintática, </a:t>
            </a:r>
            <a:r>
              <a:rPr lang="pt-BR" sz="2800" b="1" dirty="0" err="1" smtClean="0"/>
              <a:t>top-down</a:t>
            </a:r>
            <a:r>
              <a:rPr lang="pt-BR" sz="2800" dirty="0" smtClean="0"/>
              <a:t> constrói o nó raiz primeiro e depois os internos em direção aos nós folha.  </a:t>
            </a:r>
            <a:r>
              <a:rPr lang="pt-BR" sz="2800" b="1" dirty="0" err="1" smtClean="0"/>
              <a:t>bottom-up</a:t>
            </a:r>
            <a:r>
              <a:rPr lang="pt-BR" sz="2800" dirty="0" smtClean="0"/>
              <a:t> faz o contrário. 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Top-down</a:t>
            </a:r>
            <a:r>
              <a:rPr lang="pt-BR" dirty="0" smtClean="0"/>
              <a:t> </a:t>
            </a:r>
            <a:r>
              <a:rPr lang="pt-BR" dirty="0" err="1" smtClean="0"/>
              <a:t>parser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2328866"/>
          </a:xfrm>
        </p:spPr>
        <p:txBody>
          <a:bodyPr/>
          <a:lstStyle/>
          <a:p>
            <a:r>
              <a:rPr lang="pt-BR" dirty="0" smtClean="0"/>
              <a:t>Procura sequência de derivações mais a esquerda para se obter uma string de entrada</a:t>
            </a:r>
          </a:p>
          <a:p>
            <a:r>
              <a:rPr lang="pt-BR" dirty="0" smtClean="0"/>
              <a:t>O parse da string </a:t>
            </a:r>
            <a:r>
              <a:rPr lang="en-US" b="1" dirty="0" err="1" smtClean="0">
                <a:sym typeface="Wingdings" pitchFamily="-111" charset="2"/>
              </a:rPr>
              <a:t>abbcbcde</a:t>
            </a:r>
            <a:r>
              <a:rPr lang="en-US" b="1" dirty="0" smtClean="0">
                <a:sym typeface="Wingdings" pitchFamily="-111" charset="2"/>
              </a:rPr>
              <a:t> </a:t>
            </a:r>
            <a:r>
              <a:rPr lang="pt-BR" dirty="0" smtClean="0"/>
              <a:t>é caracterizado pela sequência de derivações abaixo.</a:t>
            </a:r>
          </a:p>
        </p:txBody>
      </p:sp>
      <p:sp>
        <p:nvSpPr>
          <p:cNvPr id="7" name="Rectangle 6"/>
          <p:cNvSpPr/>
          <p:nvPr/>
        </p:nvSpPr>
        <p:spPr>
          <a:xfrm>
            <a:off x="1357290" y="4143380"/>
            <a:ext cx="242889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smtClean="0"/>
              <a:t>  S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err="1" smtClean="0">
                <a:sym typeface="Wingdings" pitchFamily="-111" charset="2"/>
              </a:rPr>
              <a:t>a</a:t>
            </a:r>
            <a:r>
              <a:rPr lang="en-US" sz="2400" i="1" dirty="0" err="1" smtClean="0">
                <a:sym typeface="Wingdings" pitchFamily="-111" charset="2"/>
              </a:rPr>
              <a:t>AB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/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smtClean="0">
                <a:sym typeface="Wingdings" pitchFamily="-111" charset="2"/>
              </a:rPr>
              <a:t>A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i="1" dirty="0" err="1" smtClean="0">
                <a:sym typeface="Wingdings" pitchFamily="-111" charset="2"/>
              </a:rPr>
              <a:t>A</a:t>
            </a:r>
            <a:r>
              <a:rPr lang="en-US" sz="2400" b="1" dirty="0" err="1" smtClean="0">
                <a:sym typeface="Wingdings" pitchFamily="-111" charset="2"/>
              </a:rPr>
              <a:t>bc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sym typeface="Wingdings" pitchFamily="-111" charset="2"/>
              </a:rPr>
              <a:t>|</a:t>
            </a:r>
            <a:r>
              <a:rPr lang="en-US" sz="2400" b="1" dirty="0" smtClean="0">
                <a:sym typeface="Wingdings" pitchFamily="-111" charset="2"/>
              </a:rPr>
              <a:t> b </a:t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err="1" smtClean="0"/>
              <a:t>B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smtClean="0">
                <a:sym typeface="Wingdings" pitchFamily="-111" charset="2"/>
              </a:rPr>
              <a:t>d</a:t>
            </a:r>
            <a:r>
              <a:rPr lang="en-US" sz="2400" dirty="0" smtClean="0"/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4143372" y="4143380"/>
            <a:ext cx="350046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smtClean="0">
                <a:sym typeface="Wingdings" pitchFamily="-111" charset="2"/>
              </a:rPr>
              <a:t>S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b="1" dirty="0" err="1" smtClean="0">
                <a:sym typeface="Wingdings" pitchFamily="-111" charset="2"/>
              </a:rPr>
              <a:t>a</a:t>
            </a:r>
            <a:r>
              <a:rPr lang="en-US" sz="2400" i="1" u="sng" dirty="0" err="1" smtClean="0">
                <a:sym typeface="Wingdings" pitchFamily="-111" charset="2"/>
              </a:rPr>
              <a:t>A</a:t>
            </a:r>
            <a:r>
              <a:rPr lang="en-US" sz="2400" i="1" dirty="0" err="1" smtClean="0">
                <a:sym typeface="Wingdings" pitchFamily="-111" charset="2"/>
              </a:rPr>
              <a:t>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b="1" dirty="0" err="1" smtClean="0">
                <a:sym typeface="Wingdings" pitchFamily="-111" charset="2"/>
              </a:rPr>
              <a:t>a</a:t>
            </a:r>
            <a:r>
              <a:rPr lang="en-US" sz="2400" i="1" u="sng" dirty="0" err="1" smtClean="0">
                <a:sym typeface="Wingdings" pitchFamily="-111" charset="2"/>
              </a:rPr>
              <a:t>A</a:t>
            </a:r>
            <a:r>
              <a:rPr lang="en-US" sz="2400" b="1" dirty="0" err="1" smtClean="0">
                <a:sym typeface="Wingdings" pitchFamily="-111" charset="2"/>
              </a:rPr>
              <a:t>bc</a:t>
            </a:r>
            <a:r>
              <a:rPr lang="en-US" sz="2400" i="1" dirty="0" err="1" smtClean="0">
                <a:sym typeface="Wingdings" pitchFamily="-111" charset="2"/>
              </a:rPr>
              <a:t>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dirty="0" smtClean="0"/>
              <a:t> </a:t>
            </a:r>
            <a:r>
              <a:rPr lang="en-US" sz="2400" b="1" dirty="0" err="1" smtClean="0">
                <a:sym typeface="Wingdings" pitchFamily="-111" charset="2"/>
              </a:rPr>
              <a:t>a</a:t>
            </a:r>
            <a:r>
              <a:rPr lang="en-US" sz="2400" i="1" u="sng" dirty="0" err="1" smtClean="0">
                <a:sym typeface="Wingdings" pitchFamily="-111" charset="2"/>
              </a:rPr>
              <a:t>A</a:t>
            </a:r>
            <a:r>
              <a:rPr lang="en-US" sz="2400" b="1" dirty="0" err="1" smtClean="0">
                <a:sym typeface="Wingdings" pitchFamily="-111" charset="2"/>
              </a:rPr>
              <a:t>bcbc</a:t>
            </a:r>
            <a:r>
              <a:rPr lang="en-US" sz="2400" i="1" dirty="0" err="1" smtClean="0">
                <a:sym typeface="Wingdings" pitchFamily="-111" charset="2"/>
              </a:rPr>
              <a:t>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dirty="0" smtClean="0"/>
              <a:t> </a:t>
            </a:r>
            <a:r>
              <a:rPr lang="en-US" sz="2400" b="1" dirty="0" err="1" smtClean="0">
                <a:sym typeface="Wingdings" pitchFamily="-111" charset="2"/>
              </a:rPr>
              <a:t>abbcbc</a:t>
            </a:r>
            <a:r>
              <a:rPr lang="en-US" sz="2400" u="sng" dirty="0" err="1" smtClean="0">
                <a:sym typeface="Wingdings" pitchFamily="-111" charset="2"/>
              </a:rPr>
              <a:t>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dirty="0" smtClean="0"/>
              <a:t> </a:t>
            </a:r>
            <a:r>
              <a:rPr lang="en-US" sz="2400" b="1" dirty="0" err="1" smtClean="0">
                <a:sym typeface="Wingdings" pitchFamily="-111" charset="2"/>
              </a:rPr>
              <a:t>abbcbcde</a:t>
            </a:r>
            <a:r>
              <a:rPr lang="en-US" sz="2400" b="1" dirty="0" smtClean="0">
                <a:sym typeface="Wingdings" pitchFamily="-111" charset="2"/>
              </a:rPr>
              <a:t> 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Top-down</a:t>
            </a:r>
            <a:r>
              <a:rPr lang="pt-BR" dirty="0" smtClean="0"/>
              <a:t> </a:t>
            </a:r>
            <a:r>
              <a:rPr lang="pt-BR" dirty="0" err="1" smtClean="0"/>
              <a:t>parser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2328866"/>
          </a:xfrm>
        </p:spPr>
        <p:txBody>
          <a:bodyPr/>
          <a:lstStyle/>
          <a:p>
            <a:r>
              <a:rPr lang="pt-BR" dirty="0" smtClean="0"/>
              <a:t>Procura sequência de derivações mais a esquerda para se obter uma string de entrada</a:t>
            </a:r>
          </a:p>
          <a:p>
            <a:r>
              <a:rPr lang="pt-BR" dirty="0" smtClean="0"/>
              <a:t>O parse da string </a:t>
            </a:r>
            <a:r>
              <a:rPr lang="en-US" b="1" dirty="0" err="1" smtClean="0">
                <a:sym typeface="Wingdings" pitchFamily="-111" charset="2"/>
              </a:rPr>
              <a:t>abbcbcde</a:t>
            </a:r>
            <a:r>
              <a:rPr lang="en-US" b="1" dirty="0" smtClean="0">
                <a:sym typeface="Wingdings" pitchFamily="-111" charset="2"/>
              </a:rPr>
              <a:t> </a:t>
            </a:r>
            <a:r>
              <a:rPr lang="pt-BR" dirty="0" smtClean="0"/>
              <a:t>é caracterizado pela sequência de derivações abaixo.</a:t>
            </a:r>
          </a:p>
        </p:txBody>
      </p:sp>
      <p:sp>
        <p:nvSpPr>
          <p:cNvPr id="7" name="Rectangle 6"/>
          <p:cNvSpPr/>
          <p:nvPr/>
        </p:nvSpPr>
        <p:spPr>
          <a:xfrm>
            <a:off x="1357290" y="4143380"/>
            <a:ext cx="242889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smtClean="0"/>
              <a:t>  S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err="1" smtClean="0">
                <a:sym typeface="Wingdings" pitchFamily="-111" charset="2"/>
              </a:rPr>
              <a:t>a</a:t>
            </a:r>
            <a:r>
              <a:rPr lang="en-US" sz="2400" i="1" dirty="0" err="1" smtClean="0">
                <a:sym typeface="Wingdings" pitchFamily="-111" charset="2"/>
              </a:rPr>
              <a:t>AB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/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smtClean="0">
                <a:sym typeface="Wingdings" pitchFamily="-111" charset="2"/>
              </a:rPr>
              <a:t>A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i="1" dirty="0" err="1" smtClean="0">
                <a:sym typeface="Wingdings" pitchFamily="-111" charset="2"/>
              </a:rPr>
              <a:t>A</a:t>
            </a:r>
            <a:r>
              <a:rPr lang="en-US" sz="2400" b="1" dirty="0" err="1" smtClean="0">
                <a:sym typeface="Wingdings" pitchFamily="-111" charset="2"/>
              </a:rPr>
              <a:t>bc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sym typeface="Wingdings" pitchFamily="-111" charset="2"/>
              </a:rPr>
              <a:t>|</a:t>
            </a:r>
            <a:r>
              <a:rPr lang="en-US" sz="2400" b="1" dirty="0" smtClean="0">
                <a:sym typeface="Wingdings" pitchFamily="-111" charset="2"/>
              </a:rPr>
              <a:t> b </a:t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err="1" smtClean="0"/>
              <a:t>B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smtClean="0">
                <a:sym typeface="Wingdings" pitchFamily="-111" charset="2"/>
              </a:rPr>
              <a:t>d</a:t>
            </a:r>
            <a:r>
              <a:rPr lang="en-US" sz="2400" dirty="0" smtClean="0"/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4143372" y="4143380"/>
            <a:ext cx="350046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smtClean="0">
                <a:sym typeface="Wingdings" pitchFamily="-111" charset="2"/>
              </a:rPr>
              <a:t>S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b="1" dirty="0" err="1" smtClean="0">
                <a:sym typeface="Wingdings" pitchFamily="-111" charset="2"/>
              </a:rPr>
              <a:t>a</a:t>
            </a:r>
            <a:r>
              <a:rPr lang="en-US" sz="2400" i="1" u="sng" dirty="0" err="1" smtClean="0">
                <a:sym typeface="Wingdings" pitchFamily="-111" charset="2"/>
              </a:rPr>
              <a:t>A</a:t>
            </a:r>
            <a:r>
              <a:rPr lang="en-US" sz="2400" i="1" dirty="0" err="1" smtClean="0">
                <a:sym typeface="Wingdings" pitchFamily="-111" charset="2"/>
              </a:rPr>
              <a:t>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b="1" dirty="0" err="1" smtClean="0">
                <a:sym typeface="Wingdings" pitchFamily="-111" charset="2"/>
              </a:rPr>
              <a:t>a</a:t>
            </a:r>
            <a:r>
              <a:rPr lang="en-US" sz="2400" i="1" u="sng" dirty="0" err="1" smtClean="0">
                <a:sym typeface="Wingdings" pitchFamily="-111" charset="2"/>
              </a:rPr>
              <a:t>A</a:t>
            </a:r>
            <a:r>
              <a:rPr lang="en-US" sz="2400" b="1" dirty="0" err="1" smtClean="0">
                <a:sym typeface="Wingdings" pitchFamily="-111" charset="2"/>
              </a:rPr>
              <a:t>bc</a:t>
            </a:r>
            <a:r>
              <a:rPr lang="en-US" sz="2400" i="1" dirty="0" err="1" smtClean="0">
                <a:sym typeface="Wingdings" pitchFamily="-111" charset="2"/>
              </a:rPr>
              <a:t>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dirty="0" smtClean="0"/>
              <a:t> </a:t>
            </a:r>
            <a:r>
              <a:rPr lang="en-US" sz="2400" b="1" dirty="0" err="1" smtClean="0">
                <a:sym typeface="Wingdings" pitchFamily="-111" charset="2"/>
              </a:rPr>
              <a:t>a</a:t>
            </a:r>
            <a:r>
              <a:rPr lang="en-US" sz="2400" i="1" u="sng" dirty="0" err="1" smtClean="0">
                <a:sym typeface="Wingdings" pitchFamily="-111" charset="2"/>
              </a:rPr>
              <a:t>A</a:t>
            </a:r>
            <a:r>
              <a:rPr lang="en-US" sz="2400" b="1" dirty="0" err="1" smtClean="0">
                <a:sym typeface="Wingdings" pitchFamily="-111" charset="2"/>
              </a:rPr>
              <a:t>bcbc</a:t>
            </a:r>
            <a:r>
              <a:rPr lang="en-US" sz="2400" i="1" dirty="0" err="1" smtClean="0">
                <a:sym typeface="Wingdings" pitchFamily="-111" charset="2"/>
              </a:rPr>
              <a:t>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dirty="0" smtClean="0"/>
              <a:t> </a:t>
            </a:r>
            <a:r>
              <a:rPr lang="en-US" sz="2400" b="1" dirty="0" err="1" smtClean="0">
                <a:sym typeface="Wingdings" pitchFamily="-111" charset="2"/>
              </a:rPr>
              <a:t>abbcbc</a:t>
            </a:r>
            <a:r>
              <a:rPr lang="en-US" sz="2400" u="sng" dirty="0" err="1" smtClean="0">
                <a:sym typeface="Wingdings" pitchFamily="-111" charset="2"/>
              </a:rPr>
              <a:t>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dirty="0" smtClean="0"/>
              <a:t> </a:t>
            </a:r>
            <a:r>
              <a:rPr lang="en-US" sz="2400" b="1" dirty="0" err="1" smtClean="0">
                <a:sym typeface="Wingdings" pitchFamily="-111" charset="2"/>
              </a:rPr>
              <a:t>abbcbcde</a:t>
            </a:r>
            <a:r>
              <a:rPr lang="en-US" sz="2400" b="1" dirty="0" smtClean="0">
                <a:sym typeface="Wingdings" pitchFamily="-111" charset="2"/>
              </a:rPr>
              <a:t> </a:t>
            </a:r>
            <a:endParaRPr lang="en-US" sz="2400" dirty="0" smtClean="0"/>
          </a:p>
        </p:txBody>
      </p:sp>
      <p:sp>
        <p:nvSpPr>
          <p:cNvPr id="9" name="Rectangular Callout 8"/>
          <p:cNvSpPr/>
          <p:nvPr/>
        </p:nvSpPr>
        <p:spPr>
          <a:xfrm>
            <a:off x="4214810" y="5572140"/>
            <a:ext cx="3525542" cy="1142984"/>
          </a:xfrm>
          <a:prstGeom prst="wedgeRectCallout">
            <a:avLst>
              <a:gd name="adj1" fmla="val -40791"/>
              <a:gd name="adj2" fmla="val -1034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Note a preferência da produção mais </a:t>
            </a:r>
            <a:r>
              <a:rPr lang="en-US" sz="2400" dirty="0" smtClean="0"/>
              <a:t>à</a:t>
            </a:r>
            <a:r>
              <a:rPr lang="pt-BR" sz="2400" dirty="0" smtClean="0"/>
              <a:t> esquerda 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método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1900238"/>
          </a:xfrm>
        </p:spPr>
        <p:txBody>
          <a:bodyPr/>
          <a:lstStyle/>
          <a:p>
            <a:r>
              <a:rPr lang="pt-BR" dirty="0" smtClean="0"/>
              <a:t>Inicie com símbolo raiz</a:t>
            </a:r>
          </a:p>
          <a:p>
            <a:r>
              <a:rPr lang="pt-BR" dirty="0" smtClean="0"/>
              <a:t>Consuma </a:t>
            </a:r>
            <a:r>
              <a:rPr lang="pt-BR" dirty="0" err="1" smtClean="0"/>
              <a:t>tokens</a:t>
            </a:r>
            <a:r>
              <a:rPr lang="pt-BR" dirty="0" smtClean="0"/>
              <a:t> da esquerda para direita</a:t>
            </a:r>
          </a:p>
          <a:p>
            <a:r>
              <a:rPr lang="pt-BR" dirty="0" smtClean="0"/>
              <a:t>Decida que produção aplicar</a:t>
            </a:r>
          </a:p>
        </p:txBody>
      </p:sp>
      <p:sp>
        <p:nvSpPr>
          <p:cNvPr id="4" name="Rectangle 3"/>
          <p:cNvSpPr/>
          <p:nvPr/>
        </p:nvSpPr>
        <p:spPr>
          <a:xfrm>
            <a:off x="785786" y="3500438"/>
            <a:ext cx="242889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smtClean="0"/>
              <a:t>  S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err="1" smtClean="0">
                <a:sym typeface="Wingdings" pitchFamily="-111" charset="2"/>
              </a:rPr>
              <a:t>a</a:t>
            </a:r>
            <a:r>
              <a:rPr lang="en-US" sz="2400" i="1" dirty="0" err="1" smtClean="0">
                <a:sym typeface="Wingdings" pitchFamily="-111" charset="2"/>
              </a:rPr>
              <a:t>AB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/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smtClean="0">
                <a:sym typeface="Wingdings" pitchFamily="-111" charset="2"/>
              </a:rPr>
              <a:t>A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i="1" dirty="0" err="1" smtClean="0">
                <a:sym typeface="Wingdings" pitchFamily="-111" charset="2"/>
              </a:rPr>
              <a:t>A</a:t>
            </a:r>
            <a:r>
              <a:rPr lang="en-US" sz="2400" b="1" dirty="0" err="1" smtClean="0">
                <a:sym typeface="Wingdings" pitchFamily="-111" charset="2"/>
              </a:rPr>
              <a:t>bc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sym typeface="Wingdings" pitchFamily="-111" charset="2"/>
              </a:rPr>
              <a:t>|</a:t>
            </a:r>
            <a:r>
              <a:rPr lang="en-US" sz="2400" b="1" dirty="0" smtClean="0">
                <a:sym typeface="Wingdings" pitchFamily="-111" charset="2"/>
              </a:rPr>
              <a:t> b </a:t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err="1" smtClean="0"/>
              <a:t>B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smtClean="0">
                <a:sym typeface="Wingdings" pitchFamily="-111" charset="2"/>
              </a:rPr>
              <a:t>d</a:t>
            </a:r>
            <a:r>
              <a:rPr lang="en-US" sz="2400" dirty="0" smtClean="0"/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3500430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a </a:t>
            </a:r>
            <a:endParaRPr lang="en-US" sz="24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3929058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4357686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4786314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5214942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5643570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6072198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d </a:t>
            </a:r>
            <a:endParaRPr lang="en-US" sz="24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6500826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e </a:t>
            </a:r>
            <a:endParaRPr lang="en-US" sz="2400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7286644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smtClean="0">
                <a:sym typeface="Wingdings" pitchFamily="-111" charset="2"/>
              </a:rPr>
              <a:t>S</a:t>
            </a:r>
            <a:endParaRPr lang="en-US" sz="24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método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1900238"/>
          </a:xfrm>
        </p:spPr>
        <p:txBody>
          <a:bodyPr/>
          <a:lstStyle/>
          <a:p>
            <a:r>
              <a:rPr lang="pt-BR" dirty="0" smtClean="0"/>
              <a:t>Inicie com símbolo raiz</a:t>
            </a:r>
          </a:p>
          <a:p>
            <a:r>
              <a:rPr lang="pt-BR" dirty="0" smtClean="0"/>
              <a:t>Consuma </a:t>
            </a:r>
            <a:r>
              <a:rPr lang="pt-BR" dirty="0" err="1" smtClean="0"/>
              <a:t>tokens</a:t>
            </a:r>
            <a:r>
              <a:rPr lang="pt-BR" dirty="0" smtClean="0"/>
              <a:t> da esquerda para direita</a:t>
            </a:r>
          </a:p>
          <a:p>
            <a:r>
              <a:rPr lang="pt-BR" dirty="0" smtClean="0"/>
              <a:t>Decida que produção aplicar</a:t>
            </a:r>
          </a:p>
        </p:txBody>
      </p:sp>
      <p:sp>
        <p:nvSpPr>
          <p:cNvPr id="4" name="Rectangle 3"/>
          <p:cNvSpPr/>
          <p:nvPr/>
        </p:nvSpPr>
        <p:spPr>
          <a:xfrm>
            <a:off x="785786" y="3500438"/>
            <a:ext cx="242889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smtClean="0"/>
              <a:t>  S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err="1" smtClean="0">
                <a:solidFill>
                  <a:srgbClr val="FF0000"/>
                </a:solidFill>
                <a:sym typeface="Wingdings" pitchFamily="-111" charset="2"/>
              </a:rPr>
              <a:t>a</a:t>
            </a:r>
            <a:r>
              <a:rPr lang="en-US" sz="2400" i="1" dirty="0" err="1" smtClean="0">
                <a:solidFill>
                  <a:srgbClr val="FF0000"/>
                </a:solidFill>
                <a:sym typeface="Wingdings" pitchFamily="-111" charset="2"/>
              </a:rPr>
              <a:t>AB</a:t>
            </a:r>
            <a:r>
              <a:rPr lang="en-US" sz="2400" b="1" dirty="0" err="1" smtClean="0">
                <a:solidFill>
                  <a:srgbClr val="FF0000"/>
                </a:solidFill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/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smtClean="0">
                <a:sym typeface="Wingdings" pitchFamily="-111" charset="2"/>
              </a:rPr>
              <a:t>A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i="1" dirty="0" err="1" smtClean="0">
                <a:sym typeface="Wingdings" pitchFamily="-111" charset="2"/>
              </a:rPr>
              <a:t>A</a:t>
            </a:r>
            <a:r>
              <a:rPr lang="en-US" sz="2400" b="1" dirty="0" err="1" smtClean="0">
                <a:sym typeface="Wingdings" pitchFamily="-111" charset="2"/>
              </a:rPr>
              <a:t>bc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sym typeface="Wingdings" pitchFamily="-111" charset="2"/>
              </a:rPr>
              <a:t>|</a:t>
            </a:r>
            <a:r>
              <a:rPr lang="en-US" sz="2400" b="1" dirty="0" smtClean="0">
                <a:sym typeface="Wingdings" pitchFamily="-111" charset="2"/>
              </a:rPr>
              <a:t> b </a:t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err="1" smtClean="0"/>
              <a:t>B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smtClean="0">
                <a:sym typeface="Wingdings" pitchFamily="-111" charset="2"/>
              </a:rPr>
              <a:t>d</a:t>
            </a:r>
            <a:r>
              <a:rPr lang="en-US" sz="2400" dirty="0" smtClean="0"/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3500430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a </a:t>
            </a:r>
            <a:endParaRPr lang="en-US" sz="24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3929058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4357686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4786314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5214942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5643570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6072198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d </a:t>
            </a:r>
            <a:endParaRPr lang="en-US" sz="24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6500826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e </a:t>
            </a:r>
            <a:endParaRPr lang="en-US" sz="2400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7286644" y="3500438"/>
            <a:ext cx="110178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b="1" dirty="0" err="1" smtClean="0">
                <a:sym typeface="Wingdings" pitchFamily="-111" charset="2"/>
              </a:rPr>
              <a:t>a</a:t>
            </a:r>
            <a:r>
              <a:rPr lang="en-US" sz="2400" i="1" dirty="0" err="1" smtClean="0">
                <a:sym typeface="Wingdings" pitchFamily="-111" charset="2"/>
              </a:rPr>
              <a:t>AB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método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1900238"/>
          </a:xfrm>
        </p:spPr>
        <p:txBody>
          <a:bodyPr/>
          <a:lstStyle/>
          <a:p>
            <a:r>
              <a:rPr lang="pt-BR" dirty="0" smtClean="0"/>
              <a:t>Inicie com símbolo raiz</a:t>
            </a:r>
          </a:p>
          <a:p>
            <a:r>
              <a:rPr lang="pt-BR" dirty="0" smtClean="0"/>
              <a:t>Consuma </a:t>
            </a:r>
            <a:r>
              <a:rPr lang="pt-BR" dirty="0" err="1" smtClean="0"/>
              <a:t>tokens</a:t>
            </a:r>
            <a:r>
              <a:rPr lang="pt-BR" dirty="0" smtClean="0"/>
              <a:t> da esquerda para direita</a:t>
            </a:r>
          </a:p>
          <a:p>
            <a:r>
              <a:rPr lang="pt-BR" dirty="0" smtClean="0"/>
              <a:t>Decida que produção aplicar</a:t>
            </a:r>
          </a:p>
        </p:txBody>
      </p:sp>
      <p:sp>
        <p:nvSpPr>
          <p:cNvPr id="4" name="Rectangle 3"/>
          <p:cNvSpPr/>
          <p:nvPr/>
        </p:nvSpPr>
        <p:spPr>
          <a:xfrm>
            <a:off x="785786" y="3500438"/>
            <a:ext cx="242889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smtClean="0"/>
              <a:t>  S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err="1" smtClean="0">
                <a:solidFill>
                  <a:schemeClr val="tx1"/>
                </a:solidFill>
                <a:sym typeface="Wingdings" pitchFamily="-111" charset="2"/>
              </a:rPr>
              <a:t>a</a:t>
            </a:r>
            <a:r>
              <a:rPr lang="en-US" sz="2400" i="1" dirty="0" err="1" smtClean="0">
                <a:solidFill>
                  <a:schemeClr val="tx1"/>
                </a:solidFill>
                <a:sym typeface="Wingdings" pitchFamily="-111" charset="2"/>
              </a:rPr>
              <a:t>AB</a:t>
            </a:r>
            <a:r>
              <a:rPr lang="en-US" sz="2400" b="1" dirty="0" err="1" smtClean="0">
                <a:solidFill>
                  <a:schemeClr val="tx1"/>
                </a:solidFill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/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smtClean="0">
                <a:sym typeface="Wingdings" pitchFamily="-111" charset="2"/>
              </a:rPr>
              <a:t>A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i="1" dirty="0" err="1" smtClean="0">
                <a:sym typeface="Wingdings" pitchFamily="-111" charset="2"/>
              </a:rPr>
              <a:t>A</a:t>
            </a:r>
            <a:r>
              <a:rPr lang="en-US" sz="2400" b="1" dirty="0" err="1" smtClean="0">
                <a:sym typeface="Wingdings" pitchFamily="-111" charset="2"/>
              </a:rPr>
              <a:t>bc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sym typeface="Wingdings" pitchFamily="-111" charset="2"/>
              </a:rPr>
              <a:t>|</a:t>
            </a:r>
            <a:r>
              <a:rPr lang="en-US" sz="2400" b="1" dirty="0" smtClean="0">
                <a:sym typeface="Wingdings" pitchFamily="-111" charset="2"/>
              </a:rPr>
              <a:t> b </a:t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err="1" smtClean="0"/>
              <a:t>B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smtClean="0">
                <a:sym typeface="Wingdings" pitchFamily="-111" charset="2"/>
              </a:rPr>
              <a:t>d</a:t>
            </a:r>
            <a:r>
              <a:rPr lang="en-US" sz="2400" dirty="0" smtClean="0"/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3500430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a </a:t>
            </a:r>
            <a:endParaRPr lang="en-US" sz="24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3929058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4357686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4786314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5214942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5643570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6072198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d </a:t>
            </a:r>
            <a:endParaRPr lang="en-US" sz="24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6500826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e </a:t>
            </a:r>
            <a:endParaRPr lang="en-US" sz="2400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7286644" y="3500438"/>
            <a:ext cx="95776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err="1" smtClean="0">
                <a:sym typeface="Wingdings" pitchFamily="-111" charset="2"/>
              </a:rPr>
              <a:t>AB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endParaRPr lang="en-US" sz="2400" b="1" dirty="0" smtClean="0"/>
          </a:p>
        </p:txBody>
      </p:sp>
      <p:sp>
        <p:nvSpPr>
          <p:cNvPr id="15" name="Rectangular Callout 14"/>
          <p:cNvSpPr/>
          <p:nvPr/>
        </p:nvSpPr>
        <p:spPr>
          <a:xfrm>
            <a:off x="2000232" y="4929198"/>
            <a:ext cx="1714512" cy="928694"/>
          </a:xfrm>
          <a:prstGeom prst="wedgeRectCallout">
            <a:avLst>
              <a:gd name="adj1" fmla="val -37616"/>
              <a:gd name="adj2" fmla="val -1163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escolha!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método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1900238"/>
          </a:xfrm>
        </p:spPr>
        <p:txBody>
          <a:bodyPr/>
          <a:lstStyle/>
          <a:p>
            <a:r>
              <a:rPr lang="pt-BR" dirty="0" smtClean="0"/>
              <a:t>Inicie com símbolo raiz</a:t>
            </a:r>
          </a:p>
          <a:p>
            <a:r>
              <a:rPr lang="pt-BR" dirty="0" smtClean="0"/>
              <a:t>Consuma </a:t>
            </a:r>
            <a:r>
              <a:rPr lang="pt-BR" dirty="0" err="1" smtClean="0"/>
              <a:t>tokens</a:t>
            </a:r>
            <a:r>
              <a:rPr lang="pt-BR" dirty="0" smtClean="0"/>
              <a:t> da esquerda para direita</a:t>
            </a:r>
          </a:p>
          <a:p>
            <a:r>
              <a:rPr lang="pt-BR" dirty="0" smtClean="0"/>
              <a:t>Decida que produção aplicar</a:t>
            </a:r>
          </a:p>
        </p:txBody>
      </p:sp>
      <p:sp>
        <p:nvSpPr>
          <p:cNvPr id="4" name="Rectangle 3"/>
          <p:cNvSpPr/>
          <p:nvPr/>
        </p:nvSpPr>
        <p:spPr>
          <a:xfrm>
            <a:off x="785786" y="3500438"/>
            <a:ext cx="242889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smtClean="0"/>
              <a:t>  S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err="1" smtClean="0">
                <a:sym typeface="Wingdings" pitchFamily="-111" charset="2"/>
              </a:rPr>
              <a:t>a</a:t>
            </a:r>
            <a:r>
              <a:rPr lang="en-US" sz="2400" i="1" dirty="0" err="1" smtClean="0">
                <a:sym typeface="Wingdings" pitchFamily="-111" charset="2"/>
              </a:rPr>
              <a:t>AB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/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smtClean="0">
                <a:sym typeface="Wingdings" pitchFamily="-111" charset="2"/>
              </a:rPr>
              <a:t>A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i="1" dirty="0" err="1" smtClean="0">
                <a:sym typeface="Wingdings" pitchFamily="-111" charset="2"/>
              </a:rPr>
              <a:t>A</a:t>
            </a:r>
            <a:r>
              <a:rPr lang="en-US" sz="2400" b="1" dirty="0" err="1" smtClean="0">
                <a:sym typeface="Wingdings" pitchFamily="-111" charset="2"/>
              </a:rPr>
              <a:t>bc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sym typeface="Wingdings" pitchFamily="-111" charset="2"/>
              </a:rPr>
              <a:t>|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sym typeface="Wingdings" pitchFamily="-111" charset="2"/>
              </a:rPr>
              <a:t>b</a:t>
            </a:r>
            <a:r>
              <a:rPr lang="en-US" sz="2400" b="1" dirty="0" smtClean="0">
                <a:sym typeface="Wingdings" pitchFamily="-111" charset="2"/>
              </a:rPr>
              <a:t> </a:t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err="1" smtClean="0"/>
              <a:t>B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smtClean="0">
                <a:sym typeface="Wingdings" pitchFamily="-111" charset="2"/>
              </a:rPr>
              <a:t>d</a:t>
            </a:r>
            <a:r>
              <a:rPr lang="en-US" sz="2400" dirty="0" smtClean="0"/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3500430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a </a:t>
            </a:r>
            <a:endParaRPr lang="en-US" sz="24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3929058" y="3500438"/>
            <a:ext cx="357190" cy="4616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4357686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4786314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5214942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5643570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6072198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d </a:t>
            </a:r>
            <a:endParaRPr lang="en-US" sz="24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6500826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e </a:t>
            </a:r>
            <a:endParaRPr lang="en-US" sz="2400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7286644" y="3500438"/>
            <a:ext cx="88575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b="1" dirty="0" err="1" smtClean="0">
                <a:sym typeface="Wingdings" pitchFamily="-111" charset="2"/>
              </a:rPr>
              <a:t>b</a:t>
            </a:r>
            <a:r>
              <a:rPr lang="en-US" sz="2400" i="1" dirty="0" err="1" smtClean="0">
                <a:sym typeface="Wingdings" pitchFamily="-111" charset="2"/>
              </a:rPr>
              <a:t>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método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1900238"/>
          </a:xfrm>
        </p:spPr>
        <p:txBody>
          <a:bodyPr/>
          <a:lstStyle/>
          <a:p>
            <a:r>
              <a:rPr lang="pt-BR" dirty="0" smtClean="0"/>
              <a:t>Inicie com símbolo raiz</a:t>
            </a:r>
          </a:p>
          <a:p>
            <a:r>
              <a:rPr lang="pt-BR" dirty="0" smtClean="0"/>
              <a:t>Consuma </a:t>
            </a:r>
            <a:r>
              <a:rPr lang="pt-BR" dirty="0" err="1" smtClean="0"/>
              <a:t>tokens</a:t>
            </a:r>
            <a:r>
              <a:rPr lang="pt-BR" dirty="0" smtClean="0"/>
              <a:t> da esquerda para direita</a:t>
            </a:r>
          </a:p>
          <a:p>
            <a:r>
              <a:rPr lang="pt-BR" dirty="0" smtClean="0"/>
              <a:t>Decida que produção aplicar</a:t>
            </a:r>
          </a:p>
        </p:txBody>
      </p:sp>
      <p:sp>
        <p:nvSpPr>
          <p:cNvPr id="4" name="Rectangle 3"/>
          <p:cNvSpPr/>
          <p:nvPr/>
        </p:nvSpPr>
        <p:spPr>
          <a:xfrm>
            <a:off x="785786" y="3500438"/>
            <a:ext cx="242889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smtClean="0"/>
              <a:t>  S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err="1" smtClean="0">
                <a:sym typeface="Wingdings" pitchFamily="-111" charset="2"/>
              </a:rPr>
              <a:t>a</a:t>
            </a:r>
            <a:r>
              <a:rPr lang="en-US" sz="2400" i="1" dirty="0" err="1" smtClean="0">
                <a:sym typeface="Wingdings" pitchFamily="-111" charset="2"/>
              </a:rPr>
              <a:t>AB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/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smtClean="0">
                <a:sym typeface="Wingdings" pitchFamily="-111" charset="2"/>
              </a:rPr>
              <a:t>A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i="1" dirty="0" err="1" smtClean="0">
                <a:sym typeface="Wingdings" pitchFamily="-111" charset="2"/>
              </a:rPr>
              <a:t>A</a:t>
            </a:r>
            <a:r>
              <a:rPr lang="en-US" sz="2400" b="1" dirty="0" err="1" smtClean="0">
                <a:sym typeface="Wingdings" pitchFamily="-111" charset="2"/>
              </a:rPr>
              <a:t>bc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sym typeface="Wingdings" pitchFamily="-111" charset="2"/>
              </a:rPr>
              <a:t>|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sym typeface="Wingdings" pitchFamily="-111" charset="2"/>
              </a:rPr>
              <a:t>b</a:t>
            </a:r>
            <a:r>
              <a:rPr lang="en-US" sz="2400" b="1" dirty="0" smtClean="0">
                <a:sym typeface="Wingdings" pitchFamily="-111" charset="2"/>
              </a:rPr>
              <a:t> </a:t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err="1" smtClean="0"/>
              <a:t>B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smtClean="0">
                <a:sym typeface="Wingdings" pitchFamily="-111" charset="2"/>
              </a:rPr>
              <a:t>d</a:t>
            </a:r>
            <a:r>
              <a:rPr lang="en-US" sz="2400" dirty="0" smtClean="0"/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3500430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a </a:t>
            </a:r>
            <a:endParaRPr lang="en-US" sz="24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3929058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4357686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4786314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5214942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5643570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6072198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d </a:t>
            </a:r>
            <a:endParaRPr lang="en-US" sz="24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6500826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e </a:t>
            </a:r>
            <a:endParaRPr lang="en-US" sz="2400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7286644" y="3500438"/>
            <a:ext cx="642942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smtClean="0">
                <a:sym typeface="Wingdings" pitchFamily="-111" charset="2"/>
              </a:rPr>
              <a:t>B</a:t>
            </a:r>
            <a:r>
              <a:rPr lang="en-US" sz="2400" b="1" dirty="0" smtClean="0">
                <a:sym typeface="Wingdings" pitchFamily="-111" charset="2"/>
              </a:rPr>
              <a:t>e</a:t>
            </a:r>
            <a:endParaRPr lang="en-US" sz="2400" b="1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4572000" y="4643446"/>
            <a:ext cx="67358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pt-BR" sz="60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14942" y="4929198"/>
            <a:ext cx="1715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erro.  </a:t>
            </a:r>
            <a:r>
              <a:rPr lang="pt-BR" dirty="0" err="1" smtClean="0"/>
              <a:t>Backtrack</a:t>
            </a:r>
            <a:r>
              <a:rPr lang="pt-BR" dirty="0" smtClean="0"/>
              <a:t>!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método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1900238"/>
          </a:xfrm>
        </p:spPr>
        <p:txBody>
          <a:bodyPr/>
          <a:lstStyle/>
          <a:p>
            <a:r>
              <a:rPr lang="pt-BR" dirty="0" smtClean="0"/>
              <a:t>Inicie com símbolo raiz</a:t>
            </a:r>
          </a:p>
          <a:p>
            <a:r>
              <a:rPr lang="pt-BR" dirty="0" smtClean="0"/>
              <a:t>Consuma </a:t>
            </a:r>
            <a:r>
              <a:rPr lang="pt-BR" dirty="0" err="1" smtClean="0"/>
              <a:t>tokens</a:t>
            </a:r>
            <a:r>
              <a:rPr lang="pt-BR" dirty="0" smtClean="0"/>
              <a:t> da esquerda para direita</a:t>
            </a:r>
          </a:p>
          <a:p>
            <a:r>
              <a:rPr lang="pt-BR" dirty="0" smtClean="0"/>
              <a:t>Decida que produção aplicar</a:t>
            </a:r>
          </a:p>
        </p:txBody>
      </p:sp>
      <p:sp>
        <p:nvSpPr>
          <p:cNvPr id="4" name="Rectangle 3"/>
          <p:cNvSpPr/>
          <p:nvPr/>
        </p:nvSpPr>
        <p:spPr>
          <a:xfrm>
            <a:off x="785786" y="3500438"/>
            <a:ext cx="242889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smtClean="0"/>
              <a:t>  S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err="1" smtClean="0">
                <a:solidFill>
                  <a:schemeClr val="tx1"/>
                </a:solidFill>
                <a:sym typeface="Wingdings" pitchFamily="-111" charset="2"/>
              </a:rPr>
              <a:t>a</a:t>
            </a:r>
            <a:r>
              <a:rPr lang="en-US" sz="2400" i="1" dirty="0" err="1" smtClean="0">
                <a:solidFill>
                  <a:schemeClr val="tx1"/>
                </a:solidFill>
                <a:sym typeface="Wingdings" pitchFamily="-111" charset="2"/>
              </a:rPr>
              <a:t>AB</a:t>
            </a:r>
            <a:r>
              <a:rPr lang="en-US" sz="2400" b="1" dirty="0" err="1" smtClean="0">
                <a:solidFill>
                  <a:schemeClr val="tx1"/>
                </a:solidFill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/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smtClean="0">
                <a:sym typeface="Wingdings" pitchFamily="-111" charset="2"/>
              </a:rPr>
              <a:t>A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i="1" dirty="0" err="1" smtClean="0">
                <a:sym typeface="Wingdings" pitchFamily="-111" charset="2"/>
              </a:rPr>
              <a:t>A</a:t>
            </a:r>
            <a:r>
              <a:rPr lang="en-US" sz="2400" b="1" dirty="0" err="1" smtClean="0">
                <a:sym typeface="Wingdings" pitchFamily="-111" charset="2"/>
              </a:rPr>
              <a:t>bc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sym typeface="Wingdings" pitchFamily="-111" charset="2"/>
              </a:rPr>
              <a:t>|</a:t>
            </a:r>
            <a:r>
              <a:rPr lang="en-US" sz="2400" b="1" dirty="0" smtClean="0">
                <a:sym typeface="Wingdings" pitchFamily="-111" charset="2"/>
              </a:rPr>
              <a:t> b </a:t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err="1" smtClean="0"/>
              <a:t>B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smtClean="0">
                <a:sym typeface="Wingdings" pitchFamily="-111" charset="2"/>
              </a:rPr>
              <a:t>d</a:t>
            </a:r>
            <a:r>
              <a:rPr lang="en-US" sz="2400" dirty="0" smtClean="0"/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3500430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a </a:t>
            </a:r>
            <a:endParaRPr lang="en-US" sz="24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3929058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4357686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4786314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5214942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5643570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6072198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d </a:t>
            </a:r>
            <a:endParaRPr lang="en-US" sz="24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6500826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e </a:t>
            </a:r>
            <a:endParaRPr lang="en-US" sz="2400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7286644" y="3500438"/>
            <a:ext cx="95776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err="1" smtClean="0">
                <a:sym typeface="Wingdings" pitchFamily="-111" charset="2"/>
              </a:rPr>
              <a:t>AB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endParaRPr lang="en-US" sz="2400" b="1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785786" y="5357826"/>
            <a:ext cx="2490070" cy="120032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Restaura estado anterior a última escolha</a:t>
            </a:r>
            <a:endParaRPr lang="pt-BR" sz="2400" dirty="0"/>
          </a:p>
        </p:txBody>
      </p:sp>
      <p:sp>
        <p:nvSpPr>
          <p:cNvPr id="15" name="Rectangular Callout 14"/>
          <p:cNvSpPr/>
          <p:nvPr/>
        </p:nvSpPr>
        <p:spPr>
          <a:xfrm>
            <a:off x="3441825" y="4857760"/>
            <a:ext cx="1714512" cy="928694"/>
          </a:xfrm>
          <a:prstGeom prst="wedgeRectCallout">
            <a:avLst>
              <a:gd name="adj1" fmla="val -89044"/>
              <a:gd name="adj2" fmla="val -1116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Faz outra</a:t>
            </a:r>
          </a:p>
          <a:p>
            <a:pPr algn="ctr"/>
            <a:r>
              <a:rPr lang="pt-BR" sz="2400" dirty="0" smtClean="0"/>
              <a:t>escolha!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método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1900238"/>
          </a:xfrm>
        </p:spPr>
        <p:txBody>
          <a:bodyPr/>
          <a:lstStyle/>
          <a:p>
            <a:r>
              <a:rPr lang="pt-BR" dirty="0" smtClean="0"/>
              <a:t>Inicie com símbolo raiz</a:t>
            </a:r>
          </a:p>
          <a:p>
            <a:r>
              <a:rPr lang="pt-BR" dirty="0" smtClean="0"/>
              <a:t>Consuma </a:t>
            </a:r>
            <a:r>
              <a:rPr lang="pt-BR" dirty="0" err="1" smtClean="0"/>
              <a:t>tokens</a:t>
            </a:r>
            <a:r>
              <a:rPr lang="pt-BR" dirty="0" smtClean="0"/>
              <a:t> da esquerda para direita</a:t>
            </a:r>
          </a:p>
          <a:p>
            <a:r>
              <a:rPr lang="pt-BR" dirty="0" smtClean="0"/>
              <a:t>Decida que produção aplicar</a:t>
            </a:r>
          </a:p>
        </p:txBody>
      </p:sp>
      <p:sp>
        <p:nvSpPr>
          <p:cNvPr id="4" name="Rectangle 3"/>
          <p:cNvSpPr/>
          <p:nvPr/>
        </p:nvSpPr>
        <p:spPr>
          <a:xfrm>
            <a:off x="785786" y="3500438"/>
            <a:ext cx="242889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smtClean="0"/>
              <a:t>  S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err="1" smtClean="0">
                <a:solidFill>
                  <a:schemeClr val="tx1"/>
                </a:solidFill>
                <a:sym typeface="Wingdings" pitchFamily="-111" charset="2"/>
              </a:rPr>
              <a:t>a</a:t>
            </a:r>
            <a:r>
              <a:rPr lang="en-US" sz="2400" i="1" dirty="0" err="1" smtClean="0">
                <a:solidFill>
                  <a:schemeClr val="tx1"/>
                </a:solidFill>
                <a:sym typeface="Wingdings" pitchFamily="-111" charset="2"/>
              </a:rPr>
              <a:t>AB</a:t>
            </a:r>
            <a:r>
              <a:rPr lang="en-US" sz="2400" b="1" dirty="0" err="1" smtClean="0">
                <a:solidFill>
                  <a:schemeClr val="tx1"/>
                </a:solidFill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/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smtClean="0">
                <a:sym typeface="Wingdings" pitchFamily="-111" charset="2"/>
              </a:rPr>
              <a:t>A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i="1" dirty="0" err="1" smtClean="0">
                <a:solidFill>
                  <a:srgbClr val="FF0000"/>
                </a:solidFill>
                <a:sym typeface="Wingdings" pitchFamily="-111" charset="2"/>
              </a:rPr>
              <a:t>A</a:t>
            </a:r>
            <a:r>
              <a:rPr lang="en-US" sz="2400" b="1" dirty="0" err="1" smtClean="0">
                <a:solidFill>
                  <a:srgbClr val="FF0000"/>
                </a:solidFill>
                <a:sym typeface="Wingdings" pitchFamily="-111" charset="2"/>
              </a:rPr>
              <a:t>bc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sym typeface="Wingdings" pitchFamily="-111" charset="2"/>
              </a:rPr>
              <a:t>|</a:t>
            </a:r>
            <a:r>
              <a:rPr lang="en-US" sz="2400" b="1" dirty="0" smtClean="0">
                <a:sym typeface="Wingdings" pitchFamily="-111" charset="2"/>
              </a:rPr>
              <a:t> b </a:t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err="1" smtClean="0"/>
              <a:t>B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smtClean="0">
                <a:sym typeface="Wingdings" pitchFamily="-111" charset="2"/>
              </a:rPr>
              <a:t>d</a:t>
            </a:r>
            <a:r>
              <a:rPr lang="en-US" sz="2400" dirty="0" smtClean="0"/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3500430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a </a:t>
            </a:r>
            <a:endParaRPr lang="en-US" sz="24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3929058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4357686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4786314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5214942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5643570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6072198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d </a:t>
            </a:r>
            <a:endParaRPr lang="en-US" sz="24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6500826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e </a:t>
            </a:r>
            <a:endParaRPr lang="en-US" sz="2400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7286644" y="3500438"/>
            <a:ext cx="117378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err="1" smtClean="0">
                <a:sym typeface="Wingdings" pitchFamily="-111" charset="2"/>
              </a:rPr>
              <a:t>A</a:t>
            </a:r>
            <a:r>
              <a:rPr lang="en-US" sz="2400" b="1" dirty="0" err="1" smtClean="0">
                <a:sym typeface="Wingdings" pitchFamily="-111" charset="2"/>
              </a:rPr>
              <a:t>bc</a:t>
            </a:r>
            <a:r>
              <a:rPr lang="en-US" sz="2400" i="1" dirty="0" err="1" smtClean="0">
                <a:sym typeface="Wingdings" pitchFamily="-111" charset="2"/>
              </a:rPr>
              <a:t>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Resumo desta aula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Revisão de conceitos gerais de </a:t>
            </a:r>
            <a:r>
              <a:rPr lang="pt-BR" dirty="0" err="1" smtClean="0"/>
              <a:t>parsing</a:t>
            </a:r>
            <a:endParaRPr lang="pt-BR" dirty="0" smtClean="0"/>
          </a:p>
          <a:p>
            <a:r>
              <a:rPr lang="pt-BR" dirty="0" smtClean="0"/>
              <a:t>Método de </a:t>
            </a:r>
            <a:r>
              <a:rPr lang="pt-BR" dirty="0" err="1" smtClean="0"/>
              <a:t>parsing</a:t>
            </a:r>
            <a:r>
              <a:rPr lang="pt-BR" dirty="0" smtClean="0"/>
              <a:t> top </a:t>
            </a:r>
            <a:r>
              <a:rPr lang="pt-BR" dirty="0" err="1" smtClean="0"/>
              <a:t>down</a:t>
            </a:r>
            <a:r>
              <a:rPr lang="pt-BR" dirty="0" smtClean="0"/>
              <a:t> e </a:t>
            </a:r>
            <a:r>
              <a:rPr lang="pt-BR" dirty="0" err="1" smtClean="0"/>
              <a:t>bottom</a:t>
            </a:r>
            <a:r>
              <a:rPr lang="pt-BR" dirty="0" smtClean="0"/>
              <a:t> </a:t>
            </a:r>
            <a:r>
              <a:rPr lang="pt-BR" dirty="0" err="1" smtClean="0"/>
              <a:t>up</a:t>
            </a:r>
            <a:endParaRPr lang="pt-BR" dirty="0" smtClean="0"/>
          </a:p>
          <a:p>
            <a:pPr lvl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método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1900238"/>
          </a:xfrm>
        </p:spPr>
        <p:txBody>
          <a:bodyPr/>
          <a:lstStyle/>
          <a:p>
            <a:r>
              <a:rPr lang="pt-BR" dirty="0" smtClean="0"/>
              <a:t>Inicie com símbolo raiz</a:t>
            </a:r>
          </a:p>
          <a:p>
            <a:r>
              <a:rPr lang="pt-BR" dirty="0" smtClean="0"/>
              <a:t>Consuma </a:t>
            </a:r>
            <a:r>
              <a:rPr lang="pt-BR" dirty="0" err="1" smtClean="0"/>
              <a:t>tokens</a:t>
            </a:r>
            <a:r>
              <a:rPr lang="pt-BR" dirty="0" smtClean="0"/>
              <a:t> da esquerda para direita</a:t>
            </a:r>
          </a:p>
          <a:p>
            <a:r>
              <a:rPr lang="pt-BR" dirty="0" smtClean="0"/>
              <a:t>Decida que produção aplicar</a:t>
            </a:r>
          </a:p>
        </p:txBody>
      </p:sp>
      <p:sp>
        <p:nvSpPr>
          <p:cNvPr id="4" name="Rectangle 3"/>
          <p:cNvSpPr/>
          <p:nvPr/>
        </p:nvSpPr>
        <p:spPr>
          <a:xfrm>
            <a:off x="785786" y="3500438"/>
            <a:ext cx="242889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smtClean="0"/>
              <a:t>  S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err="1" smtClean="0">
                <a:solidFill>
                  <a:schemeClr val="tx1"/>
                </a:solidFill>
                <a:sym typeface="Wingdings" pitchFamily="-111" charset="2"/>
              </a:rPr>
              <a:t>a</a:t>
            </a:r>
            <a:r>
              <a:rPr lang="en-US" sz="2400" i="1" dirty="0" err="1" smtClean="0">
                <a:solidFill>
                  <a:schemeClr val="tx1"/>
                </a:solidFill>
                <a:sym typeface="Wingdings" pitchFamily="-111" charset="2"/>
              </a:rPr>
              <a:t>AB</a:t>
            </a:r>
            <a:r>
              <a:rPr lang="en-US" sz="2400" b="1" dirty="0" err="1" smtClean="0">
                <a:solidFill>
                  <a:schemeClr val="tx1"/>
                </a:solidFill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/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smtClean="0">
                <a:sym typeface="Wingdings" pitchFamily="-111" charset="2"/>
              </a:rPr>
              <a:t>A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i="1" dirty="0" err="1" smtClean="0">
                <a:solidFill>
                  <a:schemeClr val="tx1"/>
                </a:solidFill>
                <a:sym typeface="Wingdings" pitchFamily="-111" charset="2"/>
              </a:rPr>
              <a:t>A</a:t>
            </a:r>
            <a:r>
              <a:rPr lang="en-US" sz="2400" b="1" dirty="0" err="1" smtClean="0">
                <a:solidFill>
                  <a:schemeClr val="tx1"/>
                </a:solidFill>
                <a:sym typeface="Wingdings" pitchFamily="-111" charset="2"/>
              </a:rPr>
              <a:t>bc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sym typeface="Wingdings" pitchFamily="-111" charset="2"/>
              </a:rPr>
              <a:t>|</a:t>
            </a:r>
            <a:r>
              <a:rPr lang="en-US" sz="2400" b="1" dirty="0" smtClean="0">
                <a:sym typeface="Wingdings" pitchFamily="-111" charset="2"/>
              </a:rPr>
              <a:t> b </a:t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err="1" smtClean="0"/>
              <a:t>B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smtClean="0">
                <a:sym typeface="Wingdings" pitchFamily="-111" charset="2"/>
              </a:rPr>
              <a:t>d</a:t>
            </a:r>
            <a:r>
              <a:rPr lang="en-US" sz="2400" dirty="0" smtClean="0"/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3500430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a </a:t>
            </a:r>
            <a:endParaRPr lang="en-US" sz="24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3929058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4357686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4786314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5214942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5643570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6072198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d </a:t>
            </a:r>
            <a:endParaRPr lang="en-US" sz="24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6500826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e </a:t>
            </a:r>
            <a:endParaRPr lang="en-US" sz="2400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7286644" y="3500438"/>
            <a:ext cx="124579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err="1" smtClean="0">
                <a:sym typeface="Wingdings" pitchFamily="-111" charset="2"/>
              </a:rPr>
              <a:t>A</a:t>
            </a:r>
            <a:r>
              <a:rPr lang="en-US" sz="2400" b="1" dirty="0" err="1" smtClean="0">
                <a:sym typeface="Wingdings" pitchFamily="-111" charset="2"/>
              </a:rPr>
              <a:t>bc</a:t>
            </a:r>
            <a:r>
              <a:rPr lang="en-US" sz="2400" i="1" dirty="0" err="1" smtClean="0">
                <a:sym typeface="Wingdings" pitchFamily="-111" charset="2"/>
              </a:rPr>
              <a:t>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endParaRPr lang="en-US" sz="2400" b="1" dirty="0" smtClean="0"/>
          </a:p>
        </p:txBody>
      </p:sp>
      <p:sp>
        <p:nvSpPr>
          <p:cNvPr id="14" name="Rectangular Callout 13"/>
          <p:cNvSpPr/>
          <p:nvPr/>
        </p:nvSpPr>
        <p:spPr>
          <a:xfrm>
            <a:off x="2000232" y="4929198"/>
            <a:ext cx="1857388" cy="928694"/>
          </a:xfrm>
          <a:prstGeom prst="wedgeRectCallout">
            <a:avLst>
              <a:gd name="adj1" fmla="val -37616"/>
              <a:gd name="adj2" fmla="val -1163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escolha novamente!</a:t>
            </a:r>
            <a:endParaRPr lang="pt-BR" sz="2400" dirty="0"/>
          </a:p>
        </p:txBody>
      </p:sp>
      <p:sp>
        <p:nvSpPr>
          <p:cNvPr id="16" name="Rectangular Callout 15"/>
          <p:cNvSpPr/>
          <p:nvPr/>
        </p:nvSpPr>
        <p:spPr>
          <a:xfrm>
            <a:off x="6786578" y="4643446"/>
            <a:ext cx="1857388" cy="1928826"/>
          </a:xfrm>
          <a:prstGeom prst="wedgeRectCallout">
            <a:avLst>
              <a:gd name="adj1" fmla="val -14466"/>
              <a:gd name="adj2" fmla="val -9220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Símbolo </a:t>
            </a:r>
            <a:r>
              <a:rPr lang="pt-BR" sz="2400" i="1" dirty="0" smtClean="0"/>
              <a:t>A</a:t>
            </a:r>
            <a:r>
              <a:rPr lang="pt-BR" sz="2400" dirty="0" smtClean="0"/>
              <a:t> novamente na posição mais </a:t>
            </a:r>
            <a:r>
              <a:rPr lang="en-US" sz="2400" dirty="0" smtClean="0"/>
              <a:t>à</a:t>
            </a:r>
            <a:r>
              <a:rPr lang="pt-BR" sz="2400" dirty="0" smtClean="0"/>
              <a:t> esquerda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método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1900238"/>
          </a:xfrm>
        </p:spPr>
        <p:txBody>
          <a:bodyPr/>
          <a:lstStyle/>
          <a:p>
            <a:r>
              <a:rPr lang="pt-BR" dirty="0" smtClean="0"/>
              <a:t>Inicie com símbolo raiz</a:t>
            </a:r>
          </a:p>
          <a:p>
            <a:r>
              <a:rPr lang="pt-BR" dirty="0" smtClean="0"/>
              <a:t>Consuma </a:t>
            </a:r>
            <a:r>
              <a:rPr lang="pt-BR" dirty="0" err="1" smtClean="0"/>
              <a:t>tokens</a:t>
            </a:r>
            <a:r>
              <a:rPr lang="pt-BR" dirty="0" smtClean="0"/>
              <a:t> da esquerda para direita</a:t>
            </a:r>
          </a:p>
          <a:p>
            <a:r>
              <a:rPr lang="pt-BR" dirty="0" smtClean="0"/>
              <a:t>Decida que produção aplicar</a:t>
            </a:r>
          </a:p>
        </p:txBody>
      </p:sp>
      <p:sp>
        <p:nvSpPr>
          <p:cNvPr id="4" name="Rectangle 3"/>
          <p:cNvSpPr/>
          <p:nvPr/>
        </p:nvSpPr>
        <p:spPr>
          <a:xfrm>
            <a:off x="785786" y="3500438"/>
            <a:ext cx="242889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smtClean="0"/>
              <a:t>  S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err="1" smtClean="0">
                <a:solidFill>
                  <a:schemeClr val="tx1"/>
                </a:solidFill>
                <a:sym typeface="Wingdings" pitchFamily="-111" charset="2"/>
              </a:rPr>
              <a:t>a</a:t>
            </a:r>
            <a:r>
              <a:rPr lang="en-US" sz="2400" i="1" dirty="0" err="1" smtClean="0">
                <a:solidFill>
                  <a:schemeClr val="tx1"/>
                </a:solidFill>
                <a:sym typeface="Wingdings" pitchFamily="-111" charset="2"/>
              </a:rPr>
              <a:t>AB</a:t>
            </a:r>
            <a:r>
              <a:rPr lang="en-US" sz="2400" b="1" dirty="0" err="1" smtClean="0">
                <a:solidFill>
                  <a:schemeClr val="tx1"/>
                </a:solidFill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/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smtClean="0">
                <a:sym typeface="Wingdings" pitchFamily="-111" charset="2"/>
              </a:rPr>
              <a:t>A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i="1" dirty="0" err="1" smtClean="0">
                <a:solidFill>
                  <a:schemeClr val="tx1"/>
                </a:solidFill>
                <a:sym typeface="Wingdings" pitchFamily="-111" charset="2"/>
              </a:rPr>
              <a:t>A</a:t>
            </a:r>
            <a:r>
              <a:rPr lang="en-US" sz="2400" b="1" dirty="0" err="1" smtClean="0">
                <a:solidFill>
                  <a:schemeClr val="tx1"/>
                </a:solidFill>
                <a:sym typeface="Wingdings" pitchFamily="-111" charset="2"/>
              </a:rPr>
              <a:t>bc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sym typeface="Wingdings" pitchFamily="-111" charset="2"/>
              </a:rPr>
              <a:t>|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sym typeface="Wingdings" pitchFamily="-111" charset="2"/>
              </a:rPr>
              <a:t>b</a:t>
            </a:r>
            <a:r>
              <a:rPr lang="en-US" sz="2400" b="1" dirty="0" smtClean="0">
                <a:sym typeface="Wingdings" pitchFamily="-111" charset="2"/>
              </a:rPr>
              <a:t> </a:t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err="1" smtClean="0"/>
              <a:t>B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smtClean="0">
                <a:sym typeface="Wingdings" pitchFamily="-111" charset="2"/>
              </a:rPr>
              <a:t>d</a:t>
            </a:r>
            <a:r>
              <a:rPr lang="en-US" sz="2400" dirty="0" smtClean="0"/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3500430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a </a:t>
            </a:r>
            <a:endParaRPr lang="en-US" sz="24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3929058" y="3500438"/>
            <a:ext cx="357190" cy="4616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4357686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4786314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5214942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5643570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6072198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d </a:t>
            </a:r>
            <a:endParaRPr lang="en-US" sz="24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6500826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e </a:t>
            </a:r>
            <a:endParaRPr lang="en-US" sz="2400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7286644" y="3500438"/>
            <a:ext cx="117378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b="1" dirty="0" err="1" smtClean="0">
                <a:sym typeface="Wingdings" pitchFamily="-111" charset="2"/>
              </a:rPr>
              <a:t>bbc</a:t>
            </a:r>
            <a:r>
              <a:rPr lang="en-US" sz="2400" i="1" dirty="0" err="1" smtClean="0">
                <a:sym typeface="Wingdings" pitchFamily="-111" charset="2"/>
              </a:rPr>
              <a:t>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endParaRPr lang="en-US" sz="2400" b="1" dirty="0" smtClean="0"/>
          </a:p>
        </p:txBody>
      </p:sp>
      <p:sp>
        <p:nvSpPr>
          <p:cNvPr id="15" name="Rectangular Callout 14"/>
          <p:cNvSpPr/>
          <p:nvPr/>
        </p:nvSpPr>
        <p:spPr>
          <a:xfrm>
            <a:off x="2000232" y="4929198"/>
            <a:ext cx="1714512" cy="928694"/>
          </a:xfrm>
          <a:prstGeom prst="wedgeRectCallout">
            <a:avLst>
              <a:gd name="adj1" fmla="val -29362"/>
              <a:gd name="adj2" fmla="val -1199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Outra escolha!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método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1900238"/>
          </a:xfrm>
        </p:spPr>
        <p:txBody>
          <a:bodyPr/>
          <a:lstStyle/>
          <a:p>
            <a:r>
              <a:rPr lang="pt-BR" dirty="0" smtClean="0"/>
              <a:t>Inicie com símbolo raiz</a:t>
            </a:r>
          </a:p>
          <a:p>
            <a:r>
              <a:rPr lang="pt-BR" dirty="0" smtClean="0"/>
              <a:t>Consuma </a:t>
            </a:r>
            <a:r>
              <a:rPr lang="pt-BR" dirty="0" err="1" smtClean="0"/>
              <a:t>tokens</a:t>
            </a:r>
            <a:r>
              <a:rPr lang="pt-BR" dirty="0" smtClean="0"/>
              <a:t> da esquerda para direita</a:t>
            </a:r>
          </a:p>
          <a:p>
            <a:r>
              <a:rPr lang="pt-BR" dirty="0" smtClean="0"/>
              <a:t>Decida que produção aplicar</a:t>
            </a:r>
          </a:p>
        </p:txBody>
      </p:sp>
      <p:sp>
        <p:nvSpPr>
          <p:cNvPr id="4" name="Rectangle 3"/>
          <p:cNvSpPr/>
          <p:nvPr/>
        </p:nvSpPr>
        <p:spPr>
          <a:xfrm>
            <a:off x="785786" y="3500438"/>
            <a:ext cx="242889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smtClean="0"/>
              <a:t>  S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err="1" smtClean="0">
                <a:solidFill>
                  <a:schemeClr val="tx1"/>
                </a:solidFill>
                <a:sym typeface="Wingdings" pitchFamily="-111" charset="2"/>
              </a:rPr>
              <a:t>a</a:t>
            </a:r>
            <a:r>
              <a:rPr lang="en-US" sz="2400" i="1" dirty="0" err="1" smtClean="0">
                <a:solidFill>
                  <a:schemeClr val="tx1"/>
                </a:solidFill>
                <a:sym typeface="Wingdings" pitchFamily="-111" charset="2"/>
              </a:rPr>
              <a:t>AB</a:t>
            </a:r>
            <a:r>
              <a:rPr lang="en-US" sz="2400" b="1" dirty="0" err="1" smtClean="0">
                <a:solidFill>
                  <a:schemeClr val="tx1"/>
                </a:solidFill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/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smtClean="0">
                <a:sym typeface="Wingdings" pitchFamily="-111" charset="2"/>
              </a:rPr>
              <a:t>A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i="1" dirty="0" err="1" smtClean="0">
                <a:solidFill>
                  <a:schemeClr val="tx1"/>
                </a:solidFill>
                <a:sym typeface="Wingdings" pitchFamily="-111" charset="2"/>
              </a:rPr>
              <a:t>A</a:t>
            </a:r>
            <a:r>
              <a:rPr lang="en-US" sz="2400" b="1" dirty="0" err="1" smtClean="0">
                <a:solidFill>
                  <a:schemeClr val="tx1"/>
                </a:solidFill>
                <a:sym typeface="Wingdings" pitchFamily="-111" charset="2"/>
              </a:rPr>
              <a:t>bc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sym typeface="Wingdings" pitchFamily="-111" charset="2"/>
              </a:rPr>
              <a:t>|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sym typeface="Wingdings" pitchFamily="-111" charset="2"/>
              </a:rPr>
              <a:t>b</a:t>
            </a:r>
            <a:r>
              <a:rPr lang="en-US" sz="2400" b="1" dirty="0" smtClean="0">
                <a:sym typeface="Wingdings" pitchFamily="-111" charset="2"/>
              </a:rPr>
              <a:t> </a:t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err="1" smtClean="0"/>
              <a:t>B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smtClean="0">
                <a:sym typeface="Wingdings" pitchFamily="-111" charset="2"/>
              </a:rPr>
              <a:t>d</a:t>
            </a:r>
            <a:r>
              <a:rPr lang="en-US" sz="2400" dirty="0" smtClean="0"/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3500430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a </a:t>
            </a:r>
            <a:endParaRPr lang="en-US" sz="24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3929058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4357686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4786314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5214942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5643570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6072198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d </a:t>
            </a:r>
            <a:endParaRPr lang="en-US" sz="24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6500826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e </a:t>
            </a:r>
            <a:endParaRPr lang="en-US" sz="2400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7286644" y="3500438"/>
            <a:ext cx="92869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b="1" dirty="0" err="1" smtClean="0">
                <a:sym typeface="Wingdings" pitchFamily="-111" charset="2"/>
              </a:rPr>
              <a:t>bc</a:t>
            </a:r>
            <a:r>
              <a:rPr lang="en-US" sz="2400" i="1" dirty="0" err="1" smtClean="0">
                <a:sym typeface="Wingdings" pitchFamily="-111" charset="2"/>
              </a:rPr>
              <a:t>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método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1900238"/>
          </a:xfrm>
        </p:spPr>
        <p:txBody>
          <a:bodyPr/>
          <a:lstStyle/>
          <a:p>
            <a:r>
              <a:rPr lang="pt-BR" dirty="0" smtClean="0"/>
              <a:t>Inicie com símbolo raiz</a:t>
            </a:r>
          </a:p>
          <a:p>
            <a:r>
              <a:rPr lang="pt-BR" dirty="0" smtClean="0"/>
              <a:t>Consuma </a:t>
            </a:r>
            <a:r>
              <a:rPr lang="pt-BR" dirty="0" err="1" smtClean="0"/>
              <a:t>tokens</a:t>
            </a:r>
            <a:r>
              <a:rPr lang="pt-BR" dirty="0" smtClean="0"/>
              <a:t> da esquerda para direita</a:t>
            </a:r>
          </a:p>
          <a:p>
            <a:r>
              <a:rPr lang="pt-BR" dirty="0" smtClean="0"/>
              <a:t>Decida que produção aplicar</a:t>
            </a:r>
          </a:p>
        </p:txBody>
      </p:sp>
      <p:sp>
        <p:nvSpPr>
          <p:cNvPr id="4" name="Rectangle 3"/>
          <p:cNvSpPr/>
          <p:nvPr/>
        </p:nvSpPr>
        <p:spPr>
          <a:xfrm>
            <a:off x="785786" y="3500438"/>
            <a:ext cx="242889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smtClean="0"/>
              <a:t>  S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err="1" smtClean="0">
                <a:solidFill>
                  <a:schemeClr val="tx1"/>
                </a:solidFill>
                <a:sym typeface="Wingdings" pitchFamily="-111" charset="2"/>
              </a:rPr>
              <a:t>a</a:t>
            </a:r>
            <a:r>
              <a:rPr lang="en-US" sz="2400" i="1" dirty="0" err="1" smtClean="0">
                <a:solidFill>
                  <a:schemeClr val="tx1"/>
                </a:solidFill>
                <a:sym typeface="Wingdings" pitchFamily="-111" charset="2"/>
              </a:rPr>
              <a:t>AB</a:t>
            </a:r>
            <a:r>
              <a:rPr lang="en-US" sz="2400" b="1" dirty="0" err="1" smtClean="0">
                <a:solidFill>
                  <a:schemeClr val="tx1"/>
                </a:solidFill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/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smtClean="0">
                <a:sym typeface="Wingdings" pitchFamily="-111" charset="2"/>
              </a:rPr>
              <a:t>A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i="1" dirty="0" err="1" smtClean="0">
                <a:solidFill>
                  <a:schemeClr val="tx1"/>
                </a:solidFill>
                <a:sym typeface="Wingdings" pitchFamily="-111" charset="2"/>
              </a:rPr>
              <a:t>A</a:t>
            </a:r>
            <a:r>
              <a:rPr lang="en-US" sz="2400" b="1" dirty="0" err="1" smtClean="0">
                <a:solidFill>
                  <a:schemeClr val="tx1"/>
                </a:solidFill>
                <a:sym typeface="Wingdings" pitchFamily="-111" charset="2"/>
              </a:rPr>
              <a:t>bc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sym typeface="Wingdings" pitchFamily="-111" charset="2"/>
              </a:rPr>
              <a:t>|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sym typeface="Wingdings" pitchFamily="-111" charset="2"/>
              </a:rPr>
              <a:t>b</a:t>
            </a:r>
            <a:r>
              <a:rPr lang="en-US" sz="2400" b="1" dirty="0" smtClean="0">
                <a:sym typeface="Wingdings" pitchFamily="-111" charset="2"/>
              </a:rPr>
              <a:t> </a:t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err="1" smtClean="0"/>
              <a:t>B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smtClean="0">
                <a:sym typeface="Wingdings" pitchFamily="-111" charset="2"/>
              </a:rPr>
              <a:t>d</a:t>
            </a:r>
            <a:r>
              <a:rPr lang="en-US" sz="2400" dirty="0" smtClean="0"/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3500430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a </a:t>
            </a:r>
            <a:endParaRPr lang="en-US" sz="24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3929058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4357686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4786314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5214942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5643570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6072198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d </a:t>
            </a:r>
            <a:endParaRPr lang="en-US" sz="24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6500826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e </a:t>
            </a:r>
            <a:endParaRPr lang="en-US" sz="2400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7286644" y="3500438"/>
            <a:ext cx="57150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smtClean="0">
                <a:sym typeface="Wingdings" pitchFamily="-111" charset="2"/>
              </a:rPr>
              <a:t>B</a:t>
            </a:r>
            <a:r>
              <a:rPr lang="en-US" sz="2400" b="1" dirty="0" smtClean="0">
                <a:sym typeface="Wingdings" pitchFamily="-111" charset="2"/>
              </a:rPr>
              <a:t>e</a:t>
            </a:r>
            <a:endParaRPr lang="en-US" sz="2400" b="1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5214942" y="4929198"/>
            <a:ext cx="1715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erro.  </a:t>
            </a:r>
            <a:r>
              <a:rPr lang="pt-BR" dirty="0" err="1" smtClean="0"/>
              <a:t>Backtrack</a:t>
            </a:r>
            <a:r>
              <a:rPr lang="pt-BR" dirty="0" smtClean="0"/>
              <a:t>!</a:t>
            </a:r>
            <a:endParaRPr lang="pt-BR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0" y="4643446"/>
            <a:ext cx="67358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pt-BR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método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1900238"/>
          </a:xfrm>
        </p:spPr>
        <p:txBody>
          <a:bodyPr/>
          <a:lstStyle/>
          <a:p>
            <a:r>
              <a:rPr lang="pt-BR" dirty="0" smtClean="0"/>
              <a:t>Inicie com símbolo raiz</a:t>
            </a:r>
          </a:p>
          <a:p>
            <a:r>
              <a:rPr lang="pt-BR" dirty="0" smtClean="0"/>
              <a:t>Consuma </a:t>
            </a:r>
            <a:r>
              <a:rPr lang="pt-BR" dirty="0" err="1" smtClean="0"/>
              <a:t>tokens</a:t>
            </a:r>
            <a:r>
              <a:rPr lang="pt-BR" dirty="0" smtClean="0"/>
              <a:t> da esquerda para direita</a:t>
            </a:r>
          </a:p>
          <a:p>
            <a:r>
              <a:rPr lang="pt-BR" dirty="0" smtClean="0"/>
              <a:t>Decida que produção aplicar</a:t>
            </a:r>
          </a:p>
        </p:txBody>
      </p:sp>
      <p:sp>
        <p:nvSpPr>
          <p:cNvPr id="4" name="Rectangle 3"/>
          <p:cNvSpPr/>
          <p:nvPr/>
        </p:nvSpPr>
        <p:spPr>
          <a:xfrm>
            <a:off x="785786" y="3500438"/>
            <a:ext cx="242889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smtClean="0"/>
              <a:t>  S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err="1" smtClean="0">
                <a:solidFill>
                  <a:schemeClr val="tx1"/>
                </a:solidFill>
                <a:sym typeface="Wingdings" pitchFamily="-111" charset="2"/>
              </a:rPr>
              <a:t>a</a:t>
            </a:r>
            <a:r>
              <a:rPr lang="en-US" sz="2400" i="1" dirty="0" err="1" smtClean="0">
                <a:solidFill>
                  <a:schemeClr val="tx1"/>
                </a:solidFill>
                <a:sym typeface="Wingdings" pitchFamily="-111" charset="2"/>
              </a:rPr>
              <a:t>AB</a:t>
            </a:r>
            <a:r>
              <a:rPr lang="en-US" sz="2400" b="1" dirty="0" err="1" smtClean="0">
                <a:solidFill>
                  <a:schemeClr val="tx1"/>
                </a:solidFill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/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smtClean="0">
                <a:sym typeface="Wingdings" pitchFamily="-111" charset="2"/>
              </a:rPr>
              <a:t>A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i="1" dirty="0" err="1" smtClean="0">
                <a:solidFill>
                  <a:schemeClr val="tx1"/>
                </a:solidFill>
                <a:sym typeface="Wingdings" pitchFamily="-111" charset="2"/>
              </a:rPr>
              <a:t>A</a:t>
            </a:r>
            <a:r>
              <a:rPr lang="en-US" sz="2400" b="1" dirty="0" err="1" smtClean="0">
                <a:solidFill>
                  <a:schemeClr val="tx1"/>
                </a:solidFill>
                <a:sym typeface="Wingdings" pitchFamily="-111" charset="2"/>
              </a:rPr>
              <a:t>bc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sym typeface="Wingdings" pitchFamily="-111" charset="2"/>
              </a:rPr>
              <a:t>|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sym typeface="Wingdings" pitchFamily="-111" charset="2"/>
              </a:rPr>
              <a:t>b</a:t>
            </a:r>
            <a:r>
              <a:rPr lang="en-US" sz="2400" b="1" dirty="0" smtClean="0">
                <a:sym typeface="Wingdings" pitchFamily="-111" charset="2"/>
              </a:rPr>
              <a:t> </a:t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err="1" smtClean="0"/>
              <a:t>B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smtClean="0">
                <a:sym typeface="Wingdings" pitchFamily="-111" charset="2"/>
              </a:rPr>
              <a:t>d</a:t>
            </a:r>
            <a:r>
              <a:rPr lang="en-US" sz="2400" dirty="0" smtClean="0"/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3500430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a </a:t>
            </a:r>
            <a:endParaRPr lang="en-US" sz="24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3929058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4357686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4786314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5214942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5643570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6072198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d </a:t>
            </a:r>
            <a:endParaRPr lang="en-US" sz="24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6500826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e </a:t>
            </a:r>
            <a:endParaRPr lang="en-US" sz="2400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7286644" y="3500438"/>
            <a:ext cx="124579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err="1" smtClean="0">
                <a:sym typeface="Wingdings" pitchFamily="-111" charset="2"/>
              </a:rPr>
              <a:t>A</a:t>
            </a:r>
            <a:r>
              <a:rPr lang="en-US" sz="2400" b="1" dirty="0" err="1" smtClean="0">
                <a:sym typeface="Wingdings" pitchFamily="-111" charset="2"/>
              </a:rPr>
              <a:t>bc</a:t>
            </a:r>
            <a:r>
              <a:rPr lang="en-US" sz="2400" i="1" dirty="0" err="1" smtClean="0">
                <a:sym typeface="Wingdings" pitchFamily="-111" charset="2"/>
              </a:rPr>
              <a:t>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endParaRPr lang="en-US" sz="2400" b="1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785786" y="5357826"/>
            <a:ext cx="2634086" cy="120032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Restaura estado anterior a última escolha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método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1900238"/>
          </a:xfrm>
        </p:spPr>
        <p:txBody>
          <a:bodyPr/>
          <a:lstStyle/>
          <a:p>
            <a:r>
              <a:rPr lang="pt-BR" dirty="0" smtClean="0"/>
              <a:t>Inicie com símbolo raiz</a:t>
            </a:r>
          </a:p>
          <a:p>
            <a:r>
              <a:rPr lang="pt-BR" dirty="0" smtClean="0"/>
              <a:t>Consuma </a:t>
            </a:r>
            <a:r>
              <a:rPr lang="pt-BR" dirty="0" err="1" smtClean="0"/>
              <a:t>tokens</a:t>
            </a:r>
            <a:r>
              <a:rPr lang="pt-BR" dirty="0" smtClean="0"/>
              <a:t> da esquerda para direita</a:t>
            </a:r>
          </a:p>
          <a:p>
            <a:r>
              <a:rPr lang="pt-BR" dirty="0" smtClean="0"/>
              <a:t>Decida que produção aplicar</a:t>
            </a:r>
          </a:p>
        </p:txBody>
      </p:sp>
      <p:sp>
        <p:nvSpPr>
          <p:cNvPr id="4" name="Rectangle 3"/>
          <p:cNvSpPr/>
          <p:nvPr/>
        </p:nvSpPr>
        <p:spPr>
          <a:xfrm>
            <a:off x="785786" y="3500438"/>
            <a:ext cx="242889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smtClean="0"/>
              <a:t>  S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err="1" smtClean="0">
                <a:solidFill>
                  <a:schemeClr val="tx1"/>
                </a:solidFill>
                <a:sym typeface="Wingdings" pitchFamily="-111" charset="2"/>
              </a:rPr>
              <a:t>a</a:t>
            </a:r>
            <a:r>
              <a:rPr lang="en-US" sz="2400" i="1" dirty="0" err="1" smtClean="0">
                <a:solidFill>
                  <a:schemeClr val="tx1"/>
                </a:solidFill>
                <a:sym typeface="Wingdings" pitchFamily="-111" charset="2"/>
              </a:rPr>
              <a:t>AB</a:t>
            </a:r>
            <a:r>
              <a:rPr lang="en-US" sz="2400" b="1" dirty="0" err="1" smtClean="0">
                <a:solidFill>
                  <a:schemeClr val="tx1"/>
                </a:solidFill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/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smtClean="0">
                <a:sym typeface="Wingdings" pitchFamily="-111" charset="2"/>
              </a:rPr>
              <a:t>A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i="1" dirty="0" err="1" smtClean="0">
                <a:solidFill>
                  <a:srgbClr val="FF0000"/>
                </a:solidFill>
                <a:sym typeface="Wingdings" pitchFamily="-111" charset="2"/>
              </a:rPr>
              <a:t>A</a:t>
            </a:r>
            <a:r>
              <a:rPr lang="en-US" sz="2400" b="1" dirty="0" err="1" smtClean="0">
                <a:solidFill>
                  <a:srgbClr val="FF0000"/>
                </a:solidFill>
                <a:sym typeface="Wingdings" pitchFamily="-111" charset="2"/>
              </a:rPr>
              <a:t>bc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sym typeface="Wingdings" pitchFamily="-111" charset="2"/>
              </a:rPr>
              <a:t>|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sym typeface="Wingdings" pitchFamily="-111" charset="2"/>
              </a:rPr>
              <a:t>b</a:t>
            </a:r>
            <a:r>
              <a:rPr lang="en-US" sz="2400" b="1" dirty="0" smtClean="0">
                <a:sym typeface="Wingdings" pitchFamily="-111" charset="2"/>
              </a:rPr>
              <a:t> </a:t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err="1" smtClean="0"/>
              <a:t>B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smtClean="0">
                <a:sym typeface="Wingdings" pitchFamily="-111" charset="2"/>
              </a:rPr>
              <a:t>d</a:t>
            </a:r>
            <a:r>
              <a:rPr lang="en-US" sz="2400" dirty="0" smtClean="0"/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3500430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a </a:t>
            </a:r>
            <a:endParaRPr lang="en-US" sz="24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3929058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4357686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4786314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5214942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5643570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6072198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d </a:t>
            </a:r>
            <a:endParaRPr lang="en-US" sz="24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6500826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e </a:t>
            </a:r>
            <a:endParaRPr lang="en-US" sz="2400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7286644" y="3500438"/>
            <a:ext cx="153382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err="1" smtClean="0">
                <a:sym typeface="Wingdings" pitchFamily="-111" charset="2"/>
              </a:rPr>
              <a:t>A</a:t>
            </a:r>
            <a:r>
              <a:rPr lang="en-US" sz="2400" b="1" dirty="0" err="1" smtClean="0">
                <a:sym typeface="Wingdings" pitchFamily="-111" charset="2"/>
              </a:rPr>
              <a:t>bcbc</a:t>
            </a:r>
            <a:r>
              <a:rPr lang="en-US" sz="2400" i="1" dirty="0" err="1" smtClean="0">
                <a:sym typeface="Wingdings" pitchFamily="-111" charset="2"/>
              </a:rPr>
              <a:t>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endParaRPr lang="en-US" sz="2400" b="1" dirty="0" smtClean="0"/>
          </a:p>
        </p:txBody>
      </p:sp>
      <p:sp>
        <p:nvSpPr>
          <p:cNvPr id="17" name="Rectangular Callout 16"/>
          <p:cNvSpPr/>
          <p:nvPr/>
        </p:nvSpPr>
        <p:spPr>
          <a:xfrm>
            <a:off x="2857488" y="4857760"/>
            <a:ext cx="1714512" cy="928694"/>
          </a:xfrm>
          <a:prstGeom prst="wedgeRectCallout">
            <a:avLst>
              <a:gd name="adj1" fmla="val -89044"/>
              <a:gd name="adj2" fmla="val -1116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Faz outra</a:t>
            </a:r>
          </a:p>
          <a:p>
            <a:pPr algn="ctr"/>
            <a:r>
              <a:rPr lang="pt-BR" sz="2400" dirty="0" smtClean="0"/>
              <a:t>escolha!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método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1900238"/>
          </a:xfrm>
        </p:spPr>
        <p:txBody>
          <a:bodyPr/>
          <a:lstStyle/>
          <a:p>
            <a:r>
              <a:rPr lang="pt-BR" dirty="0" smtClean="0"/>
              <a:t>Inicie com símbolo raiz</a:t>
            </a:r>
          </a:p>
          <a:p>
            <a:r>
              <a:rPr lang="pt-BR" dirty="0" smtClean="0"/>
              <a:t>Consuma </a:t>
            </a:r>
            <a:r>
              <a:rPr lang="pt-BR" dirty="0" err="1" smtClean="0"/>
              <a:t>tokens</a:t>
            </a:r>
            <a:r>
              <a:rPr lang="pt-BR" dirty="0" smtClean="0"/>
              <a:t> da esquerda para direita</a:t>
            </a:r>
          </a:p>
          <a:p>
            <a:r>
              <a:rPr lang="pt-BR" dirty="0" smtClean="0"/>
              <a:t>Decida que produção aplicar</a:t>
            </a:r>
          </a:p>
        </p:txBody>
      </p:sp>
      <p:sp>
        <p:nvSpPr>
          <p:cNvPr id="4" name="Rectangle 3"/>
          <p:cNvSpPr/>
          <p:nvPr/>
        </p:nvSpPr>
        <p:spPr>
          <a:xfrm>
            <a:off x="785786" y="3500438"/>
            <a:ext cx="242889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smtClean="0"/>
              <a:t>  S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err="1" smtClean="0">
                <a:solidFill>
                  <a:schemeClr val="tx1"/>
                </a:solidFill>
                <a:sym typeface="Wingdings" pitchFamily="-111" charset="2"/>
              </a:rPr>
              <a:t>a</a:t>
            </a:r>
            <a:r>
              <a:rPr lang="en-US" sz="2400" i="1" dirty="0" err="1" smtClean="0">
                <a:solidFill>
                  <a:schemeClr val="tx1"/>
                </a:solidFill>
                <a:sym typeface="Wingdings" pitchFamily="-111" charset="2"/>
              </a:rPr>
              <a:t>AB</a:t>
            </a:r>
            <a:r>
              <a:rPr lang="en-US" sz="2400" b="1" dirty="0" err="1" smtClean="0">
                <a:solidFill>
                  <a:schemeClr val="tx1"/>
                </a:solidFill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/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smtClean="0">
                <a:sym typeface="Wingdings" pitchFamily="-111" charset="2"/>
              </a:rPr>
              <a:t>A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i="1" dirty="0" err="1" smtClean="0">
                <a:solidFill>
                  <a:schemeClr val="tx1"/>
                </a:solidFill>
                <a:sym typeface="Wingdings" pitchFamily="-111" charset="2"/>
              </a:rPr>
              <a:t>A</a:t>
            </a:r>
            <a:r>
              <a:rPr lang="en-US" sz="2400" b="1" dirty="0" err="1" smtClean="0">
                <a:solidFill>
                  <a:schemeClr val="tx1"/>
                </a:solidFill>
                <a:sym typeface="Wingdings" pitchFamily="-111" charset="2"/>
              </a:rPr>
              <a:t>bc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sym typeface="Wingdings" pitchFamily="-111" charset="2"/>
              </a:rPr>
              <a:t>|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sym typeface="Wingdings" pitchFamily="-111" charset="2"/>
              </a:rPr>
              <a:t>b</a:t>
            </a:r>
            <a:r>
              <a:rPr lang="en-US" sz="2400" b="1" dirty="0" smtClean="0">
                <a:sym typeface="Wingdings" pitchFamily="-111" charset="2"/>
              </a:rPr>
              <a:t> </a:t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err="1" smtClean="0"/>
              <a:t>B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smtClean="0">
                <a:sym typeface="Wingdings" pitchFamily="-111" charset="2"/>
              </a:rPr>
              <a:t>d</a:t>
            </a:r>
            <a:r>
              <a:rPr lang="en-US" sz="2400" dirty="0" smtClean="0"/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3500430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a </a:t>
            </a:r>
            <a:endParaRPr lang="en-US" sz="24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3929058" y="3500438"/>
            <a:ext cx="357190" cy="4616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4357686" y="3500438"/>
            <a:ext cx="357190" cy="4616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4786314" y="3500438"/>
            <a:ext cx="357190" cy="4616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5214942" y="3500438"/>
            <a:ext cx="357190" cy="4616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5643570" y="3500438"/>
            <a:ext cx="357190" cy="4616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6072198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d </a:t>
            </a:r>
            <a:endParaRPr lang="en-US" sz="24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6500826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e </a:t>
            </a:r>
            <a:endParaRPr lang="en-US" sz="2400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7286644" y="3500438"/>
            <a:ext cx="146182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b="1" dirty="0" err="1" smtClean="0">
                <a:sym typeface="Wingdings" pitchFamily="-111" charset="2"/>
              </a:rPr>
              <a:t>bbcbc</a:t>
            </a:r>
            <a:r>
              <a:rPr lang="en-US" sz="2400" i="1" dirty="0" err="1" smtClean="0">
                <a:sym typeface="Wingdings" pitchFamily="-111" charset="2"/>
              </a:rPr>
              <a:t>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método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1900238"/>
          </a:xfrm>
        </p:spPr>
        <p:txBody>
          <a:bodyPr/>
          <a:lstStyle/>
          <a:p>
            <a:r>
              <a:rPr lang="pt-BR" dirty="0" smtClean="0"/>
              <a:t>Inicie com símbolo raiz</a:t>
            </a:r>
          </a:p>
          <a:p>
            <a:r>
              <a:rPr lang="pt-BR" dirty="0" smtClean="0"/>
              <a:t>Consuma </a:t>
            </a:r>
            <a:r>
              <a:rPr lang="pt-BR" dirty="0" err="1" smtClean="0"/>
              <a:t>tokens</a:t>
            </a:r>
            <a:r>
              <a:rPr lang="pt-BR" dirty="0" smtClean="0"/>
              <a:t> da esquerda para direita</a:t>
            </a:r>
          </a:p>
          <a:p>
            <a:r>
              <a:rPr lang="pt-BR" dirty="0" smtClean="0"/>
              <a:t>Decida que produção aplicar</a:t>
            </a:r>
          </a:p>
        </p:txBody>
      </p:sp>
      <p:sp>
        <p:nvSpPr>
          <p:cNvPr id="4" name="Rectangle 3"/>
          <p:cNvSpPr/>
          <p:nvPr/>
        </p:nvSpPr>
        <p:spPr>
          <a:xfrm>
            <a:off x="785786" y="3500438"/>
            <a:ext cx="242889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smtClean="0"/>
              <a:t>  S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err="1" smtClean="0">
                <a:solidFill>
                  <a:schemeClr val="tx1"/>
                </a:solidFill>
                <a:sym typeface="Wingdings" pitchFamily="-111" charset="2"/>
              </a:rPr>
              <a:t>a</a:t>
            </a:r>
            <a:r>
              <a:rPr lang="en-US" sz="2400" i="1" dirty="0" err="1" smtClean="0">
                <a:solidFill>
                  <a:schemeClr val="tx1"/>
                </a:solidFill>
                <a:sym typeface="Wingdings" pitchFamily="-111" charset="2"/>
              </a:rPr>
              <a:t>AB</a:t>
            </a:r>
            <a:r>
              <a:rPr lang="en-US" sz="2400" b="1" dirty="0" err="1" smtClean="0">
                <a:solidFill>
                  <a:schemeClr val="tx1"/>
                </a:solidFill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/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smtClean="0">
                <a:sym typeface="Wingdings" pitchFamily="-111" charset="2"/>
              </a:rPr>
              <a:t>A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i="1" dirty="0" err="1" smtClean="0">
                <a:solidFill>
                  <a:schemeClr val="tx1"/>
                </a:solidFill>
                <a:sym typeface="Wingdings" pitchFamily="-111" charset="2"/>
              </a:rPr>
              <a:t>A</a:t>
            </a:r>
            <a:r>
              <a:rPr lang="en-US" sz="2400" b="1" dirty="0" err="1" smtClean="0">
                <a:solidFill>
                  <a:schemeClr val="tx1"/>
                </a:solidFill>
                <a:sym typeface="Wingdings" pitchFamily="-111" charset="2"/>
              </a:rPr>
              <a:t>bc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sym typeface="Wingdings" pitchFamily="-111" charset="2"/>
              </a:rPr>
              <a:t>|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sym typeface="Wingdings" pitchFamily="-111" charset="2"/>
              </a:rPr>
              <a:t>b</a:t>
            </a:r>
            <a:r>
              <a:rPr lang="en-US" sz="2400" b="1" dirty="0" smtClean="0">
                <a:sym typeface="Wingdings" pitchFamily="-111" charset="2"/>
              </a:rPr>
              <a:t> </a:t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err="1" smtClean="0"/>
              <a:t>B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smtClean="0">
                <a:sym typeface="Wingdings" pitchFamily="-111" charset="2"/>
              </a:rPr>
              <a:t>d</a:t>
            </a:r>
            <a:r>
              <a:rPr lang="en-US" sz="2400" dirty="0" smtClean="0"/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3500430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a </a:t>
            </a:r>
            <a:endParaRPr lang="en-US" sz="24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3929058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4357686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4786314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5214942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5643570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6072198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d </a:t>
            </a:r>
            <a:endParaRPr lang="en-US" sz="24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6500826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e </a:t>
            </a:r>
            <a:endParaRPr lang="en-US" sz="2400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7286644" y="3500438"/>
            <a:ext cx="57150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smtClean="0">
                <a:sym typeface="Wingdings" pitchFamily="-111" charset="2"/>
              </a:rPr>
              <a:t>B</a:t>
            </a:r>
            <a:r>
              <a:rPr lang="en-US" sz="2400" b="1" dirty="0" smtClean="0">
                <a:sym typeface="Wingdings" pitchFamily="-111" charset="2"/>
              </a:rPr>
              <a:t>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método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1900238"/>
          </a:xfrm>
        </p:spPr>
        <p:txBody>
          <a:bodyPr/>
          <a:lstStyle/>
          <a:p>
            <a:r>
              <a:rPr lang="pt-BR" dirty="0" smtClean="0"/>
              <a:t>Inicie com símbolo raiz</a:t>
            </a:r>
          </a:p>
          <a:p>
            <a:r>
              <a:rPr lang="pt-BR" dirty="0" smtClean="0"/>
              <a:t>Consuma </a:t>
            </a:r>
            <a:r>
              <a:rPr lang="pt-BR" dirty="0" err="1" smtClean="0"/>
              <a:t>tokens</a:t>
            </a:r>
            <a:r>
              <a:rPr lang="pt-BR" dirty="0" smtClean="0"/>
              <a:t> da esquerda para direita</a:t>
            </a:r>
          </a:p>
          <a:p>
            <a:r>
              <a:rPr lang="pt-BR" dirty="0" smtClean="0"/>
              <a:t>Decida que produção aplicar</a:t>
            </a:r>
          </a:p>
        </p:txBody>
      </p:sp>
      <p:sp>
        <p:nvSpPr>
          <p:cNvPr id="4" name="Rectangle 3"/>
          <p:cNvSpPr/>
          <p:nvPr/>
        </p:nvSpPr>
        <p:spPr>
          <a:xfrm>
            <a:off x="785786" y="3500438"/>
            <a:ext cx="242889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smtClean="0"/>
              <a:t>  S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err="1" smtClean="0">
                <a:solidFill>
                  <a:schemeClr val="tx1"/>
                </a:solidFill>
                <a:sym typeface="Wingdings" pitchFamily="-111" charset="2"/>
              </a:rPr>
              <a:t>a</a:t>
            </a:r>
            <a:r>
              <a:rPr lang="en-US" sz="2400" i="1" dirty="0" err="1" smtClean="0">
                <a:solidFill>
                  <a:schemeClr val="tx1"/>
                </a:solidFill>
                <a:sym typeface="Wingdings" pitchFamily="-111" charset="2"/>
              </a:rPr>
              <a:t>AB</a:t>
            </a:r>
            <a:r>
              <a:rPr lang="en-US" sz="2400" b="1" dirty="0" err="1" smtClean="0">
                <a:solidFill>
                  <a:schemeClr val="tx1"/>
                </a:solidFill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/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smtClean="0">
                <a:sym typeface="Wingdings" pitchFamily="-111" charset="2"/>
              </a:rPr>
              <a:t>A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i="1" dirty="0" err="1" smtClean="0">
                <a:solidFill>
                  <a:schemeClr val="tx1"/>
                </a:solidFill>
                <a:sym typeface="Wingdings" pitchFamily="-111" charset="2"/>
              </a:rPr>
              <a:t>A</a:t>
            </a:r>
            <a:r>
              <a:rPr lang="en-US" sz="2400" b="1" dirty="0" err="1" smtClean="0">
                <a:solidFill>
                  <a:schemeClr val="tx1"/>
                </a:solidFill>
                <a:sym typeface="Wingdings" pitchFamily="-111" charset="2"/>
              </a:rPr>
              <a:t>bc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sym typeface="Wingdings" pitchFamily="-111" charset="2"/>
              </a:rPr>
              <a:t>|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sym typeface="Wingdings" pitchFamily="-111" charset="2"/>
              </a:rPr>
              <a:t>b</a:t>
            </a:r>
            <a:r>
              <a:rPr lang="en-US" sz="2400" b="1" dirty="0" smtClean="0">
                <a:sym typeface="Wingdings" pitchFamily="-111" charset="2"/>
              </a:rPr>
              <a:t> </a:t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err="1" smtClean="0"/>
              <a:t>B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  <a:sym typeface="Wingdings" pitchFamily="-111" charset="2"/>
              </a:rPr>
              <a:t>d</a:t>
            </a:r>
            <a:r>
              <a:rPr lang="en-US" sz="2400" dirty="0" smtClean="0"/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3500430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a </a:t>
            </a:r>
            <a:endParaRPr lang="en-US" sz="24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3929058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4357686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4786314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5214942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5643570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6072198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d </a:t>
            </a:r>
            <a:endParaRPr lang="en-US" sz="24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6500826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e </a:t>
            </a:r>
            <a:endParaRPr lang="en-US" sz="2400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7286644" y="3500438"/>
            <a:ext cx="57150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de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método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1900238"/>
          </a:xfrm>
        </p:spPr>
        <p:txBody>
          <a:bodyPr/>
          <a:lstStyle/>
          <a:p>
            <a:r>
              <a:rPr lang="pt-BR" dirty="0" smtClean="0"/>
              <a:t>Inicie com símbolo raiz</a:t>
            </a:r>
          </a:p>
          <a:p>
            <a:r>
              <a:rPr lang="pt-BR" dirty="0" smtClean="0"/>
              <a:t>Consuma </a:t>
            </a:r>
            <a:r>
              <a:rPr lang="pt-BR" dirty="0" err="1" smtClean="0"/>
              <a:t>tokens</a:t>
            </a:r>
            <a:r>
              <a:rPr lang="pt-BR" dirty="0" smtClean="0"/>
              <a:t> da esquerda para direita</a:t>
            </a:r>
          </a:p>
          <a:p>
            <a:r>
              <a:rPr lang="pt-BR" dirty="0" smtClean="0"/>
              <a:t>Decida que produção aplicar</a:t>
            </a:r>
          </a:p>
        </p:txBody>
      </p:sp>
      <p:sp>
        <p:nvSpPr>
          <p:cNvPr id="4" name="Rectangle 3"/>
          <p:cNvSpPr/>
          <p:nvPr/>
        </p:nvSpPr>
        <p:spPr>
          <a:xfrm>
            <a:off x="785786" y="3500438"/>
            <a:ext cx="242889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smtClean="0"/>
              <a:t>  S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err="1" smtClean="0">
                <a:solidFill>
                  <a:schemeClr val="tx1"/>
                </a:solidFill>
                <a:sym typeface="Wingdings" pitchFamily="-111" charset="2"/>
              </a:rPr>
              <a:t>a</a:t>
            </a:r>
            <a:r>
              <a:rPr lang="en-US" sz="2400" i="1" dirty="0" err="1" smtClean="0">
                <a:solidFill>
                  <a:schemeClr val="tx1"/>
                </a:solidFill>
                <a:sym typeface="Wingdings" pitchFamily="-111" charset="2"/>
              </a:rPr>
              <a:t>AB</a:t>
            </a:r>
            <a:r>
              <a:rPr lang="en-US" sz="2400" b="1" dirty="0" err="1" smtClean="0">
                <a:solidFill>
                  <a:schemeClr val="tx1"/>
                </a:solidFill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/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smtClean="0">
                <a:sym typeface="Wingdings" pitchFamily="-111" charset="2"/>
              </a:rPr>
              <a:t>A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i="1" dirty="0" err="1" smtClean="0">
                <a:solidFill>
                  <a:schemeClr val="tx1"/>
                </a:solidFill>
                <a:sym typeface="Wingdings" pitchFamily="-111" charset="2"/>
              </a:rPr>
              <a:t>A</a:t>
            </a:r>
            <a:r>
              <a:rPr lang="en-US" sz="2400" b="1" dirty="0" err="1" smtClean="0">
                <a:solidFill>
                  <a:schemeClr val="tx1"/>
                </a:solidFill>
                <a:sym typeface="Wingdings" pitchFamily="-111" charset="2"/>
              </a:rPr>
              <a:t>bc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sym typeface="Wingdings" pitchFamily="-111" charset="2"/>
              </a:rPr>
              <a:t>|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sym typeface="Wingdings" pitchFamily="-111" charset="2"/>
              </a:rPr>
              <a:t>b</a:t>
            </a:r>
            <a:r>
              <a:rPr lang="en-US" sz="2400" b="1" dirty="0" smtClean="0">
                <a:sym typeface="Wingdings" pitchFamily="-111" charset="2"/>
              </a:rPr>
              <a:t> </a:t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err="1" smtClean="0"/>
              <a:t>B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  <a:sym typeface="Wingdings" pitchFamily="-111" charset="2"/>
              </a:rPr>
              <a:t>d</a:t>
            </a:r>
            <a:r>
              <a:rPr lang="en-US" sz="2400" dirty="0" smtClean="0"/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3500430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a </a:t>
            </a:r>
            <a:endParaRPr lang="en-US" sz="24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3929058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4357686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4786314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5214942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5643570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6072198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d </a:t>
            </a:r>
            <a:endParaRPr lang="en-US" sz="24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6500826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e </a:t>
            </a:r>
            <a:endParaRPr lang="en-US" sz="2400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7286644" y="3500438"/>
            <a:ext cx="42862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Analisador Sintático</a:t>
            </a:r>
          </a:p>
        </p:txBody>
      </p:sp>
      <p:sp>
        <p:nvSpPr>
          <p:cNvPr id="15366" name="Text Box 9"/>
          <p:cNvSpPr txBox="1">
            <a:spLocks noChangeArrowheads="1"/>
          </p:cNvSpPr>
          <p:nvPr/>
        </p:nvSpPr>
        <p:spPr bwMode="auto">
          <a:xfrm>
            <a:off x="191152" y="2568355"/>
            <a:ext cx="109151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dirty="0" smtClean="0"/>
              <a:t>Programa</a:t>
            </a:r>
            <a:br>
              <a:rPr lang="pt-BR" dirty="0" smtClean="0"/>
            </a:br>
            <a:r>
              <a:rPr lang="pt-BR" dirty="0" smtClean="0"/>
              <a:t>fonte</a:t>
            </a:r>
            <a:endParaRPr lang="pt-BR" dirty="0"/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1697563" y="2500306"/>
            <a:ext cx="1601801" cy="783194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800" b="0" dirty="0" err="1" smtClean="0">
                <a:solidFill>
                  <a:srgbClr val="000000"/>
                </a:solidFill>
              </a:rPr>
              <a:t>lexer</a:t>
            </a:r>
            <a:endParaRPr lang="pt-BR" sz="2800" b="0" dirty="0">
              <a:solidFill>
                <a:srgbClr val="000000"/>
              </a:solidFill>
            </a:endParaRP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4569757" y="2500306"/>
            <a:ext cx="1491332" cy="783194"/>
          </a:xfrm>
          <a:prstGeom prst="rect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800" b="0" dirty="0">
                <a:solidFill>
                  <a:srgbClr val="000000"/>
                </a:solidFill>
              </a:rPr>
              <a:t>parser</a:t>
            </a:r>
            <a:endParaRPr lang="pt-BR" sz="2800" b="0" dirty="0">
              <a:solidFill>
                <a:srgbClr val="000000"/>
              </a:solidFill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2937792" y="3243204"/>
            <a:ext cx="20673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0" i="1" dirty="0" err="1" smtClean="0"/>
              <a:t>getNextToken</a:t>
            </a:r>
            <a:r>
              <a:rPr lang="en-US" sz="2000" b="0" i="1" dirty="0" smtClean="0"/>
              <a:t>()</a:t>
            </a:r>
            <a:endParaRPr lang="pt-BR" sz="2000" b="0" i="1" dirty="0"/>
          </a:p>
        </p:txBody>
      </p:sp>
      <p:sp>
        <p:nvSpPr>
          <p:cNvPr id="15367" name="Text Box 10"/>
          <p:cNvSpPr txBox="1">
            <a:spLocks noChangeArrowheads="1"/>
          </p:cNvSpPr>
          <p:nvPr/>
        </p:nvSpPr>
        <p:spPr bwMode="auto">
          <a:xfrm>
            <a:off x="3509296" y="2500306"/>
            <a:ext cx="87865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0" dirty="0"/>
              <a:t>token</a:t>
            </a:r>
            <a:endParaRPr lang="pt-BR" b="0" dirty="0"/>
          </a:p>
        </p:txBody>
      </p:sp>
      <p:cxnSp>
        <p:nvCxnSpPr>
          <p:cNvPr id="15368" name="AutoShape 11"/>
          <p:cNvCxnSpPr>
            <a:cxnSpLocks noChangeShapeType="1"/>
            <a:stCxn id="69635" idx="3"/>
            <a:endCxn id="69636" idx="1"/>
          </p:cNvCxnSpPr>
          <p:nvPr/>
        </p:nvCxnSpPr>
        <p:spPr bwMode="auto">
          <a:xfrm>
            <a:off x="3299364" y="2891903"/>
            <a:ext cx="1270394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5369" name="Line 12"/>
          <p:cNvSpPr>
            <a:spLocks noChangeShapeType="1"/>
          </p:cNvSpPr>
          <p:nvPr/>
        </p:nvSpPr>
        <p:spPr bwMode="auto">
          <a:xfrm>
            <a:off x="1366156" y="2861780"/>
            <a:ext cx="33140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370" name="Line 16"/>
          <p:cNvSpPr>
            <a:spLocks noChangeShapeType="1"/>
          </p:cNvSpPr>
          <p:nvPr/>
        </p:nvSpPr>
        <p:spPr bwMode="auto">
          <a:xfrm flipH="1" flipV="1">
            <a:off x="3299364" y="3102763"/>
            <a:ext cx="127039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69649" name="Rectangle 17"/>
          <p:cNvSpPr>
            <a:spLocks noChangeArrowheads="1"/>
          </p:cNvSpPr>
          <p:nvPr/>
        </p:nvSpPr>
        <p:spPr bwMode="auto">
          <a:xfrm>
            <a:off x="3294982" y="4286256"/>
            <a:ext cx="1634208" cy="928694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pt-BR" sz="2800" b="0" dirty="0" smtClean="0">
                <a:solidFill>
                  <a:srgbClr val="000000"/>
                </a:solidFill>
              </a:rPr>
              <a:t>tabela de </a:t>
            </a:r>
            <a:br>
              <a:rPr lang="pt-BR" sz="2800" b="0" dirty="0" smtClean="0">
                <a:solidFill>
                  <a:srgbClr val="000000"/>
                </a:solidFill>
              </a:rPr>
            </a:br>
            <a:r>
              <a:rPr lang="pt-BR" sz="2800" b="0" dirty="0" smtClean="0">
                <a:solidFill>
                  <a:srgbClr val="000000"/>
                </a:solidFill>
              </a:rPr>
              <a:t>símbolos</a:t>
            </a:r>
            <a:endParaRPr lang="pt-BR" sz="2800" b="0" dirty="0">
              <a:solidFill>
                <a:srgbClr val="000000"/>
              </a:solidFill>
            </a:endParaRPr>
          </a:p>
        </p:txBody>
      </p:sp>
      <p:sp>
        <p:nvSpPr>
          <p:cNvPr id="15372" name="Line 18"/>
          <p:cNvSpPr>
            <a:spLocks noChangeShapeType="1"/>
          </p:cNvSpPr>
          <p:nvPr/>
        </p:nvSpPr>
        <p:spPr bwMode="auto">
          <a:xfrm flipH="1" flipV="1">
            <a:off x="2912722" y="3283500"/>
            <a:ext cx="516270" cy="9313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373" name="Line 19"/>
          <p:cNvSpPr>
            <a:spLocks noChangeShapeType="1"/>
          </p:cNvSpPr>
          <p:nvPr/>
        </p:nvSpPr>
        <p:spPr bwMode="auto">
          <a:xfrm flipV="1">
            <a:off x="4795180" y="3286124"/>
            <a:ext cx="513314" cy="92869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6795444" y="2500306"/>
            <a:ext cx="1491332" cy="783194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pt-BR" sz="2800" dirty="0" err="1" smtClean="0">
                <a:solidFill>
                  <a:srgbClr val="000000"/>
                </a:solidFill>
              </a:rPr>
              <a:t>t</a:t>
            </a:r>
            <a:r>
              <a:rPr lang="pt-BR" sz="2800" b="0" dirty="0" err="1" smtClean="0">
                <a:solidFill>
                  <a:srgbClr val="000000"/>
                </a:solidFill>
              </a:rPr>
              <a:t>ype</a:t>
            </a:r>
            <a:r>
              <a:rPr lang="pt-BR" sz="2800" b="0" dirty="0" smtClean="0">
                <a:solidFill>
                  <a:srgbClr val="000000"/>
                </a:solidFill>
              </a:rPr>
              <a:t> </a:t>
            </a:r>
          </a:p>
          <a:p>
            <a:pPr algn="ctr"/>
            <a:r>
              <a:rPr lang="pt-BR" sz="2800" b="0" dirty="0" err="1" smtClean="0">
                <a:solidFill>
                  <a:srgbClr val="000000"/>
                </a:solidFill>
              </a:rPr>
              <a:t>checker</a:t>
            </a:r>
            <a:endParaRPr lang="pt-BR" sz="2800" b="0" dirty="0">
              <a:solidFill>
                <a:srgbClr val="000000"/>
              </a:solidFill>
            </a:endParaRPr>
          </a:p>
        </p:txBody>
      </p:sp>
      <p:cxnSp>
        <p:nvCxnSpPr>
          <p:cNvPr id="23" name="AutoShape 11"/>
          <p:cNvCxnSpPr>
            <a:cxnSpLocks noChangeShapeType="1"/>
          </p:cNvCxnSpPr>
          <p:nvPr/>
        </p:nvCxnSpPr>
        <p:spPr bwMode="auto">
          <a:xfrm>
            <a:off x="6081064" y="2863618"/>
            <a:ext cx="642942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7" name="Line 19"/>
          <p:cNvSpPr>
            <a:spLocks noChangeShapeType="1"/>
          </p:cNvSpPr>
          <p:nvPr/>
        </p:nvSpPr>
        <p:spPr bwMode="auto">
          <a:xfrm flipV="1">
            <a:off x="4950962" y="3357562"/>
            <a:ext cx="1857388" cy="92869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6" name="Rectangular Callout 15"/>
          <p:cNvSpPr/>
          <p:nvPr/>
        </p:nvSpPr>
        <p:spPr>
          <a:xfrm>
            <a:off x="6072198" y="4143380"/>
            <a:ext cx="2786082" cy="2000264"/>
          </a:xfrm>
          <a:prstGeom prst="wedgeRectCallout">
            <a:avLst>
              <a:gd name="adj1" fmla="val -43917"/>
              <a:gd name="adj2" fmla="val -10974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Árvore sintática ou outra representação intermediária de código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método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1900238"/>
          </a:xfrm>
        </p:spPr>
        <p:txBody>
          <a:bodyPr/>
          <a:lstStyle/>
          <a:p>
            <a:r>
              <a:rPr lang="pt-BR" dirty="0" smtClean="0"/>
              <a:t>Inicie com símbolo raiz</a:t>
            </a:r>
          </a:p>
          <a:p>
            <a:r>
              <a:rPr lang="pt-BR" dirty="0" smtClean="0"/>
              <a:t>Consuma </a:t>
            </a:r>
            <a:r>
              <a:rPr lang="pt-BR" dirty="0" err="1" smtClean="0"/>
              <a:t>tokens</a:t>
            </a:r>
            <a:r>
              <a:rPr lang="pt-BR" dirty="0" smtClean="0"/>
              <a:t> da esquerda para direita</a:t>
            </a:r>
          </a:p>
          <a:p>
            <a:r>
              <a:rPr lang="pt-BR" dirty="0" smtClean="0"/>
              <a:t>Decida que produção aplicar</a:t>
            </a:r>
          </a:p>
        </p:txBody>
      </p:sp>
      <p:sp>
        <p:nvSpPr>
          <p:cNvPr id="4" name="Rectangle 3"/>
          <p:cNvSpPr/>
          <p:nvPr/>
        </p:nvSpPr>
        <p:spPr>
          <a:xfrm>
            <a:off x="785786" y="3500438"/>
            <a:ext cx="242889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smtClean="0"/>
              <a:t>  S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err="1" smtClean="0">
                <a:solidFill>
                  <a:schemeClr val="tx1"/>
                </a:solidFill>
                <a:sym typeface="Wingdings" pitchFamily="-111" charset="2"/>
              </a:rPr>
              <a:t>a</a:t>
            </a:r>
            <a:r>
              <a:rPr lang="en-US" sz="2400" i="1" dirty="0" err="1" smtClean="0">
                <a:solidFill>
                  <a:schemeClr val="tx1"/>
                </a:solidFill>
                <a:sym typeface="Wingdings" pitchFamily="-111" charset="2"/>
              </a:rPr>
              <a:t>AB</a:t>
            </a:r>
            <a:r>
              <a:rPr lang="en-US" sz="2400" b="1" dirty="0" err="1" smtClean="0">
                <a:solidFill>
                  <a:schemeClr val="tx1"/>
                </a:solidFill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/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smtClean="0">
                <a:sym typeface="Wingdings" pitchFamily="-111" charset="2"/>
              </a:rPr>
              <a:t>A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i="1" dirty="0" err="1" smtClean="0">
                <a:solidFill>
                  <a:schemeClr val="tx1"/>
                </a:solidFill>
                <a:sym typeface="Wingdings" pitchFamily="-111" charset="2"/>
              </a:rPr>
              <a:t>A</a:t>
            </a:r>
            <a:r>
              <a:rPr lang="en-US" sz="2400" b="1" dirty="0" err="1" smtClean="0">
                <a:solidFill>
                  <a:schemeClr val="tx1"/>
                </a:solidFill>
                <a:sym typeface="Wingdings" pitchFamily="-111" charset="2"/>
              </a:rPr>
              <a:t>bc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sym typeface="Wingdings" pitchFamily="-111" charset="2"/>
              </a:rPr>
              <a:t>|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sym typeface="Wingdings" pitchFamily="-111" charset="2"/>
              </a:rPr>
              <a:t>b</a:t>
            </a:r>
            <a:r>
              <a:rPr lang="en-US" sz="2400" b="1" dirty="0" smtClean="0">
                <a:sym typeface="Wingdings" pitchFamily="-111" charset="2"/>
              </a:rPr>
              <a:t> </a:t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err="1" smtClean="0"/>
              <a:t>B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  <a:sym typeface="Wingdings" pitchFamily="-111" charset="2"/>
              </a:rPr>
              <a:t>d</a:t>
            </a:r>
            <a:r>
              <a:rPr lang="en-US" sz="2400" dirty="0" smtClean="0"/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3500430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a </a:t>
            </a:r>
            <a:endParaRPr lang="en-US" sz="24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3929058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4357686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4786314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5214942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5643570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6072198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d </a:t>
            </a:r>
            <a:endParaRPr lang="en-US" sz="24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6500826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e </a:t>
            </a:r>
            <a:endParaRPr lang="en-US" sz="2400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7286644" y="3500438"/>
            <a:ext cx="42862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endParaRPr lang="en-US" sz="2400" b="1" dirty="0" smtClean="0"/>
          </a:p>
        </p:txBody>
      </p:sp>
      <p:sp>
        <p:nvSpPr>
          <p:cNvPr id="16" name="Rectangular Callout 15"/>
          <p:cNvSpPr/>
          <p:nvPr/>
        </p:nvSpPr>
        <p:spPr>
          <a:xfrm>
            <a:off x="683568" y="5357826"/>
            <a:ext cx="2459672" cy="1071570"/>
          </a:xfrm>
          <a:prstGeom prst="wedgeRectCallout">
            <a:avLst>
              <a:gd name="adj1" fmla="val 105875"/>
              <a:gd name="adj2" fmla="val -530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derivação correspondente!</a:t>
            </a:r>
            <a:endParaRPr lang="pt-BR" sz="2400" dirty="0"/>
          </a:p>
        </p:txBody>
      </p:sp>
      <p:sp>
        <p:nvSpPr>
          <p:cNvPr id="17" name="Rectangle 16"/>
          <p:cNvSpPr/>
          <p:nvPr/>
        </p:nvSpPr>
        <p:spPr>
          <a:xfrm>
            <a:off x="4214810" y="4871877"/>
            <a:ext cx="350046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smtClean="0">
                <a:sym typeface="Wingdings" pitchFamily="-111" charset="2"/>
              </a:rPr>
              <a:t>S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b="1" dirty="0" err="1" smtClean="0">
                <a:sym typeface="Wingdings" pitchFamily="-111" charset="2"/>
              </a:rPr>
              <a:t>a</a:t>
            </a:r>
            <a:r>
              <a:rPr lang="en-US" sz="2400" i="1" u="sng" dirty="0" err="1" smtClean="0">
                <a:sym typeface="Wingdings" pitchFamily="-111" charset="2"/>
              </a:rPr>
              <a:t>A</a:t>
            </a:r>
            <a:r>
              <a:rPr lang="en-US" sz="2400" i="1" dirty="0" err="1" smtClean="0">
                <a:sym typeface="Wingdings" pitchFamily="-111" charset="2"/>
              </a:rPr>
              <a:t>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b="1" dirty="0" err="1" smtClean="0">
                <a:sym typeface="Wingdings" pitchFamily="-111" charset="2"/>
              </a:rPr>
              <a:t>a</a:t>
            </a:r>
            <a:r>
              <a:rPr lang="en-US" sz="2400" i="1" u="sng" dirty="0" err="1" smtClean="0">
                <a:sym typeface="Wingdings" pitchFamily="-111" charset="2"/>
              </a:rPr>
              <a:t>A</a:t>
            </a:r>
            <a:r>
              <a:rPr lang="en-US" sz="2400" b="1" dirty="0" err="1" smtClean="0">
                <a:sym typeface="Wingdings" pitchFamily="-111" charset="2"/>
              </a:rPr>
              <a:t>bc</a:t>
            </a:r>
            <a:r>
              <a:rPr lang="en-US" sz="2400" i="1" dirty="0" err="1" smtClean="0">
                <a:sym typeface="Wingdings" pitchFamily="-111" charset="2"/>
              </a:rPr>
              <a:t>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dirty="0" smtClean="0"/>
              <a:t> </a:t>
            </a:r>
            <a:r>
              <a:rPr lang="en-US" sz="2400" b="1" dirty="0" err="1" smtClean="0">
                <a:sym typeface="Wingdings" pitchFamily="-111" charset="2"/>
              </a:rPr>
              <a:t>a</a:t>
            </a:r>
            <a:r>
              <a:rPr lang="en-US" sz="2400" i="1" u="sng" dirty="0" err="1" smtClean="0">
                <a:sym typeface="Wingdings" pitchFamily="-111" charset="2"/>
              </a:rPr>
              <a:t>A</a:t>
            </a:r>
            <a:r>
              <a:rPr lang="en-US" sz="2400" b="1" dirty="0" err="1" smtClean="0">
                <a:sym typeface="Wingdings" pitchFamily="-111" charset="2"/>
              </a:rPr>
              <a:t>bcbc</a:t>
            </a:r>
            <a:r>
              <a:rPr lang="en-US" sz="2400" i="1" dirty="0" err="1" smtClean="0">
                <a:sym typeface="Wingdings" pitchFamily="-111" charset="2"/>
              </a:rPr>
              <a:t>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dirty="0" smtClean="0"/>
              <a:t> </a:t>
            </a:r>
            <a:r>
              <a:rPr lang="en-US" sz="2400" b="1" dirty="0" err="1" smtClean="0">
                <a:sym typeface="Wingdings" pitchFamily="-111" charset="2"/>
              </a:rPr>
              <a:t>abbcbc</a:t>
            </a:r>
            <a:r>
              <a:rPr lang="en-US" sz="2400" u="sng" dirty="0" err="1" smtClean="0">
                <a:sym typeface="Wingdings" pitchFamily="-111" charset="2"/>
              </a:rPr>
              <a:t>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dirty="0" smtClean="0"/>
              <a:t> </a:t>
            </a:r>
            <a:r>
              <a:rPr lang="en-US" sz="2400" b="1" dirty="0" err="1" smtClean="0">
                <a:sym typeface="Wingdings" pitchFamily="-111" charset="2"/>
              </a:rPr>
              <a:t>abbcbcde</a:t>
            </a:r>
            <a:r>
              <a:rPr lang="en-US" sz="2400" b="1" dirty="0" smtClean="0">
                <a:sym typeface="Wingdings" pitchFamily="-111" charset="2"/>
              </a:rPr>
              <a:t> 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10"/>
          <p:cNvSpPr txBox="1"/>
          <p:nvPr/>
        </p:nvSpPr>
        <p:spPr>
          <a:xfrm>
            <a:off x="2555776" y="2492896"/>
            <a:ext cx="3672408" cy="175432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3600" dirty="0" err="1" smtClean="0"/>
              <a:t>Top-down</a:t>
            </a:r>
            <a:r>
              <a:rPr lang="pt-BR" sz="3600" dirty="0" smtClean="0"/>
              <a:t> </a:t>
            </a:r>
            <a:r>
              <a:rPr lang="pt-BR" sz="3600" dirty="0" err="1" smtClean="0"/>
              <a:t>parsers</a:t>
            </a:r>
            <a:r>
              <a:rPr lang="pt-BR" sz="3600" dirty="0" smtClean="0"/>
              <a:t> operam desta forma!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87362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764704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Exerc</a:t>
            </a:r>
            <a:r>
              <a:rPr lang="pt-BR" dirty="0" err="1" smtClean="0"/>
              <a:t>ício</a:t>
            </a:r>
            <a:r>
              <a:rPr lang="pt-BR" dirty="0"/>
              <a:t>.</a:t>
            </a:r>
            <a:r>
              <a:rPr lang="pt-BR" dirty="0" smtClean="0"/>
              <a:t> Construa </a:t>
            </a:r>
            <a:r>
              <a:rPr lang="pt-BR" dirty="0"/>
              <a:t>a árvore sintática associada a derivação (mais à esquerda) </a:t>
            </a:r>
            <a:r>
              <a:rPr lang="pt-BR" dirty="0" smtClean="0"/>
              <a:t>abaixo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2492896"/>
            <a:ext cx="7772400" cy="352690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3198" y="3226212"/>
            <a:ext cx="242889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smtClean="0"/>
              <a:t>  S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err="1" smtClean="0">
                <a:solidFill>
                  <a:schemeClr val="tx1"/>
                </a:solidFill>
                <a:sym typeface="Wingdings" pitchFamily="-111" charset="2"/>
              </a:rPr>
              <a:t>a</a:t>
            </a:r>
            <a:r>
              <a:rPr lang="en-US" sz="2400" i="1" dirty="0" err="1" smtClean="0">
                <a:solidFill>
                  <a:schemeClr val="tx1"/>
                </a:solidFill>
                <a:sym typeface="Wingdings" pitchFamily="-111" charset="2"/>
              </a:rPr>
              <a:t>AB</a:t>
            </a:r>
            <a:r>
              <a:rPr lang="en-US" sz="2400" b="1" dirty="0" err="1" smtClean="0">
                <a:solidFill>
                  <a:schemeClr val="tx1"/>
                </a:solidFill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/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smtClean="0">
                <a:sym typeface="Wingdings" pitchFamily="-111" charset="2"/>
              </a:rPr>
              <a:t>A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i="1" dirty="0" err="1" smtClean="0">
                <a:solidFill>
                  <a:schemeClr val="tx1"/>
                </a:solidFill>
                <a:sym typeface="Wingdings" pitchFamily="-111" charset="2"/>
              </a:rPr>
              <a:t>A</a:t>
            </a:r>
            <a:r>
              <a:rPr lang="en-US" sz="2400" b="1" dirty="0" err="1" smtClean="0">
                <a:solidFill>
                  <a:schemeClr val="tx1"/>
                </a:solidFill>
                <a:sym typeface="Wingdings" pitchFamily="-111" charset="2"/>
              </a:rPr>
              <a:t>bc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sym typeface="Wingdings" pitchFamily="-111" charset="2"/>
              </a:rPr>
              <a:t>|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sym typeface="Wingdings" pitchFamily="-111" charset="2"/>
              </a:rPr>
              <a:t>b</a:t>
            </a:r>
            <a:r>
              <a:rPr lang="en-US" sz="2400" b="1" dirty="0" smtClean="0">
                <a:sym typeface="Wingdings" pitchFamily="-111" charset="2"/>
              </a:rPr>
              <a:t> </a:t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err="1" smtClean="0"/>
              <a:t>B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  <a:sym typeface="Wingdings" pitchFamily="-111" charset="2"/>
              </a:rPr>
              <a:t>d</a:t>
            </a:r>
            <a:r>
              <a:rPr lang="en-US" sz="2400" dirty="0" smtClean="0"/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3807842" y="3226212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a </a:t>
            </a:r>
            <a:endParaRPr lang="en-US" sz="24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4236470" y="3226212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4665098" y="3226212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5093726" y="3226212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5522354" y="3226212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5950982" y="3226212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6379610" y="3226212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d </a:t>
            </a:r>
            <a:endParaRPr lang="en-US" sz="24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6808238" y="3226212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e </a:t>
            </a:r>
            <a:endParaRPr lang="en-US" sz="2400" dirty="0" smtClean="0"/>
          </a:p>
        </p:txBody>
      </p:sp>
      <p:sp>
        <p:nvSpPr>
          <p:cNvPr id="15" name="Rectangle 16"/>
          <p:cNvSpPr/>
          <p:nvPr/>
        </p:nvSpPr>
        <p:spPr>
          <a:xfrm>
            <a:off x="3807842" y="4797152"/>
            <a:ext cx="350046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smtClean="0">
                <a:sym typeface="Wingdings" pitchFamily="-111" charset="2"/>
              </a:rPr>
              <a:t>S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b="1" dirty="0" err="1" smtClean="0">
                <a:sym typeface="Wingdings" pitchFamily="-111" charset="2"/>
              </a:rPr>
              <a:t>a</a:t>
            </a:r>
            <a:r>
              <a:rPr lang="en-US" sz="2400" i="1" u="sng" dirty="0" err="1" smtClean="0">
                <a:sym typeface="Wingdings" pitchFamily="-111" charset="2"/>
              </a:rPr>
              <a:t>A</a:t>
            </a:r>
            <a:r>
              <a:rPr lang="en-US" sz="2400" i="1" dirty="0" err="1" smtClean="0">
                <a:sym typeface="Wingdings" pitchFamily="-111" charset="2"/>
              </a:rPr>
              <a:t>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b="1" dirty="0" err="1" smtClean="0">
                <a:sym typeface="Wingdings" pitchFamily="-111" charset="2"/>
              </a:rPr>
              <a:t>a</a:t>
            </a:r>
            <a:r>
              <a:rPr lang="en-US" sz="2400" i="1" u="sng" dirty="0" err="1" smtClean="0">
                <a:sym typeface="Wingdings" pitchFamily="-111" charset="2"/>
              </a:rPr>
              <a:t>A</a:t>
            </a:r>
            <a:r>
              <a:rPr lang="en-US" sz="2400" b="1" dirty="0" err="1" smtClean="0">
                <a:sym typeface="Wingdings" pitchFamily="-111" charset="2"/>
              </a:rPr>
              <a:t>bc</a:t>
            </a:r>
            <a:r>
              <a:rPr lang="en-US" sz="2400" i="1" dirty="0" err="1" smtClean="0">
                <a:sym typeface="Wingdings" pitchFamily="-111" charset="2"/>
              </a:rPr>
              <a:t>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dirty="0" smtClean="0"/>
              <a:t> </a:t>
            </a:r>
            <a:r>
              <a:rPr lang="en-US" sz="2400" b="1" dirty="0" err="1" smtClean="0">
                <a:sym typeface="Wingdings" pitchFamily="-111" charset="2"/>
              </a:rPr>
              <a:t>a</a:t>
            </a:r>
            <a:r>
              <a:rPr lang="en-US" sz="2400" i="1" u="sng" dirty="0" err="1" smtClean="0">
                <a:sym typeface="Wingdings" pitchFamily="-111" charset="2"/>
              </a:rPr>
              <a:t>A</a:t>
            </a:r>
            <a:r>
              <a:rPr lang="en-US" sz="2400" b="1" dirty="0" err="1" smtClean="0">
                <a:sym typeface="Wingdings" pitchFamily="-111" charset="2"/>
              </a:rPr>
              <a:t>bcbc</a:t>
            </a:r>
            <a:r>
              <a:rPr lang="en-US" sz="2400" i="1" dirty="0" err="1" smtClean="0">
                <a:sym typeface="Wingdings" pitchFamily="-111" charset="2"/>
              </a:rPr>
              <a:t>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dirty="0" smtClean="0"/>
              <a:t> </a:t>
            </a:r>
            <a:r>
              <a:rPr lang="en-US" sz="2400" b="1" dirty="0" err="1" smtClean="0">
                <a:sym typeface="Wingdings" pitchFamily="-111" charset="2"/>
              </a:rPr>
              <a:t>abbcbc</a:t>
            </a:r>
            <a:r>
              <a:rPr lang="en-US" sz="2400" u="sng" dirty="0" err="1" smtClean="0">
                <a:sym typeface="Wingdings" pitchFamily="-111" charset="2"/>
              </a:rPr>
              <a:t>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dirty="0" smtClean="0"/>
              <a:t> </a:t>
            </a:r>
            <a:r>
              <a:rPr lang="en-US" sz="2400" b="1" dirty="0" err="1" smtClean="0">
                <a:sym typeface="Wingdings" pitchFamily="-111" charset="2"/>
              </a:rPr>
              <a:t>abbcbcde</a:t>
            </a:r>
            <a:r>
              <a:rPr lang="en-US" sz="2400" b="1" dirty="0" smtClean="0">
                <a:sym typeface="Wingdings" pitchFamily="-111" charset="2"/>
              </a:rPr>
              <a:t> </a:t>
            </a:r>
            <a:endParaRPr lang="en-US" sz="2400" dirty="0" smtClean="0"/>
          </a:p>
        </p:txBody>
      </p:sp>
      <p:sp>
        <p:nvSpPr>
          <p:cNvPr id="16" name="CaixaDeTexto 15"/>
          <p:cNvSpPr txBox="1"/>
          <p:nvPr/>
        </p:nvSpPr>
        <p:spPr>
          <a:xfrm>
            <a:off x="1594369" y="2720323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Gramática</a:t>
            </a:r>
            <a:endParaRPr lang="en-US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4580881" y="2720323"/>
            <a:ext cx="1954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/>
              <a:t>String</a:t>
            </a:r>
            <a:r>
              <a:rPr lang="pt-BR" dirty="0" smtClean="0"/>
              <a:t> de entrada</a:t>
            </a:r>
            <a:endParaRPr lang="en-US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4061509" y="4349815"/>
            <a:ext cx="2993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Derivação mais à esquerda</a:t>
            </a:r>
            <a:endParaRPr lang="en-US" dirty="0"/>
          </a:p>
        </p:txBody>
      </p:sp>
      <p:cxnSp>
        <p:nvCxnSpPr>
          <p:cNvPr id="20" name="Conector de seta reta 19"/>
          <p:cNvCxnSpPr>
            <a:stCxn id="4" idx="2"/>
          </p:cNvCxnSpPr>
          <p:nvPr/>
        </p:nvCxnSpPr>
        <p:spPr>
          <a:xfrm>
            <a:off x="2307644" y="4426541"/>
            <a:ext cx="1500198" cy="6586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/>
          <p:nvPr/>
        </p:nvCxnSpPr>
        <p:spPr>
          <a:xfrm>
            <a:off x="5522354" y="3687877"/>
            <a:ext cx="0" cy="7386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640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Classificação de </a:t>
            </a:r>
            <a:r>
              <a:rPr lang="pt-BR" dirty="0" err="1" smtClean="0"/>
              <a:t>parsers</a:t>
            </a:r>
            <a:endParaRPr lang="pt-BR" dirty="0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387136" y="2763528"/>
            <a:ext cx="1639009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4800" dirty="0" smtClean="0"/>
              <a:t>LL(k)</a:t>
            </a:r>
            <a:endParaRPr lang="pt-BR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1458311" y="3906536"/>
            <a:ext cx="1928825" cy="92333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/>
              <a:t>Lê</a:t>
            </a:r>
            <a:r>
              <a:rPr lang="en-US" dirty="0" smtClean="0"/>
              <a:t> </a:t>
            </a:r>
            <a:r>
              <a:rPr lang="en-US" dirty="0" err="1" smtClean="0"/>
              <a:t>entrada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esquerda</a:t>
            </a:r>
            <a:r>
              <a:rPr lang="en-US" dirty="0" smtClean="0"/>
              <a:t> (L)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direita</a:t>
            </a:r>
            <a:endParaRPr lang="pt-BR" dirty="0"/>
          </a:p>
        </p:txBody>
      </p:sp>
      <p:sp>
        <p:nvSpPr>
          <p:cNvPr id="6" name="Right Arrow 5"/>
          <p:cNvSpPr/>
          <p:nvPr/>
        </p:nvSpPr>
        <p:spPr>
          <a:xfrm rot="19062594">
            <a:off x="2948832" y="3487368"/>
            <a:ext cx="64294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extBox 6"/>
          <p:cNvSpPr txBox="1"/>
          <p:nvPr/>
        </p:nvSpPr>
        <p:spPr>
          <a:xfrm>
            <a:off x="3887203" y="4077306"/>
            <a:ext cx="1980941" cy="92333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/>
              <a:t>Procura</a:t>
            </a:r>
            <a:r>
              <a:rPr lang="en-US" dirty="0" smtClean="0"/>
              <a:t> </a:t>
            </a:r>
            <a:r>
              <a:rPr lang="en-US" dirty="0" err="1" smtClean="0"/>
              <a:t>derivação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à </a:t>
            </a:r>
            <a:r>
              <a:rPr lang="en-US" dirty="0" err="1" smtClean="0"/>
              <a:t>esquerda</a:t>
            </a:r>
            <a:r>
              <a:rPr lang="en-US" dirty="0" smtClean="0"/>
              <a:t> </a:t>
            </a:r>
            <a:endParaRPr lang="pt-BR" dirty="0"/>
          </a:p>
        </p:txBody>
      </p:sp>
      <p:sp>
        <p:nvSpPr>
          <p:cNvPr id="8" name="Right Arrow 7"/>
          <p:cNvSpPr/>
          <p:nvPr/>
        </p:nvSpPr>
        <p:spPr>
          <a:xfrm rot="13762694">
            <a:off x="3997981" y="3653047"/>
            <a:ext cx="65172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TextBox 8"/>
          <p:cNvSpPr txBox="1"/>
          <p:nvPr/>
        </p:nvSpPr>
        <p:spPr>
          <a:xfrm>
            <a:off x="5315963" y="2049148"/>
            <a:ext cx="2280373" cy="1200329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/>
              <a:t>Número</a:t>
            </a:r>
            <a:r>
              <a:rPr lang="en-US" dirty="0" smtClean="0"/>
              <a:t> de tokens de </a:t>
            </a:r>
            <a:r>
              <a:rPr lang="en-US" dirty="0" err="1" smtClean="0"/>
              <a:t>lookahead</a:t>
            </a:r>
            <a:r>
              <a:rPr lang="en-US" dirty="0" smtClean="0"/>
              <a:t> lidos </a:t>
            </a:r>
            <a:r>
              <a:rPr lang="en-US" dirty="0" err="1" smtClean="0"/>
              <a:t>porém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consumidos</a:t>
            </a:r>
            <a:endParaRPr lang="pt-BR" dirty="0"/>
          </a:p>
        </p:txBody>
      </p:sp>
      <p:sp>
        <p:nvSpPr>
          <p:cNvPr id="10" name="Right Arrow 9"/>
          <p:cNvSpPr/>
          <p:nvPr/>
        </p:nvSpPr>
        <p:spPr>
          <a:xfrm rot="8460507">
            <a:off x="4660348" y="2616179"/>
            <a:ext cx="64294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Ambiguidade e Recursão </a:t>
            </a:r>
            <a:r>
              <a:rPr lang="en-US" dirty="0" smtClean="0"/>
              <a:t>à</a:t>
            </a:r>
            <a:r>
              <a:rPr lang="pt-BR" dirty="0" smtClean="0"/>
              <a:t> esquerda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3257559"/>
          </a:xfrm>
        </p:spPr>
        <p:txBody>
          <a:bodyPr>
            <a:normAutofit/>
          </a:bodyPr>
          <a:lstStyle/>
          <a:p>
            <a:r>
              <a:rPr lang="pt-BR" dirty="0" smtClean="0"/>
              <a:t>Ambiguidade: Existe mais de uma forma de se derivar a string em uma gramática ambígua</a:t>
            </a:r>
          </a:p>
          <a:p>
            <a:pPr lvl="1"/>
            <a:r>
              <a:rPr lang="pt-BR" dirty="0" smtClean="0"/>
              <a:t>Mais de uma parse </a:t>
            </a:r>
            <a:r>
              <a:rPr lang="pt-BR" dirty="0" err="1" smtClean="0"/>
              <a:t>tree</a:t>
            </a:r>
            <a:endParaRPr lang="pt-BR" dirty="0" smtClean="0"/>
          </a:p>
          <a:p>
            <a:pPr lvl="0"/>
            <a:r>
              <a:rPr lang="pt-BR" dirty="0" smtClean="0"/>
              <a:t>Recursão </a:t>
            </a:r>
            <a:r>
              <a:rPr lang="en-US" dirty="0" smtClean="0"/>
              <a:t>à</a:t>
            </a:r>
            <a:r>
              <a:rPr lang="pt-BR" dirty="0" smtClean="0"/>
              <a:t> esquerda: dificuldade em saber quando parar de aplicar uma produção</a:t>
            </a:r>
          </a:p>
          <a:p>
            <a:endParaRPr lang="pt-BR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5089555"/>
            <a:ext cx="8229600" cy="22685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28728" y="4500570"/>
            <a:ext cx="242889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smtClean="0"/>
              <a:t>  S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err="1" smtClean="0">
                <a:sym typeface="Wingdings" pitchFamily="-111" charset="2"/>
              </a:rPr>
              <a:t>a</a:t>
            </a:r>
            <a:r>
              <a:rPr lang="en-US" sz="2400" i="1" dirty="0" err="1" smtClean="0">
                <a:sym typeface="Wingdings" pitchFamily="-111" charset="2"/>
              </a:rPr>
              <a:t>AB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/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smtClean="0">
                <a:sym typeface="Wingdings" pitchFamily="-111" charset="2"/>
              </a:rPr>
              <a:t>A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i="1" dirty="0" err="1" smtClean="0">
                <a:sym typeface="Wingdings" pitchFamily="-111" charset="2"/>
              </a:rPr>
              <a:t>A</a:t>
            </a:r>
            <a:r>
              <a:rPr lang="en-US" sz="2400" b="1" dirty="0" err="1" smtClean="0">
                <a:sym typeface="Wingdings" pitchFamily="-111" charset="2"/>
              </a:rPr>
              <a:t>bc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sym typeface="Wingdings" pitchFamily="-111" charset="2"/>
              </a:rPr>
              <a:t>|</a:t>
            </a:r>
            <a:r>
              <a:rPr lang="en-US" sz="2400" b="1" dirty="0" smtClean="0">
                <a:sym typeface="Wingdings" pitchFamily="-111" charset="2"/>
              </a:rPr>
              <a:t> b </a:t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err="1" smtClean="0"/>
              <a:t>B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smtClean="0">
                <a:sym typeface="Wingdings" pitchFamily="-111" charset="2"/>
              </a:rPr>
              <a:t>d</a:t>
            </a:r>
            <a:r>
              <a:rPr lang="en-US" sz="2400" dirty="0" smtClean="0"/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4143372" y="4500570"/>
            <a:ext cx="4029028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b="1" dirty="0" err="1" smtClean="0">
                <a:sym typeface="Wingdings" pitchFamily="-111" charset="2"/>
              </a:rPr>
              <a:t>a</a:t>
            </a:r>
            <a:r>
              <a:rPr lang="en-US" sz="2400" i="1" u="sng" dirty="0" err="1" smtClean="0">
                <a:sym typeface="Wingdings" pitchFamily="-111" charset="2"/>
              </a:rPr>
              <a:t>A</a:t>
            </a:r>
            <a:r>
              <a:rPr lang="en-US" sz="2400" i="1" dirty="0" err="1" smtClean="0">
                <a:sym typeface="Wingdings" pitchFamily="-111" charset="2"/>
              </a:rPr>
              <a:t>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b="1" dirty="0" err="1" smtClean="0">
                <a:sym typeface="Wingdings" pitchFamily="-111" charset="2"/>
              </a:rPr>
              <a:t>a</a:t>
            </a:r>
            <a:r>
              <a:rPr lang="en-US" sz="2400" i="1" u="sng" dirty="0" err="1" smtClean="0">
                <a:sym typeface="Wingdings" pitchFamily="-111" charset="2"/>
              </a:rPr>
              <a:t>A</a:t>
            </a:r>
            <a:r>
              <a:rPr lang="en-US" sz="2400" b="1" dirty="0" err="1" smtClean="0">
                <a:sym typeface="Wingdings" pitchFamily="-111" charset="2"/>
              </a:rPr>
              <a:t>bc</a:t>
            </a:r>
            <a:r>
              <a:rPr lang="en-US" sz="2400" i="1" dirty="0" err="1" smtClean="0">
                <a:sym typeface="Wingdings" pitchFamily="-111" charset="2"/>
              </a:rPr>
              <a:t>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dirty="0" smtClean="0"/>
              <a:t> </a:t>
            </a:r>
            <a:r>
              <a:rPr lang="en-US" sz="2400" b="1" dirty="0" err="1" smtClean="0">
                <a:sym typeface="Wingdings" pitchFamily="-111" charset="2"/>
              </a:rPr>
              <a:t>a</a:t>
            </a:r>
            <a:r>
              <a:rPr lang="en-US" sz="2400" i="1" u="sng" dirty="0" err="1" smtClean="0">
                <a:sym typeface="Wingdings" pitchFamily="-111" charset="2"/>
              </a:rPr>
              <a:t>A</a:t>
            </a:r>
            <a:r>
              <a:rPr lang="en-US" sz="2400" b="1" dirty="0" err="1" smtClean="0">
                <a:sym typeface="Wingdings" pitchFamily="-111" charset="2"/>
              </a:rPr>
              <a:t>bcbc</a:t>
            </a:r>
            <a:r>
              <a:rPr lang="en-US" sz="2400" i="1" dirty="0" err="1" smtClean="0">
                <a:sym typeface="Wingdings" pitchFamily="-111" charset="2"/>
              </a:rPr>
              <a:t>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dirty="0" smtClean="0"/>
              <a:t> </a:t>
            </a:r>
            <a:r>
              <a:rPr lang="en-US" sz="2400" b="1" dirty="0" err="1" smtClean="0">
                <a:sym typeface="Wingdings" pitchFamily="-111" charset="2"/>
              </a:rPr>
              <a:t>a</a:t>
            </a:r>
            <a:r>
              <a:rPr lang="en-US" sz="2400" i="1" u="sng" dirty="0" err="1" smtClean="0">
                <a:sym typeface="Wingdings" pitchFamily="-111" charset="2"/>
              </a:rPr>
              <a:t>A</a:t>
            </a:r>
            <a:r>
              <a:rPr lang="en-US" sz="2400" b="1" dirty="0" err="1" smtClean="0">
                <a:sym typeface="Wingdings" pitchFamily="-111" charset="2"/>
              </a:rPr>
              <a:t>bcbcbc</a:t>
            </a:r>
            <a:r>
              <a:rPr lang="en-US" sz="2400" i="1" dirty="0" err="1" smtClean="0">
                <a:sym typeface="Wingdings" pitchFamily="-111" charset="2"/>
              </a:rPr>
              <a:t>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dirty="0" smtClean="0"/>
              <a:t> </a:t>
            </a:r>
            <a:r>
              <a:rPr lang="en-US" sz="2400" b="1" dirty="0" err="1" smtClean="0">
                <a:sym typeface="Wingdings" pitchFamily="-111" charset="2"/>
              </a:rPr>
              <a:t>a</a:t>
            </a:r>
            <a:r>
              <a:rPr lang="en-US" sz="2400" i="1" u="sng" dirty="0" err="1" smtClean="0">
                <a:sym typeface="Wingdings" pitchFamily="-111" charset="2"/>
              </a:rPr>
              <a:t>A</a:t>
            </a:r>
            <a:r>
              <a:rPr lang="en-US" sz="2400" b="1" dirty="0" err="1" smtClean="0">
                <a:sym typeface="Wingdings" pitchFamily="-111" charset="2"/>
              </a:rPr>
              <a:t>bcbcbcbc</a:t>
            </a:r>
            <a:r>
              <a:rPr lang="en-US" sz="2400" i="1" dirty="0" err="1" smtClean="0">
                <a:sym typeface="Wingdings" pitchFamily="-111" charset="2"/>
              </a:rPr>
              <a:t>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dirty="0" smtClean="0"/>
              <a:t> …</a:t>
            </a:r>
            <a:r>
              <a:rPr lang="en-US" sz="2400" b="1" dirty="0" smtClean="0">
                <a:sym typeface="Wingdings" pitchFamily="-111" charset="2"/>
              </a:rPr>
              <a:t> </a:t>
            </a:r>
            <a:endParaRPr lang="en-US" sz="2400" dirty="0" smtClean="0"/>
          </a:p>
        </p:txBody>
      </p:sp>
      <p:sp>
        <p:nvSpPr>
          <p:cNvPr id="7" name="Rectangular Callout 6"/>
          <p:cNvSpPr/>
          <p:nvPr/>
        </p:nvSpPr>
        <p:spPr>
          <a:xfrm>
            <a:off x="2285984" y="5857892"/>
            <a:ext cx="2571768" cy="571504"/>
          </a:xfrm>
          <a:prstGeom prst="wedgeRectCallout">
            <a:avLst>
              <a:gd name="adj1" fmla="val -46033"/>
              <a:gd name="adj2" fmla="val -1554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complicador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786210"/>
          </a:xfrm>
        </p:spPr>
        <p:txBody>
          <a:bodyPr>
            <a:normAutofit/>
          </a:bodyPr>
          <a:lstStyle/>
          <a:p>
            <a:r>
              <a:rPr lang="pt-BR" dirty="0" err="1" smtClean="0"/>
              <a:t>Ex</a:t>
            </a:r>
            <a:r>
              <a:rPr lang="pt-BR" dirty="0" smtClean="0"/>
              <a:t>: Quais das seguintes gramáticas são ambíguas?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971600" y="2276872"/>
            <a:ext cx="626469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pt-BR" sz="4000" dirty="0" smtClean="0"/>
              <a:t>S → SS | a | b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pt-BR" sz="4000" dirty="0" smtClean="0"/>
              <a:t>E → E + E | id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pt-BR" sz="4000" dirty="0" smtClean="0"/>
              <a:t>S → Sa </a:t>
            </a:r>
            <a:r>
              <a:rPr lang="pt-BR" sz="4000" smtClean="0"/>
              <a:t>| </a:t>
            </a:r>
            <a:r>
              <a:rPr lang="pt-BR" sz="4000" smtClean="0"/>
              <a:t>Sb | a</a:t>
            </a:r>
            <a:endParaRPr lang="pt-BR" sz="4000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pt-BR" sz="4000" dirty="0" smtClean="0"/>
              <a:t>E → E’ | E’ + E</a:t>
            </a:r>
            <a:br>
              <a:rPr lang="pt-BR" sz="4000" dirty="0" smtClean="0"/>
            </a:br>
            <a:r>
              <a:rPr lang="pt-BR" sz="4000" dirty="0" err="1" smtClean="0"/>
              <a:t>E</a:t>
            </a:r>
            <a:r>
              <a:rPr lang="pt-BR" sz="4000" dirty="0" smtClean="0"/>
              <a:t>’→ -E’ | id | (E)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120224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Predictive parsing</a:t>
            </a:r>
            <a:endParaRPr lang="pt-BR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401080" cy="3614750"/>
          </a:xfrm>
        </p:spPr>
        <p:txBody>
          <a:bodyPr>
            <a:normAutofit/>
          </a:bodyPr>
          <a:lstStyle/>
          <a:p>
            <a:r>
              <a:rPr lang="pt-BR" dirty="0" smtClean="0"/>
              <a:t>É um</a:t>
            </a:r>
            <a:r>
              <a:rPr lang="pt-BR" b="1" dirty="0" smtClean="0"/>
              <a:t> </a:t>
            </a:r>
            <a:r>
              <a:rPr lang="pt-BR" dirty="0" err="1" smtClean="0"/>
              <a:t>parser</a:t>
            </a:r>
            <a:r>
              <a:rPr lang="pt-BR" dirty="0" smtClean="0"/>
              <a:t> </a:t>
            </a:r>
            <a:r>
              <a:rPr lang="pt-BR" b="1" dirty="0" err="1" smtClean="0"/>
              <a:t>top-down</a:t>
            </a:r>
            <a:endParaRPr lang="pt-BR" dirty="0" smtClean="0"/>
          </a:p>
          <a:p>
            <a:r>
              <a:rPr lang="pt-BR" dirty="0" smtClean="0"/>
              <a:t>É um</a:t>
            </a:r>
            <a:r>
              <a:rPr lang="pt-BR" b="1" dirty="0" smtClean="0"/>
              <a:t> </a:t>
            </a:r>
            <a:r>
              <a:rPr lang="pt-BR" dirty="0" err="1" smtClean="0"/>
              <a:t>parser</a:t>
            </a:r>
            <a:r>
              <a:rPr lang="pt-BR" dirty="0" smtClean="0"/>
              <a:t> que não requer </a:t>
            </a:r>
            <a:r>
              <a:rPr lang="pt-BR" dirty="0" err="1" smtClean="0"/>
              <a:t>backtracking</a:t>
            </a:r>
            <a:endParaRPr lang="pt-BR" dirty="0" smtClean="0"/>
          </a:p>
          <a:p>
            <a:pPr lvl="1"/>
            <a:r>
              <a:rPr lang="pt-BR" dirty="0" smtClean="0"/>
              <a:t>Simples de construir manualmente</a:t>
            </a:r>
          </a:p>
          <a:p>
            <a:pPr lvl="1"/>
            <a:r>
              <a:rPr lang="en-US" dirty="0" err="1" smtClean="0"/>
              <a:t>Mas</a:t>
            </a:r>
            <a:r>
              <a:rPr lang="en-US" dirty="0" smtClean="0"/>
              <a:t>, </a:t>
            </a:r>
            <a:r>
              <a:rPr lang="en-US" dirty="0" err="1" smtClean="0"/>
              <a:t>requer</a:t>
            </a:r>
            <a:r>
              <a:rPr lang="en-US" dirty="0" smtClean="0"/>
              <a:t> </a:t>
            </a:r>
            <a:r>
              <a:rPr lang="en-US" dirty="0" err="1" smtClean="0"/>
              <a:t>modifica</a:t>
            </a:r>
            <a:r>
              <a:rPr lang="pt-BR" dirty="0" err="1" smtClean="0"/>
              <a:t>ção</a:t>
            </a:r>
            <a:r>
              <a:rPr lang="pt-BR" dirty="0" smtClean="0"/>
              <a:t> na gramática para tratar recursão </a:t>
            </a:r>
            <a:r>
              <a:rPr lang="en-US" dirty="0" smtClean="0"/>
              <a:t>à</a:t>
            </a:r>
            <a:r>
              <a:rPr lang="pt-BR" dirty="0" smtClean="0"/>
              <a:t> esquerda e ambigüidade</a:t>
            </a:r>
          </a:p>
          <a:p>
            <a:pPr lvl="0"/>
            <a:r>
              <a:rPr lang="pt-BR" dirty="0" smtClean="0"/>
              <a:t>Eliminação de recursão </a:t>
            </a:r>
            <a:r>
              <a:rPr lang="en-US" dirty="0" smtClean="0"/>
              <a:t>à </a:t>
            </a:r>
            <a:r>
              <a:rPr lang="en-US" dirty="0" err="1" smtClean="0"/>
              <a:t>esquerda</a:t>
            </a:r>
            <a:r>
              <a:rPr lang="en-US" dirty="0" smtClean="0"/>
              <a:t> (</a:t>
            </a:r>
            <a:r>
              <a:rPr lang="pt-BR" dirty="0" smtClean="0"/>
              <a:t>fatoração)</a:t>
            </a:r>
            <a:r>
              <a:rPr lang="en-US" dirty="0" smtClean="0"/>
              <a:t>:</a:t>
            </a: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</p:txBody>
      </p:sp>
      <p:sp>
        <p:nvSpPr>
          <p:cNvPr id="7" name="Rectangle 6"/>
          <p:cNvSpPr/>
          <p:nvPr/>
        </p:nvSpPr>
        <p:spPr>
          <a:xfrm>
            <a:off x="1549832" y="5216926"/>
            <a:ext cx="242889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smtClean="0"/>
              <a:t>  S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err="1" smtClean="0">
                <a:sym typeface="Wingdings" pitchFamily="-111" charset="2"/>
              </a:rPr>
              <a:t>a</a:t>
            </a:r>
            <a:r>
              <a:rPr lang="en-US" sz="2400" i="1" dirty="0" err="1" smtClean="0">
                <a:sym typeface="Wingdings" pitchFamily="-111" charset="2"/>
              </a:rPr>
              <a:t>AB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/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smtClean="0">
                <a:sym typeface="Wingdings" pitchFamily="-111" charset="2"/>
              </a:rPr>
              <a:t>A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i="1" dirty="0" err="1" smtClean="0">
                <a:sym typeface="Wingdings" pitchFamily="-111" charset="2"/>
              </a:rPr>
              <a:t>A</a:t>
            </a:r>
            <a:r>
              <a:rPr lang="en-US" sz="2400" b="1" dirty="0" err="1" smtClean="0">
                <a:sym typeface="Wingdings" pitchFamily="-111" charset="2"/>
              </a:rPr>
              <a:t>bc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sym typeface="Wingdings" pitchFamily="-111" charset="2"/>
              </a:rPr>
              <a:t>|</a:t>
            </a:r>
            <a:r>
              <a:rPr lang="en-US" sz="2400" b="1" dirty="0" smtClean="0">
                <a:sym typeface="Wingdings" pitchFamily="-111" charset="2"/>
              </a:rPr>
              <a:t> b </a:t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err="1" smtClean="0"/>
              <a:t>B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smtClean="0">
                <a:sym typeface="Wingdings" pitchFamily="-111" charset="2"/>
              </a:rPr>
              <a:t>d</a:t>
            </a:r>
            <a:r>
              <a:rPr lang="en-US" sz="2400" dirty="0" smtClean="0"/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5000628" y="5002612"/>
            <a:ext cx="2428892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smtClean="0"/>
              <a:t>  S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err="1" smtClean="0">
                <a:sym typeface="Wingdings" pitchFamily="-111" charset="2"/>
              </a:rPr>
              <a:t>a</a:t>
            </a:r>
            <a:r>
              <a:rPr lang="en-US" sz="2400" i="1" dirty="0" err="1" smtClean="0">
                <a:sym typeface="Wingdings" pitchFamily="-111" charset="2"/>
              </a:rPr>
              <a:t>AB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/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smtClean="0">
                <a:sym typeface="Wingdings" pitchFamily="-111" charset="2"/>
              </a:rPr>
              <a:t>A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i="1" dirty="0" err="1" smtClean="0">
                <a:sym typeface="Wingdings" pitchFamily="-111" charset="2"/>
              </a:rPr>
              <a:t>b</a:t>
            </a:r>
            <a:r>
              <a:rPr lang="en-US" sz="2400" i="1" dirty="0" err="1" smtClean="0">
                <a:sym typeface="Wingdings" pitchFamily="-111" charset="2"/>
              </a:rPr>
              <a:t>K</a:t>
            </a:r>
            <a:endParaRPr lang="en-US" sz="2400" i="1" dirty="0" smtClean="0">
              <a:sym typeface="Wingdings" pitchFamily="-111" charset="2"/>
            </a:endParaRPr>
          </a:p>
          <a:p>
            <a:pPr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smtClean="0">
                <a:sym typeface="Wingdings" pitchFamily="-111" charset="2"/>
              </a:rPr>
              <a:t>K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i="1" dirty="0" err="1" smtClean="0">
                <a:sym typeface="Wingdings" pitchFamily="-111" charset="2"/>
              </a:rPr>
              <a:t>bc</a:t>
            </a:r>
            <a:r>
              <a:rPr lang="en-US" sz="2400" i="1" dirty="0" err="1" smtClean="0">
                <a:sym typeface="Wingdings" pitchFamily="-111" charset="2"/>
              </a:rPr>
              <a:t>K</a:t>
            </a:r>
            <a:r>
              <a:rPr lang="en-US" sz="2400" i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sym typeface="Wingdings" pitchFamily="-111" charset="2"/>
              </a:rPr>
              <a:t>|</a:t>
            </a:r>
            <a:r>
              <a:rPr lang="en-US" sz="2400" i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latin typeface="+mj-lt"/>
                <a:ea typeface="Gulim"/>
                <a:sym typeface="Wingdings" pitchFamily="-111" charset="2"/>
              </a:rPr>
              <a:t>∈</a:t>
            </a:r>
            <a:endParaRPr lang="en-US" sz="2400" dirty="0" smtClean="0">
              <a:latin typeface="+mj-lt"/>
              <a:sym typeface="Wingdings" pitchFamily="-111" charset="2"/>
            </a:endParaRPr>
          </a:p>
          <a:p>
            <a:pPr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smtClean="0"/>
              <a:t>B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smtClean="0">
                <a:sym typeface="Wingdings" pitchFamily="-111" charset="2"/>
              </a:rPr>
              <a:t>d</a:t>
            </a:r>
            <a:r>
              <a:rPr lang="en-US" sz="2400" dirty="0" smtClean="0"/>
              <a:t> </a:t>
            </a:r>
          </a:p>
        </p:txBody>
      </p:sp>
      <p:sp>
        <p:nvSpPr>
          <p:cNvPr id="9" name="Right Arrow 8"/>
          <p:cNvSpPr/>
          <p:nvPr/>
        </p:nvSpPr>
        <p:spPr>
          <a:xfrm>
            <a:off x="4214810" y="5645554"/>
            <a:ext cx="571504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786210"/>
          </a:xfrm>
        </p:spPr>
        <p:txBody>
          <a:bodyPr>
            <a:normAutofit fontScale="90000"/>
          </a:bodyPr>
          <a:lstStyle/>
          <a:p>
            <a:r>
              <a:rPr lang="pt-BR" dirty="0" err="1" smtClean="0"/>
              <a:t>Ex</a:t>
            </a:r>
            <a:r>
              <a:rPr lang="pt-BR" dirty="0" smtClean="0"/>
              <a:t>: Escolha a gramática que elimina recursão à esquerda corretamente da seguinte gramática: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07502" y="3501008"/>
            <a:ext cx="458494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pt-BR" sz="3200" dirty="0"/>
              <a:t>E → id + E | E + T | T</a:t>
            </a:r>
            <a:br>
              <a:rPr lang="pt-BR" sz="3200" dirty="0"/>
            </a:br>
            <a:r>
              <a:rPr lang="pt-BR" sz="3200" dirty="0" err="1"/>
              <a:t>T</a:t>
            </a:r>
            <a:r>
              <a:rPr lang="pt-BR" sz="3200" dirty="0"/>
              <a:t> → id | (E)</a:t>
            </a:r>
          </a:p>
          <a:p>
            <a:pPr marL="571500" indent="-571500">
              <a:buFont typeface="Arial" pitchFamily="34" charset="0"/>
              <a:buChar char="•"/>
            </a:pPr>
            <a:endParaRPr lang="pt-BR" sz="3200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pt-BR" sz="3200" dirty="0" smtClean="0"/>
              <a:t>E → E’ + T | T</a:t>
            </a:r>
            <a:br>
              <a:rPr lang="pt-BR" sz="3200" dirty="0" smtClean="0"/>
            </a:br>
            <a:r>
              <a:rPr lang="pt-BR" sz="3200" dirty="0" smtClean="0"/>
              <a:t>E’→ id | (E)</a:t>
            </a:r>
            <a:br>
              <a:rPr lang="pt-BR" sz="3200" dirty="0" smtClean="0"/>
            </a:br>
            <a:r>
              <a:rPr lang="pt-BR" sz="3200" dirty="0" smtClean="0"/>
              <a:t>T </a:t>
            </a:r>
            <a:r>
              <a:rPr lang="pt-BR" sz="3200" dirty="0"/>
              <a:t>→ </a:t>
            </a:r>
            <a:r>
              <a:rPr lang="pt-BR" sz="3200" dirty="0" smtClean="0"/>
              <a:t>id | (E)</a:t>
            </a:r>
            <a:br>
              <a:rPr lang="pt-BR" sz="3200" dirty="0" smtClean="0"/>
            </a:br>
            <a:endParaRPr lang="pt-BR" sz="3200" dirty="0" smtClean="0"/>
          </a:p>
        </p:txBody>
      </p:sp>
      <p:sp>
        <p:nvSpPr>
          <p:cNvPr id="5" name="CaixaDeTexto 4"/>
          <p:cNvSpPr txBox="1"/>
          <p:nvPr/>
        </p:nvSpPr>
        <p:spPr>
          <a:xfrm>
            <a:off x="2555776" y="2060848"/>
            <a:ext cx="4438426" cy="132343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E → E + T | T</a:t>
            </a:r>
          </a:p>
          <a:p>
            <a:r>
              <a:rPr lang="pt-BR" sz="4000" dirty="0" smtClean="0"/>
              <a:t>T → id | (E)</a:t>
            </a:r>
            <a:endParaRPr lang="pt-BR" sz="40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788024" y="3514654"/>
            <a:ext cx="45849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pt-BR" sz="3200" dirty="0" smtClean="0"/>
              <a:t>E → TE’</a:t>
            </a:r>
            <a:br>
              <a:rPr lang="pt-BR" sz="3200" dirty="0" smtClean="0"/>
            </a:br>
            <a:r>
              <a:rPr lang="pt-BR" sz="3200" dirty="0" smtClean="0"/>
              <a:t>E’→ +TE’ | </a:t>
            </a:r>
            <a:r>
              <a:rPr lang="pt-BR" sz="3200" dirty="0">
                <a:latin typeface="Times New Roman"/>
                <a:cs typeface="Times New Roman"/>
              </a:rPr>
              <a:t>€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>T → id | (E)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4918095" y="5236714"/>
            <a:ext cx="45849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pt-BR" sz="3200" dirty="0"/>
              <a:t>E → E + id | E + (E)</a:t>
            </a:r>
            <a:br>
              <a:rPr lang="pt-BR" sz="3200" dirty="0"/>
            </a:br>
            <a:r>
              <a:rPr lang="pt-BR" sz="3200" dirty="0"/>
              <a:t>         | id | (E)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1571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7158" y="1412776"/>
            <a:ext cx="3782794" cy="206210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lvl="1" algn="ctr"/>
            <a:r>
              <a:rPr lang="pt-BR" sz="3200" dirty="0" smtClean="0"/>
              <a:t>Pode-se construir </a:t>
            </a:r>
            <a:r>
              <a:rPr lang="pt-BR" sz="3200" dirty="0" err="1" smtClean="0"/>
              <a:t>parser</a:t>
            </a:r>
            <a:r>
              <a:rPr lang="pt-BR" sz="3200" dirty="0" smtClean="0"/>
              <a:t> LL(k=1) para uma gramática não ambígua.</a:t>
            </a:r>
          </a:p>
        </p:txBody>
      </p:sp>
      <p:sp>
        <p:nvSpPr>
          <p:cNvPr id="5" name="Rectangle 4"/>
          <p:cNvSpPr/>
          <p:nvPr/>
        </p:nvSpPr>
        <p:spPr>
          <a:xfrm>
            <a:off x="5189373" y="2009839"/>
            <a:ext cx="3892422" cy="206210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lvl="1" algn="ctr"/>
            <a:r>
              <a:rPr lang="pt-BR" sz="3200" dirty="0" smtClean="0"/>
              <a:t>Gramáticas ambíguas pedem </a:t>
            </a:r>
            <a:r>
              <a:rPr lang="pt-BR" sz="3200" dirty="0" err="1" smtClean="0"/>
              <a:t>parsers</a:t>
            </a:r>
            <a:r>
              <a:rPr lang="pt-BR" sz="3200" dirty="0" smtClean="0"/>
              <a:t> com valor de k &gt; 1.</a:t>
            </a:r>
          </a:p>
        </p:txBody>
      </p:sp>
      <p:sp>
        <p:nvSpPr>
          <p:cNvPr id="6" name="Rectangle 5"/>
          <p:cNvSpPr/>
          <p:nvPr/>
        </p:nvSpPr>
        <p:spPr>
          <a:xfrm>
            <a:off x="755576" y="4149080"/>
            <a:ext cx="5849557" cy="255454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sz="3200" dirty="0" smtClean="0"/>
              <a:t>Existem algoritmos para gerar </a:t>
            </a:r>
            <a:r>
              <a:rPr lang="pt-BR" sz="3200" dirty="0" err="1" smtClean="0"/>
              <a:t>parsers</a:t>
            </a:r>
            <a:r>
              <a:rPr lang="pt-BR" sz="3200" dirty="0" smtClean="0"/>
              <a:t> </a:t>
            </a:r>
            <a:r>
              <a:rPr lang="pt-BR" sz="3200" dirty="0" err="1" smtClean="0"/>
              <a:t>top-down</a:t>
            </a:r>
            <a:r>
              <a:rPr lang="pt-BR" sz="3200" dirty="0" smtClean="0"/>
              <a:t> de gramáticas ambíguas (e também com recursão </a:t>
            </a:r>
            <a:r>
              <a:rPr lang="en-US" sz="3200" dirty="0" smtClean="0"/>
              <a:t>à </a:t>
            </a:r>
            <a:r>
              <a:rPr lang="en-US" sz="3200" dirty="0" err="1" smtClean="0"/>
              <a:t>esquerda</a:t>
            </a:r>
            <a:r>
              <a:rPr lang="en-US" sz="3200" dirty="0" smtClean="0"/>
              <a:t>).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786874" cy="1143000"/>
          </a:xfrm>
        </p:spPr>
        <p:txBody>
          <a:bodyPr>
            <a:normAutofit/>
          </a:bodyPr>
          <a:lstStyle/>
          <a:p>
            <a:r>
              <a:rPr lang="pt-BR" dirty="0" smtClean="0"/>
              <a:t>Resultados gerais</a:t>
            </a:r>
            <a:endParaRPr lang="pt-BR" dirty="0"/>
          </a:p>
        </p:txBody>
      </p:sp>
      <p:sp>
        <p:nvSpPr>
          <p:cNvPr id="10" name="Bent Arrow 9"/>
          <p:cNvSpPr/>
          <p:nvPr/>
        </p:nvSpPr>
        <p:spPr>
          <a:xfrm rot="5400000">
            <a:off x="4680012" y="944724"/>
            <a:ext cx="504056" cy="1440160"/>
          </a:xfrm>
          <a:prstGeom prst="bentArrow">
            <a:avLst>
              <a:gd name="adj1" fmla="val 25000"/>
              <a:gd name="adj2" fmla="val 25000"/>
              <a:gd name="adj3" fmla="val 23730"/>
              <a:gd name="adj4" fmla="val 399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1" name="Bent Arrow 10"/>
          <p:cNvSpPr/>
          <p:nvPr/>
        </p:nvSpPr>
        <p:spPr>
          <a:xfrm rot="10800000">
            <a:off x="6778394" y="4221089"/>
            <a:ext cx="714380" cy="1643074"/>
          </a:xfrm>
          <a:prstGeom prst="bentArrow">
            <a:avLst>
              <a:gd name="adj1" fmla="val 25000"/>
              <a:gd name="adj2" fmla="val 25000"/>
              <a:gd name="adj3" fmla="val 23730"/>
              <a:gd name="adj4" fmla="val 399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u="sng" dirty="0" err="1" smtClean="0"/>
              <a:t>Bottom-up</a:t>
            </a:r>
            <a:r>
              <a:rPr lang="pt-BR" dirty="0" smtClean="0"/>
              <a:t> </a:t>
            </a:r>
            <a:r>
              <a:rPr lang="pt-BR" dirty="0" err="1" smtClean="0"/>
              <a:t>parser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2328866"/>
          </a:xfrm>
        </p:spPr>
        <p:txBody>
          <a:bodyPr/>
          <a:lstStyle/>
          <a:p>
            <a:r>
              <a:rPr lang="pt-BR" dirty="0" smtClean="0"/>
              <a:t>Procura sequência de derivações </a:t>
            </a:r>
            <a:r>
              <a:rPr lang="pt-BR" b="1" dirty="0" smtClean="0"/>
              <a:t>mais a direita</a:t>
            </a:r>
            <a:r>
              <a:rPr lang="pt-BR" dirty="0" smtClean="0"/>
              <a:t> para se obter uma string de entrada</a:t>
            </a:r>
          </a:p>
          <a:p>
            <a:r>
              <a:rPr lang="pt-BR" dirty="0" smtClean="0"/>
              <a:t>O parse da string </a:t>
            </a:r>
            <a:r>
              <a:rPr lang="en-US" b="1" dirty="0" err="1" smtClean="0">
                <a:sym typeface="Wingdings" pitchFamily="-111" charset="2"/>
              </a:rPr>
              <a:t>abbcbcde</a:t>
            </a:r>
            <a:r>
              <a:rPr lang="en-US" b="1" dirty="0" smtClean="0">
                <a:sym typeface="Wingdings" pitchFamily="-111" charset="2"/>
              </a:rPr>
              <a:t> </a:t>
            </a:r>
            <a:r>
              <a:rPr lang="pt-BR" dirty="0" smtClean="0"/>
              <a:t>é caracterizado pela sequência de derivações abaixo.</a:t>
            </a:r>
          </a:p>
        </p:txBody>
      </p:sp>
      <p:sp>
        <p:nvSpPr>
          <p:cNvPr id="7" name="Rectangle 6"/>
          <p:cNvSpPr/>
          <p:nvPr/>
        </p:nvSpPr>
        <p:spPr>
          <a:xfrm>
            <a:off x="1071538" y="4000504"/>
            <a:ext cx="242889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smtClean="0"/>
              <a:t>  S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err="1" smtClean="0">
                <a:sym typeface="Wingdings" pitchFamily="-111" charset="2"/>
              </a:rPr>
              <a:t>a</a:t>
            </a:r>
            <a:r>
              <a:rPr lang="en-US" sz="2400" i="1" dirty="0" err="1" smtClean="0">
                <a:sym typeface="Wingdings" pitchFamily="-111" charset="2"/>
              </a:rPr>
              <a:t>AB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/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smtClean="0">
                <a:sym typeface="Wingdings" pitchFamily="-111" charset="2"/>
              </a:rPr>
              <a:t>A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i="1" dirty="0" err="1" smtClean="0">
                <a:sym typeface="Wingdings" pitchFamily="-111" charset="2"/>
              </a:rPr>
              <a:t>A</a:t>
            </a:r>
            <a:r>
              <a:rPr lang="en-US" sz="2400" b="1" dirty="0" err="1" smtClean="0">
                <a:sym typeface="Wingdings" pitchFamily="-111" charset="2"/>
              </a:rPr>
              <a:t>bc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sym typeface="Wingdings" pitchFamily="-111" charset="2"/>
              </a:rPr>
              <a:t>|</a:t>
            </a:r>
            <a:r>
              <a:rPr lang="en-US" sz="2400" b="1" dirty="0" smtClean="0">
                <a:sym typeface="Wingdings" pitchFamily="-111" charset="2"/>
              </a:rPr>
              <a:t> b </a:t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err="1" smtClean="0"/>
              <a:t>B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smtClean="0">
                <a:sym typeface="Wingdings" pitchFamily="-111" charset="2"/>
              </a:rPr>
              <a:t>d</a:t>
            </a:r>
            <a:r>
              <a:rPr lang="en-US" sz="2400" dirty="0" smtClean="0"/>
              <a:t> </a:t>
            </a:r>
          </a:p>
        </p:txBody>
      </p:sp>
      <p:sp>
        <p:nvSpPr>
          <p:cNvPr id="9" name="Rectangle 8"/>
          <p:cNvSpPr/>
          <p:nvPr/>
        </p:nvSpPr>
        <p:spPr>
          <a:xfrm>
            <a:off x="2214546" y="6131502"/>
            <a:ext cx="56436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>
                <a:hlinkClick r:id="rId2"/>
              </a:rPr>
              <a:t>http://www.cs.wm.edu/~noonan/animations/rderive.html</a:t>
            </a:r>
            <a:endParaRPr lang="pt-BR" dirty="0" smtClean="0"/>
          </a:p>
        </p:txBody>
      </p:sp>
      <p:sp>
        <p:nvSpPr>
          <p:cNvPr id="10" name="Rectangular Callout 9"/>
          <p:cNvSpPr/>
          <p:nvPr/>
        </p:nvSpPr>
        <p:spPr>
          <a:xfrm>
            <a:off x="928662" y="5500702"/>
            <a:ext cx="1714512" cy="571504"/>
          </a:xfrm>
          <a:prstGeom prst="wedgeRectCallout">
            <a:avLst>
              <a:gd name="adj1" fmla="val 77564"/>
              <a:gd name="adj2" fmla="val 731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Animação</a:t>
            </a:r>
            <a:endParaRPr lang="pt-BR" sz="2400" dirty="0"/>
          </a:p>
        </p:txBody>
      </p:sp>
      <p:sp>
        <p:nvSpPr>
          <p:cNvPr id="11" name="Rectangle 10"/>
          <p:cNvSpPr/>
          <p:nvPr/>
        </p:nvSpPr>
        <p:spPr>
          <a:xfrm>
            <a:off x="3929058" y="4004991"/>
            <a:ext cx="431535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smtClean="0">
                <a:sym typeface="Wingdings" pitchFamily="-111" charset="2"/>
              </a:rPr>
              <a:t>S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dirty="0" smtClean="0"/>
              <a:t> </a:t>
            </a:r>
            <a:r>
              <a:rPr lang="en-US" sz="2400" b="1" dirty="0" err="1" smtClean="0">
                <a:sym typeface="Wingdings" pitchFamily="-111" charset="2"/>
              </a:rPr>
              <a:t>a</a:t>
            </a:r>
            <a:r>
              <a:rPr lang="en-US" sz="2400" i="1" dirty="0" err="1" smtClean="0">
                <a:sym typeface="Wingdings" pitchFamily="-111" charset="2"/>
              </a:rPr>
              <a:t>A</a:t>
            </a:r>
            <a:r>
              <a:rPr lang="en-US" sz="2400" i="1" u="sng" dirty="0" err="1" smtClean="0">
                <a:sym typeface="Wingdings" pitchFamily="-111" charset="2"/>
              </a:rPr>
              <a:t>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b="1" dirty="0" err="1" smtClean="0">
                <a:sym typeface="Wingdings" pitchFamily="-111" charset="2"/>
              </a:rPr>
              <a:t>a</a:t>
            </a:r>
            <a:r>
              <a:rPr lang="en-US" sz="2400" i="1" u="sng" dirty="0" err="1" smtClean="0">
                <a:sym typeface="Wingdings" pitchFamily="-111" charset="2"/>
              </a:rPr>
              <a:t>A</a:t>
            </a:r>
            <a:r>
              <a:rPr lang="en-US" sz="2400" b="1" dirty="0" err="1" smtClean="0">
                <a:sym typeface="Wingdings" pitchFamily="-111" charset="2"/>
              </a:rPr>
              <a:t>de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dirty="0" smtClean="0"/>
              <a:t> </a:t>
            </a:r>
            <a:r>
              <a:rPr lang="en-US" sz="2400" b="1" dirty="0" err="1" smtClean="0">
                <a:sym typeface="Wingdings" pitchFamily="-111" charset="2"/>
              </a:rPr>
              <a:t>a</a:t>
            </a:r>
            <a:r>
              <a:rPr lang="en-US" sz="2400" i="1" u="sng" dirty="0" err="1" smtClean="0">
                <a:sym typeface="Wingdings" pitchFamily="-111" charset="2"/>
              </a:rPr>
              <a:t>A</a:t>
            </a:r>
            <a:r>
              <a:rPr lang="en-US" sz="2400" b="1" dirty="0" err="1" smtClean="0">
                <a:sym typeface="Wingdings" pitchFamily="-111" charset="2"/>
              </a:rPr>
              <a:t>bcde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dirty="0" smtClean="0"/>
              <a:t> </a:t>
            </a:r>
            <a:r>
              <a:rPr lang="en-US" sz="2400" b="1" dirty="0" err="1" smtClean="0">
                <a:sym typeface="Wingdings" pitchFamily="-111" charset="2"/>
              </a:rPr>
              <a:t>a</a:t>
            </a:r>
            <a:r>
              <a:rPr lang="en-US" sz="2400" i="1" u="sng" dirty="0" err="1" smtClean="0">
                <a:sym typeface="Wingdings" pitchFamily="-111" charset="2"/>
              </a:rPr>
              <a:t>A</a:t>
            </a:r>
            <a:r>
              <a:rPr lang="en-US" sz="2400" b="1" dirty="0" err="1" smtClean="0">
                <a:sym typeface="Wingdings" pitchFamily="-111" charset="2"/>
              </a:rPr>
              <a:t>bcbcde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dirty="0" smtClean="0"/>
              <a:t> </a:t>
            </a:r>
            <a:r>
              <a:rPr lang="en-US" sz="2400" b="1" dirty="0" err="1" smtClean="0">
                <a:sym typeface="Wingdings" pitchFamily="-111" charset="2"/>
              </a:rPr>
              <a:t>abbcbcde</a:t>
            </a:r>
            <a:r>
              <a:rPr lang="en-US" sz="2400" b="1" dirty="0" smtClean="0">
                <a:sym typeface="Wingdings" pitchFamily="-111" charset="2"/>
              </a:rPr>
              <a:t> 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Sintaxe de uma linguagem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401080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t-BR" dirty="0" smtClean="0"/>
              <a:t>Define as strings estruturalmente válidas de uma linguagem</a:t>
            </a:r>
          </a:p>
          <a:p>
            <a:pPr>
              <a:lnSpc>
                <a:spcPct val="90000"/>
              </a:lnSpc>
            </a:pPr>
            <a:r>
              <a:rPr lang="pt-BR" dirty="0" smtClean="0"/>
              <a:t>“Fez </a:t>
            </a:r>
            <a:r>
              <a:rPr lang="pt-BR" dirty="0" err="1" smtClean="0"/>
              <a:t>parsing</a:t>
            </a:r>
            <a:r>
              <a:rPr lang="pt-BR" dirty="0" smtClean="0"/>
              <a:t> corretamente” = A sintaxe está correta</a:t>
            </a:r>
          </a:p>
          <a:p>
            <a:pPr lvl="1">
              <a:lnSpc>
                <a:spcPct val="90000"/>
              </a:lnSpc>
            </a:pPr>
            <a:r>
              <a:rPr lang="pt-BR" dirty="0" smtClean="0"/>
              <a:t>Note: O programa pode ainda...</a:t>
            </a:r>
          </a:p>
          <a:p>
            <a:pPr lvl="2">
              <a:lnSpc>
                <a:spcPct val="90000"/>
              </a:lnSpc>
            </a:pPr>
            <a:r>
              <a:rPr lang="pt-BR" dirty="0" smtClean="0"/>
              <a:t>não passar na checagem de tipos</a:t>
            </a:r>
          </a:p>
          <a:p>
            <a:pPr lvl="2">
              <a:lnSpc>
                <a:spcPct val="90000"/>
              </a:lnSpc>
            </a:pPr>
            <a:r>
              <a:rPr lang="pt-BR" dirty="0" smtClean="0"/>
              <a:t>ou (de forma mais geral) conter erros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método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1900238"/>
          </a:xfrm>
        </p:spPr>
        <p:txBody>
          <a:bodyPr/>
          <a:lstStyle/>
          <a:p>
            <a:r>
              <a:rPr lang="pt-BR" dirty="0" smtClean="0"/>
              <a:t>Encontre padrões que casam com lado direito da produção e substitua pelo lado esquerdo</a:t>
            </a:r>
          </a:p>
        </p:txBody>
      </p:sp>
      <p:sp>
        <p:nvSpPr>
          <p:cNvPr id="4" name="Rectangle 3"/>
          <p:cNvSpPr/>
          <p:nvPr/>
        </p:nvSpPr>
        <p:spPr>
          <a:xfrm>
            <a:off x="785786" y="3500438"/>
            <a:ext cx="242889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smtClean="0"/>
              <a:t>  S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err="1" smtClean="0">
                <a:sym typeface="Wingdings" pitchFamily="-111" charset="2"/>
              </a:rPr>
              <a:t>a</a:t>
            </a:r>
            <a:r>
              <a:rPr lang="en-US" sz="2400" i="1" dirty="0" err="1" smtClean="0">
                <a:sym typeface="Wingdings" pitchFamily="-111" charset="2"/>
              </a:rPr>
              <a:t>AB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/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smtClean="0">
                <a:sym typeface="Wingdings" pitchFamily="-111" charset="2"/>
              </a:rPr>
              <a:t>A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i="1" dirty="0" err="1" smtClean="0">
                <a:sym typeface="Wingdings" pitchFamily="-111" charset="2"/>
              </a:rPr>
              <a:t>A</a:t>
            </a:r>
            <a:r>
              <a:rPr lang="en-US" sz="2400" b="1" dirty="0" err="1" smtClean="0">
                <a:sym typeface="Wingdings" pitchFamily="-111" charset="2"/>
              </a:rPr>
              <a:t>bc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sym typeface="Wingdings" pitchFamily="-111" charset="2"/>
              </a:rPr>
              <a:t>|</a:t>
            </a:r>
            <a:r>
              <a:rPr lang="en-US" sz="2400" b="1" dirty="0" smtClean="0">
                <a:sym typeface="Wingdings" pitchFamily="-111" charset="2"/>
              </a:rPr>
              <a:t> b </a:t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err="1" smtClean="0"/>
              <a:t>B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smtClean="0">
                <a:sym typeface="Wingdings" pitchFamily="-111" charset="2"/>
              </a:rPr>
              <a:t>d</a:t>
            </a:r>
            <a:r>
              <a:rPr lang="en-US" sz="2400" dirty="0" smtClean="0"/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3500430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a </a:t>
            </a:r>
            <a:endParaRPr lang="en-US" sz="24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3929058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4357686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4786314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5214942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5643570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6072198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d </a:t>
            </a:r>
            <a:endParaRPr lang="en-US" sz="24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6500826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e 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método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1900238"/>
          </a:xfrm>
        </p:spPr>
        <p:txBody>
          <a:bodyPr/>
          <a:lstStyle/>
          <a:p>
            <a:r>
              <a:rPr lang="pt-BR" dirty="0" smtClean="0"/>
              <a:t>Encontre padrões que casam com lado direito da produção e substitua pelo lado esquerdo</a:t>
            </a:r>
          </a:p>
        </p:txBody>
      </p:sp>
      <p:sp>
        <p:nvSpPr>
          <p:cNvPr id="4" name="Rectangle 3"/>
          <p:cNvSpPr/>
          <p:nvPr/>
        </p:nvSpPr>
        <p:spPr>
          <a:xfrm>
            <a:off x="785786" y="3500438"/>
            <a:ext cx="242889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smtClean="0"/>
              <a:t>  S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err="1" smtClean="0">
                <a:sym typeface="Wingdings" pitchFamily="-111" charset="2"/>
              </a:rPr>
              <a:t>a</a:t>
            </a:r>
            <a:r>
              <a:rPr lang="en-US" sz="2400" i="1" dirty="0" err="1" smtClean="0">
                <a:sym typeface="Wingdings" pitchFamily="-111" charset="2"/>
              </a:rPr>
              <a:t>AB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/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smtClean="0">
                <a:sym typeface="Wingdings" pitchFamily="-111" charset="2"/>
              </a:rPr>
              <a:t>A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i="1" dirty="0" err="1" smtClean="0">
                <a:solidFill>
                  <a:schemeClr val="tx1"/>
                </a:solidFill>
                <a:sym typeface="Wingdings" pitchFamily="-111" charset="2"/>
              </a:rPr>
              <a:t>A</a:t>
            </a:r>
            <a:r>
              <a:rPr lang="en-US" sz="2400" b="1" dirty="0" err="1" smtClean="0">
                <a:solidFill>
                  <a:schemeClr val="tx1"/>
                </a:solidFill>
                <a:sym typeface="Wingdings" pitchFamily="-111" charset="2"/>
              </a:rPr>
              <a:t>bc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sym typeface="Wingdings" pitchFamily="-111" charset="2"/>
              </a:rPr>
              <a:t>|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sym typeface="Wingdings" pitchFamily="-111" charset="2"/>
              </a:rPr>
              <a:t>b </a:t>
            </a:r>
            <a:br>
              <a:rPr lang="en-US" sz="2400" b="1" dirty="0" smtClean="0">
                <a:solidFill>
                  <a:srgbClr val="FF0000"/>
                </a:solidFill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err="1" smtClean="0"/>
              <a:t>B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smtClean="0">
                <a:sym typeface="Wingdings" pitchFamily="-111" charset="2"/>
              </a:rPr>
              <a:t>d</a:t>
            </a:r>
            <a:r>
              <a:rPr lang="en-US" sz="2400" dirty="0" smtClean="0"/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3500430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a </a:t>
            </a:r>
            <a:endParaRPr lang="en-US" sz="24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3929058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4357686" y="3500438"/>
            <a:ext cx="357190" cy="4616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4786314" y="3500438"/>
            <a:ext cx="357190" cy="4616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5214942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5643570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6072198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d </a:t>
            </a:r>
            <a:endParaRPr lang="en-US" sz="24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6500826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e </a:t>
            </a:r>
            <a:endParaRPr lang="en-US" sz="2400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3500430" y="4253219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 </a:t>
            </a:r>
            <a:endParaRPr lang="en-US" sz="2400" dirty="0" smtClean="0"/>
          </a:p>
        </p:txBody>
      </p:sp>
      <p:sp>
        <p:nvSpPr>
          <p:cNvPr id="16" name="Rectangle 15"/>
          <p:cNvSpPr/>
          <p:nvPr/>
        </p:nvSpPr>
        <p:spPr>
          <a:xfrm>
            <a:off x="3929058" y="4253219"/>
            <a:ext cx="357190" cy="4616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i="1" dirty="0" smtClean="0">
                <a:sym typeface="Wingdings" pitchFamily="-111" charset="2"/>
              </a:rPr>
              <a:t>A</a:t>
            </a:r>
            <a:endParaRPr lang="en-US" sz="2400" i="1" dirty="0" smtClean="0"/>
          </a:p>
        </p:txBody>
      </p:sp>
      <p:sp>
        <p:nvSpPr>
          <p:cNvPr id="17" name="Rectangle 16"/>
          <p:cNvSpPr/>
          <p:nvPr/>
        </p:nvSpPr>
        <p:spPr>
          <a:xfrm>
            <a:off x="4357686" y="4253219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 </a:t>
            </a:r>
            <a:endParaRPr lang="en-US" sz="2400" dirty="0" smtClean="0"/>
          </a:p>
        </p:txBody>
      </p:sp>
      <p:sp>
        <p:nvSpPr>
          <p:cNvPr id="18" name="Rectangle 17"/>
          <p:cNvSpPr/>
          <p:nvPr/>
        </p:nvSpPr>
        <p:spPr>
          <a:xfrm>
            <a:off x="4786314" y="4253219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 </a:t>
            </a:r>
            <a:endParaRPr lang="en-US" sz="2400" dirty="0" smtClean="0"/>
          </a:p>
        </p:txBody>
      </p:sp>
      <p:sp>
        <p:nvSpPr>
          <p:cNvPr id="19" name="Rectangle 18"/>
          <p:cNvSpPr/>
          <p:nvPr/>
        </p:nvSpPr>
        <p:spPr>
          <a:xfrm>
            <a:off x="5214942" y="4253219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 </a:t>
            </a:r>
            <a:endParaRPr lang="en-US" sz="2400" dirty="0" smtClean="0"/>
          </a:p>
        </p:txBody>
      </p:sp>
      <p:sp>
        <p:nvSpPr>
          <p:cNvPr id="20" name="Rectangle 19"/>
          <p:cNvSpPr/>
          <p:nvPr/>
        </p:nvSpPr>
        <p:spPr>
          <a:xfrm>
            <a:off x="5643570" y="4253219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endParaRPr lang="en-US" sz="2400" dirty="0" smtClean="0"/>
          </a:p>
        </p:txBody>
      </p:sp>
      <p:sp>
        <p:nvSpPr>
          <p:cNvPr id="21" name="Rectangle 20"/>
          <p:cNvSpPr/>
          <p:nvPr/>
        </p:nvSpPr>
        <p:spPr>
          <a:xfrm>
            <a:off x="6072198" y="4253219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 </a:t>
            </a:r>
            <a:endParaRPr lang="en-US" sz="2400" dirty="0" smtClean="0"/>
          </a:p>
        </p:txBody>
      </p:sp>
      <p:sp>
        <p:nvSpPr>
          <p:cNvPr id="22" name="Rectangle 21"/>
          <p:cNvSpPr/>
          <p:nvPr/>
        </p:nvSpPr>
        <p:spPr>
          <a:xfrm>
            <a:off x="6500826" y="4253219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 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método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1900238"/>
          </a:xfrm>
        </p:spPr>
        <p:txBody>
          <a:bodyPr/>
          <a:lstStyle/>
          <a:p>
            <a:r>
              <a:rPr lang="pt-BR" dirty="0" smtClean="0"/>
              <a:t>Encontre padrões que casam com lado direito da produção e substitua pelo lado esquerdo</a:t>
            </a:r>
          </a:p>
        </p:txBody>
      </p:sp>
      <p:sp>
        <p:nvSpPr>
          <p:cNvPr id="4" name="Rectangle 3"/>
          <p:cNvSpPr/>
          <p:nvPr/>
        </p:nvSpPr>
        <p:spPr>
          <a:xfrm>
            <a:off x="785786" y="3500438"/>
            <a:ext cx="242889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smtClean="0"/>
              <a:t>  S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err="1" smtClean="0">
                <a:sym typeface="Wingdings" pitchFamily="-111" charset="2"/>
              </a:rPr>
              <a:t>a</a:t>
            </a:r>
            <a:r>
              <a:rPr lang="en-US" sz="2400" i="1" dirty="0" err="1" smtClean="0">
                <a:sym typeface="Wingdings" pitchFamily="-111" charset="2"/>
              </a:rPr>
              <a:t>AB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/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smtClean="0">
                <a:sym typeface="Wingdings" pitchFamily="-111" charset="2"/>
              </a:rPr>
              <a:t>A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i="1" dirty="0" err="1" smtClean="0">
                <a:solidFill>
                  <a:srgbClr val="FF0000"/>
                </a:solidFill>
                <a:sym typeface="Wingdings" pitchFamily="-111" charset="2"/>
              </a:rPr>
              <a:t>A</a:t>
            </a:r>
            <a:r>
              <a:rPr lang="en-US" sz="2400" b="1" dirty="0" err="1" smtClean="0">
                <a:solidFill>
                  <a:srgbClr val="FF0000"/>
                </a:solidFill>
                <a:sym typeface="Wingdings" pitchFamily="-111" charset="2"/>
              </a:rPr>
              <a:t>bc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sym typeface="Wingdings" pitchFamily="-111" charset="2"/>
              </a:rPr>
              <a:t>|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sym typeface="Wingdings" pitchFamily="-111" charset="2"/>
              </a:rPr>
              <a:t>b</a:t>
            </a:r>
            <a:r>
              <a:rPr lang="en-US" sz="2400" b="1" dirty="0" smtClean="0">
                <a:solidFill>
                  <a:srgbClr val="FF0000"/>
                </a:solidFill>
                <a:sym typeface="Wingdings" pitchFamily="-111" charset="2"/>
              </a:rPr>
              <a:t> </a:t>
            </a:r>
            <a:br>
              <a:rPr lang="en-US" sz="2400" b="1" dirty="0" smtClean="0">
                <a:solidFill>
                  <a:srgbClr val="FF0000"/>
                </a:solidFill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err="1" smtClean="0"/>
              <a:t>B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smtClean="0">
                <a:sym typeface="Wingdings" pitchFamily="-111" charset="2"/>
              </a:rPr>
              <a:t>d</a:t>
            </a:r>
            <a:r>
              <a:rPr lang="en-US" sz="2400" dirty="0" smtClean="0"/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3500430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a </a:t>
            </a:r>
            <a:endParaRPr lang="en-US" sz="24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3929058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4357686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4786314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5214942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5643570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6072198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d </a:t>
            </a:r>
            <a:endParaRPr lang="en-US" sz="24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6500826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e </a:t>
            </a:r>
            <a:endParaRPr lang="en-US" sz="2400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3500430" y="4253219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 </a:t>
            </a:r>
            <a:endParaRPr lang="en-US" sz="2400" dirty="0" smtClean="0"/>
          </a:p>
        </p:txBody>
      </p:sp>
      <p:sp>
        <p:nvSpPr>
          <p:cNvPr id="16" name="Rectangle 15"/>
          <p:cNvSpPr/>
          <p:nvPr/>
        </p:nvSpPr>
        <p:spPr>
          <a:xfrm>
            <a:off x="3929058" y="4253219"/>
            <a:ext cx="1214446" cy="4616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i="1" dirty="0" smtClean="0">
                <a:sym typeface="Wingdings" pitchFamily="-111" charset="2"/>
              </a:rPr>
              <a:t>A</a:t>
            </a:r>
            <a:endParaRPr lang="en-US" sz="2400" i="1" dirty="0" smtClean="0"/>
          </a:p>
        </p:txBody>
      </p:sp>
      <p:sp>
        <p:nvSpPr>
          <p:cNvPr id="19" name="Rectangle 18"/>
          <p:cNvSpPr/>
          <p:nvPr/>
        </p:nvSpPr>
        <p:spPr>
          <a:xfrm>
            <a:off x="5214942" y="4253219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 </a:t>
            </a:r>
            <a:endParaRPr lang="en-US" sz="2400" dirty="0" smtClean="0"/>
          </a:p>
        </p:txBody>
      </p:sp>
      <p:sp>
        <p:nvSpPr>
          <p:cNvPr id="20" name="Rectangle 19"/>
          <p:cNvSpPr/>
          <p:nvPr/>
        </p:nvSpPr>
        <p:spPr>
          <a:xfrm>
            <a:off x="5643570" y="4253219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endParaRPr lang="en-US" sz="2400" dirty="0" smtClean="0"/>
          </a:p>
        </p:txBody>
      </p:sp>
      <p:sp>
        <p:nvSpPr>
          <p:cNvPr id="21" name="Rectangle 20"/>
          <p:cNvSpPr/>
          <p:nvPr/>
        </p:nvSpPr>
        <p:spPr>
          <a:xfrm>
            <a:off x="6072198" y="4253219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 </a:t>
            </a:r>
            <a:endParaRPr lang="en-US" sz="2400" dirty="0" smtClean="0"/>
          </a:p>
        </p:txBody>
      </p:sp>
      <p:sp>
        <p:nvSpPr>
          <p:cNvPr id="22" name="Rectangle 21"/>
          <p:cNvSpPr/>
          <p:nvPr/>
        </p:nvSpPr>
        <p:spPr>
          <a:xfrm>
            <a:off x="6500826" y="4253219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 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método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1900238"/>
          </a:xfrm>
        </p:spPr>
        <p:txBody>
          <a:bodyPr/>
          <a:lstStyle/>
          <a:p>
            <a:r>
              <a:rPr lang="pt-BR" dirty="0" smtClean="0"/>
              <a:t>Encontre padrões que casam com lado direito da produção e substitua pelo lado esquerdo</a:t>
            </a:r>
          </a:p>
        </p:txBody>
      </p:sp>
      <p:sp>
        <p:nvSpPr>
          <p:cNvPr id="4" name="Rectangle 3"/>
          <p:cNvSpPr/>
          <p:nvPr/>
        </p:nvSpPr>
        <p:spPr>
          <a:xfrm>
            <a:off x="785786" y="3500438"/>
            <a:ext cx="242889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smtClean="0"/>
              <a:t>  S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err="1" smtClean="0">
                <a:sym typeface="Wingdings" pitchFamily="-111" charset="2"/>
              </a:rPr>
              <a:t>a</a:t>
            </a:r>
            <a:r>
              <a:rPr lang="en-US" sz="2400" i="1" dirty="0" err="1" smtClean="0">
                <a:sym typeface="Wingdings" pitchFamily="-111" charset="2"/>
              </a:rPr>
              <a:t>AB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/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smtClean="0">
                <a:sym typeface="Wingdings" pitchFamily="-111" charset="2"/>
              </a:rPr>
              <a:t>A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i="1" dirty="0" err="1" smtClean="0">
                <a:solidFill>
                  <a:schemeClr val="tx1"/>
                </a:solidFill>
                <a:sym typeface="Wingdings" pitchFamily="-111" charset="2"/>
              </a:rPr>
              <a:t>A</a:t>
            </a:r>
            <a:r>
              <a:rPr lang="en-US" sz="2400" b="1" dirty="0" err="1" smtClean="0">
                <a:solidFill>
                  <a:schemeClr val="tx1"/>
                </a:solidFill>
                <a:sym typeface="Wingdings" pitchFamily="-111" charset="2"/>
              </a:rPr>
              <a:t>bc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sym typeface="Wingdings" pitchFamily="-111" charset="2"/>
              </a:rPr>
              <a:t>|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sym typeface="Wingdings" pitchFamily="-111" charset="2"/>
              </a:rPr>
              <a:t>b</a:t>
            </a:r>
            <a:r>
              <a:rPr lang="en-US" sz="2400" b="1" dirty="0" smtClean="0">
                <a:solidFill>
                  <a:srgbClr val="FF0000"/>
                </a:solidFill>
                <a:sym typeface="Wingdings" pitchFamily="-111" charset="2"/>
              </a:rPr>
              <a:t> </a:t>
            </a:r>
            <a:br>
              <a:rPr lang="en-US" sz="2400" b="1" dirty="0" smtClean="0">
                <a:solidFill>
                  <a:srgbClr val="FF0000"/>
                </a:solidFill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err="1" smtClean="0"/>
              <a:t>B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  <a:sym typeface="Wingdings" pitchFamily="-111" charset="2"/>
              </a:rPr>
              <a:t>d</a:t>
            </a:r>
            <a:r>
              <a:rPr lang="en-US" sz="2400" dirty="0" smtClean="0"/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3500430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a </a:t>
            </a:r>
            <a:endParaRPr lang="en-US" sz="24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3929058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4357686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4786314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5214942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5643570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6072198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d </a:t>
            </a:r>
            <a:endParaRPr lang="en-US" sz="24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6500826" y="3500438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e </a:t>
            </a:r>
            <a:endParaRPr lang="en-US" sz="2400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3500430" y="4253219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 </a:t>
            </a:r>
            <a:endParaRPr lang="en-US" sz="2400" dirty="0" smtClean="0"/>
          </a:p>
        </p:txBody>
      </p:sp>
      <p:sp>
        <p:nvSpPr>
          <p:cNvPr id="16" name="Rectangle 15"/>
          <p:cNvSpPr/>
          <p:nvPr/>
        </p:nvSpPr>
        <p:spPr>
          <a:xfrm>
            <a:off x="3929058" y="4253219"/>
            <a:ext cx="2071702" cy="4616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i="1" dirty="0" smtClean="0">
                <a:sym typeface="Wingdings" pitchFamily="-111" charset="2"/>
              </a:rPr>
              <a:t>A</a:t>
            </a:r>
            <a:endParaRPr lang="en-US" sz="2400" i="1" dirty="0" smtClean="0"/>
          </a:p>
        </p:txBody>
      </p:sp>
      <p:sp>
        <p:nvSpPr>
          <p:cNvPr id="21" name="Rectangle 20"/>
          <p:cNvSpPr/>
          <p:nvPr/>
        </p:nvSpPr>
        <p:spPr>
          <a:xfrm>
            <a:off x="6072198" y="4253219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i="1" dirty="0" smtClean="0">
                <a:sym typeface="Wingdings" pitchFamily="-111" charset="2"/>
              </a:rPr>
              <a:t>B</a:t>
            </a:r>
            <a:endParaRPr lang="en-US" sz="2400" i="1" dirty="0" smtClean="0"/>
          </a:p>
        </p:txBody>
      </p:sp>
      <p:sp>
        <p:nvSpPr>
          <p:cNvPr id="22" name="Rectangle 21"/>
          <p:cNvSpPr/>
          <p:nvPr/>
        </p:nvSpPr>
        <p:spPr>
          <a:xfrm>
            <a:off x="6500826" y="4253219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 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método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1900238"/>
          </a:xfrm>
        </p:spPr>
        <p:txBody>
          <a:bodyPr/>
          <a:lstStyle/>
          <a:p>
            <a:r>
              <a:rPr lang="pt-BR" dirty="0" smtClean="0"/>
              <a:t>Encontre padrões que casam com lado direito da produção e substitua pelo lado esquerdo</a:t>
            </a:r>
          </a:p>
        </p:txBody>
      </p:sp>
      <p:sp>
        <p:nvSpPr>
          <p:cNvPr id="4" name="Rectangle 3"/>
          <p:cNvSpPr/>
          <p:nvPr/>
        </p:nvSpPr>
        <p:spPr>
          <a:xfrm>
            <a:off x="785786" y="3500438"/>
            <a:ext cx="242889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smtClean="0"/>
              <a:t>  S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err="1" smtClean="0">
                <a:solidFill>
                  <a:srgbClr val="FF0000"/>
                </a:solidFill>
                <a:sym typeface="Wingdings" pitchFamily="-111" charset="2"/>
              </a:rPr>
              <a:t>a</a:t>
            </a:r>
            <a:r>
              <a:rPr lang="en-US" sz="2400" i="1" dirty="0" err="1" smtClean="0">
                <a:solidFill>
                  <a:srgbClr val="FF0000"/>
                </a:solidFill>
                <a:sym typeface="Wingdings" pitchFamily="-111" charset="2"/>
              </a:rPr>
              <a:t>AB</a:t>
            </a:r>
            <a:r>
              <a:rPr lang="en-US" sz="2400" b="1" dirty="0" err="1" smtClean="0">
                <a:solidFill>
                  <a:srgbClr val="FF0000"/>
                </a:solidFill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/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smtClean="0">
                <a:sym typeface="Wingdings" pitchFamily="-111" charset="2"/>
              </a:rPr>
              <a:t>A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i="1" dirty="0" err="1" smtClean="0">
                <a:solidFill>
                  <a:schemeClr val="tx1"/>
                </a:solidFill>
                <a:sym typeface="Wingdings" pitchFamily="-111" charset="2"/>
              </a:rPr>
              <a:t>A</a:t>
            </a:r>
            <a:r>
              <a:rPr lang="en-US" sz="2400" b="1" dirty="0" err="1" smtClean="0">
                <a:solidFill>
                  <a:schemeClr val="tx1"/>
                </a:solidFill>
                <a:sym typeface="Wingdings" pitchFamily="-111" charset="2"/>
              </a:rPr>
              <a:t>bc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sym typeface="Wingdings" pitchFamily="-111" charset="2"/>
              </a:rPr>
              <a:t>|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sym typeface="Wingdings" pitchFamily="-111" charset="2"/>
              </a:rPr>
              <a:t>b</a:t>
            </a:r>
            <a:r>
              <a:rPr lang="en-US" sz="2400" b="1" dirty="0" smtClean="0">
                <a:solidFill>
                  <a:srgbClr val="FF0000"/>
                </a:solidFill>
                <a:sym typeface="Wingdings" pitchFamily="-111" charset="2"/>
              </a:rPr>
              <a:t> </a:t>
            </a:r>
            <a:br>
              <a:rPr lang="en-US" sz="2400" b="1" dirty="0" smtClean="0">
                <a:solidFill>
                  <a:srgbClr val="FF0000"/>
                </a:solidFill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err="1" smtClean="0"/>
              <a:t>B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chemeClr val="tx1"/>
                </a:solidFill>
                <a:sym typeface="Wingdings" pitchFamily="-111" charset="2"/>
              </a:rPr>
              <a:t>d</a:t>
            </a:r>
            <a:r>
              <a:rPr lang="en-US" sz="2400" dirty="0" smtClean="0"/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3500430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a </a:t>
            </a:r>
            <a:endParaRPr lang="en-US" sz="24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3929058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4357686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4786314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5214942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b </a:t>
            </a:r>
            <a:endParaRPr lang="en-US" sz="24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5643570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c </a:t>
            </a:r>
            <a:endParaRPr lang="en-US" sz="24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6072198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d </a:t>
            </a:r>
            <a:endParaRPr lang="en-US" sz="24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6500826" y="3500438"/>
            <a:ext cx="35719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ym typeface="Wingdings" pitchFamily="-111" charset="2"/>
              </a:rPr>
              <a:t>e </a:t>
            </a:r>
            <a:endParaRPr lang="en-US" sz="2400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3500430" y="4253219"/>
            <a:ext cx="335758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i="1" dirty="0" smtClean="0">
                <a:sym typeface="Wingdings" pitchFamily="-111" charset="2"/>
              </a:rPr>
              <a:t>S</a:t>
            </a:r>
            <a:endParaRPr lang="en-US" sz="2400" i="1" dirty="0" smtClean="0"/>
          </a:p>
        </p:txBody>
      </p:sp>
      <p:sp>
        <p:nvSpPr>
          <p:cNvPr id="17" name="Rectangle 16"/>
          <p:cNvSpPr/>
          <p:nvPr/>
        </p:nvSpPr>
        <p:spPr>
          <a:xfrm>
            <a:off x="4071934" y="5429264"/>
            <a:ext cx="4460506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smtClean="0">
                <a:sym typeface="Wingdings" pitchFamily="-111" charset="2"/>
              </a:rPr>
              <a:t>S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dirty="0" smtClean="0"/>
              <a:t> </a:t>
            </a:r>
            <a:r>
              <a:rPr lang="en-US" sz="2400" b="1" dirty="0" err="1" smtClean="0">
                <a:sym typeface="Wingdings" pitchFamily="-111" charset="2"/>
              </a:rPr>
              <a:t>a</a:t>
            </a:r>
            <a:r>
              <a:rPr lang="en-US" sz="2400" i="1" dirty="0" err="1" smtClean="0">
                <a:sym typeface="Wingdings" pitchFamily="-111" charset="2"/>
              </a:rPr>
              <a:t>AB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b="1" dirty="0" err="1" smtClean="0">
                <a:sym typeface="Wingdings" pitchFamily="-111" charset="2"/>
              </a:rPr>
              <a:t>a</a:t>
            </a:r>
            <a:r>
              <a:rPr lang="en-US" sz="2400" i="1" dirty="0" err="1" smtClean="0">
                <a:sym typeface="Wingdings" pitchFamily="-111" charset="2"/>
              </a:rPr>
              <a:t>A</a:t>
            </a:r>
            <a:r>
              <a:rPr lang="en-US" sz="2400" b="1" dirty="0" err="1" smtClean="0">
                <a:sym typeface="Wingdings" pitchFamily="-111" charset="2"/>
              </a:rPr>
              <a:t>de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dirty="0" smtClean="0"/>
              <a:t> </a:t>
            </a:r>
            <a:r>
              <a:rPr lang="en-US" sz="2400" b="1" dirty="0" err="1" smtClean="0">
                <a:sym typeface="Wingdings" pitchFamily="-111" charset="2"/>
              </a:rPr>
              <a:t>a</a:t>
            </a:r>
            <a:r>
              <a:rPr lang="en-US" sz="2400" i="1" dirty="0" err="1" smtClean="0">
                <a:sym typeface="Wingdings" pitchFamily="-111" charset="2"/>
              </a:rPr>
              <a:t>A</a:t>
            </a:r>
            <a:r>
              <a:rPr lang="en-US" sz="2400" b="1" dirty="0" err="1" smtClean="0">
                <a:sym typeface="Wingdings" pitchFamily="-111" charset="2"/>
              </a:rPr>
              <a:t>bcde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dirty="0" smtClean="0"/>
              <a:t> </a:t>
            </a:r>
            <a:r>
              <a:rPr lang="en-US" sz="2400" b="1" dirty="0" err="1" smtClean="0">
                <a:sym typeface="Wingdings" pitchFamily="-111" charset="2"/>
              </a:rPr>
              <a:t>a</a:t>
            </a:r>
            <a:r>
              <a:rPr lang="en-US" sz="2400" i="1" dirty="0" err="1" smtClean="0">
                <a:sym typeface="Wingdings" pitchFamily="-111" charset="2"/>
              </a:rPr>
              <a:t>A</a:t>
            </a:r>
            <a:r>
              <a:rPr lang="en-US" sz="2400" b="1" dirty="0" err="1" smtClean="0">
                <a:sym typeface="Wingdings" pitchFamily="-111" charset="2"/>
              </a:rPr>
              <a:t>bcbcde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dirty="0" smtClean="0"/>
              <a:t> </a:t>
            </a:r>
            <a:r>
              <a:rPr lang="en-US" sz="2400" b="1" dirty="0" err="1" smtClean="0">
                <a:sym typeface="Wingdings" pitchFamily="-111" charset="2"/>
              </a:rPr>
              <a:t>abbcbcde</a:t>
            </a:r>
            <a:r>
              <a:rPr lang="en-US" sz="2400" b="1" dirty="0" smtClean="0">
                <a:sym typeface="Wingdings" pitchFamily="-111" charset="2"/>
              </a:rPr>
              <a:t> </a:t>
            </a:r>
            <a:endParaRPr lang="en-US" sz="2400" dirty="0" smtClean="0"/>
          </a:p>
        </p:txBody>
      </p:sp>
      <p:sp>
        <p:nvSpPr>
          <p:cNvPr id="18" name="Rectangular Callout 17"/>
          <p:cNvSpPr/>
          <p:nvPr/>
        </p:nvSpPr>
        <p:spPr>
          <a:xfrm>
            <a:off x="714348" y="5500702"/>
            <a:ext cx="2500330" cy="1024642"/>
          </a:xfrm>
          <a:prstGeom prst="wedgeRectCallout">
            <a:avLst>
              <a:gd name="adj1" fmla="val 90320"/>
              <a:gd name="adj2" fmla="val -38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derivação correspondente!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Shift-reduce</a:t>
            </a:r>
            <a:r>
              <a:rPr lang="pt-BR" dirty="0" smtClean="0"/>
              <a:t> </a:t>
            </a:r>
            <a:r>
              <a:rPr lang="pt-BR" dirty="0" err="1" smtClean="0"/>
              <a:t>parsers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Usa uma pilha e uma tabela</a:t>
            </a:r>
          </a:p>
          <a:p>
            <a:pPr lvl="1"/>
            <a:r>
              <a:rPr lang="pt-BR" dirty="0" smtClean="0"/>
              <a:t>Pilha: armazena </a:t>
            </a:r>
            <a:r>
              <a:rPr lang="pt-BR" dirty="0" err="1" smtClean="0"/>
              <a:t>tokens</a:t>
            </a:r>
            <a:r>
              <a:rPr lang="pt-BR" dirty="0" smtClean="0"/>
              <a:t> para salvar contexto </a:t>
            </a:r>
          </a:p>
          <a:p>
            <a:pPr lvl="1"/>
            <a:r>
              <a:rPr lang="pt-BR" dirty="0" smtClean="0"/>
              <a:t>Tabela: determina as opções atuais de ação </a:t>
            </a:r>
          </a:p>
          <a:p>
            <a:r>
              <a:rPr lang="pt-BR" dirty="0" smtClean="0"/>
              <a:t>Possíveis ações</a:t>
            </a:r>
          </a:p>
          <a:p>
            <a:pPr lvl="1"/>
            <a:r>
              <a:rPr lang="pt-BR" dirty="0" err="1" smtClean="0"/>
              <a:t>Shift</a:t>
            </a:r>
            <a:r>
              <a:rPr lang="pt-BR" dirty="0" smtClean="0"/>
              <a:t> (</a:t>
            </a:r>
            <a:r>
              <a:rPr lang="pt-BR" dirty="0" err="1" smtClean="0"/>
              <a:t>push</a:t>
            </a:r>
            <a:r>
              <a:rPr lang="pt-BR" dirty="0" smtClean="0"/>
              <a:t>): coloca </a:t>
            </a:r>
            <a:r>
              <a:rPr lang="pt-BR" dirty="0" err="1" smtClean="0"/>
              <a:t>tokens</a:t>
            </a:r>
            <a:r>
              <a:rPr lang="pt-BR" dirty="0" smtClean="0"/>
              <a:t> na pilha</a:t>
            </a:r>
          </a:p>
          <a:p>
            <a:pPr lvl="1"/>
            <a:r>
              <a:rPr lang="pt-BR" dirty="0" err="1" smtClean="0"/>
              <a:t>Reduce</a:t>
            </a:r>
            <a:r>
              <a:rPr lang="pt-BR" dirty="0" smtClean="0"/>
              <a:t>: determina uma produção</a:t>
            </a:r>
          </a:p>
          <a:p>
            <a:pPr lvl="1"/>
            <a:r>
              <a:rPr lang="pt-BR" dirty="0" err="1" smtClean="0"/>
              <a:t>Accept</a:t>
            </a:r>
            <a:r>
              <a:rPr lang="pt-BR" dirty="0" smtClean="0"/>
              <a:t>: finaliza.  reconhece string.</a:t>
            </a:r>
          </a:p>
          <a:p>
            <a:pPr lvl="1"/>
            <a:r>
              <a:rPr lang="pt-BR" dirty="0" err="1" smtClean="0"/>
              <a:t>Error</a:t>
            </a:r>
            <a:r>
              <a:rPr lang="pt-BR" dirty="0" smtClean="0"/>
              <a:t>: Nenhuma ação é possível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672889" y="2763528"/>
            <a:ext cx="169120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4800" dirty="0" smtClean="0"/>
              <a:t>L</a:t>
            </a:r>
            <a:r>
              <a:rPr lang="en-US" sz="4800" dirty="0" smtClean="0">
                <a:solidFill>
                  <a:srgbClr val="FF0000"/>
                </a:solidFill>
              </a:rPr>
              <a:t>R</a:t>
            </a:r>
            <a:r>
              <a:rPr lang="en-US" sz="4800" dirty="0" smtClean="0"/>
              <a:t>(k)</a:t>
            </a:r>
            <a:endParaRPr lang="pt-BR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1458311" y="3906536"/>
            <a:ext cx="1928825" cy="92333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/>
              <a:t>Lê</a:t>
            </a:r>
            <a:r>
              <a:rPr lang="en-US" dirty="0" smtClean="0"/>
              <a:t> </a:t>
            </a:r>
            <a:r>
              <a:rPr lang="en-US" dirty="0" err="1" smtClean="0"/>
              <a:t>entrada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esquerda</a:t>
            </a:r>
            <a:r>
              <a:rPr lang="en-US" dirty="0" smtClean="0"/>
              <a:t> (L)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direita</a:t>
            </a:r>
            <a:endParaRPr lang="pt-BR" dirty="0"/>
          </a:p>
        </p:txBody>
      </p:sp>
      <p:sp>
        <p:nvSpPr>
          <p:cNvPr id="6" name="Right Arrow 5"/>
          <p:cNvSpPr/>
          <p:nvPr/>
        </p:nvSpPr>
        <p:spPr>
          <a:xfrm rot="19062594">
            <a:off x="3232700" y="3523457"/>
            <a:ext cx="64294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extBox 6"/>
          <p:cNvSpPr txBox="1"/>
          <p:nvPr/>
        </p:nvSpPr>
        <p:spPr>
          <a:xfrm>
            <a:off x="3887203" y="4077306"/>
            <a:ext cx="1928825" cy="92333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/>
              <a:t>Procura</a:t>
            </a:r>
            <a:r>
              <a:rPr lang="en-US" dirty="0" smtClean="0"/>
              <a:t> a </a:t>
            </a:r>
            <a:r>
              <a:rPr lang="en-US" dirty="0" err="1" smtClean="0"/>
              <a:t>derivação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à </a:t>
            </a:r>
            <a:r>
              <a:rPr lang="en-US" dirty="0" err="1" smtClean="0"/>
              <a:t>direita</a:t>
            </a:r>
            <a:endParaRPr lang="pt-BR" dirty="0"/>
          </a:p>
        </p:txBody>
      </p:sp>
      <p:sp>
        <p:nvSpPr>
          <p:cNvPr id="8" name="Right Arrow 7"/>
          <p:cNvSpPr/>
          <p:nvPr/>
        </p:nvSpPr>
        <p:spPr>
          <a:xfrm rot="13820009">
            <a:off x="4252656" y="3630008"/>
            <a:ext cx="64294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TextBox 8"/>
          <p:cNvSpPr txBox="1"/>
          <p:nvPr/>
        </p:nvSpPr>
        <p:spPr>
          <a:xfrm>
            <a:off x="5616387" y="1837613"/>
            <a:ext cx="2424389" cy="1200329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/>
              <a:t>Número</a:t>
            </a:r>
            <a:r>
              <a:rPr lang="en-US" dirty="0" smtClean="0"/>
              <a:t> de tokens de </a:t>
            </a:r>
            <a:r>
              <a:rPr lang="en-US" dirty="0" err="1" smtClean="0"/>
              <a:t>lookahead</a:t>
            </a:r>
            <a:r>
              <a:rPr lang="en-US" dirty="0" smtClean="0"/>
              <a:t> lidos </a:t>
            </a:r>
            <a:r>
              <a:rPr lang="en-US" dirty="0" err="1" smtClean="0"/>
              <a:t>porém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consumidos</a:t>
            </a:r>
            <a:endParaRPr lang="pt-BR" dirty="0"/>
          </a:p>
        </p:txBody>
      </p:sp>
      <p:sp>
        <p:nvSpPr>
          <p:cNvPr id="10" name="Right Arrow 9"/>
          <p:cNvSpPr/>
          <p:nvPr/>
        </p:nvSpPr>
        <p:spPr>
          <a:xfrm rot="8460507">
            <a:off x="4977633" y="2516433"/>
            <a:ext cx="64294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TextBox 10"/>
          <p:cNvSpPr txBox="1"/>
          <p:nvPr/>
        </p:nvSpPr>
        <p:spPr>
          <a:xfrm>
            <a:off x="857224" y="1428736"/>
            <a:ext cx="2274616" cy="158015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dirty="0" err="1" smtClean="0"/>
              <a:t>Bottom-up</a:t>
            </a:r>
            <a:r>
              <a:rPr lang="pt-BR" sz="2400" dirty="0" smtClean="0"/>
              <a:t> </a:t>
            </a:r>
            <a:r>
              <a:rPr lang="pt-BR" sz="2400" dirty="0" err="1" smtClean="0"/>
              <a:t>parsers</a:t>
            </a:r>
            <a:r>
              <a:rPr lang="pt-BR" sz="2400" dirty="0" smtClean="0"/>
              <a:t> operam desta forma!</a:t>
            </a:r>
            <a:endParaRPr lang="pt-BR" sz="2400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786874" cy="1143000"/>
          </a:xfrm>
        </p:spPr>
        <p:txBody>
          <a:bodyPr>
            <a:normAutofit/>
          </a:bodyPr>
          <a:lstStyle/>
          <a:p>
            <a:r>
              <a:rPr lang="pt-BR" dirty="0" smtClean="0"/>
              <a:t>Terminologia: classificação de </a:t>
            </a:r>
            <a:r>
              <a:rPr lang="pt-BR" dirty="0" err="1" smtClean="0"/>
              <a:t>parsers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572560" cy="1143000"/>
          </a:xfrm>
        </p:spPr>
        <p:txBody>
          <a:bodyPr>
            <a:normAutofit/>
          </a:bodyPr>
          <a:lstStyle/>
          <a:p>
            <a:r>
              <a:rPr lang="pt-BR" dirty="0" smtClean="0"/>
              <a:t>Comparação </a:t>
            </a:r>
            <a:r>
              <a:rPr lang="pt-BR" dirty="0" err="1" smtClean="0"/>
              <a:t>Top-down</a:t>
            </a:r>
            <a:r>
              <a:rPr lang="pt-BR" dirty="0" smtClean="0"/>
              <a:t> e </a:t>
            </a:r>
            <a:r>
              <a:rPr lang="pt-BR" dirty="0" err="1" smtClean="0"/>
              <a:t>Bottom-up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58204" cy="4525963"/>
          </a:xfrm>
        </p:spPr>
        <p:txBody>
          <a:bodyPr/>
          <a:lstStyle/>
          <a:p>
            <a:r>
              <a:rPr lang="pt-BR" dirty="0" smtClean="0"/>
              <a:t>Em geral, </a:t>
            </a:r>
            <a:r>
              <a:rPr lang="pt-BR" dirty="0" err="1" smtClean="0"/>
              <a:t>bottom-up</a:t>
            </a:r>
            <a:r>
              <a:rPr lang="pt-BR" dirty="0" smtClean="0"/>
              <a:t> é mais poderoso</a:t>
            </a:r>
          </a:p>
          <a:p>
            <a:pPr lvl="1"/>
            <a:r>
              <a:rPr lang="pt-BR" dirty="0" smtClean="0"/>
              <a:t>Coloca menos restrições na gramática</a:t>
            </a:r>
          </a:p>
          <a:p>
            <a:r>
              <a:rPr lang="pt-BR" dirty="0" smtClean="0"/>
              <a:t>Bem mais trabalhoso de se escrever e manter manualmente.  Porém...</a:t>
            </a:r>
          </a:p>
          <a:p>
            <a:pPr lvl="1"/>
            <a:r>
              <a:rPr lang="pt-BR" dirty="0" err="1" smtClean="0"/>
              <a:t>Yacc</a:t>
            </a:r>
            <a:r>
              <a:rPr lang="pt-BR" dirty="0" smtClean="0"/>
              <a:t> e </a:t>
            </a:r>
            <a:r>
              <a:rPr lang="pt-BR" dirty="0" err="1" smtClean="0"/>
              <a:t>Bison</a:t>
            </a:r>
            <a:r>
              <a:rPr lang="pt-BR" dirty="0" smtClean="0"/>
              <a:t> geram </a:t>
            </a:r>
            <a:r>
              <a:rPr lang="pt-BR" dirty="0" err="1" smtClean="0"/>
              <a:t>parser</a:t>
            </a:r>
            <a:r>
              <a:rPr lang="pt-BR" dirty="0" smtClean="0"/>
              <a:t> de gramática LALR(1),  um subconjunto LR(1)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Resumo desta aula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Revisão de conceitos gerais de </a:t>
            </a:r>
            <a:r>
              <a:rPr lang="pt-BR" dirty="0" err="1" smtClean="0"/>
              <a:t>parsing</a:t>
            </a:r>
            <a:endParaRPr lang="pt-BR" dirty="0" smtClean="0"/>
          </a:p>
          <a:p>
            <a:r>
              <a:rPr lang="pt-BR" dirty="0" smtClean="0"/>
              <a:t>Método de </a:t>
            </a:r>
            <a:r>
              <a:rPr lang="pt-BR" dirty="0" err="1" smtClean="0"/>
              <a:t>parsing</a:t>
            </a:r>
            <a:r>
              <a:rPr lang="pt-BR" dirty="0" smtClean="0"/>
              <a:t> top </a:t>
            </a:r>
            <a:r>
              <a:rPr lang="pt-BR" dirty="0" err="1" smtClean="0"/>
              <a:t>down</a:t>
            </a:r>
            <a:r>
              <a:rPr lang="pt-BR" dirty="0" smtClean="0"/>
              <a:t> e </a:t>
            </a:r>
            <a:r>
              <a:rPr lang="pt-BR" dirty="0" err="1" smtClean="0"/>
              <a:t>bottom</a:t>
            </a:r>
            <a:r>
              <a:rPr lang="pt-BR" dirty="0" smtClean="0"/>
              <a:t> </a:t>
            </a:r>
            <a:r>
              <a:rPr lang="pt-BR" dirty="0" err="1" smtClean="0"/>
              <a:t>up</a:t>
            </a:r>
            <a:endParaRPr lang="pt-BR" dirty="0" smtClean="0"/>
          </a:p>
          <a:p>
            <a:pPr lvl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Especificação da sintaxe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t-BR" dirty="0" smtClean="0"/>
              <a:t>Dever ser precisa e fácil de entender </a:t>
            </a:r>
          </a:p>
          <a:p>
            <a:pPr lvl="1">
              <a:lnSpc>
                <a:spcPct val="90000"/>
              </a:lnSpc>
            </a:pPr>
            <a:r>
              <a:rPr lang="pt-BR" dirty="0" smtClean="0"/>
              <a:t>Precisa: não ambígua</a:t>
            </a:r>
          </a:p>
          <a:p>
            <a:pPr lvl="1">
              <a:lnSpc>
                <a:spcPct val="90000"/>
              </a:lnSpc>
            </a:pPr>
            <a:r>
              <a:rPr lang="pt-BR" dirty="0" smtClean="0"/>
              <a:t>Fácil de entender: deixa evidente a sintaxe da linguagem</a:t>
            </a:r>
          </a:p>
          <a:p>
            <a:pPr>
              <a:lnSpc>
                <a:spcPct val="90000"/>
              </a:lnSpc>
            </a:pPr>
            <a:r>
              <a:rPr lang="pt-BR" dirty="0" smtClean="0"/>
              <a:t>Historicamente, </a:t>
            </a:r>
            <a:r>
              <a:rPr lang="pt-BR" b="1" dirty="0" smtClean="0"/>
              <a:t>gramáticas livre de contexto</a:t>
            </a:r>
            <a:r>
              <a:rPr lang="pt-BR" dirty="0" smtClean="0"/>
              <a:t> (</a:t>
            </a:r>
            <a:r>
              <a:rPr lang="pt-BR" dirty="0" err="1" smtClean="0"/>
              <a:t>BNFs</a:t>
            </a:r>
            <a:r>
              <a:rPr lang="pt-BR" dirty="0" smtClean="0"/>
              <a:t>) é um formalismo adequado</a:t>
            </a:r>
          </a:p>
          <a:p>
            <a:pPr lvl="1">
              <a:lnSpc>
                <a:spcPct val="90000"/>
              </a:lnSpc>
            </a:pPr>
            <a:r>
              <a:rPr lang="pt-BR" dirty="0" smtClean="0"/>
              <a:t>Fácil de especificar/manter/entender</a:t>
            </a:r>
          </a:p>
          <a:p>
            <a:endParaRPr lang="pt-BR" dirty="0"/>
          </a:p>
        </p:txBody>
      </p:sp>
      <p:sp>
        <p:nvSpPr>
          <p:cNvPr id="4" name="Rectangle 3"/>
          <p:cNvSpPr/>
          <p:nvPr/>
        </p:nvSpPr>
        <p:spPr>
          <a:xfrm>
            <a:off x="2952167" y="4729001"/>
            <a:ext cx="242889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smtClean="0"/>
              <a:t>  S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err="1" smtClean="0">
                <a:sym typeface="Wingdings" pitchFamily="-111" charset="2"/>
              </a:rPr>
              <a:t>a</a:t>
            </a:r>
            <a:r>
              <a:rPr lang="en-US" sz="2400" i="1" dirty="0" err="1" smtClean="0">
                <a:sym typeface="Wingdings" pitchFamily="-111" charset="2"/>
              </a:rPr>
              <a:t>AB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/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smtClean="0">
                <a:sym typeface="Wingdings" pitchFamily="-111" charset="2"/>
              </a:rPr>
              <a:t>A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i="1" dirty="0" err="1" smtClean="0">
                <a:sym typeface="Wingdings" pitchFamily="-111" charset="2"/>
              </a:rPr>
              <a:t>A</a:t>
            </a:r>
            <a:r>
              <a:rPr lang="en-US" sz="2400" b="1" dirty="0" err="1" smtClean="0">
                <a:sym typeface="Wingdings" pitchFamily="-111" charset="2"/>
              </a:rPr>
              <a:t>bc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sym typeface="Wingdings" pitchFamily="-111" charset="2"/>
              </a:rPr>
              <a:t>|</a:t>
            </a:r>
            <a:r>
              <a:rPr lang="en-US" sz="2400" b="1" dirty="0" smtClean="0">
                <a:sym typeface="Wingdings" pitchFamily="-111" charset="2"/>
              </a:rPr>
              <a:t> b </a:t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err="1" smtClean="0"/>
              <a:t>B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smtClean="0">
                <a:sym typeface="Wingdings" pitchFamily="-111" charset="2"/>
              </a:rPr>
              <a:t>d</a:t>
            </a:r>
            <a:r>
              <a:rPr lang="en-US" sz="2400" dirty="0" smtClean="0"/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28926" y="4157497"/>
            <a:ext cx="14520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 smtClean="0"/>
              <a:t>Exemplo: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78621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Exercício. Qual das </a:t>
            </a:r>
            <a:r>
              <a:rPr lang="pt-BR" dirty="0" err="1" smtClean="0"/>
              <a:t>strings</a:t>
            </a:r>
            <a:r>
              <a:rPr lang="pt-BR" dirty="0" smtClean="0"/>
              <a:t> a seguir faz parte da </a:t>
            </a:r>
            <a:r>
              <a:rPr lang="pt-BR" dirty="0" err="1" smtClean="0"/>
              <a:t>liguagem</a:t>
            </a:r>
            <a:r>
              <a:rPr lang="pt-BR" dirty="0" smtClean="0"/>
              <a:t> definida pela </a:t>
            </a:r>
            <a:r>
              <a:rPr lang="pt-BR" dirty="0" smtClean="0"/>
              <a:t>BNF abaixo</a:t>
            </a:r>
            <a:r>
              <a:rPr lang="pt-BR" dirty="0" smtClean="0"/>
              <a:t>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2204864"/>
            <a:ext cx="3873624" cy="3816424"/>
          </a:xfrm>
        </p:spPr>
        <p:txBody>
          <a:bodyPr/>
          <a:lstStyle/>
          <a:p>
            <a:r>
              <a:rPr lang="pt-BR" dirty="0" err="1" smtClean="0"/>
              <a:t>abcba</a:t>
            </a:r>
            <a:endParaRPr lang="pt-BR" dirty="0" smtClean="0"/>
          </a:p>
          <a:p>
            <a:r>
              <a:rPr lang="pt-BR" dirty="0" err="1" smtClean="0"/>
              <a:t>acca</a:t>
            </a:r>
            <a:endParaRPr lang="pt-BR" dirty="0" smtClean="0"/>
          </a:p>
          <a:p>
            <a:r>
              <a:rPr lang="pt-BR" dirty="0" smtClean="0"/>
              <a:t>aba</a:t>
            </a:r>
          </a:p>
          <a:p>
            <a:r>
              <a:rPr lang="pt-BR" dirty="0" err="1" smtClean="0"/>
              <a:t>abcbcba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5076056" y="2204864"/>
            <a:ext cx="34563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S → </a:t>
            </a:r>
            <a:r>
              <a:rPr lang="pt-BR" sz="4000" dirty="0" err="1" smtClean="0"/>
              <a:t>a</a:t>
            </a:r>
            <a:r>
              <a:rPr lang="pt-BR" sz="4000" i="1" dirty="0" err="1" smtClean="0"/>
              <a:t>X</a:t>
            </a:r>
            <a:r>
              <a:rPr lang="pt-BR" sz="4000" dirty="0" err="1" smtClean="0"/>
              <a:t>a</a:t>
            </a:r>
            <a:endParaRPr lang="pt-BR" sz="4000" dirty="0" smtClean="0"/>
          </a:p>
          <a:p>
            <a:r>
              <a:rPr lang="pt-BR" sz="4000" dirty="0" smtClean="0"/>
              <a:t>X → </a:t>
            </a:r>
            <a:r>
              <a:rPr lang="pt-BR" sz="4000" dirty="0" smtClean="0">
                <a:latin typeface="Times New Roman"/>
                <a:cs typeface="Times New Roman"/>
              </a:rPr>
              <a:t>€ | </a:t>
            </a:r>
            <a:r>
              <a:rPr lang="pt-BR" sz="4000" dirty="0" err="1" smtClean="0">
                <a:latin typeface="Times New Roman"/>
                <a:cs typeface="Times New Roman"/>
              </a:rPr>
              <a:t>b</a:t>
            </a:r>
            <a:r>
              <a:rPr lang="pt-BR" sz="4000" i="1" dirty="0" err="1" smtClean="0">
                <a:latin typeface="Times New Roman"/>
                <a:cs typeface="Times New Roman"/>
              </a:rPr>
              <a:t>Y</a:t>
            </a:r>
            <a:endParaRPr lang="pt-BR" sz="4000" dirty="0" smtClean="0">
              <a:latin typeface="Times New Roman"/>
              <a:cs typeface="Times New Roman"/>
            </a:endParaRPr>
          </a:p>
          <a:p>
            <a:r>
              <a:rPr lang="pt-BR" sz="4000" dirty="0" smtClean="0">
                <a:latin typeface="Times New Roman"/>
                <a:cs typeface="Times New Roman"/>
              </a:rPr>
              <a:t>Y </a:t>
            </a:r>
            <a:r>
              <a:rPr lang="pt-BR" sz="4000" dirty="0"/>
              <a:t>→ </a:t>
            </a:r>
            <a:r>
              <a:rPr lang="pt-BR" sz="4000" dirty="0" smtClean="0">
                <a:latin typeface="Times New Roman"/>
                <a:cs typeface="Times New Roman"/>
              </a:rPr>
              <a:t>€ | </a:t>
            </a:r>
            <a:r>
              <a:rPr lang="pt-BR" sz="4000" dirty="0" err="1" smtClean="0">
                <a:latin typeface="Times New Roman"/>
                <a:cs typeface="Times New Roman"/>
              </a:rPr>
              <a:t>c</a:t>
            </a:r>
            <a:r>
              <a:rPr lang="pt-BR" sz="4000" i="1" dirty="0" err="1" smtClean="0">
                <a:latin typeface="Times New Roman"/>
                <a:cs typeface="Times New Roman"/>
              </a:rPr>
              <a:t>X</a:t>
            </a:r>
            <a:r>
              <a:rPr lang="pt-BR" sz="4000" dirty="0" err="1" smtClean="0">
                <a:latin typeface="Times New Roman"/>
                <a:cs typeface="Times New Roman"/>
              </a:rPr>
              <a:t>c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374744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Derivação e </a:t>
            </a:r>
            <a:r>
              <a:rPr lang="pt-BR" dirty="0" err="1" smtClean="0"/>
              <a:t>parsing</a:t>
            </a:r>
            <a:endParaRPr lang="pt-BR" dirty="0"/>
          </a:p>
        </p:txBody>
      </p:sp>
      <p:sp>
        <p:nvSpPr>
          <p:cNvPr id="4" name="Rectangle 3"/>
          <p:cNvSpPr/>
          <p:nvPr/>
        </p:nvSpPr>
        <p:spPr>
          <a:xfrm>
            <a:off x="1071538" y="2214554"/>
            <a:ext cx="242889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smtClean="0"/>
              <a:t>  S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err="1" smtClean="0">
                <a:sym typeface="Wingdings" pitchFamily="-111" charset="2"/>
              </a:rPr>
              <a:t>a</a:t>
            </a:r>
            <a:r>
              <a:rPr lang="en-US" sz="2400" i="1" dirty="0" err="1" smtClean="0">
                <a:sym typeface="Wingdings" pitchFamily="-111" charset="2"/>
              </a:rPr>
              <a:t>AB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/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smtClean="0">
                <a:sym typeface="Wingdings" pitchFamily="-111" charset="2"/>
              </a:rPr>
              <a:t>A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i="1" dirty="0" err="1" smtClean="0">
                <a:sym typeface="Wingdings" pitchFamily="-111" charset="2"/>
              </a:rPr>
              <a:t>A</a:t>
            </a:r>
            <a:r>
              <a:rPr lang="en-US" sz="2400" b="1" dirty="0" err="1" smtClean="0">
                <a:sym typeface="Wingdings" pitchFamily="-111" charset="2"/>
              </a:rPr>
              <a:t>bc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sym typeface="Wingdings" pitchFamily="-111" charset="2"/>
              </a:rPr>
              <a:t>|</a:t>
            </a:r>
            <a:r>
              <a:rPr lang="en-US" sz="2400" b="1" dirty="0" smtClean="0">
                <a:sym typeface="Wingdings" pitchFamily="-111" charset="2"/>
              </a:rPr>
              <a:t> b </a:t>
            </a:r>
            <a:br>
              <a:rPr lang="en-US" sz="2400" b="1" dirty="0" smtClean="0">
                <a:sym typeface="Wingdings" pitchFamily="-111" charset="2"/>
              </a:rPr>
            </a:br>
            <a:r>
              <a:rPr lang="en-US" sz="2400" b="1" dirty="0" smtClean="0">
                <a:sym typeface="Wingdings" pitchFamily="-111" charset="2"/>
              </a:rPr>
              <a:t>  </a:t>
            </a:r>
            <a:r>
              <a:rPr lang="en-US" sz="2400" i="1" dirty="0" err="1" smtClean="0"/>
              <a:t>B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/>
              <a:t> </a:t>
            </a:r>
            <a:r>
              <a:rPr lang="en-US" sz="2400" b="1" dirty="0" smtClean="0">
                <a:sym typeface="Wingdings" pitchFamily="-111" charset="2"/>
              </a:rPr>
              <a:t>d</a:t>
            </a:r>
            <a:r>
              <a:rPr lang="en-US" sz="2400" dirty="0" smtClean="0"/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48297" y="1643050"/>
            <a:ext cx="18357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 smtClean="0"/>
              <a:t>Gramática G</a:t>
            </a:r>
            <a:endParaRPr lang="pt-BR" sz="2800" dirty="0"/>
          </a:p>
        </p:txBody>
      </p:sp>
      <p:sp>
        <p:nvSpPr>
          <p:cNvPr id="6" name="Rectangle 5"/>
          <p:cNvSpPr/>
          <p:nvPr/>
        </p:nvSpPr>
        <p:spPr>
          <a:xfrm>
            <a:off x="4143372" y="2214554"/>
            <a:ext cx="350046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 dirty="0" smtClean="0">
                <a:sym typeface="Wingdings" pitchFamily="-111" charset="2"/>
              </a:rPr>
              <a:t>S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b="1" dirty="0" err="1" smtClean="0">
                <a:sym typeface="Wingdings" pitchFamily="-111" charset="2"/>
              </a:rPr>
              <a:t>a</a:t>
            </a:r>
            <a:r>
              <a:rPr lang="en-US" sz="2400" i="1" u="sng" dirty="0" err="1" smtClean="0">
                <a:sym typeface="Wingdings" pitchFamily="-111" charset="2"/>
              </a:rPr>
              <a:t>A</a:t>
            </a:r>
            <a:r>
              <a:rPr lang="en-US" sz="2400" i="1" dirty="0" err="1" smtClean="0">
                <a:sym typeface="Wingdings" pitchFamily="-111" charset="2"/>
              </a:rPr>
              <a:t>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b="1" dirty="0" err="1" smtClean="0">
                <a:sym typeface="Wingdings" pitchFamily="-111" charset="2"/>
              </a:rPr>
              <a:t>a</a:t>
            </a:r>
            <a:r>
              <a:rPr lang="en-US" sz="2400" i="1" u="sng" dirty="0" err="1" smtClean="0">
                <a:sym typeface="Wingdings" pitchFamily="-111" charset="2"/>
              </a:rPr>
              <a:t>A</a:t>
            </a:r>
            <a:r>
              <a:rPr lang="en-US" sz="2400" b="1" dirty="0" err="1" smtClean="0">
                <a:sym typeface="Wingdings" pitchFamily="-111" charset="2"/>
              </a:rPr>
              <a:t>bc</a:t>
            </a:r>
            <a:r>
              <a:rPr lang="en-US" sz="2400" i="1" dirty="0" err="1" smtClean="0">
                <a:sym typeface="Wingdings" pitchFamily="-111" charset="2"/>
              </a:rPr>
              <a:t>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r>
              <a:rPr lang="en-US" sz="2400" b="1" dirty="0" smtClean="0">
                <a:sym typeface="Wingdings" pitchFamily="-111" charset="2"/>
              </a:rPr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dirty="0" smtClean="0"/>
              <a:t> </a:t>
            </a:r>
            <a:r>
              <a:rPr lang="en-US" sz="2400" b="1" dirty="0" err="1" smtClean="0">
                <a:sym typeface="Wingdings" pitchFamily="-111" charset="2"/>
              </a:rPr>
              <a:t>a</a:t>
            </a:r>
            <a:r>
              <a:rPr lang="en-US" sz="2400" i="1" u="sng" dirty="0" err="1" smtClean="0">
                <a:sym typeface="Wingdings" pitchFamily="-111" charset="2"/>
              </a:rPr>
              <a:t>A</a:t>
            </a:r>
            <a:r>
              <a:rPr lang="en-US" sz="2400" b="1" dirty="0" err="1" smtClean="0">
                <a:sym typeface="Wingdings" pitchFamily="-111" charset="2"/>
              </a:rPr>
              <a:t>bcbc</a:t>
            </a:r>
            <a:r>
              <a:rPr lang="en-US" sz="2400" i="1" dirty="0" err="1" smtClean="0">
                <a:sym typeface="Wingdings" pitchFamily="-111" charset="2"/>
              </a:rPr>
              <a:t>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dirty="0" smtClean="0"/>
              <a:t> </a:t>
            </a:r>
            <a:r>
              <a:rPr lang="en-US" sz="2400" b="1" dirty="0" err="1" smtClean="0">
                <a:sym typeface="Wingdings" pitchFamily="-111" charset="2"/>
              </a:rPr>
              <a:t>abbcbc</a:t>
            </a:r>
            <a:r>
              <a:rPr lang="en-US" sz="2400" u="sng" dirty="0" err="1" smtClean="0">
                <a:sym typeface="Wingdings" pitchFamily="-111" charset="2"/>
              </a:rPr>
              <a:t>B</a:t>
            </a:r>
            <a:r>
              <a:rPr lang="en-US" sz="2400" b="1" dirty="0" err="1" smtClean="0">
                <a:sym typeface="Wingdings" pitchFamily="-111" charset="2"/>
              </a:rPr>
              <a:t>e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Wingdings 3" pitchFamily="-111" charset="2"/>
              </a:rPr>
              <a:t>g</a:t>
            </a:r>
            <a:r>
              <a:rPr lang="en-US" sz="2400" dirty="0" smtClean="0"/>
              <a:t> </a:t>
            </a:r>
            <a:r>
              <a:rPr lang="en-US" sz="2400" b="1" dirty="0" err="1" smtClean="0">
                <a:sym typeface="Wingdings" pitchFamily="-111" charset="2"/>
              </a:rPr>
              <a:t>abbcbcde</a:t>
            </a:r>
            <a:r>
              <a:rPr lang="en-US" sz="2400" b="1" dirty="0" smtClean="0">
                <a:sym typeface="Wingdings" pitchFamily="-111" charset="2"/>
              </a:rPr>
              <a:t> </a:t>
            </a:r>
            <a:endParaRPr lang="en-US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093563" y="1643050"/>
            <a:ext cx="35053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 smtClean="0"/>
              <a:t>Derivação de string em G</a:t>
            </a:r>
            <a:endParaRPr lang="pt-BR" sz="2800" dirty="0"/>
          </a:p>
        </p:txBody>
      </p:sp>
      <p:grpSp>
        <p:nvGrpSpPr>
          <p:cNvPr id="57" name="Group 56"/>
          <p:cNvGrpSpPr/>
          <p:nvPr/>
        </p:nvGrpSpPr>
        <p:grpSpPr>
          <a:xfrm>
            <a:off x="5929322" y="4071942"/>
            <a:ext cx="1557781" cy="2500330"/>
            <a:chOff x="2228401" y="3929066"/>
            <a:chExt cx="1557781" cy="2500330"/>
          </a:xfrm>
        </p:grpSpPr>
        <p:sp>
          <p:nvSpPr>
            <p:cNvPr id="8" name="TextBox 7"/>
            <p:cNvSpPr txBox="1"/>
            <p:nvPr/>
          </p:nvSpPr>
          <p:spPr>
            <a:xfrm>
              <a:off x="2928926" y="3929066"/>
              <a:ext cx="2808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S</a:t>
              </a:r>
              <a:endParaRPr lang="pt-BR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585591" y="4500570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A</a:t>
              </a:r>
              <a:endParaRPr lang="pt-BR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222790" y="450057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B</a:t>
              </a:r>
              <a:endParaRPr lang="pt-BR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357422" y="4500570"/>
              <a:ext cx="2696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a</a:t>
              </a:r>
              <a:endParaRPr lang="pt-BR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508542" y="4500570"/>
              <a:ext cx="2776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e</a:t>
              </a:r>
              <a:endParaRPr lang="pt-BR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228401" y="4988494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A</a:t>
              </a:r>
              <a:endParaRPr lang="pt-BR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571736" y="4988494"/>
              <a:ext cx="2872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b</a:t>
              </a:r>
              <a:endParaRPr lang="pt-BR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857488" y="4988494"/>
              <a:ext cx="2776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c</a:t>
              </a:r>
              <a:endParaRPr lang="pt-BR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236513" y="5488560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A</a:t>
              </a:r>
              <a:endParaRPr lang="pt-BR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579848" y="5488560"/>
              <a:ext cx="2872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b</a:t>
              </a:r>
              <a:endParaRPr lang="pt-BR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865600" y="5488560"/>
              <a:ext cx="2776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c</a:t>
              </a:r>
              <a:endParaRPr lang="pt-BR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428992" y="5000636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d</a:t>
              </a:r>
              <a:endParaRPr lang="pt-BR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256111" y="6060064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b</a:t>
              </a:r>
              <a:endParaRPr lang="pt-BR" dirty="0"/>
            </a:p>
          </p:txBody>
        </p:sp>
        <p:cxnSp>
          <p:nvCxnSpPr>
            <p:cNvPr id="24" name="Straight Connector 23"/>
            <p:cNvCxnSpPr>
              <a:stCxn id="8" idx="2"/>
              <a:endCxn id="11" idx="0"/>
            </p:cNvCxnSpPr>
            <p:nvPr/>
          </p:nvCxnSpPr>
          <p:spPr>
            <a:xfrm rot="5400000">
              <a:off x="2679706" y="4110927"/>
              <a:ext cx="202172" cy="5771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9" idx="0"/>
              <a:endCxn id="8" idx="2"/>
            </p:cNvCxnSpPr>
            <p:nvPr/>
          </p:nvCxnSpPr>
          <p:spPr>
            <a:xfrm rot="5400000" flipH="1" flipV="1">
              <a:off x="2807015" y="4238236"/>
              <a:ext cx="202172" cy="3224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8" idx="2"/>
              <a:endCxn id="10" idx="0"/>
            </p:cNvCxnSpPr>
            <p:nvPr/>
          </p:nvCxnSpPr>
          <p:spPr>
            <a:xfrm rot="16200000" flipH="1">
              <a:off x="3120405" y="4247342"/>
              <a:ext cx="202172" cy="3042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9" idx="2"/>
              <a:endCxn id="13" idx="0"/>
            </p:cNvCxnSpPr>
            <p:nvPr/>
          </p:nvCxnSpPr>
          <p:spPr>
            <a:xfrm rot="5400000">
              <a:off x="2508962" y="4750603"/>
              <a:ext cx="118592" cy="3571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9" idx="2"/>
              <a:endCxn id="14" idx="0"/>
            </p:cNvCxnSpPr>
            <p:nvPr/>
          </p:nvCxnSpPr>
          <p:spPr>
            <a:xfrm rot="5400000">
              <a:off x="2671813" y="4913454"/>
              <a:ext cx="118592" cy="314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16" idx="0"/>
              <a:endCxn id="9" idx="2"/>
            </p:cNvCxnSpPr>
            <p:nvPr/>
          </p:nvCxnSpPr>
          <p:spPr>
            <a:xfrm rot="16200000" flipV="1">
              <a:off x="2812285" y="4804470"/>
              <a:ext cx="118592" cy="2494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13" idx="2"/>
              <a:endCxn id="17" idx="0"/>
            </p:cNvCxnSpPr>
            <p:nvPr/>
          </p:nvCxnSpPr>
          <p:spPr>
            <a:xfrm rot="16200000" flipH="1">
              <a:off x="2328352" y="5419137"/>
              <a:ext cx="130734" cy="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13" idx="2"/>
              <a:endCxn id="18" idx="0"/>
            </p:cNvCxnSpPr>
            <p:nvPr/>
          </p:nvCxnSpPr>
          <p:spPr>
            <a:xfrm rot="16200000" flipH="1">
              <a:off x="2491203" y="5256286"/>
              <a:ext cx="130734" cy="3338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13" idx="2"/>
              <a:endCxn id="20" idx="0"/>
            </p:cNvCxnSpPr>
            <p:nvPr/>
          </p:nvCxnSpPr>
          <p:spPr>
            <a:xfrm rot="16200000" flipH="1">
              <a:off x="2631674" y="5115814"/>
              <a:ext cx="130734" cy="6147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17" idx="2"/>
              <a:endCxn id="22" idx="0"/>
            </p:cNvCxnSpPr>
            <p:nvPr/>
          </p:nvCxnSpPr>
          <p:spPr>
            <a:xfrm rot="16200000" flipH="1">
              <a:off x="2298473" y="5957194"/>
              <a:ext cx="202172" cy="35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stCxn id="10" idx="2"/>
              <a:endCxn id="21" idx="0"/>
            </p:cNvCxnSpPr>
            <p:nvPr/>
          </p:nvCxnSpPr>
          <p:spPr>
            <a:xfrm rot="16200000" flipH="1">
              <a:off x="3408561" y="4834973"/>
              <a:ext cx="130734" cy="20059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Bent Arrow 57"/>
          <p:cNvSpPr/>
          <p:nvPr/>
        </p:nvSpPr>
        <p:spPr>
          <a:xfrm flipV="1">
            <a:off x="4214810" y="3714752"/>
            <a:ext cx="1143008" cy="1571636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555776" y="5339048"/>
            <a:ext cx="235705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 smtClean="0"/>
              <a:t>Árvore sintática</a:t>
            </a:r>
          </a:p>
          <a:p>
            <a:r>
              <a:rPr lang="pt-BR" sz="2800" dirty="0" smtClean="0"/>
              <a:t>para </a:t>
            </a:r>
            <a:r>
              <a:rPr lang="en-US" sz="2800" b="1" dirty="0" err="1" smtClean="0">
                <a:sym typeface="Wingdings" pitchFamily="-111" charset="2"/>
              </a:rPr>
              <a:t>abbcbcde</a:t>
            </a:r>
            <a:r>
              <a:rPr lang="en-US" sz="2800" b="1" dirty="0" smtClean="0">
                <a:sym typeface="Wingdings" pitchFamily="-111" charset="2"/>
              </a:rPr>
              <a:t> </a:t>
            </a:r>
            <a:endParaRPr lang="pt-BR" sz="2800" dirty="0"/>
          </a:p>
        </p:txBody>
      </p:sp>
      <p:sp>
        <p:nvSpPr>
          <p:cNvPr id="60" name="Rectangle 59"/>
          <p:cNvSpPr/>
          <p:nvPr/>
        </p:nvSpPr>
        <p:spPr>
          <a:xfrm>
            <a:off x="5715008" y="4000504"/>
            <a:ext cx="1928826" cy="26432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Diferenças: Derivação e </a:t>
            </a:r>
            <a:r>
              <a:rPr lang="pt-BR" dirty="0" err="1" smtClean="0"/>
              <a:t>parsing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Derivação: Dada uma gramática </a:t>
            </a:r>
            <a:r>
              <a:rPr lang="pt-BR" i="1" dirty="0" smtClean="0"/>
              <a:t>G</a:t>
            </a:r>
            <a:r>
              <a:rPr lang="pt-BR" dirty="0" smtClean="0"/>
              <a:t>, produz uma string </a:t>
            </a:r>
            <a:r>
              <a:rPr lang="pt-BR" i="1" dirty="0" smtClean="0"/>
              <a:t>s</a:t>
            </a:r>
            <a:r>
              <a:rPr lang="pt-BR" dirty="0" smtClean="0"/>
              <a:t> que faz parte de </a:t>
            </a:r>
            <a:r>
              <a:rPr lang="pt-BR" i="1" dirty="0" smtClean="0"/>
              <a:t>L(G)</a:t>
            </a:r>
          </a:p>
          <a:p>
            <a:r>
              <a:rPr lang="pt-BR" dirty="0" err="1" smtClean="0"/>
              <a:t>Parsing</a:t>
            </a:r>
            <a:r>
              <a:rPr lang="pt-BR" dirty="0" smtClean="0"/>
              <a:t>: Dada uma string </a:t>
            </a:r>
            <a:r>
              <a:rPr lang="pt-BR" i="1" dirty="0" smtClean="0"/>
              <a:t>s</a:t>
            </a:r>
            <a:r>
              <a:rPr lang="pt-BR" dirty="0" smtClean="0"/>
              <a:t> em </a:t>
            </a:r>
            <a:r>
              <a:rPr lang="pt-BR" i="1" dirty="0" smtClean="0"/>
              <a:t>L(G)</a:t>
            </a:r>
            <a:r>
              <a:rPr lang="pt-BR" dirty="0" smtClean="0"/>
              <a:t>, produz uma árvore sintática que demonstra como se obter derivação de </a:t>
            </a:r>
            <a:r>
              <a:rPr lang="pt-BR" i="1" dirty="0" smtClean="0"/>
              <a:t>s</a:t>
            </a:r>
            <a:endParaRPr lang="pt-B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78621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Exercício. Qual das seguintes derivações é válida de acordo com a gramática ao lado?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2204864"/>
            <a:ext cx="1713384" cy="3816424"/>
          </a:xfrm>
        </p:spPr>
        <p:txBody>
          <a:bodyPr/>
          <a:lstStyle/>
          <a:p>
            <a:r>
              <a:rPr lang="pt-BR" i="1" dirty="0" smtClean="0"/>
              <a:t>S</a:t>
            </a:r>
            <a:r>
              <a:rPr lang="pt-BR" dirty="0"/>
              <a:t/>
            </a:r>
            <a:br>
              <a:rPr lang="pt-BR" dirty="0"/>
            </a:br>
            <a:r>
              <a:rPr lang="pt-BR" dirty="0" err="1"/>
              <a:t>a</a:t>
            </a:r>
            <a:r>
              <a:rPr lang="pt-BR" i="1" dirty="0" err="1"/>
              <a:t>X</a:t>
            </a:r>
            <a:r>
              <a:rPr lang="pt-BR" dirty="0" err="1"/>
              <a:t>a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aa</a:t>
            </a:r>
          </a:p>
          <a:p>
            <a:r>
              <a:rPr lang="pt-BR" i="1" dirty="0" smtClean="0"/>
              <a:t>S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err="1" smtClean="0"/>
              <a:t>a</a:t>
            </a:r>
            <a:r>
              <a:rPr lang="pt-BR" i="1" dirty="0" err="1" smtClean="0"/>
              <a:t>X</a:t>
            </a:r>
            <a:r>
              <a:rPr lang="pt-BR" dirty="0" err="1" smtClean="0"/>
              <a:t>a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err="1" smtClean="0"/>
              <a:t>ab</a:t>
            </a:r>
            <a:r>
              <a:rPr lang="pt-BR" i="1" dirty="0" err="1" smtClean="0"/>
              <a:t>Y</a:t>
            </a:r>
            <a:r>
              <a:rPr lang="pt-BR" dirty="0" err="1" smtClean="0"/>
              <a:t>a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err="1" smtClean="0"/>
              <a:t>ac</a:t>
            </a:r>
            <a:r>
              <a:rPr lang="pt-BR" i="1" dirty="0" err="1" smtClean="0"/>
              <a:t>X</a:t>
            </a:r>
            <a:r>
              <a:rPr lang="pt-BR" dirty="0" err="1" smtClean="0"/>
              <a:t>ca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err="1" smtClean="0"/>
              <a:t>acca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5076056" y="2204864"/>
            <a:ext cx="34563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S → </a:t>
            </a:r>
            <a:r>
              <a:rPr lang="pt-BR" sz="4000" dirty="0" err="1" smtClean="0"/>
              <a:t>a</a:t>
            </a:r>
            <a:r>
              <a:rPr lang="pt-BR" sz="4000" i="1" dirty="0" err="1" smtClean="0"/>
              <a:t>X</a:t>
            </a:r>
            <a:r>
              <a:rPr lang="pt-BR" sz="4000" dirty="0" err="1" smtClean="0"/>
              <a:t>a</a:t>
            </a:r>
            <a:endParaRPr lang="pt-BR" sz="4000" dirty="0" smtClean="0"/>
          </a:p>
          <a:p>
            <a:r>
              <a:rPr lang="pt-BR" sz="4000" dirty="0" smtClean="0"/>
              <a:t>X → </a:t>
            </a:r>
            <a:r>
              <a:rPr lang="pt-BR" sz="4000" dirty="0" smtClean="0">
                <a:latin typeface="Times New Roman"/>
                <a:cs typeface="Times New Roman"/>
              </a:rPr>
              <a:t>€ | </a:t>
            </a:r>
            <a:r>
              <a:rPr lang="pt-BR" sz="4000" dirty="0" err="1" smtClean="0">
                <a:latin typeface="Times New Roman"/>
                <a:cs typeface="Times New Roman"/>
              </a:rPr>
              <a:t>b</a:t>
            </a:r>
            <a:r>
              <a:rPr lang="pt-BR" sz="4000" i="1" dirty="0" err="1" smtClean="0">
                <a:latin typeface="Times New Roman"/>
                <a:cs typeface="Times New Roman"/>
              </a:rPr>
              <a:t>Y</a:t>
            </a:r>
            <a:endParaRPr lang="pt-BR" sz="4000" dirty="0" smtClean="0">
              <a:latin typeface="Times New Roman"/>
              <a:cs typeface="Times New Roman"/>
            </a:endParaRPr>
          </a:p>
          <a:p>
            <a:r>
              <a:rPr lang="pt-BR" sz="4000" dirty="0" smtClean="0">
                <a:latin typeface="Times New Roman"/>
                <a:cs typeface="Times New Roman"/>
              </a:rPr>
              <a:t>Y </a:t>
            </a:r>
            <a:r>
              <a:rPr lang="pt-BR" sz="4000" dirty="0"/>
              <a:t>→ </a:t>
            </a:r>
            <a:r>
              <a:rPr lang="pt-BR" sz="4000" dirty="0" smtClean="0">
                <a:latin typeface="Times New Roman"/>
                <a:cs typeface="Times New Roman"/>
              </a:rPr>
              <a:t>€ | </a:t>
            </a:r>
            <a:r>
              <a:rPr lang="pt-BR" sz="4000" dirty="0" err="1" smtClean="0">
                <a:latin typeface="Times New Roman"/>
                <a:cs typeface="Times New Roman"/>
              </a:rPr>
              <a:t>c</a:t>
            </a:r>
            <a:r>
              <a:rPr lang="pt-BR" sz="4000" i="1" dirty="0" err="1" smtClean="0">
                <a:latin typeface="Times New Roman"/>
                <a:cs typeface="Times New Roman"/>
              </a:rPr>
              <a:t>X</a:t>
            </a:r>
            <a:r>
              <a:rPr lang="pt-BR" sz="4000" dirty="0" err="1" smtClean="0">
                <a:latin typeface="Times New Roman"/>
                <a:cs typeface="Times New Roman"/>
              </a:rPr>
              <a:t>c</a:t>
            </a:r>
            <a:r>
              <a:rPr lang="pt-BR" sz="4000" dirty="0" smtClean="0">
                <a:latin typeface="Times New Roman"/>
                <a:cs typeface="Times New Roman"/>
              </a:rPr>
              <a:t> | d</a:t>
            </a:r>
            <a:endParaRPr lang="pt-BR" sz="4000" dirty="0"/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2699792" y="2192510"/>
            <a:ext cx="1713384" cy="3816424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i="1" dirty="0" smtClean="0"/>
              <a:t>S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err="1" smtClean="0"/>
              <a:t>a</a:t>
            </a:r>
            <a:r>
              <a:rPr lang="pt-BR" i="1" dirty="0" err="1" smtClean="0"/>
              <a:t>X</a:t>
            </a:r>
            <a:r>
              <a:rPr lang="pt-BR" dirty="0" err="1" smtClean="0"/>
              <a:t>a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err="1" smtClean="0"/>
              <a:t>ab</a:t>
            </a:r>
            <a:r>
              <a:rPr lang="pt-BR" i="1" dirty="0" err="1" smtClean="0"/>
              <a:t>Y</a:t>
            </a:r>
            <a:r>
              <a:rPr lang="pt-BR" dirty="0" err="1" smtClean="0"/>
              <a:t>a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err="1" smtClean="0"/>
              <a:t>abc</a:t>
            </a:r>
            <a:r>
              <a:rPr lang="pt-BR" i="1" dirty="0" err="1" smtClean="0"/>
              <a:t>X</a:t>
            </a:r>
            <a:r>
              <a:rPr lang="pt-BR" dirty="0" err="1" smtClean="0"/>
              <a:t>cda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err="1" smtClean="0"/>
              <a:t>abccda</a:t>
            </a:r>
            <a:endParaRPr lang="pt-BR" dirty="0" smtClean="0"/>
          </a:p>
          <a:p>
            <a:r>
              <a:rPr lang="pt-BR" i="1" dirty="0" smtClean="0"/>
              <a:t>S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err="1" smtClean="0"/>
              <a:t>a</a:t>
            </a:r>
            <a:r>
              <a:rPr lang="pt-BR" i="1" dirty="0" err="1" smtClean="0"/>
              <a:t>X</a:t>
            </a:r>
            <a:r>
              <a:rPr lang="pt-BR" dirty="0" err="1" smtClean="0"/>
              <a:t>a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err="1" smtClean="0"/>
              <a:t>ab</a:t>
            </a:r>
            <a:r>
              <a:rPr lang="pt-BR" i="1" dirty="0" err="1" smtClean="0"/>
              <a:t>Y</a:t>
            </a:r>
            <a:r>
              <a:rPr lang="pt-BR" dirty="0" err="1" smtClean="0"/>
              <a:t>a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err="1" smtClean="0"/>
              <a:t>abc</a:t>
            </a:r>
            <a:r>
              <a:rPr lang="pt-BR" i="1" dirty="0" err="1" smtClean="0"/>
              <a:t>X</a:t>
            </a:r>
            <a:r>
              <a:rPr lang="pt-BR" dirty="0" err="1" smtClean="0"/>
              <a:t>ca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err="1" smtClean="0"/>
              <a:t>abcb</a:t>
            </a:r>
            <a:r>
              <a:rPr lang="pt-BR" i="1" dirty="0" err="1" smtClean="0"/>
              <a:t>Y</a:t>
            </a:r>
            <a:r>
              <a:rPr lang="pt-BR" dirty="0" err="1" smtClean="0"/>
              <a:t>caabcbdca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5909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1316</TotalTime>
  <Words>1685</Words>
  <Application>Microsoft Office PowerPoint</Application>
  <PresentationFormat>Apresentação na tela (4:3)</PresentationFormat>
  <Paragraphs>509</Paragraphs>
  <Slides>48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48</vt:i4>
      </vt:variant>
    </vt:vector>
  </HeadingPairs>
  <TitlesOfParts>
    <vt:vector size="49" baseType="lpstr">
      <vt:lpstr>Equity</vt:lpstr>
      <vt:lpstr>IF688 – Análise Sintática</vt:lpstr>
      <vt:lpstr>Resumo desta aula</vt:lpstr>
      <vt:lpstr>Analisador Sintático</vt:lpstr>
      <vt:lpstr>Sintaxe de uma linguagem</vt:lpstr>
      <vt:lpstr>Especificação da sintaxe</vt:lpstr>
      <vt:lpstr>Exercício. Qual das strings a seguir faz parte da liguagem definida pela BNF abaixo?</vt:lpstr>
      <vt:lpstr>Derivação e parsing</vt:lpstr>
      <vt:lpstr>Diferenças: Derivação e parsing</vt:lpstr>
      <vt:lpstr>Exercício. Qual das seguintes derivações é válida de acordo com a gramática ao lado?</vt:lpstr>
      <vt:lpstr>Top-down e Bottom-up</vt:lpstr>
      <vt:lpstr>Top-down parser</vt:lpstr>
      <vt:lpstr>Top-down parser</vt:lpstr>
      <vt:lpstr>O método</vt:lpstr>
      <vt:lpstr>O método</vt:lpstr>
      <vt:lpstr>O método</vt:lpstr>
      <vt:lpstr>O método</vt:lpstr>
      <vt:lpstr>O método</vt:lpstr>
      <vt:lpstr>O método</vt:lpstr>
      <vt:lpstr>O método</vt:lpstr>
      <vt:lpstr>O método</vt:lpstr>
      <vt:lpstr>O método</vt:lpstr>
      <vt:lpstr>O método</vt:lpstr>
      <vt:lpstr>O método</vt:lpstr>
      <vt:lpstr>O método</vt:lpstr>
      <vt:lpstr>O método</vt:lpstr>
      <vt:lpstr>O método</vt:lpstr>
      <vt:lpstr>O método</vt:lpstr>
      <vt:lpstr>O método</vt:lpstr>
      <vt:lpstr>O método</vt:lpstr>
      <vt:lpstr>O método</vt:lpstr>
      <vt:lpstr>Apresentação do PowerPoint</vt:lpstr>
      <vt:lpstr>Exercício. Construa a árvore sintática associada a derivação (mais à esquerda) abaixo</vt:lpstr>
      <vt:lpstr>Classificação de parsers</vt:lpstr>
      <vt:lpstr>Ambiguidade e Recursão à esquerda</vt:lpstr>
      <vt:lpstr>Ex: Quais das seguintes gramáticas são ambíguas?</vt:lpstr>
      <vt:lpstr>Predictive parsing</vt:lpstr>
      <vt:lpstr>Ex: Escolha a gramática que elimina recursão à esquerda corretamente da seguinte gramática:</vt:lpstr>
      <vt:lpstr>Resultados gerais</vt:lpstr>
      <vt:lpstr>Bottom-up parser</vt:lpstr>
      <vt:lpstr>O método</vt:lpstr>
      <vt:lpstr>O método</vt:lpstr>
      <vt:lpstr>O método</vt:lpstr>
      <vt:lpstr>O método</vt:lpstr>
      <vt:lpstr>O método</vt:lpstr>
      <vt:lpstr>Shift-reduce parsers</vt:lpstr>
      <vt:lpstr>Terminologia: classificação de parsers</vt:lpstr>
      <vt:lpstr>Comparação Top-down e Bottom-up</vt:lpstr>
      <vt:lpstr>Resumo desta aula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IF688 – Teoria e Implementação de Linguagens Computacionais (Compiladores)</dc:title>
  <dc:creator>damorim</dc:creator>
  <cp:lastModifiedBy>MARCELO</cp:lastModifiedBy>
  <cp:revision>149</cp:revision>
  <dcterms:created xsi:type="dcterms:W3CDTF">2011-02-08T12:11:31Z</dcterms:created>
  <dcterms:modified xsi:type="dcterms:W3CDTF">2013-01-23T16:49:25Z</dcterms:modified>
</cp:coreProperties>
</file>