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FE87C7-94CE-451C-A956-E59D2FD610E4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E492A6-6E3F-4D04-995D-5F5309E2CB01}" type="datetimeFigureOut">
              <a:rPr lang="pt-BR" smtClean="0"/>
              <a:t>03/05/2012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543800" cy="2593975"/>
          </a:xfrm>
        </p:spPr>
        <p:txBody>
          <a:bodyPr/>
          <a:lstStyle/>
          <a:p>
            <a:r>
              <a:rPr lang="pt-BR" dirty="0" smtClean="0"/>
              <a:t>Análise Semântica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pt-BR" sz="3000" dirty="0" smtClean="0"/>
              <a:t>Monitores:</a:t>
            </a:r>
          </a:p>
          <a:p>
            <a:pPr algn="l"/>
            <a:r>
              <a:rPr lang="pt-BR" sz="3000" dirty="0" smtClean="0"/>
              <a:t>Hugo Neiva</a:t>
            </a:r>
          </a:p>
          <a:p>
            <a:pPr algn="l"/>
            <a:r>
              <a:rPr lang="pt-BR" sz="3000" dirty="0" smtClean="0"/>
              <a:t>Mateus Borges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3434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pt-BR" dirty="0" smtClean="0"/>
              <a:t>Exercício...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sz="3000" dirty="0" smtClean="0"/>
              <a:t>Checar declaração e inicialização de variáveis antes de seu uso,</a:t>
            </a:r>
          </a:p>
          <a:p>
            <a:pPr marL="514350" indent="-514350">
              <a:buAutoNum type="arabicParenR"/>
            </a:pPr>
            <a:endParaRPr lang="pt-BR" sz="3000" dirty="0"/>
          </a:p>
          <a:p>
            <a:pPr marL="514350" indent="-514350">
              <a:buAutoNum type="arabicParenR"/>
            </a:pPr>
            <a:r>
              <a:rPr lang="pt-BR" sz="3000" dirty="0" smtClean="0"/>
              <a:t>Verificar compatibilidade entre os tipos de variáveis e expressões.</a:t>
            </a:r>
          </a:p>
          <a:p>
            <a:pPr marL="0" indent="0">
              <a:buNone/>
            </a:pPr>
            <a:endParaRPr lang="pt-BR" sz="3000" dirty="0" smtClean="0"/>
          </a:p>
          <a:p>
            <a:pPr marL="0" indent="0">
              <a:buNone/>
            </a:pPr>
            <a:r>
              <a:rPr lang="pt-BR" sz="3000" dirty="0" smtClean="0"/>
              <a:t>-&gt; Esqueleto do checador está na página da disciplina, em Slides das Aulas...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8980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 smtClean="0"/>
              <a:t>Compreende algumas etapas da compilação:</a:t>
            </a:r>
          </a:p>
          <a:p>
            <a:pPr marL="0" indent="0">
              <a:buNone/>
            </a:pPr>
            <a:endParaRPr lang="pt-BR" sz="3000" dirty="0" smtClean="0"/>
          </a:p>
          <a:p>
            <a:pPr marL="514350" indent="-514350">
              <a:buAutoNum type="alphaLcParenR"/>
            </a:pPr>
            <a:r>
              <a:rPr lang="pt-BR" sz="3000" dirty="0" smtClean="0"/>
              <a:t>Checagem de tipos;</a:t>
            </a:r>
          </a:p>
          <a:p>
            <a:pPr marL="514350" indent="-514350">
              <a:buAutoNum type="alphaLcParenR"/>
            </a:pPr>
            <a:r>
              <a:rPr lang="pt-BR" sz="3000" dirty="0" smtClean="0"/>
              <a:t>Ligação entre variáveis, funções e suas definições, etc;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956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9208"/>
            <a:ext cx="8183880" cy="1051560"/>
          </a:xfrm>
        </p:spPr>
        <p:txBody>
          <a:bodyPr>
            <a:normAutofit/>
          </a:bodyPr>
          <a:lstStyle/>
          <a:p>
            <a:r>
              <a:rPr lang="pt-BR" dirty="0" smtClean="0"/>
              <a:t>Aula de hoje: checagem de tipos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 smtClean="0"/>
              <a:t>-&gt; Permite identificar alguns erros em tempo de compilação, como:</a:t>
            </a:r>
          </a:p>
          <a:p>
            <a:pPr marL="514350" indent="-514350">
              <a:buAutoNum type="arabicParenR"/>
            </a:pPr>
            <a:r>
              <a:rPr lang="pt-BR" sz="3000" dirty="0" smtClean="0"/>
              <a:t>Tipo de uma variável diferente do tipo do seu valor,</a:t>
            </a:r>
          </a:p>
          <a:p>
            <a:pPr marL="514350" indent="-514350">
              <a:buAutoNum type="arabicParenR"/>
            </a:pPr>
            <a:r>
              <a:rPr lang="pt-BR" sz="3000" dirty="0" smtClean="0"/>
              <a:t>Operações com tipos incompatíveis,</a:t>
            </a:r>
          </a:p>
          <a:p>
            <a:pPr marL="514350" indent="-514350">
              <a:buAutoNum type="arabicParenR"/>
            </a:pPr>
            <a:r>
              <a:rPr lang="pt-BR" sz="3000" dirty="0" smtClean="0"/>
              <a:t>Uso de variáveis sem valor atribuído,</a:t>
            </a:r>
          </a:p>
          <a:p>
            <a:pPr marL="514350" indent="-514350">
              <a:buAutoNum type="arabicParenR"/>
            </a:pPr>
            <a:r>
              <a:rPr lang="pt-BR" sz="3000" dirty="0" smtClean="0"/>
              <a:t>Casts inválidos, etc.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67646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Sistema de tipos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 smtClean="0"/>
              <a:t>-&gt; É uma coleção de regras associadas à GLC que define o uso de tipos dentro do programa,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 smtClean="0"/>
              <a:t>-&gt; Associa-se a cada produção da gramática uma regra de tipos para aquela produção,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 smtClean="0"/>
              <a:t>-&gt; A violação de alguma regra implica num erro de tipos.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8953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95325"/>
            <a:ext cx="8928992" cy="43819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Program     -&gt; Statement</a:t>
            </a:r>
          </a:p>
          <a:p>
            <a:pPr marL="0" indent="0">
              <a:buNone/>
            </a:pPr>
            <a:r>
              <a:rPr lang="en-US" sz="3000" dirty="0" smtClean="0"/>
              <a:t>Statement  -&gt; Command </a:t>
            </a:r>
            <a:r>
              <a:rPr lang="en-US" sz="3000" dirty="0"/>
              <a:t>; </a:t>
            </a:r>
            <a:r>
              <a:rPr lang="en-US" sz="3000" dirty="0" smtClean="0"/>
              <a:t>Statement </a:t>
            </a:r>
            <a:r>
              <a:rPr lang="en-US" sz="3000" dirty="0"/>
              <a:t>| </a:t>
            </a:r>
            <a:r>
              <a:rPr lang="en-US" sz="3000" dirty="0"/>
              <a:t>Command </a:t>
            </a:r>
            <a:endParaRPr lang="pt-BR" sz="3000" dirty="0"/>
          </a:p>
          <a:p>
            <a:pPr marL="0" indent="0">
              <a:buNone/>
            </a:pPr>
            <a:r>
              <a:rPr lang="en-US" sz="3000" dirty="0"/>
              <a:t>Command </a:t>
            </a:r>
            <a:r>
              <a:rPr lang="en-US" sz="3000" dirty="0" smtClean="0"/>
              <a:t> -&gt; </a:t>
            </a:r>
            <a:r>
              <a:rPr lang="en-US" sz="3000" dirty="0"/>
              <a:t>Id := </a:t>
            </a:r>
            <a:r>
              <a:rPr lang="en-US" sz="3000" dirty="0" smtClean="0"/>
              <a:t>Expression</a:t>
            </a:r>
          </a:p>
          <a:p>
            <a:pPr marL="0" indent="0">
              <a:buNone/>
            </a:pPr>
            <a:r>
              <a:rPr lang="en-US" sz="3000" dirty="0" smtClean="0"/>
              <a:t>Expression </a:t>
            </a:r>
            <a:r>
              <a:rPr lang="pt-BR" sz="3000" dirty="0" smtClean="0"/>
              <a:t>-&gt; Literal </a:t>
            </a:r>
            <a:r>
              <a:rPr lang="pt-BR" sz="3000" dirty="0"/>
              <a:t>+ </a:t>
            </a:r>
            <a:r>
              <a:rPr lang="pt-BR" sz="3000" dirty="0" smtClean="0"/>
              <a:t>Expression | Literal</a:t>
            </a:r>
          </a:p>
          <a:p>
            <a:pPr marL="0" indent="0">
              <a:buNone/>
            </a:pPr>
            <a:r>
              <a:rPr lang="pt-BR" sz="3000" dirty="0" smtClean="0"/>
              <a:t>Literal         -&gt; Integer | Char</a:t>
            </a:r>
          </a:p>
          <a:p>
            <a:pPr marL="0" indent="0">
              <a:buNone/>
            </a:pPr>
            <a:endParaRPr lang="pt-BR" sz="3000" b="1" dirty="0"/>
          </a:p>
          <a:p>
            <a:pPr marL="0" indent="0">
              <a:buNone/>
            </a:pPr>
            <a:endParaRPr lang="pt-BR" sz="3000" b="1" u="sng" dirty="0" smtClean="0"/>
          </a:p>
          <a:p>
            <a:pPr marL="0" indent="0">
              <a:buNone/>
            </a:pPr>
            <a:r>
              <a:rPr lang="pt-BR" sz="3000" dirty="0" smtClean="0"/>
              <a:t>...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49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55165"/>
            <a:ext cx="9001000" cy="6686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Program    -&gt; Statement</a:t>
            </a:r>
          </a:p>
          <a:p>
            <a:pPr marL="0" indent="0">
              <a:buNone/>
            </a:pPr>
            <a:r>
              <a:rPr lang="pt-BR" dirty="0"/>
              <a:t>Statement -&gt; Command; Statement</a:t>
            </a:r>
          </a:p>
          <a:p>
            <a:pPr marL="0" indent="0">
              <a:buNone/>
            </a:pPr>
            <a:r>
              <a:rPr lang="pt-BR" dirty="0"/>
              <a:t>Statement -&gt; </a:t>
            </a:r>
            <a:r>
              <a:rPr lang="pt-BR" dirty="0" smtClean="0"/>
              <a:t>Command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Command -&gt; Id := </a:t>
            </a:r>
            <a:r>
              <a:rPr lang="pt-BR" dirty="0" smtClean="0"/>
              <a:t>Expression</a:t>
            </a:r>
            <a:endParaRPr lang="pt-BR" dirty="0"/>
          </a:p>
          <a:p>
            <a:pPr marL="0" indent="0">
              <a:buNone/>
            </a:pPr>
            <a:r>
              <a:rPr lang="pt-BR" b="1" u="sng" dirty="0" smtClean="0"/>
              <a:t>{</a:t>
            </a:r>
          </a:p>
          <a:p>
            <a:pPr marL="0" indent="0">
              <a:buNone/>
            </a:pPr>
            <a:r>
              <a:rPr lang="pt-BR" b="1" u="sng" dirty="0" smtClean="0"/>
              <a:t>If(lookup(Id.Entry) == Expression.Type)</a:t>
            </a:r>
          </a:p>
          <a:p>
            <a:pPr marL="0" indent="0">
              <a:buNone/>
            </a:pPr>
            <a:r>
              <a:rPr lang="pt-BR" b="1" dirty="0"/>
              <a:t>	</a:t>
            </a:r>
            <a:r>
              <a:rPr lang="pt-BR" b="1" u="sng" dirty="0" smtClean="0"/>
              <a:t>Command.Type = void;</a:t>
            </a:r>
          </a:p>
          <a:p>
            <a:pPr marL="0" indent="0">
              <a:buNone/>
            </a:pPr>
            <a:r>
              <a:rPr lang="pt-BR" b="1" u="sng" dirty="0"/>
              <a:t>e</a:t>
            </a:r>
            <a:r>
              <a:rPr lang="pt-BR" b="1" u="sng" dirty="0" smtClean="0"/>
              <a:t>lse TypeError</a:t>
            </a:r>
          </a:p>
          <a:p>
            <a:pPr marL="0" indent="0">
              <a:buNone/>
            </a:pPr>
            <a:r>
              <a:rPr lang="pt-BR" b="1" u="sng" dirty="0" smtClean="0"/>
              <a:t>}</a:t>
            </a:r>
          </a:p>
          <a:p>
            <a:pPr marL="0" indent="0">
              <a:buNone/>
            </a:pPr>
            <a:endParaRPr lang="pt-BR" b="1" u="sng" dirty="0"/>
          </a:p>
          <a:p>
            <a:pPr marL="0" indent="0">
              <a:buNone/>
            </a:pPr>
            <a:r>
              <a:rPr lang="pt-BR" dirty="0"/>
              <a:t>Expression -&gt; Literal + </a:t>
            </a:r>
            <a:r>
              <a:rPr lang="pt-BR" dirty="0" smtClean="0"/>
              <a:t>Expression</a:t>
            </a:r>
          </a:p>
          <a:p>
            <a:pPr marL="0" indent="0">
              <a:buNone/>
            </a:pPr>
            <a:r>
              <a:rPr lang="pt-BR" b="1" u="sng" dirty="0" smtClean="0"/>
              <a:t>{</a:t>
            </a:r>
          </a:p>
          <a:p>
            <a:pPr marL="0" indent="0">
              <a:buNone/>
            </a:pPr>
            <a:r>
              <a:rPr lang="pt-BR" b="1" u="sng" dirty="0" smtClean="0"/>
              <a:t>If(Literal.Type == Expression1.Type) </a:t>
            </a:r>
          </a:p>
          <a:p>
            <a:pPr marL="0" indent="0">
              <a:buNone/>
            </a:pPr>
            <a:r>
              <a:rPr lang="pt-BR" b="1" dirty="0"/>
              <a:t>	</a:t>
            </a:r>
            <a:r>
              <a:rPr lang="pt-BR" b="1" u="sng" dirty="0" smtClean="0"/>
              <a:t>Expression.Type = Literal.Type;</a:t>
            </a:r>
          </a:p>
          <a:p>
            <a:pPr marL="0" indent="0">
              <a:buNone/>
            </a:pPr>
            <a:r>
              <a:rPr lang="pt-BR" b="1" u="sng" dirty="0"/>
              <a:t>e</a:t>
            </a:r>
            <a:r>
              <a:rPr lang="pt-BR" b="1" u="sng" dirty="0" smtClean="0"/>
              <a:t>lse TypeError</a:t>
            </a:r>
          </a:p>
          <a:p>
            <a:pPr marL="0" indent="0">
              <a:buNone/>
            </a:pPr>
            <a:r>
              <a:rPr lang="pt-BR" b="1" u="sng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1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 smtClean="0"/>
              <a:t>Expression -&gt; Literal</a:t>
            </a:r>
          </a:p>
          <a:p>
            <a:pPr marL="0" indent="0">
              <a:buNone/>
            </a:pPr>
            <a:r>
              <a:rPr lang="pt-BR" sz="3000" b="1" u="sng" dirty="0" smtClean="0"/>
              <a:t>{Expression.Type = Literal.Type}</a:t>
            </a:r>
          </a:p>
          <a:p>
            <a:pPr marL="0" indent="0">
              <a:buNone/>
            </a:pPr>
            <a:endParaRPr lang="pt-BR" sz="3000" dirty="0" smtClean="0"/>
          </a:p>
          <a:p>
            <a:pPr marL="0" indent="0">
              <a:buNone/>
            </a:pPr>
            <a:r>
              <a:rPr lang="pt-BR" sz="3000" dirty="0" smtClean="0"/>
              <a:t>Literal -&gt; Integer</a:t>
            </a:r>
          </a:p>
          <a:p>
            <a:pPr marL="0" indent="0">
              <a:buNone/>
            </a:pPr>
            <a:r>
              <a:rPr lang="pt-BR" sz="3000" b="1" u="sng" dirty="0" smtClean="0"/>
              <a:t>{Literal.Type = int}</a:t>
            </a:r>
          </a:p>
          <a:p>
            <a:pPr marL="0" indent="0">
              <a:buNone/>
            </a:pPr>
            <a:endParaRPr lang="pt-BR" sz="3000" b="1" u="sng" dirty="0" smtClean="0"/>
          </a:p>
          <a:p>
            <a:pPr marL="0" indent="0">
              <a:buNone/>
            </a:pPr>
            <a:r>
              <a:rPr lang="pt-BR" sz="3000" dirty="0" smtClean="0"/>
              <a:t>Literal -&gt; Char</a:t>
            </a:r>
          </a:p>
          <a:p>
            <a:pPr marL="0" indent="0">
              <a:buNone/>
            </a:pPr>
            <a:r>
              <a:rPr lang="pt-BR" sz="3000" b="1" u="sng" dirty="0" smtClean="0"/>
              <a:t>{Literal.Type = char}</a:t>
            </a:r>
          </a:p>
          <a:p>
            <a:pPr marL="0" indent="0">
              <a:buNone/>
            </a:pPr>
            <a:endParaRPr lang="pt-BR" sz="3000" b="1" u="sng" dirty="0"/>
          </a:p>
          <a:p>
            <a:pPr marL="0" indent="0">
              <a:buNone/>
            </a:pPr>
            <a:r>
              <a:rPr lang="pt-BR" sz="3000" dirty="0" smtClean="0"/>
              <a:t>Mais: slides do professor...</a:t>
            </a:r>
          </a:p>
        </p:txBody>
      </p:sp>
    </p:spTree>
    <p:extLst>
      <p:ext uri="{BB962C8B-B14F-4D97-AF65-F5344CB8AC3E}">
        <p14:creationId xmlns:p14="http://schemas.microsoft.com/office/powerpoint/2010/main" val="16922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000" dirty="0" smtClean="0"/>
              <a:t>-&gt; Implementar um checador de tipos para uma linguagem simples (um pouco maior que a do exemplo anterior):</a:t>
            </a:r>
          </a:p>
          <a:p>
            <a:endParaRPr lang="pt-BR" sz="3000" dirty="0"/>
          </a:p>
          <a:p>
            <a:pPr marL="0" indent="0">
              <a:buNone/>
            </a:pPr>
            <a:r>
              <a:rPr lang="pt-BR" sz="3000" dirty="0" smtClean="0"/>
              <a:t>int main()</a:t>
            </a:r>
          </a:p>
          <a:p>
            <a:pPr marL="0" indent="0">
              <a:buNone/>
            </a:pPr>
            <a:r>
              <a:rPr lang="pt-BR" sz="3000" dirty="0" smtClean="0"/>
              <a:t>{</a:t>
            </a:r>
          </a:p>
          <a:p>
            <a:pPr marL="0" indent="0">
              <a:buNone/>
            </a:pPr>
            <a:r>
              <a:rPr lang="pt-BR" sz="3000" dirty="0" smtClean="0"/>
              <a:t>	double a;</a:t>
            </a:r>
          </a:p>
          <a:p>
            <a:pPr marL="0" indent="0">
              <a:buNone/>
            </a:pPr>
            <a:r>
              <a:rPr lang="pt-BR" sz="3000" dirty="0"/>
              <a:t>	</a:t>
            </a:r>
            <a:r>
              <a:rPr lang="pt-BR" sz="3000" dirty="0" smtClean="0"/>
              <a:t>int b = 10/5;</a:t>
            </a:r>
          </a:p>
          <a:p>
            <a:pPr marL="0" indent="0">
              <a:buNone/>
            </a:pPr>
            <a:r>
              <a:rPr lang="pt-BR" sz="3000" dirty="0"/>
              <a:t>	</a:t>
            </a:r>
            <a:r>
              <a:rPr lang="pt-BR" sz="3000" dirty="0" smtClean="0"/>
              <a:t>a = b + 2;</a:t>
            </a:r>
            <a:endParaRPr lang="pt-BR" sz="3000" dirty="0"/>
          </a:p>
          <a:p>
            <a:pPr marL="0" indent="0">
              <a:buNone/>
            </a:pPr>
            <a:r>
              <a:rPr lang="pt-BR" sz="3000" dirty="0" smtClean="0"/>
              <a:t>}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12570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620000" cy="1143000"/>
          </a:xfrm>
        </p:spPr>
        <p:txBody>
          <a:bodyPr/>
          <a:lstStyle/>
          <a:p>
            <a:r>
              <a:rPr lang="pt-BR" dirty="0" smtClean="0"/>
              <a:t>Exercício...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000" dirty="0"/>
              <a:t>Prog = Body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/>
              <a:t>Body = Body Stmt | EmptyBody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/>
              <a:t>Stmt = Var | Var Expr | id Expr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2800" dirty="0"/>
              <a:t>Expr = Expr ('+'|'-'|'*'|'/') Expr | num | string | id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/>
              <a:t>Var = ('int'|'char'|'double'|'string') id</a:t>
            </a:r>
          </a:p>
        </p:txBody>
      </p:sp>
    </p:spTree>
    <p:extLst>
      <p:ext uri="{BB962C8B-B14F-4D97-AF65-F5344CB8AC3E}">
        <p14:creationId xmlns:p14="http://schemas.microsoft.com/office/powerpoint/2010/main" val="6054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301</TotalTime>
  <Words>312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Análise Semântica</vt:lpstr>
      <vt:lpstr>PowerPoint Presentation</vt:lpstr>
      <vt:lpstr>Aula de hoje: checagem de tipos</vt:lpstr>
      <vt:lpstr>Sistema de tipos</vt:lpstr>
      <vt:lpstr>Exemplo</vt:lpstr>
      <vt:lpstr>PowerPoint Presentation</vt:lpstr>
      <vt:lpstr>PowerPoint Presentation</vt:lpstr>
      <vt:lpstr>Exercício</vt:lpstr>
      <vt:lpstr>Exercício...</vt:lpstr>
      <vt:lpstr>Exercício...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Semântica</dc:title>
  <dc:creator>Hugo Neiva de Melo</dc:creator>
  <cp:lastModifiedBy>Hugo Neiva de Melo</cp:lastModifiedBy>
  <cp:revision>14</cp:revision>
  <dcterms:created xsi:type="dcterms:W3CDTF">2012-05-02T01:50:28Z</dcterms:created>
  <dcterms:modified xsi:type="dcterms:W3CDTF">2012-05-04T02:24:49Z</dcterms:modified>
</cp:coreProperties>
</file>